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4"/>
  </p:sldMasterIdLst>
  <p:notesMasterIdLst>
    <p:notesMasterId r:id="rId16"/>
  </p:notesMasterIdLst>
  <p:sldIdLst>
    <p:sldId id="256" r:id="rId5"/>
    <p:sldId id="258" r:id="rId6"/>
    <p:sldId id="307" r:id="rId7"/>
    <p:sldId id="308" r:id="rId8"/>
    <p:sldId id="305" r:id="rId9"/>
    <p:sldId id="309" r:id="rId10"/>
    <p:sldId id="306" r:id="rId11"/>
    <p:sldId id="310" r:id="rId12"/>
    <p:sldId id="311" r:id="rId13"/>
    <p:sldId id="303" r:id="rId14"/>
    <p:sldId id="304" r:id="rId15"/>
  </p:sldIdLst>
  <p:sldSz cx="9144000" cy="5143500" type="screen16x9"/>
  <p:notesSz cx="6858000" cy="9144000"/>
  <p:embeddedFontLst>
    <p:embeddedFont>
      <p:font typeface="Lora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358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3T15:06:06.64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3T15:06:24.5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1,'296'0,"-152"20,-41-15,62 0,-103-6,633 1,-569 18,3-17,-70 13,-21-10,-1-1,0-3,11-1,11 0,336 1,-381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3T15:06:06.64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3T15:06:24.5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1,'296'0,"-152"20,-41-15,62 0,-103-6,633 1,-569 18,3-17,-70 13,-21-10,-1-1,0-3,11-1,11 0,336 1,-381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282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90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514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97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381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8454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381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063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93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customXml" Target="../ink/ink1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customXml" Target="../ink/ink3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16300" y="9775"/>
            <a:ext cx="9144000" cy="5143500"/>
          </a:xfrm>
          <a:prstGeom prst="rect">
            <a:avLst/>
          </a:prstGeom>
          <a:solidFill>
            <a:srgbClr val="000000">
              <a:alpha val="261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SKACH </a:t>
            </a:r>
            <a:b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Outreach and Communications</a:t>
            </a:r>
            <a:endParaRPr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January 2025</a:t>
            </a:r>
            <a:endParaRPr lang="en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423400" y="3230025"/>
            <a:ext cx="3014100" cy="139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A3E58-0719-4DF2-B57C-70E64A30333E}"/>
              </a:ext>
            </a:extLst>
          </p:cNvPr>
          <p:cNvSpPr/>
          <p:nvPr/>
        </p:nvSpPr>
        <p:spPr>
          <a:xfrm>
            <a:off x="313176" y="547840"/>
            <a:ext cx="61775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Communications and Outreach 2025-2026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E018B-57B6-49EB-9115-406C24767A82}"/>
              </a:ext>
            </a:extLst>
          </p:cNvPr>
          <p:cNvSpPr txBox="1"/>
          <p:nvPr/>
        </p:nvSpPr>
        <p:spPr>
          <a:xfrm>
            <a:off x="313176" y="1448166"/>
            <a:ext cx="80796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How you can participate 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Share any new research or story ideas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Feel free to use any SKACH resources that are developed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Facilitate a SKACH visit to your institution to gather content and meet key communications contacts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Help out at SKACH attended public events near you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Always get in touch if you need support or assistance</a:t>
            </a:r>
          </a:p>
          <a:p>
            <a:endParaRPr lang="en-US" sz="1600" dirty="0"/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40B47-37F1-4A48-B2A1-48F262AF2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1008"/>
            <a:ext cx="9144000" cy="1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0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61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311700" y="1029388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Questions? </a:t>
            </a:r>
            <a:endParaRPr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7525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423400" y="3230025"/>
            <a:ext cx="3014100" cy="139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A3E58-0719-4DF2-B57C-70E64A30333E}"/>
              </a:ext>
            </a:extLst>
          </p:cNvPr>
          <p:cNvSpPr/>
          <p:nvPr/>
        </p:nvSpPr>
        <p:spPr>
          <a:xfrm>
            <a:off x="313176" y="547840"/>
            <a:ext cx="61775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Priorities 2025-2026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E018B-57B6-49EB-9115-406C24767A82}"/>
              </a:ext>
            </a:extLst>
          </p:cNvPr>
          <p:cNvSpPr txBox="1"/>
          <p:nvPr/>
        </p:nvSpPr>
        <p:spPr>
          <a:xfrm>
            <a:off x="313176" y="1347240"/>
            <a:ext cx="807969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Objectives:</a:t>
            </a:r>
          </a:p>
          <a:p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Build awareness of SKACH in Switzerland outside a scientific audience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Bring Radio Astronomy and SKACH associated fields (computer science, engineering etc.) to a wide public audience, particularly young people (STEM for Girls)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Promote the SKAO and Switzerland’s contributions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Promote, when possible, Switzerland’s Industrial Return partners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Fundraising 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40B47-37F1-4A48-B2A1-48F262AF2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1008"/>
            <a:ext cx="9144000" cy="12724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423400" y="3230025"/>
            <a:ext cx="3014100" cy="139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A3E58-0719-4DF2-B57C-70E64A30333E}"/>
              </a:ext>
            </a:extLst>
          </p:cNvPr>
          <p:cNvSpPr/>
          <p:nvPr/>
        </p:nvSpPr>
        <p:spPr>
          <a:xfrm>
            <a:off x="313176" y="547840"/>
            <a:ext cx="61775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a typeface="Lora"/>
                <a:cs typeface="Lora"/>
                <a:sym typeface="Lora"/>
              </a:rPr>
              <a:t>Key products and collaborations 2025 - 2026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E018B-57B6-49EB-9115-406C24767A82}"/>
              </a:ext>
            </a:extLst>
          </p:cNvPr>
          <p:cNvSpPr txBox="1"/>
          <p:nvPr/>
        </p:nvSpPr>
        <p:spPr>
          <a:xfrm>
            <a:off x="313176" y="1723959"/>
            <a:ext cx="8079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Branded radio astronomy 101 content – kicked off by Radio Cosmos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Broader imagery and summaries of consortium members work and contributions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SKACH Media Kit (German, French Italian)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Shared Skies – SKAO indigenous art exhibition?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Astronomy on Safari Media visit?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Salome Project 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40B47-37F1-4A48-B2A1-48F262AF2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1008"/>
            <a:ext cx="9144000" cy="1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76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423400" y="3230025"/>
            <a:ext cx="3014100" cy="139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A3E58-0719-4DF2-B57C-70E64A30333E}"/>
              </a:ext>
            </a:extLst>
          </p:cNvPr>
          <p:cNvSpPr/>
          <p:nvPr/>
        </p:nvSpPr>
        <p:spPr>
          <a:xfrm>
            <a:off x="313176" y="547840"/>
            <a:ext cx="61775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a typeface="Lora"/>
                <a:cs typeface="Lora"/>
                <a:sym typeface="Lora"/>
              </a:rPr>
              <a:t>Key events 2025 - 2026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E018B-57B6-49EB-9115-406C24767A82}"/>
              </a:ext>
            </a:extLst>
          </p:cNvPr>
          <p:cNvSpPr txBox="1"/>
          <p:nvPr/>
        </p:nvSpPr>
        <p:spPr>
          <a:xfrm>
            <a:off x="313176" y="1723959"/>
            <a:ext cx="807969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MINT Vaud, EPFL February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Fantasy Basel, Basel Messe May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Astronomy on Safari Media Visit, South Africa June?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Arcana Vaud, October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Shared Skies – SKAO indigenous art exhibition? Digital? 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40B47-37F1-4A48-B2A1-48F262AF2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1008"/>
            <a:ext cx="9144000" cy="1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50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423400" y="3230025"/>
            <a:ext cx="3014100" cy="139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E018B-57B6-49EB-9115-406C24767A82}"/>
              </a:ext>
            </a:extLst>
          </p:cNvPr>
          <p:cNvSpPr txBox="1"/>
          <p:nvPr/>
        </p:nvSpPr>
        <p:spPr>
          <a:xfrm>
            <a:off x="313176" y="1356610"/>
            <a:ext cx="807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5"/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5E150-96A5-412B-80F0-80D3878EF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76" y="244876"/>
            <a:ext cx="8672021" cy="46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9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423400" y="3230025"/>
            <a:ext cx="3014100" cy="139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E018B-57B6-49EB-9115-406C24767A82}"/>
              </a:ext>
            </a:extLst>
          </p:cNvPr>
          <p:cNvSpPr txBox="1"/>
          <p:nvPr/>
        </p:nvSpPr>
        <p:spPr>
          <a:xfrm>
            <a:off x="313176" y="1356610"/>
            <a:ext cx="807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5"/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9E5C2-6B07-428C-BCEE-F1DDDF122AB1}"/>
              </a:ext>
            </a:extLst>
          </p:cNvPr>
          <p:cNvSpPr txBox="1"/>
          <p:nvPr/>
        </p:nvSpPr>
        <p:spPr>
          <a:xfrm>
            <a:off x="313176" y="1380402"/>
            <a:ext cx="807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5"/>
            <a:endParaRPr lang="en-CH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788831-1950-4928-BDFE-9E35D7A04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35" y="1794554"/>
            <a:ext cx="6714179" cy="3230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B0DF0-7CDF-4BF1-87D5-4C9AFD5153B7}"/>
              </a:ext>
            </a:extLst>
          </p:cNvPr>
          <p:cNvSpPr txBox="1"/>
          <p:nvPr/>
        </p:nvSpPr>
        <p:spPr>
          <a:xfrm>
            <a:off x="664396" y="141633"/>
            <a:ext cx="63802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Huge thanks to: </a:t>
            </a:r>
          </a:p>
          <a:p>
            <a:endParaRPr lang="en-US" dirty="0"/>
          </a:p>
          <a:p>
            <a:r>
              <a:rPr lang="en-US" dirty="0"/>
              <a:t>Mark Sargent</a:t>
            </a:r>
          </a:p>
          <a:p>
            <a:r>
              <a:rPr lang="en-US" dirty="0"/>
              <a:t>Emma Tolley</a:t>
            </a:r>
          </a:p>
          <a:p>
            <a:r>
              <a:rPr lang="en-US" dirty="0"/>
              <a:t>Hugo and Jan at Powell Media</a:t>
            </a:r>
          </a:p>
          <a:p>
            <a:r>
              <a:rPr lang="en-US" dirty="0"/>
              <a:t>Carolyn Crichton and Jean-Paul Kneib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99238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423400" y="3230025"/>
            <a:ext cx="3014100" cy="139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A3E58-0719-4DF2-B57C-70E64A30333E}"/>
              </a:ext>
            </a:extLst>
          </p:cNvPr>
          <p:cNvSpPr/>
          <p:nvPr/>
        </p:nvSpPr>
        <p:spPr>
          <a:xfrm>
            <a:off x="313176" y="547840"/>
            <a:ext cx="6177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Visuals and summaries of consortium members’ work and contributions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E018B-57B6-49EB-9115-406C24767A82}"/>
              </a:ext>
            </a:extLst>
          </p:cNvPr>
          <p:cNvSpPr txBox="1"/>
          <p:nvPr/>
        </p:nvSpPr>
        <p:spPr>
          <a:xfrm>
            <a:off x="313176" y="1356610"/>
            <a:ext cx="807969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Liaise with all consortium members to set a timetable for visits to gather video and other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Visits to SKACH consortium members to film and gather other content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lvl="5"/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04187-F8C0-4BD1-B785-1E87B063E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00" y="2736350"/>
            <a:ext cx="2605720" cy="1961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323F6-834E-4F68-8D70-3786DF1C5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903" y="2670503"/>
            <a:ext cx="3041774" cy="2166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F384C8-570E-4A6F-8A91-6708CA64E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097" y="2746625"/>
            <a:ext cx="2965806" cy="195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05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423400" y="3230025"/>
            <a:ext cx="3014100" cy="139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A3E58-0719-4DF2-B57C-70E64A30333E}"/>
              </a:ext>
            </a:extLst>
          </p:cNvPr>
          <p:cNvSpPr/>
          <p:nvPr/>
        </p:nvSpPr>
        <p:spPr>
          <a:xfrm>
            <a:off x="313176" y="547840"/>
            <a:ext cx="61775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Social Network Problem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E018B-57B6-49EB-9115-406C24767A82}"/>
              </a:ext>
            </a:extLst>
          </p:cNvPr>
          <p:cNvSpPr txBox="1"/>
          <p:nvPr/>
        </p:nvSpPr>
        <p:spPr>
          <a:xfrm>
            <a:off x="152214" y="1030685"/>
            <a:ext cx="460129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SKACH Social Media: </a:t>
            </a:r>
          </a:p>
          <a:p>
            <a:endParaRPr lang="en-US" sz="1600" dirty="0"/>
          </a:p>
          <a:p>
            <a:r>
              <a:rPr lang="en-US" sz="1600" dirty="0"/>
              <a:t>LinkedIn - 571 followers, up 200 in 12 months	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lvl="7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n-CH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7124DDD-E3F9-4E8E-BC50-9EC295145A2C}"/>
                  </a:ext>
                </a:extLst>
              </p14:cNvPr>
              <p14:cNvContentPartPr/>
              <p14:nvPr/>
            </p14:nvContentPartPr>
            <p14:xfrm>
              <a:off x="2225935" y="722416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7124DDD-E3F9-4E8E-BC50-9EC295145A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6935" y="7134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0F554C9-002C-4527-BDF6-13DE5BAE5DC9}"/>
                  </a:ext>
                </a:extLst>
              </p14:cNvPr>
              <p14:cNvContentPartPr/>
              <p14:nvPr/>
            </p14:nvContentPartPr>
            <p14:xfrm>
              <a:off x="1688095" y="735736"/>
              <a:ext cx="866880" cy="252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0F554C9-002C-4527-BDF6-13DE5BAE5D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9095" y="727096"/>
                <a:ext cx="884520" cy="42840"/>
              </a:xfrm>
              <a:prstGeom prst="rect">
                <a:avLst/>
              </a:prstGeom>
            </p:spPr>
          </p:pic>
        </mc:Fallback>
      </mc:AlternateContent>
      <p:pic>
        <p:nvPicPr>
          <p:cNvPr id="68" name="Picture 67">
            <a:extLst>
              <a:ext uri="{FF2B5EF4-FFF2-40B4-BE49-F238E27FC236}">
                <a16:creationId xmlns:a16="http://schemas.microsoft.com/office/drawing/2014/main" id="{7722E42C-1CD1-4C76-8B68-4DC9851EC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880" y="2015379"/>
            <a:ext cx="3493214" cy="148454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81F4776-613C-4526-B885-7108299CB54C}"/>
              </a:ext>
            </a:extLst>
          </p:cNvPr>
          <p:cNvSpPr txBox="1"/>
          <p:nvPr/>
        </p:nvSpPr>
        <p:spPr>
          <a:xfrm>
            <a:off x="5099407" y="1445231"/>
            <a:ext cx="3859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Twitter – 148 followers  </a:t>
            </a:r>
            <a:endParaRPr lang="en-CH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BBBD5E0-CA9D-4FA9-8388-BD4041010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300" y="3394265"/>
            <a:ext cx="3250058" cy="169382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8A75F8A-999B-412C-A805-BB9E60BF55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3173" y="1841879"/>
            <a:ext cx="3137427" cy="32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64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423400" y="3230025"/>
            <a:ext cx="3014100" cy="139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A3E58-0719-4DF2-B57C-70E64A30333E}"/>
              </a:ext>
            </a:extLst>
          </p:cNvPr>
          <p:cNvSpPr/>
          <p:nvPr/>
        </p:nvSpPr>
        <p:spPr>
          <a:xfrm>
            <a:off x="313176" y="547840"/>
            <a:ext cx="61775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Social Network Problem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7124DDD-E3F9-4E8E-BC50-9EC295145A2C}"/>
                  </a:ext>
                </a:extLst>
              </p14:cNvPr>
              <p14:cNvContentPartPr/>
              <p14:nvPr/>
            </p14:nvContentPartPr>
            <p14:xfrm>
              <a:off x="2225935" y="722416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7124DDD-E3F9-4E8E-BC50-9EC295145A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6935" y="7134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0F554C9-002C-4527-BDF6-13DE5BAE5DC9}"/>
                  </a:ext>
                </a:extLst>
              </p14:cNvPr>
              <p14:cNvContentPartPr/>
              <p14:nvPr/>
            </p14:nvContentPartPr>
            <p14:xfrm>
              <a:off x="1688095" y="735736"/>
              <a:ext cx="866880" cy="252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0F554C9-002C-4527-BDF6-13DE5BAE5D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9095" y="727096"/>
                <a:ext cx="884520" cy="42840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A81F4776-613C-4526-B885-7108299CB54C}"/>
              </a:ext>
            </a:extLst>
          </p:cNvPr>
          <p:cNvSpPr txBox="1"/>
          <p:nvPr/>
        </p:nvSpPr>
        <p:spPr>
          <a:xfrm>
            <a:off x="678095" y="1811676"/>
            <a:ext cx="72021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Alternatives to X/Twitter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0A76A-1FB3-4AE9-AE74-41BA565FE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894" y="2250479"/>
            <a:ext cx="3743218" cy="931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F5D6E-F8E7-4B15-8D21-D0A39B8E9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804" y="3133310"/>
            <a:ext cx="3686808" cy="1159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526D6-C640-4E73-A68D-A300BB00A9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4502" y="1439368"/>
            <a:ext cx="4433711" cy="28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1146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4751B5E3D9A6439945099F35995BF1" ma:contentTypeVersion="15" ma:contentTypeDescription="Crée un document." ma:contentTypeScope="" ma:versionID="3cd8fb9fe42c72dfa0f02a8e3ddb0073">
  <xsd:schema xmlns:xsd="http://www.w3.org/2001/XMLSchema" xmlns:xs="http://www.w3.org/2001/XMLSchema" xmlns:p="http://schemas.microsoft.com/office/2006/metadata/properties" xmlns:ns3="7434de0e-e670-4ec8-898c-ba5b0d899c52" xmlns:ns4="8b466df2-8a8c-41c1-83d9-47201ccad04d" targetNamespace="http://schemas.microsoft.com/office/2006/metadata/properties" ma:root="true" ma:fieldsID="ada1e9038a736718b2ba30ea7e04a555" ns3:_="" ns4:_="">
    <xsd:import namespace="7434de0e-e670-4ec8-898c-ba5b0d899c52"/>
    <xsd:import namespace="8b466df2-8a8c-41c1-83d9-47201ccad0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34de0e-e670-4ec8-898c-ba5b0d899c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66df2-8a8c-41c1-83d9-47201ccad04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434de0e-e670-4ec8-898c-ba5b0d899c52" xsi:nil="true"/>
  </documentManagement>
</p:properties>
</file>

<file path=customXml/itemProps1.xml><?xml version="1.0" encoding="utf-8"?>
<ds:datastoreItem xmlns:ds="http://schemas.openxmlformats.org/officeDocument/2006/customXml" ds:itemID="{CC91658D-CD1B-4BB5-8AC2-2D5BAA5E7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34de0e-e670-4ec8-898c-ba5b0d899c52"/>
    <ds:schemaRef ds:uri="8b466df2-8a8c-41c1-83d9-47201ccad0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A6E5BB-5E74-492F-9331-1F7EFA76A6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1DAFF0-4912-44D3-BAAA-761FAA07DF3D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7434de0e-e670-4ec8-898c-ba5b0d899c52"/>
    <ds:schemaRef ds:uri="8b466df2-8a8c-41c1-83d9-47201ccad04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31356</TotalTime>
  <Words>319</Words>
  <Application>Microsoft Office PowerPoint</Application>
  <PresentationFormat>On-screen Show (16:9)</PresentationFormat>
  <Paragraphs>85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Simple Light</vt:lpstr>
      <vt:lpstr>SKACH  Outreach and Communications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SKACH Orientation Guide</dc:title>
  <dc:creator>Tanya Lise Petersen</dc:creator>
  <cp:lastModifiedBy>Tanya Lise Petersen</cp:lastModifiedBy>
  <cp:revision>85</cp:revision>
  <dcterms:modified xsi:type="dcterms:W3CDTF">2025-01-26T09:50:00Z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0x010100524751B5E3D9A6439945099F35995BF1</vt:lpwstr>
  </property>
</Properties>
</file>