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664" r:id="rId3"/>
    <p:sldMasterId id="2147483676" r:id="rId4"/>
    <p:sldMasterId id="2147483732" r:id="rId5"/>
  </p:sldMasterIdLst>
  <p:notesMasterIdLst>
    <p:notesMasterId r:id="rId65"/>
  </p:notesMasterIdLst>
  <p:sldIdLst>
    <p:sldId id="257" r:id="rId6"/>
    <p:sldId id="498" r:id="rId7"/>
    <p:sldId id="554" r:id="rId8"/>
    <p:sldId id="542" r:id="rId9"/>
    <p:sldId id="541" r:id="rId10"/>
    <p:sldId id="547" r:id="rId11"/>
    <p:sldId id="555" r:id="rId12"/>
    <p:sldId id="558" r:id="rId13"/>
    <p:sldId id="572" r:id="rId14"/>
    <p:sldId id="559" r:id="rId15"/>
    <p:sldId id="585" r:id="rId16"/>
    <p:sldId id="259" r:id="rId17"/>
    <p:sldId id="514" r:id="rId18"/>
    <p:sldId id="513" r:id="rId19"/>
    <p:sldId id="580" r:id="rId20"/>
    <p:sldId id="574" r:id="rId21"/>
    <p:sldId id="575" r:id="rId22"/>
    <p:sldId id="576" r:id="rId23"/>
    <p:sldId id="276" r:id="rId24"/>
    <p:sldId id="515" r:id="rId25"/>
    <p:sldId id="517" r:id="rId26"/>
    <p:sldId id="518" r:id="rId27"/>
    <p:sldId id="519" r:id="rId28"/>
    <p:sldId id="520" r:id="rId29"/>
    <p:sldId id="577" r:id="rId30"/>
    <p:sldId id="543" r:id="rId31"/>
    <p:sldId id="531" r:id="rId32"/>
    <p:sldId id="586" r:id="rId33"/>
    <p:sldId id="587" r:id="rId34"/>
    <p:sldId id="582" r:id="rId35"/>
    <p:sldId id="581" r:id="rId36"/>
    <p:sldId id="578" r:id="rId37"/>
    <p:sldId id="524" r:id="rId38"/>
    <p:sldId id="544" r:id="rId39"/>
    <p:sldId id="526" r:id="rId40"/>
    <p:sldId id="536" r:id="rId41"/>
    <p:sldId id="545" r:id="rId42"/>
    <p:sldId id="583" r:id="rId43"/>
    <p:sldId id="579" r:id="rId44"/>
    <p:sldId id="550" r:id="rId45"/>
    <p:sldId id="551" r:id="rId46"/>
    <p:sldId id="553" r:id="rId47"/>
    <p:sldId id="569" r:id="rId48"/>
    <p:sldId id="571" r:id="rId49"/>
    <p:sldId id="588" r:id="rId50"/>
    <p:sldId id="589" r:id="rId51"/>
    <p:sldId id="538" r:id="rId52"/>
    <p:sldId id="561" r:id="rId53"/>
    <p:sldId id="562" r:id="rId54"/>
    <p:sldId id="563" r:id="rId55"/>
    <p:sldId id="564" r:id="rId56"/>
    <p:sldId id="565" r:id="rId57"/>
    <p:sldId id="590" r:id="rId58"/>
    <p:sldId id="594" r:id="rId59"/>
    <p:sldId id="591" r:id="rId60"/>
    <p:sldId id="592" r:id="rId61"/>
    <p:sldId id="593" r:id="rId62"/>
    <p:sldId id="303" r:id="rId63"/>
    <p:sldId id="548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515"/>
    <a:srgbClr val="606060"/>
    <a:srgbClr val="FF0000"/>
    <a:srgbClr val="2600D9"/>
    <a:srgbClr val="AD5891"/>
    <a:srgbClr val="0B0B0B"/>
    <a:srgbClr val="1A1A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71" autoAdjust="0"/>
    <p:restoredTop sz="95852" autoAdjust="0"/>
  </p:normalViewPr>
  <p:slideViewPr>
    <p:cSldViewPr snapToGrid="0">
      <p:cViewPr varScale="1">
        <p:scale>
          <a:sx n="90" d="100"/>
          <a:sy n="90" d="100"/>
        </p:scale>
        <p:origin x="96" y="5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49CA4-1BE2-46A4-941E-FE8D5F8EA20E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761E4-D4BF-4943-B281-746789BFB1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6128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096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2625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52DE5-7397-CDC0-B4C2-E3B0886CF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F39E8A-69A0-D5B7-939C-A06BA7CD37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3FAA26-F005-3A44-A4FB-705E5D28F3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1E78DE-8716-8372-CD1F-CBD0DF420E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702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 and work. Mention collaborators. Mention that you are open to questions, and that data science includes ML,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431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 and work. Mention collaborators. Mention that you are open to questions, and that data science includes ML,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457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 and work. Mention collaborators. Mention that you are open to questions, and that data science includes ML,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6695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2499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7424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2666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2199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413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 and work. Mention collaborators. Mention that you are open to questions, and that data science includes ML,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4890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9395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2733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1905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8834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0539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0219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385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409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6B08D-93D6-A8B3-08E6-359A04AEA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8A9EC9-2780-9B76-C210-15B6554DFB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C87778-BDAC-3A57-CF85-5B07B89980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E9AC67-F4BF-41A5-FFB6-A9881AF406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4912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E9E33-593F-0AC1-8C46-456D99A2D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AA0D84-0658-8114-159C-9048379816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8CA16A-4867-6745-949B-F161B394C2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452E9-D878-6649-61B8-84CBD3D6B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531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 and work. Mention collaborators. Mention that you are open to questions, and that data science includes ML,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766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2079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76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1870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8869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5257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4605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21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7145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8C510-A670-42D1-AB3E-04AB47395A79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6357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613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5873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6302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7027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72066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0885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29838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1F75D-14F3-CDF7-659D-6E8456225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8AEDFF-345F-8CAE-4921-7F40E03785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32B942-1500-D0ED-6E4C-A5CFAAEF9D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43666-45AC-985F-302E-F75461962B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9377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87D07-2C06-1B80-016A-3F3609576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654EDF-B01D-2C69-8250-A3FF41761F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D31B22-A5F0-D13B-C5B7-DD24C01442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yourself. You are going to talk about generative methods in Cosmology, as the title suggests. Mention other people that work with you.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F8B96B-ED05-7126-1227-5C304BBFEB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87245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4946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3679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851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 you and work. Mention collaborators. Mention that you are open to questions, and that data science includes ML,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1092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92767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5382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34530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E4B0C-2D37-86DF-551F-76EDC0C45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4488A6-6086-D4C0-3A2D-2786933EAA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7DC48B-1C41-150E-1B1B-34F9649754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81EB0-40ED-E7A9-3EA4-DB25D27CC7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35922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39B9E-0191-E6E3-C3B7-EC9C556FD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3A668F-B7EF-FDD4-80C3-64D3F3E61D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3AD783-4042-B954-F978-2E4A088678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C33AB3-B71C-4359-EAB0-ACF8641EFB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14478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BAAB7-9D9C-3AD7-8BD5-EBDBFE861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CBDADB-E80D-2744-5854-996D6C62E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EA5A2B-29C3-BE14-8C30-94D9365B7B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68076-2AE3-9637-C9E1-0A607ECE45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584194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4EEEE-E482-55C3-F027-829153091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7AE049-F313-5F5D-85BF-F8CFFF7A79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62F66E-75F3-9BAA-531E-647F0C8732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D031C2-A7E2-917E-771E-179A1A4FC1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110008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5949A-BA16-403D-CE51-4AFE71402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1A6C64-BB44-EEA1-E338-D270C6B1CC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E8EE44-7CF0-4C7C-98CD-5A13C4573C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CA5AEA-F96F-C831-EF45-96692E6FE8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20963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8C510-A670-42D1-AB3E-04AB47395A79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007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343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909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6984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26500-789D-4EFB-AB49-51B6CDF7735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498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261F-F06F-4882-837E-C04D5A4BB5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C280B4-02CE-4D7F-B10A-08DFB81876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4" indent="0" algn="ctr">
              <a:buNone/>
              <a:defRPr sz="2000"/>
            </a:lvl2pPr>
            <a:lvl3pPr marL="914429" indent="0" algn="ctr">
              <a:buNone/>
              <a:defRPr sz="1800"/>
            </a:lvl3pPr>
            <a:lvl4pPr marL="1371643" indent="0" algn="ctr">
              <a:buNone/>
              <a:defRPr sz="1600"/>
            </a:lvl4pPr>
            <a:lvl5pPr marL="1828858" indent="0" algn="ctr">
              <a:buNone/>
              <a:defRPr sz="1600"/>
            </a:lvl5pPr>
            <a:lvl6pPr marL="2286072" indent="0" algn="ctr">
              <a:buNone/>
              <a:defRPr sz="1600"/>
            </a:lvl6pPr>
            <a:lvl7pPr marL="2743286" indent="0" algn="ctr">
              <a:buNone/>
              <a:defRPr sz="1600"/>
            </a:lvl7pPr>
            <a:lvl8pPr marL="3200501" indent="0" algn="ctr">
              <a:buNone/>
              <a:defRPr sz="1600"/>
            </a:lvl8pPr>
            <a:lvl9pPr marL="365771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16264-E470-4B8F-BF18-8306439F6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DCC8-81C0-41BC-B6A1-21E3BAB1164E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35F40-97D3-4DEE-8D40-C727AC029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CA0E9-220C-4335-8B85-50FDA9A20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180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ABE5B-FAA2-4805-B1CA-BFEC408C5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3A4EFB-E2AF-4C05-B74D-178F947E08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4BB39-63E3-40C4-B700-2C55A8B1F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DCC8-81C0-41BC-B6A1-21E3BAB1164E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199EF-7603-4EFF-A0E6-1AE62312C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78A73-C9D0-4986-A273-AC7B785BE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357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D4B383-1198-4B6D-A231-BCBD23A1A1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5E222A-ED44-4BD9-BF23-38A5A946FF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17B1D-D76A-4086-9A65-D0889FFF5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DCC8-81C0-41BC-B6A1-21E3BAB1164E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B6F420-0DE4-46EE-8016-39AF81376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BE4E4F-1CA7-4E13-885A-3CCD84B0E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191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DB8C-8BB3-4AB1-BD36-F6D97E78F93F}" type="datetimeFigureOut">
              <a:rPr lang="it-IT" smtClean="0"/>
              <a:t>27/01/2025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88B47-8C94-4B7A-AEDA-6DE6A60F902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2666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4" indent="0" algn="ctr">
              <a:buNone/>
              <a:defRPr sz="2000"/>
            </a:lvl2pPr>
            <a:lvl3pPr marL="914429" indent="0" algn="ctr">
              <a:buNone/>
              <a:defRPr sz="1800"/>
            </a:lvl3pPr>
            <a:lvl4pPr marL="1371643" indent="0" algn="ctr">
              <a:buNone/>
              <a:defRPr sz="1600"/>
            </a:lvl4pPr>
            <a:lvl5pPr marL="1828858" indent="0" algn="ctr">
              <a:buNone/>
              <a:defRPr sz="1600"/>
            </a:lvl5pPr>
            <a:lvl6pPr marL="2286072" indent="0" algn="ctr">
              <a:buNone/>
              <a:defRPr sz="1600"/>
            </a:lvl6pPr>
            <a:lvl7pPr marL="2743286" indent="0" algn="ctr">
              <a:buNone/>
              <a:defRPr sz="1600"/>
            </a:lvl7pPr>
            <a:lvl8pPr marL="3200501" indent="0" algn="ctr">
              <a:buNone/>
              <a:defRPr sz="1600"/>
            </a:lvl8pPr>
            <a:lvl9pPr marL="3657715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DB8C-8BB3-4AB1-BD36-F6D97E78F93F}" type="datetimeFigureOut">
              <a:rPr lang="it-IT" smtClean="0"/>
              <a:t>27/01/2025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88B47-8C94-4B7A-AEDA-6DE6A60F902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4818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4" indent="0" algn="ctr">
              <a:buNone/>
              <a:defRPr sz="2000"/>
            </a:lvl2pPr>
            <a:lvl3pPr marL="914429" indent="0" algn="ctr">
              <a:buNone/>
              <a:defRPr sz="1800"/>
            </a:lvl3pPr>
            <a:lvl4pPr marL="1371643" indent="0" algn="ctr">
              <a:buNone/>
              <a:defRPr sz="1600"/>
            </a:lvl4pPr>
            <a:lvl5pPr marL="1828858" indent="0" algn="ctr">
              <a:buNone/>
              <a:defRPr sz="1600"/>
            </a:lvl5pPr>
            <a:lvl6pPr marL="2286072" indent="0" algn="ctr">
              <a:buNone/>
              <a:defRPr sz="1600"/>
            </a:lvl6pPr>
            <a:lvl7pPr marL="2743286" indent="0" algn="ctr">
              <a:buNone/>
              <a:defRPr sz="1600"/>
            </a:lvl7pPr>
            <a:lvl8pPr marL="3200501" indent="0" algn="ctr">
              <a:buNone/>
              <a:defRPr sz="1600"/>
            </a:lvl8pPr>
            <a:lvl9pPr marL="3657715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5238-319D-48FC-B9F1-FA3AB8A16C7F}" type="datetime1">
              <a:rPr lang="it-IT" smtClean="0"/>
              <a:t>27/01/2025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88B47-8C94-4B7A-AEDA-6DE6A60F902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4818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86958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7" indent="0" algn="ctr">
              <a:buNone/>
              <a:defRPr sz="2000"/>
            </a:lvl2pPr>
            <a:lvl3pPr marL="914433" indent="0" algn="ctr">
              <a:buNone/>
              <a:defRPr sz="1800"/>
            </a:lvl3pPr>
            <a:lvl4pPr marL="1371651" indent="0" algn="ctr">
              <a:buNone/>
              <a:defRPr sz="1600"/>
            </a:lvl4pPr>
            <a:lvl5pPr marL="1828867" indent="0" algn="ctr">
              <a:buNone/>
              <a:defRPr sz="1600"/>
            </a:lvl5pPr>
            <a:lvl6pPr marL="2286084" indent="0" algn="ctr">
              <a:buNone/>
              <a:defRPr sz="1600"/>
            </a:lvl6pPr>
            <a:lvl7pPr marL="2743301" indent="0" algn="ctr">
              <a:buNone/>
              <a:defRPr sz="1600"/>
            </a:lvl7pPr>
            <a:lvl8pPr marL="3200518" indent="0" algn="ctr">
              <a:buNone/>
              <a:defRPr sz="1600"/>
            </a:lvl8pPr>
            <a:lvl9pPr marL="365773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4FB52-AD66-4350-8D06-F1D2D59F1BB1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2EFA-AFB9-42B2-8096-02B8461CCB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18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1264F-2A6D-448F-B35A-FABBBB7B1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5EA2D-CCBA-44FC-BCA7-E18439FCFC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9A813C-CACA-4581-9671-03363CFC7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DCC8-81C0-41BC-B6A1-21E3BAB1164E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45F1-EFD3-4277-8A21-266F890D4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12460-0E18-482C-A9A5-4A3B33700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36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20742-37B2-4E81-B5DE-AF8BB2742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1D57FC-D2F3-41E7-BDB8-F0947E6CC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CE9625-A13E-41B6-8480-A47861AB0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DCC8-81C0-41BC-B6A1-21E3BAB1164E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AE2294-9055-4534-9554-377D7FF9C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B9814-4918-42A4-83EB-56F519283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660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39AAF-CA93-4DDC-B71A-FE2B33C12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DACC8-B5A7-40AD-8C35-C0CD6EAA94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EEC617-9418-4666-B482-50962E036B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3A2483-1FEA-4819-A064-5AC5AA652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DCC8-81C0-41BC-B6A1-21E3BAB1164E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80B654-2C6C-45B4-8687-C66686644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A55272-5CD8-4D97-BF1E-4F416BF23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398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CFBD1-8DB3-46A2-93E5-54269972A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2F788B-ECDE-4591-A34A-B85C70E3C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4" indent="0">
              <a:buNone/>
              <a:defRPr sz="2000" b="1"/>
            </a:lvl2pPr>
            <a:lvl3pPr marL="914429" indent="0">
              <a:buNone/>
              <a:defRPr sz="1800" b="1"/>
            </a:lvl3pPr>
            <a:lvl4pPr marL="1371643" indent="0">
              <a:buNone/>
              <a:defRPr sz="1600" b="1"/>
            </a:lvl4pPr>
            <a:lvl5pPr marL="1828858" indent="0">
              <a:buNone/>
              <a:defRPr sz="1600" b="1"/>
            </a:lvl5pPr>
            <a:lvl6pPr marL="2286072" indent="0">
              <a:buNone/>
              <a:defRPr sz="1600" b="1"/>
            </a:lvl6pPr>
            <a:lvl7pPr marL="2743286" indent="0">
              <a:buNone/>
              <a:defRPr sz="1600" b="1"/>
            </a:lvl7pPr>
            <a:lvl8pPr marL="3200501" indent="0">
              <a:buNone/>
              <a:defRPr sz="1600" b="1"/>
            </a:lvl8pPr>
            <a:lvl9pPr marL="365771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EE5450-4BBF-4EBF-BA68-A274B0498A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B48CBE-C45A-4C95-B668-0C2A641076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4" indent="0">
              <a:buNone/>
              <a:defRPr sz="2000" b="1"/>
            </a:lvl2pPr>
            <a:lvl3pPr marL="914429" indent="0">
              <a:buNone/>
              <a:defRPr sz="1800" b="1"/>
            </a:lvl3pPr>
            <a:lvl4pPr marL="1371643" indent="0">
              <a:buNone/>
              <a:defRPr sz="1600" b="1"/>
            </a:lvl4pPr>
            <a:lvl5pPr marL="1828858" indent="0">
              <a:buNone/>
              <a:defRPr sz="1600" b="1"/>
            </a:lvl5pPr>
            <a:lvl6pPr marL="2286072" indent="0">
              <a:buNone/>
              <a:defRPr sz="1600" b="1"/>
            </a:lvl6pPr>
            <a:lvl7pPr marL="2743286" indent="0">
              <a:buNone/>
              <a:defRPr sz="1600" b="1"/>
            </a:lvl7pPr>
            <a:lvl8pPr marL="3200501" indent="0">
              <a:buNone/>
              <a:defRPr sz="1600" b="1"/>
            </a:lvl8pPr>
            <a:lvl9pPr marL="365771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311276-867C-4976-8F14-857160A11D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A45D46-51CC-4C66-9A5A-C40266A54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DCC8-81C0-41BC-B6A1-21E3BAB1164E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8112A3-F3D2-476D-B7F0-FFA01DC20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54C23F-5425-46DF-B70F-162EDAACB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706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06EC7-24CD-4C13-BABE-9C638C282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9BEB4D-F032-4E8B-BEC3-4057A67DE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DCC8-81C0-41BC-B6A1-21E3BAB1164E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DE1EE1-DAB3-40E4-A990-AD203952E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3212FB-20A0-43DD-8B78-0F6BB6154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327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6D70A2-A3C2-49A6-9785-400B483FB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DCC8-81C0-41BC-B6A1-21E3BAB1164E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48E408-D072-496C-85D9-22833CA80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B9CCED-7901-4C1A-B66A-CC5480C0E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889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46698-88D4-496D-8703-398F737EC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B7D60-B152-42A3-AEF3-9FFACB44E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063DE-0222-407D-AA3A-20465F316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4" indent="0">
              <a:buNone/>
              <a:defRPr sz="1400"/>
            </a:lvl2pPr>
            <a:lvl3pPr marL="914429" indent="0">
              <a:buNone/>
              <a:defRPr sz="1200"/>
            </a:lvl3pPr>
            <a:lvl4pPr marL="1371643" indent="0">
              <a:buNone/>
              <a:defRPr sz="1000"/>
            </a:lvl4pPr>
            <a:lvl5pPr marL="1828858" indent="0">
              <a:buNone/>
              <a:defRPr sz="1000"/>
            </a:lvl5pPr>
            <a:lvl6pPr marL="2286072" indent="0">
              <a:buNone/>
              <a:defRPr sz="1000"/>
            </a:lvl6pPr>
            <a:lvl7pPr marL="2743286" indent="0">
              <a:buNone/>
              <a:defRPr sz="1000"/>
            </a:lvl7pPr>
            <a:lvl8pPr marL="3200501" indent="0">
              <a:buNone/>
              <a:defRPr sz="1000"/>
            </a:lvl8pPr>
            <a:lvl9pPr marL="365771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3AEDB-644E-4D1A-A8A7-0A4F7B679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DCC8-81C0-41BC-B6A1-21E3BAB1164E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BF06EC-8541-46F0-9457-BF713A35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4C7277-8636-428A-8EB2-72766D597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84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4C9FB-1E41-4E7D-A682-6B3D54FD7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C4728E-8E88-4D1D-8A31-DE8EEF8F57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14" indent="0">
              <a:buNone/>
              <a:defRPr sz="2800"/>
            </a:lvl2pPr>
            <a:lvl3pPr marL="914429" indent="0">
              <a:buNone/>
              <a:defRPr sz="2400"/>
            </a:lvl3pPr>
            <a:lvl4pPr marL="1371643" indent="0">
              <a:buNone/>
              <a:defRPr sz="2000"/>
            </a:lvl4pPr>
            <a:lvl5pPr marL="1828858" indent="0">
              <a:buNone/>
              <a:defRPr sz="2000"/>
            </a:lvl5pPr>
            <a:lvl6pPr marL="2286072" indent="0">
              <a:buNone/>
              <a:defRPr sz="2000"/>
            </a:lvl6pPr>
            <a:lvl7pPr marL="2743286" indent="0">
              <a:buNone/>
              <a:defRPr sz="2000"/>
            </a:lvl7pPr>
            <a:lvl8pPr marL="3200501" indent="0">
              <a:buNone/>
              <a:defRPr sz="2000"/>
            </a:lvl8pPr>
            <a:lvl9pPr marL="3657715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BC16F4-0DC1-4886-BBD5-756FAD9BBD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4" indent="0">
              <a:buNone/>
              <a:defRPr sz="1400"/>
            </a:lvl2pPr>
            <a:lvl3pPr marL="914429" indent="0">
              <a:buNone/>
              <a:defRPr sz="1200"/>
            </a:lvl3pPr>
            <a:lvl4pPr marL="1371643" indent="0">
              <a:buNone/>
              <a:defRPr sz="1000"/>
            </a:lvl4pPr>
            <a:lvl5pPr marL="1828858" indent="0">
              <a:buNone/>
              <a:defRPr sz="1000"/>
            </a:lvl5pPr>
            <a:lvl6pPr marL="2286072" indent="0">
              <a:buNone/>
              <a:defRPr sz="1000"/>
            </a:lvl6pPr>
            <a:lvl7pPr marL="2743286" indent="0">
              <a:buNone/>
              <a:defRPr sz="1000"/>
            </a:lvl7pPr>
            <a:lvl8pPr marL="3200501" indent="0">
              <a:buNone/>
              <a:defRPr sz="1000"/>
            </a:lvl8pPr>
            <a:lvl9pPr marL="365771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92FE51-6ACA-4BE2-B147-FAE586C65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1DCC8-81C0-41BC-B6A1-21E3BAB1164E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425989-BF2F-4092-B47B-8EC0170A2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D013A-0B7A-47B2-9B8C-5F421A59E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3692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www.presentationgo.com/" TargetMode="Externa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7D9FC9-5D83-4D4C-9859-E16B8C0BB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7B94DB-E0AD-4421-882D-74642CA89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CCDD7-E553-4AE1-AB96-87289A8D9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1DCC8-81C0-41BC-B6A1-21E3BAB1164E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4FC9F-2815-433B-BFA0-ADF0799FAC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80C97-A75A-42AB-9DE5-66DA98CAD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7109A-468B-4B56-8805-8DBB3A11C3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205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71" r:id="rId11"/>
  </p:sldLayoutIdLst>
  <p:txStyles>
    <p:titleStyle>
      <a:lvl1pPr algn="l" defTabSz="91442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7" indent="-228607" algn="l" defTabSz="91442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2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6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0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5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4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8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3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9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8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2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6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1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5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2DB8C-8BB3-4AB1-BD36-F6D97E78F93F}" type="datetimeFigureOut">
              <a:rPr lang="it-IT" smtClean="0"/>
              <a:t>27/01/2025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88B47-8C94-4B7A-AEDA-6DE6A60F902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1815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9" r:id="rId2"/>
  </p:sldLayoutIdLst>
  <p:txStyles>
    <p:titleStyle>
      <a:lvl1pPr algn="l" defTabSz="91442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7" indent="-228607" algn="l" defTabSz="91442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2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6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0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5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4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8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3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9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8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2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6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1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5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2D87B-ABF7-4E6C-9608-214C6F2A3209}" type="datetime1">
              <a:rPr lang="it-IT" smtClean="0"/>
              <a:t>27/01/2025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88B47-8C94-4B7A-AEDA-6DE6A60F902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1815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hf hdr="0" ftr="0" dt="0"/>
  <p:txStyles>
    <p:titleStyle>
      <a:lvl1pPr algn="l" defTabSz="91442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7" indent="-228607" algn="l" defTabSz="91442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2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6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0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5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4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8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3" indent="-228607" algn="l" defTabSz="9144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9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8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2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6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1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5" algn="l" defTabSz="9144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80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3" y="-73804"/>
            <a:ext cx="2092244" cy="612144"/>
            <a:chOff x="-2096383" y="21447"/>
            <a:chExt cx="1569183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21676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© </a:t>
            </a:r>
            <a:r>
              <a:rPr lang="en-US" sz="1100" b="0" i="0" u="none" strike="noStrike" dirty="0">
                <a:solidFill>
                  <a:srgbClr val="A5CD28"/>
                </a:solidFill>
                <a:effectLst/>
                <a:latin typeface="Open Sans" panose="020B0606030504020204" pitchFamily="34" charset="0"/>
                <a:hlinkClick r:id="rId4" tooltip="PresentationGo!"/>
              </a:rPr>
              <a:t>presentationgo.com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55134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4FB52-AD66-4350-8D06-F1D2D59F1BB1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B2EFA-AFB9-42B2-8096-02B8461CCB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281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txStyles>
    <p:titleStyle>
      <a:lvl1pPr algn="l" defTabSz="1511960" rtl="0" eaLnBrk="1" latinLnBrk="0" hangingPunct="1">
        <a:lnSpc>
          <a:spcPct val="90000"/>
        </a:lnSpc>
        <a:spcBef>
          <a:spcPct val="0"/>
        </a:spcBef>
        <a:buNone/>
        <a:defRPr sz="72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990" indent="-377990" algn="l" defTabSz="1511960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sz="4630" kern="1200">
          <a:solidFill>
            <a:schemeClr val="tx1"/>
          </a:solidFill>
          <a:latin typeface="+mn-lt"/>
          <a:ea typeface="+mn-ea"/>
          <a:cs typeface="+mn-cs"/>
        </a:defRPr>
      </a:lvl1pPr>
      <a:lvl2pPr marL="1133970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3968" kern="1200">
          <a:solidFill>
            <a:schemeClr val="tx1"/>
          </a:solidFill>
          <a:latin typeface="+mn-lt"/>
          <a:ea typeface="+mn-ea"/>
          <a:cs typeface="+mn-cs"/>
        </a:defRPr>
      </a:lvl2pPr>
      <a:lvl3pPr marL="188995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3pPr>
      <a:lvl4pPr marL="264593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4pPr>
      <a:lvl5pPr marL="340191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5pPr>
      <a:lvl6pPr marL="415789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6pPr>
      <a:lvl7pPr marL="491387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7pPr>
      <a:lvl8pPr marL="5669852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8pPr>
      <a:lvl9pPr marL="6425832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55980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2pPr>
      <a:lvl3pPr marL="1511960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3pPr>
      <a:lvl4pPr marL="226794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4pPr>
      <a:lvl5pPr marL="302392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5pPr>
      <a:lvl6pPr marL="377990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6pPr>
      <a:lvl7pPr marL="453588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7pPr>
      <a:lvl8pPr marL="529186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8pPr>
      <a:lvl9pPr marL="6047842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hyperlink" Target="https://github.com/alessiospuriomancini/cosmopower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github.com/dpiras/cosmopower-jax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image" Target="../media/image1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image" Target="../media/image1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microsoft.com/office/2007/relationships/hdphoto" Target="../media/hdphoto5.wd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microsoft.com/office/2007/relationships/hdphoto" Target="../media/hdphoto5.wdp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stro-informatics/harmonic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microsoft.com/office/2007/relationships/hdphoto" Target="../media/hdphoto6.wdp"/><Relationship Id="rId4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png"/><Relationship Id="rId3" Type="http://schemas.openxmlformats.org/officeDocument/2006/relationships/image" Target="../media/image37.jpeg"/><Relationship Id="rId7" Type="http://schemas.openxmlformats.org/officeDocument/2006/relationships/image" Target="../media/image19.jpe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jp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3" y="626282"/>
            <a:ext cx="12192001" cy="252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6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future of cosmological likelihood-based inference</a:t>
            </a:r>
          </a:p>
          <a:p>
            <a:pPr algn="ctr">
              <a:spcAft>
                <a:spcPts val="200"/>
              </a:spcAft>
            </a:pPr>
            <a:endParaRPr lang="en-GB" sz="5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1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9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br>
              <a:rPr lang="en-GB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Davide Piras (and many others)</a:t>
            </a: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00EE0423-C608-4DAD-A121-7F7E2FD1D890}"/>
              </a:ext>
            </a:extLst>
          </p:cNvPr>
          <p:cNvCxnSpPr>
            <a:cxnSpLocks/>
          </p:cNvCxnSpPr>
          <p:nvPr/>
        </p:nvCxnSpPr>
        <p:spPr>
          <a:xfrm>
            <a:off x="290189" y="2591209"/>
            <a:ext cx="11611627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97D61DB3-E624-19DB-47B2-FDA0CD764084}"/>
              </a:ext>
            </a:extLst>
          </p:cNvPr>
          <p:cNvGrpSpPr/>
          <p:nvPr/>
        </p:nvGrpSpPr>
        <p:grpSpPr>
          <a:xfrm>
            <a:off x="6355066" y="5652990"/>
            <a:ext cx="2355144" cy="1062614"/>
            <a:chOff x="702890" y="4755787"/>
            <a:chExt cx="3378198" cy="16625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04E40C5-2C95-FB3B-3C45-72B9135F53C3}"/>
                </a:ext>
              </a:extLst>
            </p:cNvPr>
            <p:cNvSpPr/>
            <p:nvPr/>
          </p:nvSpPr>
          <p:spPr>
            <a:xfrm>
              <a:off x="702890" y="5777783"/>
              <a:ext cx="3321015" cy="6405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 descr="Logo, company name&#10;&#10;Description automatically generated">
              <a:extLst>
                <a:ext uri="{FF2B5EF4-FFF2-40B4-BE49-F238E27FC236}">
                  <a16:creationId xmlns:a16="http://schemas.microsoft.com/office/drawing/2014/main" id="{DBDA8C87-9B5D-E7B6-8CC9-A0DAFBB89B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2" t="23115" r="2437" b="22098"/>
            <a:stretch/>
          </p:blipFill>
          <p:spPr>
            <a:xfrm>
              <a:off x="880068" y="4755787"/>
              <a:ext cx="3201020" cy="1025254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B22F95D5-5859-9774-1602-20181AAB7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77" y="5376570"/>
            <a:ext cx="2801765" cy="155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667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05950DE8-96EA-184E-FB93-B96ECD76A8D2}"/>
              </a:ext>
            </a:extLst>
          </p:cNvPr>
          <p:cNvSpPr txBox="1"/>
          <p:nvPr/>
        </p:nvSpPr>
        <p:spPr>
          <a:xfrm>
            <a:off x="982747" y="2315160"/>
            <a:ext cx="10264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Posterior contours		</a:t>
            </a:r>
          </a:p>
        </p:txBody>
      </p:sp>
      <p:pic>
        <p:nvPicPr>
          <p:cNvPr id="1026" name="Picture 2" descr="Posterior contours (68% and 95%) in the Ω m − σ 8 , Ω m − S 8 and σ 8 − S 8 planes for KiDS-1000, DES-y3 and Planck. The salmon-pink filled contours (Sheth &amp; Tormen (1999) halo mass function, labelled Model-ST1) corresponds to the fiducial analysis of Asgari et al. (2021). The solid dark orange contour (Model-ST5) correspond to (p, q) = (0.3, 0.903) (See table 1), the best Planck Collaboration et al. (2020)-matching model in our table of halo mass function models. The filled cyan (DES-y3 with Model-ST1) and solid bright azure (DES-y3 with Model-ST5) contours are posteriors obtained under the same logic from the DES-y3 pipeline with HMcode and multinest. The slate grey filled contours indicate the 95% posterior of Planck 2018 TTTEEE+LowE+Lensing+BAO result (Planck Collaboration et al. 2020) as the comparison.">
            <a:extLst>
              <a:ext uri="{FF2B5EF4-FFF2-40B4-BE49-F238E27FC236}">
                <a16:creationId xmlns:a16="http://schemas.microsoft.com/office/drawing/2014/main" id="{9B79395D-B765-7E1A-DBD6-622D9ADD27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7" b="6660"/>
          <a:stretch/>
        </p:blipFill>
        <p:spPr bwMode="auto">
          <a:xfrm>
            <a:off x="1321721" y="3069556"/>
            <a:ext cx="3657599" cy="365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AC49B1-1744-7186-A725-B34CCAA61E95}"/>
              </a:ext>
            </a:extLst>
          </p:cNvPr>
          <p:cNvSpPr/>
          <p:nvPr/>
        </p:nvSpPr>
        <p:spPr>
          <a:xfrm>
            <a:off x="1321721" y="4389119"/>
            <a:ext cx="83127" cy="2327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DBCB93-B6AD-54B0-324C-47464DB36507}"/>
              </a:ext>
            </a:extLst>
          </p:cNvPr>
          <p:cNvSpPr/>
          <p:nvPr/>
        </p:nvSpPr>
        <p:spPr>
          <a:xfrm>
            <a:off x="2912220" y="3089934"/>
            <a:ext cx="2067099" cy="837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11DE73-284F-1152-4BED-240A0B7FC7C8}"/>
              </a:ext>
            </a:extLst>
          </p:cNvPr>
          <p:cNvSpPr/>
          <p:nvPr/>
        </p:nvSpPr>
        <p:spPr>
          <a:xfrm rot="5400000">
            <a:off x="3166453" y="5005188"/>
            <a:ext cx="45719" cy="3397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1">
            <a:extLst>
              <a:ext uri="{FF2B5EF4-FFF2-40B4-BE49-F238E27FC236}">
                <a16:creationId xmlns:a16="http://schemas.microsoft.com/office/drawing/2014/main" id="{1ABBD05E-2371-6116-89DB-27AF4535D2CD}"/>
              </a:ext>
            </a:extLst>
          </p:cNvPr>
          <p:cNvSpPr txBox="1"/>
          <p:nvPr/>
        </p:nvSpPr>
        <p:spPr>
          <a:xfrm>
            <a:off x="5244325" y="3654863"/>
            <a:ext cx="6868241" cy="186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600" dirty="0">
                <a:solidFill>
                  <a:srgbClr val="1515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posterior = </a:t>
            </a: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likelihood  x  prior</a:t>
            </a: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CasellaDiTesto 1">
            <a:extLst>
              <a:ext uri="{FF2B5EF4-FFF2-40B4-BE49-F238E27FC236}">
                <a16:creationId xmlns:a16="http://schemas.microsoft.com/office/drawing/2014/main" id="{16134F27-F115-C274-2A4E-F4830CFCE851}"/>
              </a:ext>
            </a:extLst>
          </p:cNvPr>
          <p:cNvSpPr txBox="1"/>
          <p:nvPr/>
        </p:nvSpPr>
        <p:spPr>
          <a:xfrm>
            <a:off x="5366245" y="4281265"/>
            <a:ext cx="6868241" cy="186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600" dirty="0">
                <a:solidFill>
                  <a:srgbClr val="1515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                         </a:t>
            </a: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evidence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CasellaDiTesto 1">
            <a:extLst>
              <a:ext uri="{FF2B5EF4-FFF2-40B4-BE49-F238E27FC236}">
                <a16:creationId xmlns:a16="http://schemas.microsoft.com/office/drawing/2014/main" id="{FB754420-C2FA-3CE6-E544-46215ABBAF76}"/>
              </a:ext>
            </a:extLst>
          </p:cNvPr>
          <p:cNvSpPr txBox="1"/>
          <p:nvPr/>
        </p:nvSpPr>
        <p:spPr>
          <a:xfrm>
            <a:off x="5244326" y="3970749"/>
            <a:ext cx="6868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posterior =</a:t>
            </a:r>
            <a:endParaRPr lang="en-GB" sz="4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C3C1A05-4788-3B19-C7D4-31F75746CE5F}"/>
              </a:ext>
            </a:extLst>
          </p:cNvPr>
          <p:cNvCxnSpPr>
            <a:cxnSpLocks/>
          </p:cNvCxnSpPr>
          <p:nvPr/>
        </p:nvCxnSpPr>
        <p:spPr>
          <a:xfrm>
            <a:off x="7899303" y="4289759"/>
            <a:ext cx="4028537" cy="0"/>
          </a:xfrm>
          <a:prstGeom prst="straightConnector1">
            <a:avLst/>
          </a:prstGeom>
          <a:ln w="28575">
            <a:solidFill>
              <a:srgbClr val="606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">
            <a:extLst>
              <a:ext uri="{FF2B5EF4-FFF2-40B4-BE49-F238E27FC236}">
                <a16:creationId xmlns:a16="http://schemas.microsoft.com/office/drawing/2014/main" id="{0F90C5E3-F7D9-77BE-E1DE-CEE5DCD90BB4}"/>
              </a:ext>
            </a:extLst>
          </p:cNvPr>
          <p:cNvSpPr txBox="1"/>
          <p:nvPr/>
        </p:nvSpPr>
        <p:spPr>
          <a:xfrm>
            <a:off x="3" y="310398"/>
            <a:ext cx="12192001" cy="2082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6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do you mean with Bayesian inference?</a:t>
            </a:r>
          </a:p>
          <a:p>
            <a:pPr algn="ctr">
              <a:spcAft>
                <a:spcPts val="200"/>
              </a:spcAft>
            </a:pPr>
            <a:endParaRPr lang="en-GB" sz="5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1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7158E3C-642B-2AD6-D855-86AFF029818F}"/>
              </a:ext>
            </a:extLst>
          </p:cNvPr>
          <p:cNvCxnSpPr/>
          <p:nvPr/>
        </p:nvCxnSpPr>
        <p:spPr>
          <a:xfrm>
            <a:off x="2085975" y="224178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4633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4CBCED-BF0F-2C12-41A5-5BC25847B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7F01C52B-5E6A-E9D2-6FA4-3A0D2CBD7633}"/>
              </a:ext>
            </a:extLst>
          </p:cNvPr>
          <p:cNvSpPr txBox="1"/>
          <p:nvPr/>
        </p:nvSpPr>
        <p:spPr>
          <a:xfrm>
            <a:off x="982747" y="2315160"/>
            <a:ext cx="10264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Model selection</a:t>
            </a:r>
          </a:p>
        </p:txBody>
      </p:sp>
      <p:sp>
        <p:nvSpPr>
          <p:cNvPr id="8" name="CasellaDiTesto 1">
            <a:extLst>
              <a:ext uri="{FF2B5EF4-FFF2-40B4-BE49-F238E27FC236}">
                <a16:creationId xmlns:a16="http://schemas.microsoft.com/office/drawing/2014/main" id="{A6CF883E-034D-A678-2FC6-3A61A094AB37}"/>
              </a:ext>
            </a:extLst>
          </p:cNvPr>
          <p:cNvSpPr txBox="1"/>
          <p:nvPr/>
        </p:nvSpPr>
        <p:spPr>
          <a:xfrm>
            <a:off x="5244325" y="3654863"/>
            <a:ext cx="6868241" cy="186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600" dirty="0">
                <a:solidFill>
                  <a:srgbClr val="1515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posterior = </a:t>
            </a: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likelihood  x  prior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CasellaDiTesto 1">
            <a:extLst>
              <a:ext uri="{FF2B5EF4-FFF2-40B4-BE49-F238E27FC236}">
                <a16:creationId xmlns:a16="http://schemas.microsoft.com/office/drawing/2014/main" id="{1D830C49-7D6E-267E-67B6-283A4CB6E429}"/>
              </a:ext>
            </a:extLst>
          </p:cNvPr>
          <p:cNvSpPr txBox="1"/>
          <p:nvPr/>
        </p:nvSpPr>
        <p:spPr>
          <a:xfrm>
            <a:off x="5366245" y="4281265"/>
            <a:ext cx="6868241" cy="186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600" dirty="0">
                <a:solidFill>
                  <a:srgbClr val="1515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                         </a:t>
            </a: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evidence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CasellaDiTesto 1">
            <a:extLst>
              <a:ext uri="{FF2B5EF4-FFF2-40B4-BE49-F238E27FC236}">
                <a16:creationId xmlns:a16="http://schemas.microsoft.com/office/drawing/2014/main" id="{78074E0F-BF3B-0CF7-807F-FB9C27F97489}"/>
              </a:ext>
            </a:extLst>
          </p:cNvPr>
          <p:cNvSpPr txBox="1"/>
          <p:nvPr/>
        </p:nvSpPr>
        <p:spPr>
          <a:xfrm>
            <a:off x="5244326" y="3970749"/>
            <a:ext cx="6868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posterior =</a:t>
            </a:r>
            <a:endParaRPr lang="en-GB" sz="40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CAFACE3-CF13-76EA-2C8C-A1D35DD73B15}"/>
              </a:ext>
            </a:extLst>
          </p:cNvPr>
          <p:cNvCxnSpPr>
            <a:cxnSpLocks/>
          </p:cNvCxnSpPr>
          <p:nvPr/>
        </p:nvCxnSpPr>
        <p:spPr>
          <a:xfrm>
            <a:off x="7899303" y="4289759"/>
            <a:ext cx="4028537" cy="0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">
            <a:extLst>
              <a:ext uri="{FF2B5EF4-FFF2-40B4-BE49-F238E27FC236}">
                <a16:creationId xmlns:a16="http://schemas.microsoft.com/office/drawing/2014/main" id="{7989CFFD-EC19-C0FD-B4E3-4043B8CD5452}"/>
              </a:ext>
            </a:extLst>
          </p:cNvPr>
          <p:cNvSpPr txBox="1"/>
          <p:nvPr/>
        </p:nvSpPr>
        <p:spPr>
          <a:xfrm>
            <a:off x="3" y="310398"/>
            <a:ext cx="12192001" cy="2082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6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do you mean with Bayesian inference?</a:t>
            </a:r>
          </a:p>
          <a:p>
            <a:pPr algn="ctr">
              <a:spcAft>
                <a:spcPts val="200"/>
              </a:spcAft>
            </a:pPr>
            <a:endParaRPr lang="en-GB" sz="5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1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A96FA16-91CA-2DBA-0CA0-9F381CF3F34E}"/>
              </a:ext>
            </a:extLst>
          </p:cNvPr>
          <p:cNvCxnSpPr/>
          <p:nvPr/>
        </p:nvCxnSpPr>
        <p:spPr>
          <a:xfrm>
            <a:off x="2085975" y="224178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CFB0BA8-A550-7D05-FFF5-D01515E60B8F}"/>
              </a:ext>
            </a:extLst>
          </p:cNvPr>
          <p:cNvSpPr/>
          <p:nvPr/>
        </p:nvSpPr>
        <p:spPr>
          <a:xfrm>
            <a:off x="1604372" y="2911512"/>
            <a:ext cx="2618509" cy="3875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263952-7C8C-19CF-F2D1-71981644BC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6" r="1299"/>
          <a:stretch/>
        </p:blipFill>
        <p:spPr>
          <a:xfrm>
            <a:off x="1680572" y="2928138"/>
            <a:ext cx="2480310" cy="3798917"/>
          </a:xfrm>
          <a:prstGeom prst="rect">
            <a:avLst/>
          </a:prstGeom>
        </p:spPr>
      </p:pic>
      <p:sp>
        <p:nvSpPr>
          <p:cNvPr id="14" name="CasellaDiTesto 1">
            <a:extLst>
              <a:ext uri="{FF2B5EF4-FFF2-40B4-BE49-F238E27FC236}">
                <a16:creationId xmlns:a16="http://schemas.microsoft.com/office/drawing/2014/main" id="{2B81ED7F-0E34-DAC3-0277-2FA642C805B6}"/>
              </a:ext>
            </a:extLst>
          </p:cNvPr>
          <p:cNvSpPr txBox="1"/>
          <p:nvPr/>
        </p:nvSpPr>
        <p:spPr>
          <a:xfrm>
            <a:off x="5197224" y="5082762"/>
            <a:ext cx="6868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</a:t>
            </a:r>
            <a:r>
              <a:rPr lang="en-GB" sz="36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odel</a:t>
            </a: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with highest evidence is favoured</a:t>
            </a:r>
            <a:endParaRPr lang="en-GB" sz="4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379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board&#10;&#10;Description automatically generated">
            <a:extLst>
              <a:ext uri="{FF2B5EF4-FFF2-40B4-BE49-F238E27FC236}">
                <a16:creationId xmlns:a16="http://schemas.microsoft.com/office/drawing/2014/main" id="{B36A67D7-0CAD-462E-8B32-E3BEFCF58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44" y="2496377"/>
            <a:ext cx="1970885" cy="1970885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7A2B19B1-8915-4A2E-B85D-D4B422B44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873" y="1316383"/>
            <a:ext cx="1097692" cy="109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A769521C-FD98-9961-E058-FC8767E52E99}"/>
              </a:ext>
            </a:extLst>
          </p:cNvPr>
          <p:cNvSpPr txBox="1"/>
          <p:nvPr/>
        </p:nvSpPr>
        <p:spPr>
          <a:xfrm>
            <a:off x="3" y="160769"/>
            <a:ext cx="1219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Big data incoming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D24D2C10-0C04-7E17-F710-CCD0E119E31B}"/>
              </a:ext>
            </a:extLst>
          </p:cNvPr>
          <p:cNvCxnSpPr/>
          <p:nvPr/>
        </p:nvCxnSpPr>
        <p:spPr>
          <a:xfrm>
            <a:off x="2085975" y="1044748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A1CB433-8D25-80B3-B1ED-C9B5A215FCD8}"/>
              </a:ext>
            </a:extLst>
          </p:cNvPr>
          <p:cNvSpPr txBox="1"/>
          <p:nvPr/>
        </p:nvSpPr>
        <p:spPr>
          <a:xfrm>
            <a:off x="128121" y="3217572"/>
            <a:ext cx="12588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Euclid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Jul 2023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&gt;700 TB</a:t>
            </a:r>
            <a:endParaRPr lang="en-GB" sz="1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8523F9-3372-8F4B-B7D6-F787B660DC00}"/>
              </a:ext>
            </a:extLst>
          </p:cNvPr>
          <p:cNvSpPr txBox="1"/>
          <p:nvPr/>
        </p:nvSpPr>
        <p:spPr>
          <a:xfrm>
            <a:off x="128121" y="1504157"/>
            <a:ext cx="11689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JWST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Dec 2021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100 TB</a:t>
            </a:r>
            <a:endParaRPr lang="en-GB" sz="1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725898-E16B-03FC-011B-9A29AFAE212C}"/>
              </a:ext>
            </a:extLst>
          </p:cNvPr>
          <p:cNvSpPr txBox="1"/>
          <p:nvPr/>
        </p:nvSpPr>
        <p:spPr>
          <a:xfrm>
            <a:off x="128121" y="5210838"/>
            <a:ext cx="31304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Vera Rubin Observatory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Jul 2025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500000 TB</a:t>
            </a:r>
            <a:endParaRPr lang="en-GB" sz="1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7" name="Picture 2" descr="undefined">
            <a:extLst>
              <a:ext uri="{FF2B5EF4-FFF2-40B4-BE49-F238E27FC236}">
                <a16:creationId xmlns:a16="http://schemas.microsoft.com/office/drawing/2014/main" id="{43BBACAB-B193-79CE-DFAE-50F04868A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4742677"/>
            <a:ext cx="2864485" cy="214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38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1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2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1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2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901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2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board&#10;&#10;Description automatically generated">
            <a:extLst>
              <a:ext uri="{FF2B5EF4-FFF2-40B4-BE49-F238E27FC236}">
                <a16:creationId xmlns:a16="http://schemas.microsoft.com/office/drawing/2014/main" id="{B36A67D7-0CAD-462E-8B32-E3BEFCF58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44" y="2496377"/>
            <a:ext cx="1970885" cy="1970885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7A2B19B1-8915-4A2E-B85D-D4B422B44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873" y="1316383"/>
            <a:ext cx="1097692" cy="109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A769521C-FD98-9961-E058-FC8767E52E99}"/>
              </a:ext>
            </a:extLst>
          </p:cNvPr>
          <p:cNvSpPr txBox="1"/>
          <p:nvPr/>
        </p:nvSpPr>
        <p:spPr>
          <a:xfrm>
            <a:off x="3" y="160769"/>
            <a:ext cx="1219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Big data incoming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D24D2C10-0C04-7E17-F710-CCD0E119E31B}"/>
              </a:ext>
            </a:extLst>
          </p:cNvPr>
          <p:cNvCxnSpPr/>
          <p:nvPr/>
        </p:nvCxnSpPr>
        <p:spPr>
          <a:xfrm>
            <a:off x="2085975" y="1044748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A1CB433-8D25-80B3-B1ED-C9B5A215FCD8}"/>
              </a:ext>
            </a:extLst>
          </p:cNvPr>
          <p:cNvSpPr txBox="1"/>
          <p:nvPr/>
        </p:nvSpPr>
        <p:spPr>
          <a:xfrm>
            <a:off x="128121" y="3217572"/>
            <a:ext cx="12588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Euclid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Jul 2023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&gt;700 TB</a:t>
            </a:r>
            <a:endParaRPr lang="en-GB" sz="1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8523F9-3372-8F4B-B7D6-F787B660DC00}"/>
              </a:ext>
            </a:extLst>
          </p:cNvPr>
          <p:cNvSpPr txBox="1"/>
          <p:nvPr/>
        </p:nvSpPr>
        <p:spPr>
          <a:xfrm>
            <a:off x="128121" y="1504157"/>
            <a:ext cx="11689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JWST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Dec 2021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100 TB</a:t>
            </a:r>
            <a:endParaRPr lang="en-GB" sz="1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725898-E16B-03FC-011B-9A29AFAE212C}"/>
              </a:ext>
            </a:extLst>
          </p:cNvPr>
          <p:cNvSpPr txBox="1"/>
          <p:nvPr/>
        </p:nvSpPr>
        <p:spPr>
          <a:xfrm>
            <a:off x="128121" y="5210838"/>
            <a:ext cx="31304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Vera Rubin Observatory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Jul 2025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500000 TB</a:t>
            </a:r>
            <a:endParaRPr lang="en-GB" sz="1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7" name="Picture 6" descr="SKA-Mid | SKAO">
            <a:extLst>
              <a:ext uri="{FF2B5EF4-FFF2-40B4-BE49-F238E27FC236}">
                <a16:creationId xmlns:a16="http://schemas.microsoft.com/office/drawing/2014/main" id="{48682F9B-090E-DEB0-EA40-465E2236D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140" y="1339744"/>
            <a:ext cx="4578019" cy="271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KA-Low | SKAO">
            <a:extLst>
              <a:ext uri="{FF2B5EF4-FFF2-40B4-BE49-F238E27FC236}">
                <a16:creationId xmlns:a16="http://schemas.microsoft.com/office/drawing/2014/main" id="{712FDF9A-293E-0B11-6F2D-26C238430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141" y="4044485"/>
            <a:ext cx="4578019" cy="260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C0C5DD-527E-C29C-3345-C7A1337D081F}"/>
              </a:ext>
            </a:extLst>
          </p:cNvPr>
          <p:cNvSpPr txBox="1"/>
          <p:nvPr/>
        </p:nvSpPr>
        <p:spPr>
          <a:xfrm>
            <a:off x="10236605" y="3631118"/>
            <a:ext cx="1955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SKA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2028? </a:t>
            </a:r>
          </a:p>
          <a:p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40000000000 TB</a:t>
            </a:r>
            <a:endParaRPr lang="en-GB" sz="1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5AAEB25E-6D33-4A54-8DAB-F3ACCA165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4742677"/>
            <a:ext cx="2864485" cy="214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94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D24D2C10-0C04-7E17-F710-CCD0E119E31B}"/>
              </a:ext>
            </a:extLst>
          </p:cNvPr>
          <p:cNvCxnSpPr/>
          <p:nvPr/>
        </p:nvCxnSpPr>
        <p:spPr>
          <a:xfrm>
            <a:off x="2085975" y="1044748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4" descr="Crossed Fingers Vector SVG Icon (6) - SVG Repo">
            <a:extLst>
              <a:ext uri="{FF2B5EF4-FFF2-40B4-BE49-F238E27FC236}">
                <a16:creationId xmlns:a16="http://schemas.microsoft.com/office/drawing/2014/main" id="{3D1C643E-48C1-F353-9F4D-EC44FF7477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8744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3D390602-EF64-669A-2772-7C272BC05DEC}"/>
              </a:ext>
            </a:extLst>
          </p:cNvPr>
          <p:cNvSpPr txBox="1"/>
          <p:nvPr/>
        </p:nvSpPr>
        <p:spPr>
          <a:xfrm>
            <a:off x="3" y="160769"/>
            <a:ext cx="1219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Big data incoming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22F4EE-40E1-4FDC-4848-601C0B034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285" y="1724572"/>
            <a:ext cx="5763429" cy="45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790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FBA628B-FC6F-ECB9-EB8B-403D5B0841C6}"/>
              </a:ext>
            </a:extLst>
          </p:cNvPr>
          <p:cNvSpPr txBox="1"/>
          <p:nvPr/>
        </p:nvSpPr>
        <p:spPr>
          <a:xfrm>
            <a:off x="0" y="1874586"/>
            <a:ext cx="12192000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Accurate and precise pipeline</a:t>
            </a: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CasellaDiTesto 1">
            <a:extLst>
              <a:ext uri="{FF2B5EF4-FFF2-40B4-BE49-F238E27FC236}">
                <a16:creationId xmlns:a16="http://schemas.microsoft.com/office/drawing/2014/main" id="{5655FD7C-B57E-B579-A02B-A1D06EE6DC6F}"/>
              </a:ext>
            </a:extLst>
          </p:cNvPr>
          <p:cNvSpPr txBox="1"/>
          <p:nvPr/>
        </p:nvSpPr>
        <p:spPr>
          <a:xfrm>
            <a:off x="3" y="160769"/>
            <a:ext cx="1219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do we need?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C393929-ACEB-BBD5-5738-A69DA73366D1}"/>
              </a:ext>
            </a:extLst>
          </p:cNvPr>
          <p:cNvCxnSpPr/>
          <p:nvPr/>
        </p:nvCxnSpPr>
        <p:spPr>
          <a:xfrm>
            <a:off x="2085975" y="1044748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645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DDC3DBC-15A4-581C-898E-0E196CF9FB16}"/>
              </a:ext>
            </a:extLst>
          </p:cNvPr>
          <p:cNvSpPr txBox="1"/>
          <p:nvPr/>
        </p:nvSpPr>
        <p:spPr>
          <a:xfrm>
            <a:off x="0" y="1874586"/>
            <a:ext cx="12192000" cy="3175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Accurate and precise pipeline</a:t>
            </a: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Fast pipeline</a:t>
            </a: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CasellaDiTesto 1">
            <a:extLst>
              <a:ext uri="{FF2B5EF4-FFF2-40B4-BE49-F238E27FC236}">
                <a16:creationId xmlns:a16="http://schemas.microsoft.com/office/drawing/2014/main" id="{5655FD7C-B57E-B579-A02B-A1D06EE6DC6F}"/>
              </a:ext>
            </a:extLst>
          </p:cNvPr>
          <p:cNvSpPr txBox="1"/>
          <p:nvPr/>
        </p:nvSpPr>
        <p:spPr>
          <a:xfrm>
            <a:off x="3" y="160769"/>
            <a:ext cx="12192001" cy="1595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do we need?</a:t>
            </a:r>
          </a:p>
          <a:p>
            <a:pPr algn="ctr">
              <a:spcAft>
                <a:spcPts val="200"/>
              </a:spcAft>
            </a:pPr>
            <a:endParaRPr lang="en-GB" sz="48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C393929-ACEB-BBD5-5738-A69DA73366D1}"/>
              </a:ext>
            </a:extLst>
          </p:cNvPr>
          <p:cNvCxnSpPr/>
          <p:nvPr/>
        </p:nvCxnSpPr>
        <p:spPr>
          <a:xfrm>
            <a:off x="2085975" y="1044748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3938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05950DE8-96EA-184E-FB93-B96ECD76A8D2}"/>
              </a:ext>
            </a:extLst>
          </p:cNvPr>
          <p:cNvSpPr txBox="1"/>
          <p:nvPr/>
        </p:nvSpPr>
        <p:spPr>
          <a:xfrm>
            <a:off x="0" y="1874586"/>
            <a:ext cx="12192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Accurate and precise pipeline</a:t>
            </a: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Fast pipeline</a:t>
            </a: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Robustness to different simulations and likelihoods</a:t>
            </a:r>
          </a:p>
        </p:txBody>
      </p:sp>
      <p:sp>
        <p:nvSpPr>
          <p:cNvPr id="12" name="CasellaDiTesto 1">
            <a:extLst>
              <a:ext uri="{FF2B5EF4-FFF2-40B4-BE49-F238E27FC236}">
                <a16:creationId xmlns:a16="http://schemas.microsoft.com/office/drawing/2014/main" id="{5655FD7C-B57E-B579-A02B-A1D06EE6DC6F}"/>
              </a:ext>
            </a:extLst>
          </p:cNvPr>
          <p:cNvSpPr txBox="1"/>
          <p:nvPr/>
        </p:nvSpPr>
        <p:spPr>
          <a:xfrm>
            <a:off x="3" y="160769"/>
            <a:ext cx="12192001" cy="1595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do we need?</a:t>
            </a:r>
          </a:p>
          <a:p>
            <a:pPr algn="ctr">
              <a:spcAft>
                <a:spcPts val="200"/>
              </a:spcAft>
            </a:pPr>
            <a:endParaRPr lang="en-GB" sz="48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C393929-ACEB-BBD5-5738-A69DA73366D1}"/>
              </a:ext>
            </a:extLst>
          </p:cNvPr>
          <p:cNvCxnSpPr/>
          <p:nvPr/>
        </p:nvCxnSpPr>
        <p:spPr>
          <a:xfrm>
            <a:off x="2085975" y="1044748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415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2" y="1594631"/>
            <a:ext cx="12191998" cy="196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emulation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AF513CC2-3911-4499-BBC5-52037A2900EE}"/>
              </a:ext>
            </a:extLst>
          </p:cNvPr>
          <p:cNvSpPr txBox="1"/>
          <p:nvPr/>
        </p:nvSpPr>
        <p:spPr>
          <a:xfrm>
            <a:off x="2" y="142374"/>
            <a:ext cx="12192001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future paradigm</a:t>
            </a:r>
          </a:p>
          <a:p>
            <a:pPr algn="ctr">
              <a:spcAft>
                <a:spcPts val="200"/>
              </a:spcAft>
            </a:pPr>
            <a:endParaRPr lang="en-GB" sz="7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3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F6DA8EC-2044-FC1E-E423-9F2F53B1235A}"/>
              </a:ext>
            </a:extLst>
          </p:cNvPr>
          <p:cNvCxnSpPr/>
          <p:nvPr/>
        </p:nvCxnSpPr>
        <p:spPr>
          <a:xfrm>
            <a:off x="2044879" y="79246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98494EE5-4D3F-D6C2-E248-79DECB933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178" y="1391791"/>
            <a:ext cx="1137289" cy="94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567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1">
            <a:extLst>
              <a:ext uri="{FF2B5EF4-FFF2-40B4-BE49-F238E27FC236}">
                <a16:creationId xmlns:a16="http://schemas.microsoft.com/office/drawing/2014/main" id="{4D416D3D-5EF2-453C-BDE9-6AEC31EE2405}"/>
              </a:ext>
            </a:extLst>
          </p:cNvPr>
          <p:cNvSpPr txBox="1"/>
          <p:nvPr/>
        </p:nvSpPr>
        <p:spPr>
          <a:xfrm>
            <a:off x="1" y="195714"/>
            <a:ext cx="12192001" cy="1564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b="1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flexible emulation of </a:t>
            </a:r>
            <a:b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cosmological power spectra</a:t>
            </a:r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2966A7E-4C9E-9945-0CE6-6919540DC9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4"/>
          <a:stretch/>
        </p:blipFill>
        <p:spPr bwMode="auto">
          <a:xfrm>
            <a:off x="4204053" y="2115372"/>
            <a:ext cx="3697073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F71AB0C-DF2C-0161-0DB8-2709914B3FFA}"/>
              </a:ext>
            </a:extLst>
          </p:cNvPr>
          <p:cNvSpPr txBox="1"/>
          <p:nvPr/>
        </p:nvSpPr>
        <p:spPr>
          <a:xfrm>
            <a:off x="4486029" y="5264972"/>
            <a:ext cx="3439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200" dirty="0">
                <a:solidFill>
                  <a:srgbClr val="00B0F0"/>
                </a:solidFill>
                <a:latin typeface="Poppins" panose="00000500000000000000" pitchFamily="2" charset="0"/>
                <a:cs typeface="Poppins" panose="000005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Code available</a:t>
            </a:r>
            <a:endParaRPr lang="en-GB" sz="3200" dirty="0">
              <a:solidFill>
                <a:srgbClr val="00B0F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" name="Picture 2" descr="Alessio Spurio Mancini">
            <a:extLst>
              <a:ext uri="{FF2B5EF4-FFF2-40B4-BE49-F238E27FC236}">
                <a16:creationId xmlns:a16="http://schemas.microsoft.com/office/drawing/2014/main" id="{B04B65DA-B7ED-DB0D-E52A-857EE8807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380" y="5353396"/>
            <a:ext cx="1248620" cy="149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792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3" y="169082"/>
            <a:ext cx="1219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But first… let me apologise</a:t>
            </a:r>
          </a:p>
        </p:txBody>
      </p:sp>
    </p:spTree>
    <p:extLst>
      <p:ext uri="{BB962C8B-B14F-4D97-AF65-F5344CB8AC3E}">
        <p14:creationId xmlns:p14="http://schemas.microsoft.com/office/powerpoint/2010/main" val="1968672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Planck 2018 Linear Matter Power Spectrum.pdf">
            <a:extLst>
              <a:ext uri="{FF2B5EF4-FFF2-40B4-BE49-F238E27FC236}">
                <a16:creationId xmlns:a16="http://schemas.microsoft.com/office/drawing/2014/main" id="{4D65499A-F078-3696-A55A-D368EDC54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8" t="3496" r="2478" b="15028"/>
          <a:stretch/>
        </p:blipFill>
        <p:spPr bwMode="auto">
          <a:xfrm>
            <a:off x="7222607" y="2228357"/>
            <a:ext cx="3959442" cy="275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9503978-BAE8-4B93-ED90-5CF6E322847C}"/>
              </a:ext>
            </a:extLst>
          </p:cNvPr>
          <p:cNvSpPr/>
          <p:nvPr/>
        </p:nvSpPr>
        <p:spPr>
          <a:xfrm>
            <a:off x="8450580" y="4030980"/>
            <a:ext cx="1546409" cy="957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5EDAB720-B157-BB81-DF37-ADD38133FF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15" y="2925839"/>
            <a:ext cx="3157415" cy="1647119"/>
          </a:xfrm>
          <a:prstGeom prst="rect">
            <a:avLst/>
          </a:prstGeom>
        </p:spPr>
      </p:pic>
      <p:sp>
        <p:nvSpPr>
          <p:cNvPr id="5" name="CasellaDiTesto 1">
            <a:extLst>
              <a:ext uri="{FF2B5EF4-FFF2-40B4-BE49-F238E27FC236}">
                <a16:creationId xmlns:a16="http://schemas.microsoft.com/office/drawing/2014/main" id="{BF8C2470-A241-E69C-A5F9-59727CE6C16C}"/>
              </a:ext>
            </a:extLst>
          </p:cNvPr>
          <p:cNvSpPr txBox="1"/>
          <p:nvPr/>
        </p:nvSpPr>
        <p:spPr>
          <a:xfrm>
            <a:off x="3636106" y="2269481"/>
            <a:ext cx="3085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DISTILL</a:t>
            </a:r>
            <a:endParaRPr lang="en-GB" sz="2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Picture 5" descr="A picture containing monitor, screen&#10;&#10;Description automatically generated">
            <a:extLst>
              <a:ext uri="{FF2B5EF4-FFF2-40B4-BE49-F238E27FC236}">
                <a16:creationId xmlns:a16="http://schemas.microsoft.com/office/drawing/2014/main" id="{1B847ED0-CD61-A163-203F-09DF64F0BE5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49" y="2405189"/>
            <a:ext cx="2911502" cy="2652191"/>
          </a:xfrm>
          <a:prstGeom prst="rect">
            <a:avLst/>
          </a:prstGeom>
        </p:spPr>
      </p:pic>
      <p:sp>
        <p:nvSpPr>
          <p:cNvPr id="8" name="CasellaDiTesto 1">
            <a:extLst>
              <a:ext uri="{FF2B5EF4-FFF2-40B4-BE49-F238E27FC236}">
                <a16:creationId xmlns:a16="http://schemas.microsoft.com/office/drawing/2014/main" id="{376F8328-0310-AD1F-68AB-06A4D4DA960B}"/>
              </a:ext>
            </a:extLst>
          </p:cNvPr>
          <p:cNvSpPr txBox="1"/>
          <p:nvPr/>
        </p:nvSpPr>
        <p:spPr>
          <a:xfrm>
            <a:off x="1" y="195714"/>
            <a:ext cx="12192001" cy="1564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b="1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flexible emulation of </a:t>
            </a:r>
            <a:b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cosmological power spectra</a:t>
            </a:r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ED898A3-D766-879F-B5AA-1549A326339B}"/>
              </a:ext>
            </a:extLst>
          </p:cNvPr>
          <p:cNvGrpSpPr/>
          <p:nvPr/>
        </p:nvGrpSpPr>
        <p:grpSpPr>
          <a:xfrm rot="3255716">
            <a:off x="8519001" y="1327239"/>
            <a:ext cx="1851473" cy="412269"/>
            <a:chOff x="2138964" y="1946594"/>
            <a:chExt cx="1776830" cy="471917"/>
          </a:xfrm>
        </p:grpSpPr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5EFFD79B-C434-A9FE-3536-6A0C02218F58}"/>
                </a:ext>
              </a:extLst>
            </p:cNvPr>
            <p:cNvSpPr/>
            <p:nvPr/>
          </p:nvSpPr>
          <p:spPr>
            <a:xfrm>
              <a:off x="2231390" y="1946594"/>
              <a:ext cx="1428460" cy="449957"/>
            </a:xfrm>
            <a:prstGeom prst="arc">
              <a:avLst>
                <a:gd name="adj1" fmla="val 16905532"/>
                <a:gd name="adj2" fmla="val 20937621"/>
              </a:avLst>
            </a:prstGeom>
            <a:ln w="38100" cap="rnd">
              <a:solidFill>
                <a:schemeClr val="bg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E17B8F07-2C3E-B683-B770-1D4203BCA2E7}"/>
                </a:ext>
              </a:extLst>
            </p:cNvPr>
            <p:cNvSpPr/>
            <p:nvPr/>
          </p:nvSpPr>
          <p:spPr>
            <a:xfrm>
              <a:off x="2138964" y="2004442"/>
              <a:ext cx="1450774" cy="380024"/>
            </a:xfrm>
            <a:prstGeom prst="arc">
              <a:avLst>
                <a:gd name="adj1" fmla="val 16200000"/>
                <a:gd name="adj2" fmla="val 21452001"/>
              </a:avLst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207F2DB8-3840-2BE2-8FE3-03D2E6D5B1B9}"/>
                </a:ext>
              </a:extLst>
            </p:cNvPr>
            <p:cNvSpPr/>
            <p:nvPr/>
          </p:nvSpPr>
          <p:spPr>
            <a:xfrm>
              <a:off x="3377688" y="1968554"/>
              <a:ext cx="323077" cy="449957"/>
            </a:xfrm>
            <a:prstGeom prst="arc">
              <a:avLst>
                <a:gd name="adj1" fmla="val 17735121"/>
                <a:gd name="adj2" fmla="val 21178869"/>
              </a:avLst>
            </a:prstGeom>
            <a:ln w="381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CA2C5A2C-28D1-9653-D76C-05747C08C32F}"/>
                </a:ext>
              </a:extLst>
            </p:cNvPr>
            <p:cNvSpPr/>
            <p:nvPr/>
          </p:nvSpPr>
          <p:spPr>
            <a:xfrm rot="8747975">
              <a:off x="3371315" y="1954890"/>
              <a:ext cx="544479" cy="223957"/>
            </a:xfrm>
            <a:prstGeom prst="arc">
              <a:avLst>
                <a:gd name="adj1" fmla="val 16200000"/>
                <a:gd name="adj2" fmla="val 20600183"/>
              </a:avLst>
            </a:prstGeom>
            <a:ln w="381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C68EBAE-AD9C-CCFE-3DE3-CF4FF53298DE}"/>
              </a:ext>
            </a:extLst>
          </p:cNvPr>
          <p:cNvCxnSpPr/>
          <p:nvPr/>
        </p:nvCxnSpPr>
        <p:spPr>
          <a:xfrm>
            <a:off x="8177074" y="4271376"/>
            <a:ext cx="248575" cy="0"/>
          </a:xfrm>
          <a:prstGeom prst="line">
            <a:avLst/>
          </a:prstGeom>
          <a:ln w="28575">
            <a:solidFill>
              <a:srgbClr val="0B0B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5D60949-62A1-F1A2-9B58-2E12D803096E}"/>
              </a:ext>
            </a:extLst>
          </p:cNvPr>
          <p:cNvSpPr txBox="1"/>
          <p:nvPr/>
        </p:nvSpPr>
        <p:spPr>
          <a:xfrm>
            <a:off x="8372003" y="4121296"/>
            <a:ext cx="986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Poppins" panose="00000500000000000000" pitchFamily="2" charset="0"/>
                <a:cs typeface="Poppins" panose="00000500000000000000" pitchFamily="2" charset="0"/>
              </a:rPr>
              <a:t>Theory</a:t>
            </a:r>
            <a:endParaRPr lang="en-GB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6C7D1D7-34CF-14F2-11D8-27DAE19B077A}"/>
              </a:ext>
            </a:extLst>
          </p:cNvPr>
          <p:cNvCxnSpPr/>
          <p:nvPr/>
        </p:nvCxnSpPr>
        <p:spPr>
          <a:xfrm>
            <a:off x="8177074" y="4607404"/>
            <a:ext cx="248575" cy="0"/>
          </a:xfrm>
          <a:prstGeom prst="line">
            <a:avLst/>
          </a:prstGeom>
          <a:ln w="28575">
            <a:solidFill>
              <a:srgbClr val="AD5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F40B16-3179-284C-E6E3-D53FFBF73344}"/>
              </a:ext>
            </a:extLst>
          </p:cNvPr>
          <p:cNvCxnSpPr>
            <a:cxnSpLocks/>
          </p:cNvCxnSpPr>
          <p:nvPr/>
        </p:nvCxnSpPr>
        <p:spPr>
          <a:xfrm flipV="1">
            <a:off x="8301361" y="4531204"/>
            <a:ext cx="0" cy="152400"/>
          </a:xfrm>
          <a:prstGeom prst="line">
            <a:avLst/>
          </a:prstGeom>
          <a:ln w="28575">
            <a:solidFill>
              <a:srgbClr val="AD58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E5CB401-2AAB-5569-7067-6D424B74825E}"/>
              </a:ext>
            </a:extLst>
          </p:cNvPr>
          <p:cNvSpPr txBox="1"/>
          <p:nvPr/>
        </p:nvSpPr>
        <p:spPr>
          <a:xfrm>
            <a:off x="8363091" y="4453515"/>
            <a:ext cx="1537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Poppins" panose="00000500000000000000" pitchFamily="2" charset="0"/>
                <a:cs typeface="Poppins" panose="00000500000000000000" pitchFamily="2" charset="0"/>
              </a:rPr>
              <a:t>Measurements</a:t>
            </a:r>
            <a:endParaRPr lang="en-GB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83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1">
            <a:extLst>
              <a:ext uri="{FF2B5EF4-FFF2-40B4-BE49-F238E27FC236}">
                <a16:creationId xmlns:a16="http://schemas.microsoft.com/office/drawing/2014/main" id="{C2084401-BE0A-47B6-8042-977E2C0945BF}"/>
              </a:ext>
            </a:extLst>
          </p:cNvPr>
          <p:cNvSpPr txBox="1"/>
          <p:nvPr/>
        </p:nvSpPr>
        <p:spPr>
          <a:xfrm>
            <a:off x="1" y="195714"/>
            <a:ext cx="12192001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28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r>
              <a:rPr lang="en-GB" sz="2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flexible emulation of cosmological power spectra</a:t>
            </a:r>
            <a:endParaRPr lang="en-GB" sz="1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" name="CasellaDiTesto 1">
            <a:extLst>
              <a:ext uri="{FF2B5EF4-FFF2-40B4-BE49-F238E27FC236}">
                <a16:creationId xmlns:a16="http://schemas.microsoft.com/office/drawing/2014/main" id="{3D773117-5CDE-4D63-AB2C-1F2DF37445D9}"/>
              </a:ext>
            </a:extLst>
          </p:cNvPr>
          <p:cNvSpPr txBox="1"/>
          <p:nvPr/>
        </p:nvSpPr>
        <p:spPr>
          <a:xfrm>
            <a:off x="8876461" y="1501696"/>
            <a:ext cx="35939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it-IT" sz="5400" dirty="0">
                <a:solidFill>
                  <a:srgbClr val="FFFFFF"/>
                </a:solidFill>
              </a:rPr>
              <a:t>, </a:t>
            </a:r>
            <a:r>
              <a:rPr lang="el-GR" sz="5400" dirty="0">
                <a:solidFill>
                  <a:srgbClr val="FFFFFF"/>
                </a:solidFill>
              </a:rPr>
              <a:t>ϴ</a:t>
            </a:r>
            <a:r>
              <a:rPr lang="en-GB" sz="5400" dirty="0">
                <a:solidFill>
                  <a:srgbClr val="FFFFFF"/>
                </a:solidFill>
              </a:rPr>
              <a:t>)</a:t>
            </a:r>
            <a:endParaRPr lang="en-GB" sz="5400" dirty="0">
              <a:solidFill>
                <a:schemeClr val="bg1"/>
              </a:solidFill>
            </a:endParaRPr>
          </a:p>
        </p:txBody>
      </p:sp>
      <p:sp>
        <p:nvSpPr>
          <p:cNvPr id="14" name="CasellaDiTesto 1">
            <a:extLst>
              <a:ext uri="{FF2B5EF4-FFF2-40B4-BE49-F238E27FC236}">
                <a16:creationId xmlns:a16="http://schemas.microsoft.com/office/drawing/2014/main" id="{D3E8990B-D84E-496E-B423-A8EDDDAB0C1D}"/>
              </a:ext>
            </a:extLst>
          </p:cNvPr>
          <p:cNvSpPr txBox="1"/>
          <p:nvPr/>
        </p:nvSpPr>
        <p:spPr>
          <a:xfrm>
            <a:off x="3670310" y="1501696"/>
            <a:ext cx="35939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it-IT" sz="5400" dirty="0">
                <a:solidFill>
                  <a:srgbClr val="FFFFFF"/>
                </a:solidFill>
              </a:rPr>
              <a:t>           (</a:t>
            </a:r>
            <a:endParaRPr lang="en-GB" sz="5400" dirty="0">
              <a:solidFill>
                <a:schemeClr val="bg1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33A0C8C-CF99-C0E3-B9CD-1A5A842DA2F1}"/>
              </a:ext>
            </a:extLst>
          </p:cNvPr>
          <p:cNvCxnSpPr/>
          <p:nvPr/>
        </p:nvCxnSpPr>
        <p:spPr>
          <a:xfrm>
            <a:off x="2085975" y="74139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3198F08-9B70-5115-3EB6-5B969D89D858}"/>
              </a:ext>
            </a:extLst>
          </p:cNvPr>
          <p:cNvSpPr txBox="1"/>
          <p:nvPr/>
        </p:nvSpPr>
        <p:spPr>
          <a:xfrm>
            <a:off x="9821219" y="3411244"/>
            <a:ext cx="2488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cs typeface="Poppins" panose="00000500000000000000" pitchFamily="2" charset="0"/>
              </a:rPr>
              <a:t>cosmological parameters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D1D48B-30A8-3785-7EA3-D197718AD688}"/>
              </a:ext>
            </a:extLst>
          </p:cNvPr>
          <p:cNvGrpSpPr/>
          <p:nvPr/>
        </p:nvGrpSpPr>
        <p:grpSpPr>
          <a:xfrm rot="5400000" flipH="1">
            <a:off x="9865428" y="2844946"/>
            <a:ext cx="1750400" cy="650150"/>
            <a:chOff x="2138964" y="1946594"/>
            <a:chExt cx="1776830" cy="471917"/>
          </a:xfrm>
        </p:grpSpPr>
        <p:sp>
          <p:nvSpPr>
            <p:cNvPr id="7" name="Arc 6">
              <a:extLst>
                <a:ext uri="{FF2B5EF4-FFF2-40B4-BE49-F238E27FC236}">
                  <a16:creationId xmlns:a16="http://schemas.microsoft.com/office/drawing/2014/main" id="{D435F341-756F-2A16-B837-4D2FF82DBA67}"/>
                </a:ext>
              </a:extLst>
            </p:cNvPr>
            <p:cNvSpPr/>
            <p:nvPr/>
          </p:nvSpPr>
          <p:spPr>
            <a:xfrm>
              <a:off x="2231390" y="1946594"/>
              <a:ext cx="1428460" cy="449957"/>
            </a:xfrm>
            <a:prstGeom prst="arc">
              <a:avLst>
                <a:gd name="adj1" fmla="val 16905532"/>
                <a:gd name="adj2" fmla="val 20937621"/>
              </a:avLst>
            </a:prstGeom>
            <a:ln w="38100" cap="rnd">
              <a:solidFill>
                <a:schemeClr val="bg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6DEA0904-DE7C-0027-95AA-03CAB8496BF9}"/>
                </a:ext>
              </a:extLst>
            </p:cNvPr>
            <p:cNvSpPr/>
            <p:nvPr/>
          </p:nvSpPr>
          <p:spPr>
            <a:xfrm>
              <a:off x="2138964" y="2004442"/>
              <a:ext cx="1450774" cy="380024"/>
            </a:xfrm>
            <a:prstGeom prst="arc">
              <a:avLst>
                <a:gd name="adj1" fmla="val 16200000"/>
                <a:gd name="adj2" fmla="val 21452001"/>
              </a:avLst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B8FA9A89-E3AF-B51A-59CC-1AAB916824E3}"/>
                </a:ext>
              </a:extLst>
            </p:cNvPr>
            <p:cNvSpPr/>
            <p:nvPr/>
          </p:nvSpPr>
          <p:spPr>
            <a:xfrm>
              <a:off x="3377688" y="1968554"/>
              <a:ext cx="323077" cy="449957"/>
            </a:xfrm>
            <a:prstGeom prst="arc">
              <a:avLst>
                <a:gd name="adj1" fmla="val 17735121"/>
                <a:gd name="adj2" fmla="val 21178869"/>
              </a:avLst>
            </a:prstGeom>
            <a:ln w="381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92950731-136E-1030-38AD-2EB2C1AF2FBE}"/>
                </a:ext>
              </a:extLst>
            </p:cNvPr>
            <p:cNvSpPr/>
            <p:nvPr/>
          </p:nvSpPr>
          <p:spPr>
            <a:xfrm rot="8747975">
              <a:off x="3371315" y="1954890"/>
              <a:ext cx="544479" cy="223957"/>
            </a:xfrm>
            <a:prstGeom prst="arc">
              <a:avLst>
                <a:gd name="adj1" fmla="val 16200000"/>
                <a:gd name="adj2" fmla="val 20600183"/>
              </a:avLst>
            </a:prstGeom>
            <a:ln w="381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81E6363-2A7C-9261-1374-B1D614903F4C}"/>
              </a:ext>
            </a:extLst>
          </p:cNvPr>
          <p:cNvGrpSpPr/>
          <p:nvPr/>
        </p:nvGrpSpPr>
        <p:grpSpPr>
          <a:xfrm>
            <a:off x="6503813" y="933009"/>
            <a:ext cx="3580707" cy="2495991"/>
            <a:chOff x="6503813" y="933009"/>
            <a:chExt cx="3580707" cy="2495991"/>
          </a:xfrm>
        </p:grpSpPr>
        <p:pic>
          <p:nvPicPr>
            <p:cNvPr id="16" name="Picture 2" descr="File:Planck 2018 Linear Matter Power Spectrum.pdf">
              <a:extLst>
                <a:ext uri="{FF2B5EF4-FFF2-40B4-BE49-F238E27FC236}">
                  <a16:creationId xmlns:a16="http://schemas.microsoft.com/office/drawing/2014/main" id="{5152020B-AD63-786F-6BFC-B046E9D614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8" t="3496" r="2478" b="15028"/>
            <a:stretch/>
          </p:blipFill>
          <p:spPr bwMode="auto">
            <a:xfrm>
              <a:off x="6503813" y="933009"/>
              <a:ext cx="3580707" cy="2495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622CBDE-2A60-23CB-58BA-24B809518010}"/>
                </a:ext>
              </a:extLst>
            </p:cNvPr>
            <p:cNvSpPr/>
            <p:nvPr/>
          </p:nvSpPr>
          <p:spPr>
            <a:xfrm>
              <a:off x="7643674" y="2488895"/>
              <a:ext cx="1411549" cy="9223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29FF487-7CE8-3733-763B-05DCFAEEE611}"/>
                </a:ext>
              </a:extLst>
            </p:cNvPr>
            <p:cNvCxnSpPr/>
            <p:nvPr/>
          </p:nvCxnSpPr>
          <p:spPr>
            <a:xfrm>
              <a:off x="7399834" y="2488895"/>
              <a:ext cx="248575" cy="0"/>
            </a:xfrm>
            <a:prstGeom prst="line">
              <a:avLst/>
            </a:prstGeom>
            <a:ln w="28575">
              <a:solidFill>
                <a:srgbClr val="0B0B0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F31FB09-D376-FCCA-1876-A5D0C3D267DA}"/>
                </a:ext>
              </a:extLst>
            </p:cNvPr>
            <p:cNvSpPr txBox="1"/>
            <p:nvPr/>
          </p:nvSpPr>
          <p:spPr>
            <a:xfrm>
              <a:off x="7594763" y="2338815"/>
              <a:ext cx="986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Poppins" panose="00000500000000000000" pitchFamily="2" charset="0"/>
                  <a:cs typeface="Poppins" panose="00000500000000000000" pitchFamily="2" charset="0"/>
                </a:rPr>
                <a:t>Theory</a:t>
              </a:r>
              <a:endParaRPr lang="en-GB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26" name="CasellaDiTesto 1">
            <a:extLst>
              <a:ext uri="{FF2B5EF4-FFF2-40B4-BE49-F238E27FC236}">
                <a16:creationId xmlns:a16="http://schemas.microsoft.com/office/drawing/2014/main" id="{3910CDF8-77F8-2FDC-904A-5EF5EFDFD0ED}"/>
              </a:ext>
            </a:extLst>
          </p:cNvPr>
          <p:cNvSpPr txBox="1"/>
          <p:nvPr/>
        </p:nvSpPr>
        <p:spPr>
          <a:xfrm>
            <a:off x="116028" y="953048"/>
            <a:ext cx="542752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Create labelled </a:t>
            </a:r>
            <a:b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training data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</a:endParaRPr>
          </a:p>
          <a:p>
            <a:pPr marL="171455" indent="-171455" algn="ctr">
              <a:buFont typeface="Arial" panose="020B0604020202020204" pitchFamily="34" charset="0"/>
              <a:buChar char="•"/>
            </a:pPr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  <a:endParaRPr lang="en-GB" sz="2200" dirty="0">
              <a:solidFill>
                <a:srgbClr val="606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8205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FD71A4F-5694-EFDB-B4FC-D736EA15D962}"/>
              </a:ext>
            </a:extLst>
          </p:cNvPr>
          <p:cNvSpPr txBox="1"/>
          <p:nvPr/>
        </p:nvSpPr>
        <p:spPr>
          <a:xfrm>
            <a:off x="1" y="195714"/>
            <a:ext cx="12192001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28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r>
              <a:rPr lang="en-GB" sz="2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flexible emulation of cosmological power spectra</a:t>
            </a:r>
            <a:endParaRPr lang="en-GB" sz="1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3" name="CasellaDiTesto 1">
            <a:extLst>
              <a:ext uri="{FF2B5EF4-FFF2-40B4-BE49-F238E27FC236}">
                <a16:creationId xmlns:a16="http://schemas.microsoft.com/office/drawing/2014/main" id="{535AED52-5106-43C2-8D31-C5CDB3A08F54}"/>
              </a:ext>
            </a:extLst>
          </p:cNvPr>
          <p:cNvSpPr txBox="1"/>
          <p:nvPr/>
        </p:nvSpPr>
        <p:spPr>
          <a:xfrm>
            <a:off x="6688526" y="5499601"/>
            <a:ext cx="35939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l-GR" sz="5400" dirty="0">
                <a:solidFill>
                  <a:srgbClr val="FFFFFF"/>
                </a:solidFill>
              </a:rPr>
              <a:t>ϴ</a:t>
            </a:r>
            <a:endParaRPr lang="en-GB" sz="5400" dirty="0">
              <a:solidFill>
                <a:schemeClr val="bg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A6FD918-4BA6-4654-969F-72613D764F14}"/>
              </a:ext>
            </a:extLst>
          </p:cNvPr>
          <p:cNvSpPr/>
          <p:nvPr/>
        </p:nvSpPr>
        <p:spPr>
          <a:xfrm>
            <a:off x="8262635" y="4975934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DE54844-A2FC-403A-89C8-9788E808533C}"/>
              </a:ext>
            </a:extLst>
          </p:cNvPr>
          <p:cNvSpPr/>
          <p:nvPr/>
        </p:nvSpPr>
        <p:spPr>
          <a:xfrm>
            <a:off x="7589413" y="4320464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5C91F58-D318-4E1B-9B25-B5330F189358}"/>
              </a:ext>
            </a:extLst>
          </p:cNvPr>
          <p:cNvSpPr/>
          <p:nvPr/>
        </p:nvSpPr>
        <p:spPr>
          <a:xfrm>
            <a:off x="8974326" y="4329342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07AD199-5D35-4B68-9347-B2381A5F3E72}"/>
              </a:ext>
            </a:extLst>
          </p:cNvPr>
          <p:cNvSpPr/>
          <p:nvPr/>
        </p:nvSpPr>
        <p:spPr>
          <a:xfrm>
            <a:off x="8283294" y="3507803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9562992-42A3-4113-9932-582762B39904}"/>
              </a:ext>
            </a:extLst>
          </p:cNvPr>
          <p:cNvSpPr/>
          <p:nvPr/>
        </p:nvSpPr>
        <p:spPr>
          <a:xfrm>
            <a:off x="9313891" y="3507803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B3EE116-3E65-4B97-AF7C-B8E5ECA9F1AF}"/>
              </a:ext>
            </a:extLst>
          </p:cNvPr>
          <p:cNvSpPr/>
          <p:nvPr/>
        </p:nvSpPr>
        <p:spPr>
          <a:xfrm>
            <a:off x="7252697" y="3507803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40573DE-CF8E-4F11-A41F-DB4505AB5C3D}"/>
              </a:ext>
            </a:extLst>
          </p:cNvPr>
          <p:cNvCxnSpPr>
            <a:stCxn id="35" idx="1"/>
            <a:endCxn id="36" idx="5"/>
          </p:cNvCxnSpPr>
          <p:nvPr/>
        </p:nvCxnSpPr>
        <p:spPr>
          <a:xfrm flipH="1" flipV="1">
            <a:off x="7953136" y="4676609"/>
            <a:ext cx="371904" cy="36043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C1F13D2-59F6-423B-807E-9DF26FDA02BD}"/>
              </a:ext>
            </a:extLst>
          </p:cNvPr>
          <p:cNvCxnSpPr>
            <a:stCxn id="35" idx="7"/>
            <a:endCxn id="37" idx="3"/>
          </p:cNvCxnSpPr>
          <p:nvPr/>
        </p:nvCxnSpPr>
        <p:spPr>
          <a:xfrm flipV="1">
            <a:off x="8626361" y="4685487"/>
            <a:ext cx="410373" cy="35155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4BFFA9F-5D0C-46D1-B3B7-A0EECA9E8CD1}"/>
              </a:ext>
            </a:extLst>
          </p:cNvPr>
          <p:cNvCxnSpPr>
            <a:cxnSpLocks/>
            <a:stCxn id="36" idx="1"/>
            <a:endCxn id="40" idx="4"/>
          </p:cNvCxnSpPr>
          <p:nvPr/>
        </p:nvCxnSpPr>
        <p:spPr>
          <a:xfrm flipH="1" flipV="1">
            <a:off x="7465761" y="3925053"/>
            <a:ext cx="186057" cy="45651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E217D00-0566-40A7-B35D-D2CAE051F8BD}"/>
              </a:ext>
            </a:extLst>
          </p:cNvPr>
          <p:cNvCxnSpPr>
            <a:stCxn id="37" idx="7"/>
            <a:endCxn id="39" idx="4"/>
          </p:cNvCxnSpPr>
          <p:nvPr/>
        </p:nvCxnSpPr>
        <p:spPr>
          <a:xfrm flipV="1">
            <a:off x="9338049" y="3925053"/>
            <a:ext cx="188906" cy="46539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26C0ED6-0A4F-4699-945C-C8E87197BC21}"/>
              </a:ext>
            </a:extLst>
          </p:cNvPr>
          <p:cNvCxnSpPr>
            <a:stCxn id="36" idx="7"/>
            <a:endCxn id="38" idx="4"/>
          </p:cNvCxnSpPr>
          <p:nvPr/>
        </p:nvCxnSpPr>
        <p:spPr>
          <a:xfrm flipV="1">
            <a:off x="7953136" y="3925053"/>
            <a:ext cx="543222" cy="45651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8CFAA10-C5DC-4B25-AFEE-1C7A3E7EDEC2}"/>
              </a:ext>
            </a:extLst>
          </p:cNvPr>
          <p:cNvCxnSpPr>
            <a:stCxn id="38" idx="4"/>
            <a:endCxn id="37" idx="1"/>
          </p:cNvCxnSpPr>
          <p:nvPr/>
        </p:nvCxnSpPr>
        <p:spPr>
          <a:xfrm>
            <a:off x="8496358" y="3925053"/>
            <a:ext cx="540373" cy="46539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F5C18FA-9C19-4904-987B-53B82DE32A72}"/>
              </a:ext>
            </a:extLst>
          </p:cNvPr>
          <p:cNvCxnSpPr>
            <a:cxnSpLocks/>
          </p:cNvCxnSpPr>
          <p:nvPr/>
        </p:nvCxnSpPr>
        <p:spPr>
          <a:xfrm>
            <a:off x="8476700" y="5423404"/>
            <a:ext cx="0" cy="230639"/>
          </a:xfrm>
          <a:prstGeom prst="straightConnector1">
            <a:avLst/>
          </a:prstGeom>
          <a:ln w="28575">
            <a:solidFill>
              <a:schemeClr val="bg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03146D59-EBB4-92FA-4327-1E8C56717B40}"/>
              </a:ext>
            </a:extLst>
          </p:cNvPr>
          <p:cNvGrpSpPr/>
          <p:nvPr/>
        </p:nvGrpSpPr>
        <p:grpSpPr>
          <a:xfrm>
            <a:off x="6685684" y="903402"/>
            <a:ext cx="3580707" cy="2495991"/>
            <a:chOff x="6503813" y="933009"/>
            <a:chExt cx="3580707" cy="2495991"/>
          </a:xfrm>
        </p:grpSpPr>
        <p:pic>
          <p:nvPicPr>
            <p:cNvPr id="5" name="Picture 2" descr="File:Planck 2018 Linear Matter Power Spectrum.pdf">
              <a:extLst>
                <a:ext uri="{FF2B5EF4-FFF2-40B4-BE49-F238E27FC236}">
                  <a16:creationId xmlns:a16="http://schemas.microsoft.com/office/drawing/2014/main" id="{BB656BE5-6BBD-E793-3E18-5886F1C3FE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8" t="3496" r="2478" b="15028"/>
            <a:stretch/>
          </p:blipFill>
          <p:spPr bwMode="auto">
            <a:xfrm>
              <a:off x="6503813" y="933009"/>
              <a:ext cx="3580707" cy="2495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DBFE18A-0E5B-3B9D-4FB7-C43D62A9E176}"/>
                </a:ext>
              </a:extLst>
            </p:cNvPr>
            <p:cNvSpPr/>
            <p:nvPr/>
          </p:nvSpPr>
          <p:spPr>
            <a:xfrm>
              <a:off x="7643674" y="2488895"/>
              <a:ext cx="1411549" cy="9223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813BE41-8727-D5FC-612F-EDD0F7DF11E2}"/>
                </a:ext>
              </a:extLst>
            </p:cNvPr>
            <p:cNvCxnSpPr/>
            <p:nvPr/>
          </p:nvCxnSpPr>
          <p:spPr>
            <a:xfrm>
              <a:off x="7399834" y="2488895"/>
              <a:ext cx="248575" cy="0"/>
            </a:xfrm>
            <a:prstGeom prst="line">
              <a:avLst/>
            </a:prstGeom>
            <a:ln w="28575">
              <a:solidFill>
                <a:srgbClr val="0B0B0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378CE06-ED9E-9528-469B-B7957D6C56DC}"/>
                </a:ext>
              </a:extLst>
            </p:cNvPr>
            <p:cNvSpPr txBox="1"/>
            <p:nvPr/>
          </p:nvSpPr>
          <p:spPr>
            <a:xfrm>
              <a:off x="7594763" y="2338815"/>
              <a:ext cx="986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Poppins" panose="00000500000000000000" pitchFamily="2" charset="0"/>
                  <a:cs typeface="Poppins" panose="00000500000000000000" pitchFamily="2" charset="0"/>
                </a:rPr>
                <a:t>Theory</a:t>
              </a:r>
              <a:endParaRPr lang="en-GB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4071EF1-5EDF-44F2-2B55-0E6DF5417DBA}"/>
              </a:ext>
            </a:extLst>
          </p:cNvPr>
          <p:cNvCxnSpPr/>
          <p:nvPr/>
        </p:nvCxnSpPr>
        <p:spPr>
          <a:xfrm>
            <a:off x="2085975" y="74139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1">
            <a:extLst>
              <a:ext uri="{FF2B5EF4-FFF2-40B4-BE49-F238E27FC236}">
                <a16:creationId xmlns:a16="http://schemas.microsoft.com/office/drawing/2014/main" id="{D2D5490F-CA65-608B-6BD9-EB977083EC79}"/>
              </a:ext>
            </a:extLst>
          </p:cNvPr>
          <p:cNvSpPr txBox="1"/>
          <p:nvPr/>
        </p:nvSpPr>
        <p:spPr>
          <a:xfrm>
            <a:off x="116028" y="953048"/>
            <a:ext cx="5427522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Create labelled </a:t>
            </a:r>
            <a:b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training data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Train model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</a:endParaRPr>
          </a:p>
          <a:p>
            <a:pPr marL="171455" indent="-171455" algn="ctr">
              <a:buFont typeface="Arial" panose="020B0604020202020204" pitchFamily="34" charset="0"/>
              <a:buChar char="•"/>
            </a:pPr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  <a:endParaRPr lang="en-GB" sz="2200" dirty="0">
              <a:solidFill>
                <a:srgbClr val="606060"/>
              </a:solidFill>
            </a:endParaRPr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94B40943-533D-F202-5305-7E9EEF6A04BE}"/>
              </a:ext>
            </a:extLst>
          </p:cNvPr>
          <p:cNvSpPr txBox="1"/>
          <p:nvPr/>
        </p:nvSpPr>
        <p:spPr>
          <a:xfrm>
            <a:off x="9176462" y="4891915"/>
            <a:ext cx="3281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2000" b="1" dirty="0">
                <a:solidFill>
                  <a:schemeClr val="bg1"/>
                </a:solidFill>
                <a:cs typeface="Poppins" panose="00000500000000000000" pitchFamily="2" charset="0"/>
              </a:rPr>
              <a:t>simple neural network</a:t>
            </a:r>
            <a:endParaRPr lang="en-GB" sz="1400" b="1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82938AE-84B4-360D-CA61-D5584176469C}"/>
              </a:ext>
            </a:extLst>
          </p:cNvPr>
          <p:cNvGrpSpPr/>
          <p:nvPr/>
        </p:nvGrpSpPr>
        <p:grpSpPr>
          <a:xfrm rot="2833428" flipH="1">
            <a:off x="8999203" y="4580679"/>
            <a:ext cx="2180794" cy="639210"/>
            <a:chOff x="2138964" y="1946594"/>
            <a:chExt cx="1776830" cy="471917"/>
          </a:xfrm>
        </p:grpSpPr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F2152C82-21E9-3BC2-8C89-72CA8CAD9C6A}"/>
                </a:ext>
              </a:extLst>
            </p:cNvPr>
            <p:cNvSpPr/>
            <p:nvPr/>
          </p:nvSpPr>
          <p:spPr>
            <a:xfrm>
              <a:off x="2231390" y="1946594"/>
              <a:ext cx="1428460" cy="449957"/>
            </a:xfrm>
            <a:prstGeom prst="arc">
              <a:avLst>
                <a:gd name="adj1" fmla="val 16905532"/>
                <a:gd name="adj2" fmla="val 20937621"/>
              </a:avLst>
            </a:prstGeom>
            <a:ln w="38100" cap="rnd">
              <a:solidFill>
                <a:schemeClr val="bg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9729A1F4-8AD9-9C57-AEA5-061629B2101C}"/>
                </a:ext>
              </a:extLst>
            </p:cNvPr>
            <p:cNvSpPr/>
            <p:nvPr/>
          </p:nvSpPr>
          <p:spPr>
            <a:xfrm>
              <a:off x="2138964" y="2004442"/>
              <a:ext cx="1450774" cy="380024"/>
            </a:xfrm>
            <a:prstGeom prst="arc">
              <a:avLst>
                <a:gd name="adj1" fmla="val 16200000"/>
                <a:gd name="adj2" fmla="val 21452001"/>
              </a:avLst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0CA7B9F5-8409-E269-8D09-2CF81F0B3ACF}"/>
                </a:ext>
              </a:extLst>
            </p:cNvPr>
            <p:cNvSpPr/>
            <p:nvPr/>
          </p:nvSpPr>
          <p:spPr>
            <a:xfrm>
              <a:off x="3377688" y="1968554"/>
              <a:ext cx="323077" cy="449957"/>
            </a:xfrm>
            <a:prstGeom prst="arc">
              <a:avLst>
                <a:gd name="adj1" fmla="val 17735121"/>
                <a:gd name="adj2" fmla="val 21178869"/>
              </a:avLst>
            </a:prstGeom>
            <a:ln w="381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25AF52FE-7DD3-3606-18C1-3F110D7FA85F}"/>
                </a:ext>
              </a:extLst>
            </p:cNvPr>
            <p:cNvSpPr/>
            <p:nvPr/>
          </p:nvSpPr>
          <p:spPr>
            <a:xfrm rot="8747975">
              <a:off x="3371315" y="1954890"/>
              <a:ext cx="544479" cy="223957"/>
            </a:xfrm>
            <a:prstGeom prst="arc">
              <a:avLst>
                <a:gd name="adj1" fmla="val 16200000"/>
                <a:gd name="adj2" fmla="val 20600183"/>
              </a:avLst>
            </a:prstGeom>
            <a:ln w="381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20240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6549B2D-FBEF-14D5-17A5-7DFDD092C078}"/>
              </a:ext>
            </a:extLst>
          </p:cNvPr>
          <p:cNvSpPr txBox="1"/>
          <p:nvPr/>
        </p:nvSpPr>
        <p:spPr>
          <a:xfrm>
            <a:off x="1" y="195714"/>
            <a:ext cx="12192001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28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r>
              <a:rPr lang="en-GB" sz="2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flexible emulation of cosmological power spectra</a:t>
            </a:r>
            <a:endParaRPr lang="en-GB" sz="1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2" name="CasellaDiTesto 1">
            <a:extLst>
              <a:ext uri="{FF2B5EF4-FFF2-40B4-BE49-F238E27FC236}">
                <a16:creationId xmlns:a16="http://schemas.microsoft.com/office/drawing/2014/main" id="{3B80CE24-5160-4BC8-A9FE-ECE55AE3506D}"/>
              </a:ext>
            </a:extLst>
          </p:cNvPr>
          <p:cNvSpPr txBox="1"/>
          <p:nvPr/>
        </p:nvSpPr>
        <p:spPr>
          <a:xfrm>
            <a:off x="116028" y="953048"/>
            <a:ext cx="5979972" cy="7643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Create labelled </a:t>
            </a:r>
            <a:b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training data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Train model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Plug trained model into likelihood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</a:endParaRPr>
          </a:p>
          <a:p>
            <a:pPr marL="171455" indent="-171455" algn="ctr">
              <a:buFont typeface="Arial" panose="020B0604020202020204" pitchFamily="34" charset="0"/>
              <a:buChar char="•"/>
            </a:pPr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  <a:endParaRPr lang="en-GB" sz="2200" dirty="0">
              <a:solidFill>
                <a:srgbClr val="606060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9D9F4FA-EC44-D625-68AE-9AD33EFB81A9}"/>
              </a:ext>
            </a:extLst>
          </p:cNvPr>
          <p:cNvCxnSpPr/>
          <p:nvPr/>
        </p:nvCxnSpPr>
        <p:spPr>
          <a:xfrm>
            <a:off x="2085975" y="74139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3E9A39CE-E531-494E-E822-D77338E8E523}"/>
              </a:ext>
            </a:extLst>
          </p:cNvPr>
          <p:cNvSpPr/>
          <p:nvPr/>
        </p:nvSpPr>
        <p:spPr>
          <a:xfrm>
            <a:off x="8262635" y="4975934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7FFC763-8796-514A-4FBF-F9F8D4023512}"/>
              </a:ext>
            </a:extLst>
          </p:cNvPr>
          <p:cNvSpPr/>
          <p:nvPr/>
        </p:nvSpPr>
        <p:spPr>
          <a:xfrm>
            <a:off x="7589413" y="4320464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C610FB7-0404-CFDD-8984-DD378EB4C58F}"/>
              </a:ext>
            </a:extLst>
          </p:cNvPr>
          <p:cNvSpPr/>
          <p:nvPr/>
        </p:nvSpPr>
        <p:spPr>
          <a:xfrm>
            <a:off x="8974326" y="4329342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6C73101-0032-6600-30EA-14A275CFFB60}"/>
              </a:ext>
            </a:extLst>
          </p:cNvPr>
          <p:cNvSpPr/>
          <p:nvPr/>
        </p:nvSpPr>
        <p:spPr>
          <a:xfrm>
            <a:off x="8283294" y="3507803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BC223D0-959A-24CB-1F3B-72B4B9EB5F23}"/>
              </a:ext>
            </a:extLst>
          </p:cNvPr>
          <p:cNvSpPr/>
          <p:nvPr/>
        </p:nvSpPr>
        <p:spPr>
          <a:xfrm>
            <a:off x="9313891" y="3507803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07D3EAF-0FBE-6980-2DC2-A491A1A66839}"/>
              </a:ext>
            </a:extLst>
          </p:cNvPr>
          <p:cNvSpPr/>
          <p:nvPr/>
        </p:nvSpPr>
        <p:spPr>
          <a:xfrm>
            <a:off x="7252697" y="3507803"/>
            <a:ext cx="426128" cy="41725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3F7087F-4188-1915-DCC0-2954B1CD9DE7}"/>
              </a:ext>
            </a:extLst>
          </p:cNvPr>
          <p:cNvCxnSpPr>
            <a:stCxn id="4" idx="1"/>
            <a:endCxn id="17" idx="5"/>
          </p:cNvCxnSpPr>
          <p:nvPr/>
        </p:nvCxnSpPr>
        <p:spPr>
          <a:xfrm flipH="1" flipV="1">
            <a:off x="7953136" y="4676609"/>
            <a:ext cx="371904" cy="36043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3063E6A-AC2A-1D6E-E0D8-7604A479248D}"/>
              </a:ext>
            </a:extLst>
          </p:cNvPr>
          <p:cNvCxnSpPr>
            <a:stCxn id="4" idx="7"/>
            <a:endCxn id="18" idx="3"/>
          </p:cNvCxnSpPr>
          <p:nvPr/>
        </p:nvCxnSpPr>
        <p:spPr>
          <a:xfrm flipV="1">
            <a:off x="8626361" y="4685487"/>
            <a:ext cx="410373" cy="35155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197D34E-21B2-497C-A626-08EFF11FE578}"/>
              </a:ext>
            </a:extLst>
          </p:cNvPr>
          <p:cNvCxnSpPr>
            <a:cxnSpLocks/>
            <a:stCxn id="17" idx="1"/>
            <a:endCxn id="21" idx="4"/>
          </p:cNvCxnSpPr>
          <p:nvPr/>
        </p:nvCxnSpPr>
        <p:spPr>
          <a:xfrm flipH="1" flipV="1">
            <a:off x="7465761" y="3925053"/>
            <a:ext cx="186057" cy="45651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327FBDD-9689-7C99-53EA-946D462F45C2}"/>
              </a:ext>
            </a:extLst>
          </p:cNvPr>
          <p:cNvCxnSpPr>
            <a:stCxn id="18" idx="7"/>
            <a:endCxn id="20" idx="4"/>
          </p:cNvCxnSpPr>
          <p:nvPr/>
        </p:nvCxnSpPr>
        <p:spPr>
          <a:xfrm flipV="1">
            <a:off x="9338049" y="3925053"/>
            <a:ext cx="188906" cy="46539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B6C2278-8378-6C44-E941-0B8C50B0B119}"/>
              </a:ext>
            </a:extLst>
          </p:cNvPr>
          <p:cNvCxnSpPr>
            <a:stCxn id="17" idx="7"/>
            <a:endCxn id="19" idx="4"/>
          </p:cNvCxnSpPr>
          <p:nvPr/>
        </p:nvCxnSpPr>
        <p:spPr>
          <a:xfrm flipV="1">
            <a:off x="7953136" y="3925053"/>
            <a:ext cx="543222" cy="45651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6170B2D-D278-B124-0210-F9B6DE90DC11}"/>
              </a:ext>
            </a:extLst>
          </p:cNvPr>
          <p:cNvCxnSpPr>
            <a:stCxn id="19" idx="4"/>
            <a:endCxn id="18" idx="1"/>
          </p:cNvCxnSpPr>
          <p:nvPr/>
        </p:nvCxnSpPr>
        <p:spPr>
          <a:xfrm>
            <a:off x="8496358" y="3925053"/>
            <a:ext cx="540373" cy="46539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810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F55F7C3-CDC3-4233-965E-4770FD91E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692" y="902664"/>
            <a:ext cx="5790853" cy="5336707"/>
          </a:xfrm>
          <a:prstGeom prst="rect">
            <a:avLst/>
          </a:prstGeom>
        </p:spPr>
      </p:pic>
      <p:sp>
        <p:nvSpPr>
          <p:cNvPr id="19" name="Google Shape;304;p36">
            <a:extLst>
              <a:ext uri="{FF2B5EF4-FFF2-40B4-BE49-F238E27FC236}">
                <a16:creationId xmlns:a16="http://schemas.microsoft.com/office/drawing/2014/main" id="{BF83A914-69C1-4A75-BBEE-FD6843ED2F27}"/>
              </a:ext>
            </a:extLst>
          </p:cNvPr>
          <p:cNvSpPr txBox="1"/>
          <p:nvPr/>
        </p:nvSpPr>
        <p:spPr>
          <a:xfrm>
            <a:off x="5493867" y="6128496"/>
            <a:ext cx="6136233" cy="739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3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Spurio</a:t>
            </a:r>
            <a:r>
              <a:rPr lang="en-US" sz="1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Mancini, </a:t>
            </a:r>
            <a:r>
              <a:rPr lang="en-US" sz="13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Piras</a:t>
            </a:r>
            <a:r>
              <a:rPr lang="en-US" sz="1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et al.,</a:t>
            </a:r>
            <a:r>
              <a:rPr lang="en-US" sz="1300" i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MNRAS, 2021</a:t>
            </a:r>
            <a:endParaRPr lang="en-US" sz="1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7321BE-AB92-4F22-BDBF-576DF756AE2C}"/>
              </a:ext>
            </a:extLst>
          </p:cNvPr>
          <p:cNvSpPr/>
          <p:nvPr/>
        </p:nvSpPr>
        <p:spPr>
          <a:xfrm>
            <a:off x="4175049" y="925265"/>
            <a:ext cx="4115483" cy="6067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39E157-8BBD-44DE-B4A4-10309093748E}"/>
              </a:ext>
            </a:extLst>
          </p:cNvPr>
          <p:cNvSpPr txBox="1"/>
          <p:nvPr/>
        </p:nvSpPr>
        <p:spPr>
          <a:xfrm>
            <a:off x="4262934" y="938600"/>
            <a:ext cx="4278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Standard analysis (48 CPUs, few hours)</a:t>
            </a:r>
          </a:p>
          <a:p>
            <a:r>
              <a:rPr lang="en-GB" sz="2000" dirty="0" err="1">
                <a:solidFill>
                  <a:srgbClr val="2600D9"/>
                </a:solidFill>
              </a:rPr>
              <a:t>CosmoPower</a:t>
            </a:r>
            <a:r>
              <a:rPr lang="en-GB" sz="2000" dirty="0">
                <a:solidFill>
                  <a:srgbClr val="2600D9"/>
                </a:solidFill>
              </a:rPr>
              <a:t> (1 GPU, 15 seconds)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898E6D-4784-422C-9615-CCDABDAB8C14}"/>
              </a:ext>
            </a:extLst>
          </p:cNvPr>
          <p:cNvSpPr txBox="1"/>
          <p:nvPr/>
        </p:nvSpPr>
        <p:spPr>
          <a:xfrm>
            <a:off x="6589966" y="2281579"/>
            <a:ext cx="2685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+mj-lt"/>
              </a:rPr>
              <a:t>Planck 2018</a:t>
            </a:r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AE4A2971-A451-A4A9-0F10-37DD75D009B6}"/>
              </a:ext>
            </a:extLst>
          </p:cNvPr>
          <p:cNvSpPr txBox="1"/>
          <p:nvPr/>
        </p:nvSpPr>
        <p:spPr>
          <a:xfrm>
            <a:off x="1" y="195714"/>
            <a:ext cx="12192001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28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r>
              <a:rPr lang="en-GB" sz="2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flexible emulation of cosmological power spectra</a:t>
            </a:r>
            <a:endParaRPr lang="en-GB" sz="1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82760CF-FC9B-6CF9-26DF-3B6E37D63000}"/>
              </a:ext>
            </a:extLst>
          </p:cNvPr>
          <p:cNvCxnSpPr/>
          <p:nvPr/>
        </p:nvCxnSpPr>
        <p:spPr>
          <a:xfrm>
            <a:off x="2085975" y="74139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471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1">
            <a:extLst>
              <a:ext uri="{FF2B5EF4-FFF2-40B4-BE49-F238E27FC236}">
                <a16:creationId xmlns:a16="http://schemas.microsoft.com/office/drawing/2014/main" id="{AF513CC2-3911-4499-BBC5-52037A2900EE}"/>
              </a:ext>
            </a:extLst>
          </p:cNvPr>
          <p:cNvSpPr txBox="1"/>
          <p:nvPr/>
        </p:nvSpPr>
        <p:spPr>
          <a:xfrm>
            <a:off x="2" y="142374"/>
            <a:ext cx="12192001" cy="1025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future paradigm</a:t>
            </a:r>
          </a:p>
          <a:p>
            <a:pPr algn="ctr"/>
            <a:endParaRPr lang="en-GB" sz="3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F6DA8EC-2044-FC1E-E423-9F2F53B1235A}"/>
              </a:ext>
            </a:extLst>
          </p:cNvPr>
          <p:cNvCxnSpPr/>
          <p:nvPr/>
        </p:nvCxnSpPr>
        <p:spPr>
          <a:xfrm>
            <a:off x="2044879" y="79246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98494EE5-4D3F-D6C2-E248-79DECB933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178" y="1391791"/>
            <a:ext cx="1137289" cy="94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59846A5D-FC65-C391-B86F-B9C7EE54D234}"/>
              </a:ext>
            </a:extLst>
          </p:cNvPr>
          <p:cNvSpPr txBox="1"/>
          <p:nvPr/>
        </p:nvSpPr>
        <p:spPr>
          <a:xfrm>
            <a:off x="2" y="1594631"/>
            <a:ext cx="12191998" cy="2344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emulation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 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differentiable programming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7" name="Picture 2" descr="logo">
            <a:extLst>
              <a:ext uri="{FF2B5EF4-FFF2-40B4-BE49-F238E27FC236}">
                <a16:creationId xmlns:a16="http://schemas.microsoft.com/office/drawing/2014/main" id="{C6440392-38B1-BAA2-A150-F39C01739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216" y="2275132"/>
            <a:ext cx="984805" cy="57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0962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C85EBB00-7814-A8FB-DE30-EF47E87D0B0E}"/>
              </a:ext>
            </a:extLst>
          </p:cNvPr>
          <p:cNvSpPr txBox="1"/>
          <p:nvPr/>
        </p:nvSpPr>
        <p:spPr>
          <a:xfrm>
            <a:off x="2" y="101734"/>
            <a:ext cx="12192001" cy="128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0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r>
              <a:rPr lang="en-GB" sz="4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-JAX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A43DAB0-659A-144A-6329-6BA449400378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C393002-CAA5-1269-5A2B-F457647CB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499" y="3429000"/>
            <a:ext cx="238125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PJ_logo">
            <a:extLst>
              <a:ext uri="{FF2B5EF4-FFF2-40B4-BE49-F238E27FC236}">
                <a16:creationId xmlns:a16="http://schemas.microsoft.com/office/drawing/2014/main" id="{71CB8B77-D1F8-17CE-5BD0-61616D809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531" y="3326781"/>
            <a:ext cx="2445350" cy="164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3195C5A-881F-E10D-488E-58E830B3C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52" y="2839622"/>
            <a:ext cx="3075411" cy="255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E1526D-7675-5E60-0757-5643357A27D2}"/>
              </a:ext>
            </a:extLst>
          </p:cNvPr>
          <p:cNvSpPr txBox="1"/>
          <p:nvPr/>
        </p:nvSpPr>
        <p:spPr>
          <a:xfrm>
            <a:off x="4196080" y="3645931"/>
            <a:ext cx="528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+</a:t>
            </a:r>
            <a:endParaRPr lang="en-GB" sz="66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3640AC-8CD3-D1C3-E40E-5C74F42E0B6D}"/>
              </a:ext>
            </a:extLst>
          </p:cNvPr>
          <p:cNvSpPr txBox="1"/>
          <p:nvPr/>
        </p:nvSpPr>
        <p:spPr>
          <a:xfrm>
            <a:off x="7965440" y="3645931"/>
            <a:ext cx="528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=</a:t>
            </a:r>
            <a:endParaRPr lang="en-GB" sz="6600" dirty="0">
              <a:solidFill>
                <a:schemeClr val="bg1"/>
              </a:solidFill>
            </a:endParaRPr>
          </a:p>
        </p:txBody>
      </p:sp>
      <p:sp>
        <p:nvSpPr>
          <p:cNvPr id="8" name="CasellaDiTesto 1">
            <a:extLst>
              <a:ext uri="{FF2B5EF4-FFF2-40B4-BE49-F238E27FC236}">
                <a16:creationId xmlns:a16="http://schemas.microsoft.com/office/drawing/2014/main" id="{36E19F5F-2DFD-691C-313A-00DC944C1792}"/>
              </a:ext>
            </a:extLst>
          </p:cNvPr>
          <p:cNvSpPr txBox="1"/>
          <p:nvPr/>
        </p:nvSpPr>
        <p:spPr>
          <a:xfrm>
            <a:off x="8533866" y="4975846"/>
            <a:ext cx="3439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200" dirty="0">
                <a:solidFill>
                  <a:srgbClr val="00B0F0"/>
                </a:solidFill>
                <a:latin typeface="Poppins" panose="00000500000000000000" pitchFamily="2" charset="0"/>
                <a:cs typeface="Poppins" panose="00000500000000000000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Code available</a:t>
            </a:r>
            <a:endParaRPr lang="en-GB" sz="3200" dirty="0">
              <a:solidFill>
                <a:srgbClr val="00B0F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CasellaDiTesto 1">
            <a:extLst>
              <a:ext uri="{FF2B5EF4-FFF2-40B4-BE49-F238E27FC236}">
                <a16:creationId xmlns:a16="http://schemas.microsoft.com/office/drawing/2014/main" id="{CDD5740E-7120-CFE0-A1CD-1680F6718A92}"/>
              </a:ext>
            </a:extLst>
          </p:cNvPr>
          <p:cNvSpPr txBox="1"/>
          <p:nvPr/>
        </p:nvSpPr>
        <p:spPr>
          <a:xfrm>
            <a:off x="568171" y="1384136"/>
            <a:ext cx="12192000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JAX implementation of </a:t>
            </a:r>
            <a:r>
              <a:rPr lang="en-GB" sz="32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2776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A0C935-A7D6-8337-C8BA-2683BC905DB2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D691609F-FAFB-2BF7-CA41-75624CA8DA77}"/>
              </a:ext>
            </a:extLst>
          </p:cNvPr>
          <p:cNvSpPr txBox="1"/>
          <p:nvPr/>
        </p:nvSpPr>
        <p:spPr>
          <a:xfrm>
            <a:off x="2" y="101734"/>
            <a:ext cx="12192001" cy="128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is JAX?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CD561025-A54C-BED4-E07E-EE63E806F785}"/>
              </a:ext>
            </a:extLst>
          </p:cNvPr>
          <p:cNvSpPr txBox="1"/>
          <p:nvPr/>
        </p:nvSpPr>
        <p:spPr>
          <a:xfrm>
            <a:off x="390617" y="1384136"/>
            <a:ext cx="11537223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Latest Google framework for machine learning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9035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DD45D7-C0B3-FDF9-6482-FDBF8A41F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F82556A-4E7A-6CFD-D41B-F6725CD1EF7A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D1C080DE-01C0-B74C-D5E2-42E6D5D6E4BD}"/>
              </a:ext>
            </a:extLst>
          </p:cNvPr>
          <p:cNvSpPr txBox="1"/>
          <p:nvPr/>
        </p:nvSpPr>
        <p:spPr>
          <a:xfrm>
            <a:off x="2" y="101734"/>
            <a:ext cx="12192001" cy="128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is JAX?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03B6748D-9476-EE7E-29B5-200CE824EA33}"/>
              </a:ext>
            </a:extLst>
          </p:cNvPr>
          <p:cNvSpPr txBox="1"/>
          <p:nvPr/>
        </p:nvSpPr>
        <p:spPr>
          <a:xfrm>
            <a:off x="390617" y="1384136"/>
            <a:ext cx="11537223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Latest Google framework for machine learning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Allows for fast automatic differentiation on GPU</a:t>
            </a:r>
          </a:p>
        </p:txBody>
      </p:sp>
    </p:spTree>
    <p:extLst>
      <p:ext uri="{BB962C8B-B14F-4D97-AF65-F5344CB8AC3E}">
        <p14:creationId xmlns:p14="http://schemas.microsoft.com/office/powerpoint/2010/main" val="32964822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297508-0C57-476C-3DD6-9FC52CB80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BC6BBBE-D0B1-66A5-F29B-8B9159B05E72}"/>
              </a:ext>
            </a:extLst>
          </p:cNvPr>
          <p:cNvSpPr txBox="1"/>
          <p:nvPr/>
        </p:nvSpPr>
        <p:spPr>
          <a:xfrm>
            <a:off x="390617" y="1384136"/>
            <a:ext cx="11537223" cy="6442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1515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Latest Google framework for machine learning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15151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15151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1515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Allows for fast automatic differentiation on GPU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15151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Essentially, NumPy on steroids</a:t>
            </a: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 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D1E08F3-9F59-9638-4719-5807292C9A19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B90AA163-5AF0-3CFB-49D4-D518CDC5D9AA}"/>
              </a:ext>
            </a:extLst>
          </p:cNvPr>
          <p:cNvSpPr txBox="1"/>
          <p:nvPr/>
        </p:nvSpPr>
        <p:spPr>
          <a:xfrm>
            <a:off x="2" y="101734"/>
            <a:ext cx="12192001" cy="128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is JAX?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A9C181-623C-7EBB-2CE4-2345AE7EBE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921" b="6132"/>
          <a:stretch/>
        </p:blipFill>
        <p:spPr>
          <a:xfrm>
            <a:off x="2989659" y="1062987"/>
            <a:ext cx="5896798" cy="35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84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3" y="169082"/>
            <a:ext cx="1219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But first… let me apologise</a:t>
            </a:r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5FAC57A1-AC7A-BC30-1155-9776A6F94C44}"/>
              </a:ext>
            </a:extLst>
          </p:cNvPr>
          <p:cNvSpPr txBox="1"/>
          <p:nvPr/>
        </p:nvSpPr>
        <p:spPr>
          <a:xfrm>
            <a:off x="716390" y="1519236"/>
            <a:ext cx="11282569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Last SKACH meeting was not too long ago…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4335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E274C00-5FB4-4A10-97FF-841AA7496B17}"/>
              </a:ext>
            </a:extLst>
          </p:cNvPr>
          <p:cNvSpPr txBox="1"/>
          <p:nvPr/>
        </p:nvSpPr>
        <p:spPr>
          <a:xfrm>
            <a:off x="568171" y="1384136"/>
            <a:ext cx="12192000" cy="7319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JAX</a:t>
            </a: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32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implementation of </a:t>
            </a:r>
            <a:r>
              <a:rPr lang="en-GB" sz="3200" dirty="0" err="1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Can run Hamiltonian Monte Carlo</a:t>
            </a: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C85EBB00-7814-A8FB-DE30-EF47E87D0B0E}"/>
              </a:ext>
            </a:extLst>
          </p:cNvPr>
          <p:cNvSpPr txBox="1"/>
          <p:nvPr/>
        </p:nvSpPr>
        <p:spPr>
          <a:xfrm>
            <a:off x="0" y="101734"/>
            <a:ext cx="12192001" cy="128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0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r>
              <a:rPr lang="en-GB" sz="4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-JAX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A43DAB0-659A-144A-6329-6BA449400378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C393002-CAA5-1269-5A2B-F457647CB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499" y="3429000"/>
            <a:ext cx="238125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PJ_logo">
            <a:extLst>
              <a:ext uri="{FF2B5EF4-FFF2-40B4-BE49-F238E27FC236}">
                <a16:creationId xmlns:a16="http://schemas.microsoft.com/office/drawing/2014/main" id="{71CB8B77-D1F8-17CE-5BD0-61616D809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531" y="3326781"/>
            <a:ext cx="2445350" cy="164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3195C5A-881F-E10D-488E-58E830B3C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52" y="2839622"/>
            <a:ext cx="3075411" cy="255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E1526D-7675-5E60-0757-5643357A27D2}"/>
              </a:ext>
            </a:extLst>
          </p:cNvPr>
          <p:cNvSpPr txBox="1"/>
          <p:nvPr/>
        </p:nvSpPr>
        <p:spPr>
          <a:xfrm>
            <a:off x="4196080" y="3645931"/>
            <a:ext cx="528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+</a:t>
            </a:r>
            <a:endParaRPr lang="en-GB" sz="66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3640AC-8CD3-D1C3-E40E-5C74F42E0B6D}"/>
              </a:ext>
            </a:extLst>
          </p:cNvPr>
          <p:cNvSpPr txBox="1"/>
          <p:nvPr/>
        </p:nvSpPr>
        <p:spPr>
          <a:xfrm>
            <a:off x="7965440" y="3645931"/>
            <a:ext cx="528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=</a:t>
            </a:r>
            <a:endParaRPr lang="en-GB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013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E274C00-5FB4-4A10-97FF-841AA7496B17}"/>
              </a:ext>
            </a:extLst>
          </p:cNvPr>
          <p:cNvSpPr txBox="1"/>
          <p:nvPr/>
        </p:nvSpPr>
        <p:spPr>
          <a:xfrm>
            <a:off x="568171" y="1384136"/>
            <a:ext cx="12192000" cy="7319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JAX</a:t>
            </a: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GB" sz="32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implementation of </a:t>
            </a:r>
            <a:r>
              <a:rPr lang="en-GB" sz="3200" dirty="0" err="1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Can run Hamiltonian Monte Carlo</a:t>
            </a: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C85EBB00-7814-A8FB-DE30-EF47E87D0B0E}"/>
              </a:ext>
            </a:extLst>
          </p:cNvPr>
          <p:cNvSpPr txBox="1"/>
          <p:nvPr/>
        </p:nvSpPr>
        <p:spPr>
          <a:xfrm>
            <a:off x="0" y="101734"/>
            <a:ext cx="12192001" cy="128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0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CosmoPower</a:t>
            </a:r>
            <a:r>
              <a:rPr lang="en-GB" sz="4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-JAX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A43DAB0-659A-144A-6329-6BA449400378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0C393002-CAA5-1269-5A2B-F457647CB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499" y="3429000"/>
            <a:ext cx="238125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PJ_logo">
            <a:extLst>
              <a:ext uri="{FF2B5EF4-FFF2-40B4-BE49-F238E27FC236}">
                <a16:creationId xmlns:a16="http://schemas.microsoft.com/office/drawing/2014/main" id="{71CB8B77-D1F8-17CE-5BD0-61616D809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531" y="3326781"/>
            <a:ext cx="2445350" cy="164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3195C5A-881F-E10D-488E-58E830B3C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52" y="2839622"/>
            <a:ext cx="3075411" cy="255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E1526D-7675-5E60-0757-5643357A27D2}"/>
              </a:ext>
            </a:extLst>
          </p:cNvPr>
          <p:cNvSpPr txBox="1"/>
          <p:nvPr/>
        </p:nvSpPr>
        <p:spPr>
          <a:xfrm>
            <a:off x="4196080" y="3645931"/>
            <a:ext cx="528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+</a:t>
            </a:r>
            <a:endParaRPr lang="en-GB" sz="66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3640AC-8CD3-D1C3-E40E-5C74F42E0B6D}"/>
              </a:ext>
            </a:extLst>
          </p:cNvPr>
          <p:cNvSpPr txBox="1"/>
          <p:nvPr/>
        </p:nvSpPr>
        <p:spPr>
          <a:xfrm>
            <a:off x="7965440" y="3645931"/>
            <a:ext cx="528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=</a:t>
            </a:r>
            <a:endParaRPr lang="en-GB" sz="6600" dirty="0">
              <a:solidFill>
                <a:schemeClr val="bg1"/>
              </a:solidFill>
            </a:endParaRPr>
          </a:p>
        </p:txBody>
      </p:sp>
      <p:sp>
        <p:nvSpPr>
          <p:cNvPr id="9" name="CasellaDiTesto 1">
            <a:extLst>
              <a:ext uri="{FF2B5EF4-FFF2-40B4-BE49-F238E27FC236}">
                <a16:creationId xmlns:a16="http://schemas.microsoft.com/office/drawing/2014/main" id="{10017FFF-9681-E1E8-6688-715109B589F0}"/>
              </a:ext>
            </a:extLst>
          </p:cNvPr>
          <p:cNvSpPr txBox="1"/>
          <p:nvPr/>
        </p:nvSpPr>
        <p:spPr>
          <a:xfrm>
            <a:off x="9228318" y="5842507"/>
            <a:ext cx="32816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2000" b="1" dirty="0">
                <a:solidFill>
                  <a:schemeClr val="bg1"/>
                </a:solidFill>
                <a:cs typeface="Poppins" panose="00000500000000000000" pitchFamily="2" charset="0"/>
              </a:rPr>
              <a:t>Hamiltonian Monte Carlo relies on derivatives of the likelihood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0C29A5-A14F-3E93-EC28-BE60E5DD81CF}"/>
              </a:ext>
            </a:extLst>
          </p:cNvPr>
          <p:cNvGrpSpPr/>
          <p:nvPr/>
        </p:nvGrpSpPr>
        <p:grpSpPr>
          <a:xfrm rot="731392" flipH="1">
            <a:off x="8003705" y="6186116"/>
            <a:ext cx="1871648" cy="639210"/>
            <a:chOff x="2138964" y="1946594"/>
            <a:chExt cx="1776830" cy="471917"/>
          </a:xfrm>
        </p:grpSpPr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690E4CBB-B8D6-B9F9-AF35-C81EBA3AD35E}"/>
                </a:ext>
              </a:extLst>
            </p:cNvPr>
            <p:cNvSpPr/>
            <p:nvPr/>
          </p:nvSpPr>
          <p:spPr>
            <a:xfrm>
              <a:off x="2231390" y="1946594"/>
              <a:ext cx="1428460" cy="449957"/>
            </a:xfrm>
            <a:prstGeom prst="arc">
              <a:avLst>
                <a:gd name="adj1" fmla="val 16905532"/>
                <a:gd name="adj2" fmla="val 20937621"/>
              </a:avLst>
            </a:prstGeom>
            <a:ln w="38100" cap="rnd">
              <a:solidFill>
                <a:schemeClr val="bg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ED2A363D-70C8-771E-36AF-BA791FBD2F60}"/>
                </a:ext>
              </a:extLst>
            </p:cNvPr>
            <p:cNvSpPr/>
            <p:nvPr/>
          </p:nvSpPr>
          <p:spPr>
            <a:xfrm>
              <a:off x="2138964" y="2004442"/>
              <a:ext cx="1450774" cy="380024"/>
            </a:xfrm>
            <a:prstGeom prst="arc">
              <a:avLst>
                <a:gd name="adj1" fmla="val 16200000"/>
                <a:gd name="adj2" fmla="val 21452001"/>
              </a:avLst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576F6C65-019B-1E65-9AAE-81BC57949763}"/>
                </a:ext>
              </a:extLst>
            </p:cNvPr>
            <p:cNvSpPr/>
            <p:nvPr/>
          </p:nvSpPr>
          <p:spPr>
            <a:xfrm>
              <a:off x="3377688" y="1968554"/>
              <a:ext cx="323077" cy="449957"/>
            </a:xfrm>
            <a:prstGeom prst="arc">
              <a:avLst>
                <a:gd name="adj1" fmla="val 17735121"/>
                <a:gd name="adj2" fmla="val 21178869"/>
              </a:avLst>
            </a:prstGeom>
            <a:ln w="381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CDAA4172-6640-286A-4404-248E0076768E}"/>
                </a:ext>
              </a:extLst>
            </p:cNvPr>
            <p:cNvSpPr/>
            <p:nvPr/>
          </p:nvSpPr>
          <p:spPr>
            <a:xfrm rot="8747975">
              <a:off x="3371315" y="1954890"/>
              <a:ext cx="544479" cy="223957"/>
            </a:xfrm>
            <a:prstGeom prst="arc">
              <a:avLst>
                <a:gd name="adj1" fmla="val 16200000"/>
                <a:gd name="adj2" fmla="val 20600183"/>
              </a:avLst>
            </a:prstGeom>
            <a:ln w="381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4268185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1">
            <a:extLst>
              <a:ext uri="{FF2B5EF4-FFF2-40B4-BE49-F238E27FC236}">
                <a16:creationId xmlns:a16="http://schemas.microsoft.com/office/drawing/2014/main" id="{AF513CC2-3911-4499-BBC5-52037A2900EE}"/>
              </a:ext>
            </a:extLst>
          </p:cNvPr>
          <p:cNvSpPr txBox="1"/>
          <p:nvPr/>
        </p:nvSpPr>
        <p:spPr>
          <a:xfrm>
            <a:off x="2" y="142374"/>
            <a:ext cx="12192001" cy="1025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future paradigm</a:t>
            </a:r>
          </a:p>
          <a:p>
            <a:pPr algn="ctr"/>
            <a:endParaRPr lang="en-GB" sz="3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F6DA8EC-2044-FC1E-E423-9F2F53B1235A}"/>
              </a:ext>
            </a:extLst>
          </p:cNvPr>
          <p:cNvCxnSpPr/>
          <p:nvPr/>
        </p:nvCxnSpPr>
        <p:spPr>
          <a:xfrm>
            <a:off x="2044879" y="79246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821257D-0CBB-1371-24FF-8AFB1792490B}"/>
              </a:ext>
            </a:extLst>
          </p:cNvPr>
          <p:cNvSpPr txBox="1"/>
          <p:nvPr/>
        </p:nvSpPr>
        <p:spPr>
          <a:xfrm>
            <a:off x="2" y="1594631"/>
            <a:ext cx="12191998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emulation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 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differentiable programming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 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gradient-based samplers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AF5CF79-B7B2-5A74-612B-0A94D8A09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178" y="1391791"/>
            <a:ext cx="1137289" cy="94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E3B6C5-6617-4E93-6C85-2CBDD9B1047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565656"/>
              </a:clrFrom>
              <a:clrTo>
                <a:srgbClr val="56565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0467" y="2992802"/>
            <a:ext cx="789927" cy="729163"/>
          </a:xfrm>
          <a:prstGeom prst="rect">
            <a:avLst/>
          </a:prstGeom>
        </p:spPr>
      </p:pic>
      <p:pic>
        <p:nvPicPr>
          <p:cNvPr id="12" name="Picture 2" descr="logo">
            <a:extLst>
              <a:ext uri="{FF2B5EF4-FFF2-40B4-BE49-F238E27FC236}">
                <a16:creationId xmlns:a16="http://schemas.microsoft.com/office/drawing/2014/main" id="{D13582C5-0436-6BA1-8339-68D6F2D6E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216" y="2275132"/>
            <a:ext cx="984805" cy="57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588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">
            <a:extLst>
              <a:ext uri="{FF2B5EF4-FFF2-40B4-BE49-F238E27FC236}">
                <a16:creationId xmlns:a16="http://schemas.microsoft.com/office/drawing/2014/main" id="{2ED775E1-3F2E-C1D6-98A2-3BD3E3188D7C}"/>
              </a:ext>
            </a:extLst>
          </p:cNvPr>
          <p:cNvSpPr txBox="1"/>
          <p:nvPr/>
        </p:nvSpPr>
        <p:spPr>
          <a:xfrm>
            <a:off x="2" y="81414"/>
            <a:ext cx="12192001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Next-generation survey analysis in JAX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</a:endParaRPr>
          </a:p>
          <a:p>
            <a:pPr algn="ctr"/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A0C935-A7D6-8337-C8BA-2683BC905DB2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75778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">
            <a:extLst>
              <a:ext uri="{FF2B5EF4-FFF2-40B4-BE49-F238E27FC236}">
                <a16:creationId xmlns:a16="http://schemas.microsoft.com/office/drawing/2014/main" id="{2ED775E1-3F2E-C1D6-98A2-3BD3E3188D7C}"/>
              </a:ext>
            </a:extLst>
          </p:cNvPr>
          <p:cNvSpPr txBox="1"/>
          <p:nvPr/>
        </p:nvSpPr>
        <p:spPr>
          <a:xfrm>
            <a:off x="2" y="81414"/>
            <a:ext cx="12192001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Next-generation survey analysis in JAX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</a:endParaRPr>
          </a:p>
          <a:p>
            <a:pPr algn="ctr"/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A0C935-A7D6-8337-C8BA-2683BC905DB2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Pushing-nefertari-away GIFs - Get the best GIF on GIPHY">
            <a:extLst>
              <a:ext uri="{FF2B5EF4-FFF2-40B4-BE49-F238E27FC236}">
                <a16:creationId xmlns:a16="http://schemas.microsoft.com/office/drawing/2014/main" id="{86E9C05B-CC17-29CD-5387-77F513A8E2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4"/>
          <a:stretch/>
        </p:blipFill>
        <p:spPr bwMode="auto">
          <a:xfrm>
            <a:off x="10737564" y="-175596"/>
            <a:ext cx="1779953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224D90-B97E-AE1D-8764-1C1719E9F048}"/>
              </a:ext>
            </a:extLst>
          </p:cNvPr>
          <p:cNvSpPr/>
          <p:nvPr/>
        </p:nvSpPr>
        <p:spPr>
          <a:xfrm>
            <a:off x="10106025" y="1417671"/>
            <a:ext cx="2411492" cy="575921"/>
          </a:xfrm>
          <a:prstGeom prst="rect">
            <a:avLst/>
          </a:prstGeom>
          <a:solidFill>
            <a:srgbClr val="1515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E4AB0B-9CAA-BA3C-44B6-1D2B652B3FB9}"/>
              </a:ext>
            </a:extLst>
          </p:cNvPr>
          <p:cNvSpPr/>
          <p:nvPr/>
        </p:nvSpPr>
        <p:spPr>
          <a:xfrm>
            <a:off x="10187403" y="0"/>
            <a:ext cx="2411492" cy="188595"/>
          </a:xfrm>
          <a:prstGeom prst="rect">
            <a:avLst/>
          </a:prstGeom>
          <a:solidFill>
            <a:srgbClr val="1515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2CBD06-886F-649F-702B-10AD36243F00}"/>
              </a:ext>
            </a:extLst>
          </p:cNvPr>
          <p:cNvSpPr/>
          <p:nvPr/>
        </p:nvSpPr>
        <p:spPr>
          <a:xfrm rot="5400000">
            <a:off x="11356289" y="835711"/>
            <a:ext cx="1996935" cy="325519"/>
          </a:xfrm>
          <a:prstGeom prst="rect">
            <a:avLst/>
          </a:prstGeom>
          <a:solidFill>
            <a:srgbClr val="1515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137B47A-1B54-E63B-EED4-91806A0C2D1D}"/>
              </a:ext>
            </a:extLst>
          </p:cNvPr>
          <p:cNvSpPr/>
          <p:nvPr/>
        </p:nvSpPr>
        <p:spPr>
          <a:xfrm>
            <a:off x="5943600" y="1028406"/>
            <a:ext cx="805912" cy="301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F96FBF-F286-7E1D-257D-8BE6C013BE0D}"/>
              </a:ext>
            </a:extLst>
          </p:cNvPr>
          <p:cNvSpPr txBox="1"/>
          <p:nvPr/>
        </p:nvSpPr>
        <p:spPr>
          <a:xfrm>
            <a:off x="4348480" y="951005"/>
            <a:ext cx="5492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Standard MCMC (cobaya, 48 cores, 4 months)</a:t>
            </a:r>
          </a:p>
          <a:p>
            <a:r>
              <a:rPr lang="en-GB" dirty="0">
                <a:solidFill>
                  <a:srgbClr val="2600D9"/>
                </a:solidFill>
              </a:rPr>
              <a:t>Hamiltonian MC (JAX emulator, 3 GPUs, 1 day)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BECB69E-2F35-8986-38B6-96F8DD61A62F}"/>
              </a:ext>
            </a:extLst>
          </p:cNvPr>
          <p:cNvSpPr txBox="1"/>
          <p:nvPr/>
        </p:nvSpPr>
        <p:spPr>
          <a:xfrm>
            <a:off x="5384800" y="2110118"/>
            <a:ext cx="4068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Cosmic shear only</a:t>
            </a:r>
          </a:p>
          <a:p>
            <a:pPr algn="ctr"/>
            <a:r>
              <a:rPr lang="en-GB" sz="2000" dirty="0"/>
              <a:t>(37 parameters)</a:t>
            </a:r>
          </a:p>
        </p:txBody>
      </p:sp>
      <p:pic>
        <p:nvPicPr>
          <p:cNvPr id="39" name="Picture 38" descr="Chart&#10;&#10;Description automatically generated with medium confidence">
            <a:extLst>
              <a:ext uri="{FF2B5EF4-FFF2-40B4-BE49-F238E27FC236}">
                <a16:creationId xmlns:a16="http://schemas.microsoft.com/office/drawing/2014/main" id="{1EE17FF0-C612-E7C9-C174-858CECC080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" b="2244"/>
          <a:stretch/>
        </p:blipFill>
        <p:spPr>
          <a:xfrm>
            <a:off x="2619851" y="0"/>
            <a:ext cx="7000212" cy="6858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AEFF451A-19B1-0D30-553E-E372E9B28464}"/>
              </a:ext>
            </a:extLst>
          </p:cNvPr>
          <p:cNvSpPr/>
          <p:nvPr/>
        </p:nvSpPr>
        <p:spPr>
          <a:xfrm>
            <a:off x="6208416" y="243753"/>
            <a:ext cx="805912" cy="301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745A67F-C855-34EF-D17B-5EE0E920C5F5}"/>
              </a:ext>
            </a:extLst>
          </p:cNvPr>
          <p:cNvSpPr/>
          <p:nvPr/>
        </p:nvSpPr>
        <p:spPr>
          <a:xfrm>
            <a:off x="6915150" y="0"/>
            <a:ext cx="2656999" cy="39760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E94FC4B-CFE7-4A1C-E14A-2ECEE501362D}"/>
              </a:ext>
            </a:extLst>
          </p:cNvPr>
          <p:cNvSpPr txBox="1"/>
          <p:nvPr/>
        </p:nvSpPr>
        <p:spPr>
          <a:xfrm>
            <a:off x="6321034" y="1362296"/>
            <a:ext cx="4068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+mj-lt"/>
              </a:rPr>
              <a:t>Cosmic shear</a:t>
            </a:r>
          </a:p>
          <a:p>
            <a:pPr algn="ctr"/>
            <a:r>
              <a:rPr lang="en-GB" sz="2000" b="1" dirty="0">
                <a:latin typeface="+mj-lt"/>
              </a:rPr>
              <a:t>(37 parameters)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53997FA-E3FB-51FF-6D0B-E6E9DB7F854F}"/>
              </a:ext>
            </a:extLst>
          </p:cNvPr>
          <p:cNvSpPr/>
          <p:nvPr/>
        </p:nvSpPr>
        <p:spPr>
          <a:xfrm>
            <a:off x="6031160" y="147376"/>
            <a:ext cx="265699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C3EF938-87E4-F9AF-4C14-B48A02BCCEF6}"/>
              </a:ext>
            </a:extLst>
          </p:cNvPr>
          <p:cNvSpPr txBox="1"/>
          <p:nvPr/>
        </p:nvSpPr>
        <p:spPr>
          <a:xfrm>
            <a:off x="4527318" y="129512"/>
            <a:ext cx="5492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Standard MCMC (48 CPUs, 4 months)</a:t>
            </a:r>
          </a:p>
          <a:p>
            <a:r>
              <a:rPr lang="en-GB" sz="1600" dirty="0">
                <a:solidFill>
                  <a:srgbClr val="2600D9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Hamiltonian MC + JAX emulator (3 GPUs, 1 day)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A53E4B7-4483-9891-8CE0-58AD19D5A1ED}"/>
              </a:ext>
            </a:extLst>
          </p:cNvPr>
          <p:cNvSpPr txBox="1"/>
          <p:nvPr/>
        </p:nvSpPr>
        <p:spPr>
          <a:xfrm rot="2638818">
            <a:off x="2935572" y="302325"/>
            <a:ext cx="2055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+mj-lt"/>
              </a:rPr>
              <a:t>Cosmological parameters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C6489A0-4BEA-39BE-E836-E252F955FF1D}"/>
              </a:ext>
            </a:extLst>
          </p:cNvPr>
          <p:cNvSpPr txBox="1"/>
          <p:nvPr/>
        </p:nvSpPr>
        <p:spPr>
          <a:xfrm rot="2638818">
            <a:off x="4407402" y="2063271"/>
            <a:ext cx="2246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+mj-lt"/>
              </a:rPr>
              <a:t>Intrinsic alignment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63EF70E-4A5F-611D-58EB-8CFDAF4043FC}"/>
              </a:ext>
            </a:extLst>
          </p:cNvPr>
          <p:cNvSpPr txBox="1"/>
          <p:nvPr/>
        </p:nvSpPr>
        <p:spPr>
          <a:xfrm rot="2638818">
            <a:off x="6050561" y="3660951"/>
            <a:ext cx="2246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+mj-lt"/>
              </a:rPr>
              <a:t>Redshift shift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19D5D10-8026-FE9C-4A96-9A2033FDD4DA}"/>
              </a:ext>
            </a:extLst>
          </p:cNvPr>
          <p:cNvSpPr txBox="1"/>
          <p:nvPr/>
        </p:nvSpPr>
        <p:spPr>
          <a:xfrm rot="2638818">
            <a:off x="7792100" y="5361059"/>
            <a:ext cx="2246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+mj-lt"/>
              </a:rPr>
              <a:t>Multiplication bias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E7270E7-4EDC-FB47-F84B-C0C868E0C9B5}"/>
              </a:ext>
            </a:extLst>
          </p:cNvPr>
          <p:cNvSpPr/>
          <p:nvPr/>
        </p:nvSpPr>
        <p:spPr>
          <a:xfrm>
            <a:off x="6640161" y="0"/>
            <a:ext cx="2656999" cy="157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49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5" grpId="0" animBg="1"/>
      <p:bldP spid="6" grpId="0" animBg="1"/>
      <p:bldP spid="36" grpId="0" animBg="1"/>
      <p:bldP spid="37" grpId="0"/>
      <p:bldP spid="38" grpId="0"/>
      <p:bldP spid="40" grpId="0" animBg="1"/>
      <p:bldP spid="41" grpId="0" animBg="1"/>
      <p:bldP spid="42" grpId="0"/>
      <p:bldP spid="43" grpId="0" animBg="1"/>
      <p:bldP spid="44" grpId="0"/>
      <p:bldP spid="45" grpId="0"/>
      <p:bldP spid="46" grpId="0"/>
      <p:bldP spid="47" grpId="0"/>
      <p:bldP spid="48" grpId="0"/>
      <p:bldP spid="4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B78601E-27E8-D9AC-33F7-72448EC41354}"/>
              </a:ext>
            </a:extLst>
          </p:cNvPr>
          <p:cNvSpPr/>
          <p:nvPr/>
        </p:nvSpPr>
        <p:spPr>
          <a:xfrm>
            <a:off x="1249680" y="3912814"/>
            <a:ext cx="5159073" cy="1681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F6F491-E4E1-C351-AC31-5652BCB0D4B9}"/>
              </a:ext>
            </a:extLst>
          </p:cNvPr>
          <p:cNvSpPr txBox="1"/>
          <p:nvPr/>
        </p:nvSpPr>
        <p:spPr>
          <a:xfrm>
            <a:off x="1137038" y="4717985"/>
            <a:ext cx="5271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3x(3x2)points statistics analysis: </a:t>
            </a:r>
            <a:b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2000" dirty="0">
                <a:latin typeface="Poppins" panose="00000500000000000000" pitchFamily="2" charset="0"/>
                <a:cs typeface="Poppins" panose="00000500000000000000" pitchFamily="2" charset="0"/>
              </a:rPr>
              <a:t>157 parameters!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BE3416-519F-D0A6-39AE-397A7AEDF414}"/>
              </a:ext>
            </a:extLst>
          </p:cNvPr>
          <p:cNvSpPr txBox="1"/>
          <p:nvPr/>
        </p:nvSpPr>
        <p:spPr>
          <a:xfrm>
            <a:off x="1177678" y="3912815"/>
            <a:ext cx="5271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Standard MCMC (48 CPUs, about 6 years)</a:t>
            </a:r>
          </a:p>
          <a:p>
            <a:pPr algn="ctr"/>
            <a:r>
              <a:rPr lang="en-GB" sz="1600" dirty="0">
                <a:solidFill>
                  <a:srgbClr val="2600D9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Hamiltonian MC + JAX emulator (3 GPUs, 3 days</a:t>
            </a:r>
            <a:r>
              <a:rPr lang="en-GB" sz="2000" dirty="0">
                <a:solidFill>
                  <a:srgbClr val="2600D9"/>
                </a:solidFill>
              </a:rPr>
              <a:t>)</a:t>
            </a:r>
          </a:p>
        </p:txBody>
      </p:sp>
      <p:sp>
        <p:nvSpPr>
          <p:cNvPr id="12" name="CasellaDiTesto 1">
            <a:extLst>
              <a:ext uri="{FF2B5EF4-FFF2-40B4-BE49-F238E27FC236}">
                <a16:creationId xmlns:a16="http://schemas.microsoft.com/office/drawing/2014/main" id="{5EF8C85C-91D6-75D8-7A45-BB83BF04A36B}"/>
              </a:ext>
            </a:extLst>
          </p:cNvPr>
          <p:cNvSpPr txBox="1"/>
          <p:nvPr/>
        </p:nvSpPr>
        <p:spPr>
          <a:xfrm>
            <a:off x="-2307837" y="111894"/>
            <a:ext cx="12192001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Joint survey analysis in JAX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</a:endParaRPr>
          </a:p>
          <a:p>
            <a:pPr algn="ctr"/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B745063-D657-B0A9-FBF0-D8E123A8F6AB}"/>
              </a:ext>
            </a:extLst>
          </p:cNvPr>
          <p:cNvCxnSpPr>
            <a:cxnSpLocks/>
          </p:cNvCxnSpPr>
          <p:nvPr/>
        </p:nvCxnSpPr>
        <p:spPr>
          <a:xfrm>
            <a:off x="197347" y="776904"/>
            <a:ext cx="7190299" cy="0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CD34306-10F7-D3B8-BC8F-248DB8BB21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0" t="444" r="911" b="428"/>
          <a:stretch/>
        </p:blipFill>
        <p:spPr>
          <a:xfrm>
            <a:off x="7568845" y="0"/>
            <a:ext cx="4580483" cy="6858000"/>
          </a:xfrm>
          <a:prstGeom prst="rect">
            <a:avLst/>
          </a:prstGeom>
        </p:spPr>
      </p:pic>
      <p:sp>
        <p:nvSpPr>
          <p:cNvPr id="3" name="Google Shape;304;p36">
            <a:extLst>
              <a:ext uri="{FF2B5EF4-FFF2-40B4-BE49-F238E27FC236}">
                <a16:creationId xmlns:a16="http://schemas.microsoft.com/office/drawing/2014/main" id="{D9224EF6-E987-A4F6-AD2B-CE039D4DF4B5}"/>
              </a:ext>
            </a:extLst>
          </p:cNvPr>
          <p:cNvSpPr txBox="1"/>
          <p:nvPr/>
        </p:nvSpPr>
        <p:spPr>
          <a:xfrm>
            <a:off x="1849120" y="5502993"/>
            <a:ext cx="4870565" cy="739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Piras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&amp; </a:t>
            </a:r>
            <a:r>
              <a:rPr lang="en-US" sz="12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Spurio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Mancini, Open Journal of Astrophysics, 2023</a:t>
            </a:r>
          </a:p>
        </p:txBody>
      </p:sp>
    </p:spTree>
    <p:extLst>
      <p:ext uri="{BB962C8B-B14F-4D97-AF65-F5344CB8AC3E}">
        <p14:creationId xmlns:p14="http://schemas.microsoft.com/office/powerpoint/2010/main" val="26543049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9A15A4E-8E03-2E82-D7E3-B859A2A66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347" y="776900"/>
            <a:ext cx="7212193" cy="304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11D547-8874-EDB7-3C60-F35103FFCE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9600" y="5579242"/>
            <a:ext cx="4615072" cy="323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FFC22A-3184-8818-BEF5-FA3CF67D5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638" y="8516"/>
            <a:ext cx="6761050" cy="96325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B78601E-27E8-D9AC-33F7-72448EC41354}"/>
              </a:ext>
            </a:extLst>
          </p:cNvPr>
          <p:cNvSpPr/>
          <p:nvPr/>
        </p:nvSpPr>
        <p:spPr>
          <a:xfrm>
            <a:off x="1249680" y="3912814"/>
            <a:ext cx="5159073" cy="1681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BE3416-519F-D0A6-39AE-397A7AEDF414}"/>
              </a:ext>
            </a:extLst>
          </p:cNvPr>
          <p:cNvSpPr txBox="1"/>
          <p:nvPr/>
        </p:nvSpPr>
        <p:spPr>
          <a:xfrm>
            <a:off x="1177678" y="3912815"/>
            <a:ext cx="5271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Standard MCMC (48 CPUs, about 6 years)</a:t>
            </a:r>
          </a:p>
          <a:p>
            <a:pPr algn="ctr"/>
            <a:r>
              <a:rPr lang="en-GB" sz="1600" dirty="0">
                <a:solidFill>
                  <a:srgbClr val="2600D9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Hamiltonian MC + JAX emulator (3 GPUs, 3 days</a:t>
            </a:r>
            <a:r>
              <a:rPr lang="en-GB" sz="2000" dirty="0">
                <a:solidFill>
                  <a:srgbClr val="2600D9"/>
                </a:solidFill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D34306-10F7-D3B8-BC8F-248DB8BB211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/>
                    </a14:imgEffect>
                  </a14:imgLayer>
                </a14:imgProps>
              </a:ext>
            </a:extLst>
          </a:blip>
          <a:srcRect l="2100" t="444" r="911" b="428"/>
          <a:stretch/>
        </p:blipFill>
        <p:spPr>
          <a:xfrm>
            <a:off x="7568845" y="0"/>
            <a:ext cx="4580483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C0CDC9-DD3A-DEED-ED02-AEB73EA42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1915" y="4683708"/>
            <a:ext cx="4432176" cy="84132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219E07F-4E7F-D8D1-AE86-6A738EE50870}"/>
              </a:ext>
            </a:extLst>
          </p:cNvPr>
          <p:cNvGrpSpPr/>
          <p:nvPr/>
        </p:nvGrpSpPr>
        <p:grpSpPr>
          <a:xfrm rot="20976396" flipH="1">
            <a:off x="5214434" y="3467635"/>
            <a:ext cx="1750400" cy="650150"/>
            <a:chOff x="2138964" y="1946594"/>
            <a:chExt cx="1776830" cy="471917"/>
          </a:xfrm>
        </p:grpSpPr>
        <p:sp>
          <p:nvSpPr>
            <p:cNvPr id="3" name="Arc 2">
              <a:extLst>
                <a:ext uri="{FF2B5EF4-FFF2-40B4-BE49-F238E27FC236}">
                  <a16:creationId xmlns:a16="http://schemas.microsoft.com/office/drawing/2014/main" id="{A91F953D-4C93-6D53-70C0-B5E02A51D9C2}"/>
                </a:ext>
              </a:extLst>
            </p:cNvPr>
            <p:cNvSpPr/>
            <p:nvPr/>
          </p:nvSpPr>
          <p:spPr>
            <a:xfrm>
              <a:off x="2231390" y="1946594"/>
              <a:ext cx="1428460" cy="449957"/>
            </a:xfrm>
            <a:prstGeom prst="arc">
              <a:avLst>
                <a:gd name="adj1" fmla="val 16905532"/>
                <a:gd name="adj2" fmla="val 20937621"/>
              </a:avLst>
            </a:prstGeom>
            <a:ln w="38100" cap="rnd">
              <a:solidFill>
                <a:srgbClr val="FF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E500A23A-3C7A-4B23-252D-1D3A02AB2DBD}"/>
                </a:ext>
              </a:extLst>
            </p:cNvPr>
            <p:cNvSpPr/>
            <p:nvPr/>
          </p:nvSpPr>
          <p:spPr>
            <a:xfrm>
              <a:off x="2138964" y="2004442"/>
              <a:ext cx="1450774" cy="380024"/>
            </a:xfrm>
            <a:prstGeom prst="arc">
              <a:avLst>
                <a:gd name="adj1" fmla="val 16200000"/>
                <a:gd name="adj2" fmla="val 21452001"/>
              </a:avLst>
            </a:prstGeom>
            <a:ln w="381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73412960-DCC5-6F5C-3303-B657D958445D}"/>
                </a:ext>
              </a:extLst>
            </p:cNvPr>
            <p:cNvSpPr/>
            <p:nvPr/>
          </p:nvSpPr>
          <p:spPr>
            <a:xfrm>
              <a:off x="3377688" y="1968554"/>
              <a:ext cx="323077" cy="449957"/>
            </a:xfrm>
            <a:prstGeom prst="arc">
              <a:avLst>
                <a:gd name="adj1" fmla="val 17735121"/>
                <a:gd name="adj2" fmla="val 21178869"/>
              </a:avLst>
            </a:prstGeom>
            <a:ln w="38100" cap="flat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DBC03DD2-7914-EA55-5FE7-806D240F17B3}"/>
                </a:ext>
              </a:extLst>
            </p:cNvPr>
            <p:cNvSpPr/>
            <p:nvPr/>
          </p:nvSpPr>
          <p:spPr>
            <a:xfrm rot="8747975">
              <a:off x="3371315" y="1954890"/>
              <a:ext cx="544479" cy="223957"/>
            </a:xfrm>
            <a:prstGeom prst="arc">
              <a:avLst>
                <a:gd name="adj1" fmla="val 16200000"/>
                <a:gd name="adj2" fmla="val 20600183"/>
              </a:avLst>
            </a:prstGeom>
            <a:ln w="38100" cap="flat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8770A66-68A6-93FB-2510-3E258ECA359E}"/>
              </a:ext>
            </a:extLst>
          </p:cNvPr>
          <p:cNvGrpSpPr/>
          <p:nvPr/>
        </p:nvGrpSpPr>
        <p:grpSpPr>
          <a:xfrm rot="12328983">
            <a:off x="5461606" y="4521887"/>
            <a:ext cx="1750400" cy="650150"/>
            <a:chOff x="2138964" y="1946594"/>
            <a:chExt cx="1776830" cy="471917"/>
          </a:xfrm>
        </p:grpSpPr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CC36D46E-6C3E-1208-D705-721DFCA930FF}"/>
                </a:ext>
              </a:extLst>
            </p:cNvPr>
            <p:cNvSpPr/>
            <p:nvPr/>
          </p:nvSpPr>
          <p:spPr>
            <a:xfrm>
              <a:off x="2231390" y="1946594"/>
              <a:ext cx="1428460" cy="449957"/>
            </a:xfrm>
            <a:prstGeom prst="arc">
              <a:avLst>
                <a:gd name="adj1" fmla="val 16905532"/>
                <a:gd name="adj2" fmla="val 20937621"/>
              </a:avLst>
            </a:prstGeom>
            <a:ln w="38100" cap="rnd">
              <a:solidFill>
                <a:srgbClr val="2600D9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2153C4D3-E44F-AFB0-3759-CB58DF333B88}"/>
                </a:ext>
              </a:extLst>
            </p:cNvPr>
            <p:cNvSpPr/>
            <p:nvPr/>
          </p:nvSpPr>
          <p:spPr>
            <a:xfrm>
              <a:off x="2138964" y="2004442"/>
              <a:ext cx="1450774" cy="380024"/>
            </a:xfrm>
            <a:prstGeom prst="arc">
              <a:avLst>
                <a:gd name="adj1" fmla="val 16200000"/>
                <a:gd name="adj2" fmla="val 21452001"/>
              </a:avLst>
            </a:prstGeom>
            <a:ln w="38100" cap="rnd">
              <a:solidFill>
                <a:srgbClr val="2600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1F964D40-007C-7B94-5119-A5A98D5A3017}"/>
                </a:ext>
              </a:extLst>
            </p:cNvPr>
            <p:cNvSpPr/>
            <p:nvPr/>
          </p:nvSpPr>
          <p:spPr>
            <a:xfrm>
              <a:off x="3377688" y="1968554"/>
              <a:ext cx="323077" cy="449957"/>
            </a:xfrm>
            <a:prstGeom prst="arc">
              <a:avLst>
                <a:gd name="adj1" fmla="val 17735121"/>
                <a:gd name="adj2" fmla="val 21178869"/>
              </a:avLst>
            </a:prstGeom>
            <a:ln w="38100" cap="flat">
              <a:solidFill>
                <a:srgbClr val="2600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69C43B61-936B-0D59-663C-FFB8B7443D0B}"/>
                </a:ext>
              </a:extLst>
            </p:cNvPr>
            <p:cNvSpPr/>
            <p:nvPr/>
          </p:nvSpPr>
          <p:spPr>
            <a:xfrm rot="8747975">
              <a:off x="3371315" y="1954890"/>
              <a:ext cx="544479" cy="223957"/>
            </a:xfrm>
            <a:prstGeom prst="arc">
              <a:avLst>
                <a:gd name="adj1" fmla="val 16200000"/>
                <a:gd name="adj2" fmla="val 20600183"/>
              </a:avLst>
            </a:prstGeom>
            <a:ln w="38100" cap="flat">
              <a:solidFill>
                <a:srgbClr val="2600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02159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9A15A4E-8E03-2E82-D7E3-B859A2A66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347" y="776900"/>
            <a:ext cx="7212193" cy="304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11D547-8874-EDB7-3C60-F35103FFCE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9600" y="5579242"/>
            <a:ext cx="4615072" cy="323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FFC22A-3184-8818-BEF5-FA3CF67D5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638" y="8516"/>
            <a:ext cx="6761050" cy="96325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B78601E-27E8-D9AC-33F7-72448EC41354}"/>
              </a:ext>
            </a:extLst>
          </p:cNvPr>
          <p:cNvSpPr/>
          <p:nvPr/>
        </p:nvSpPr>
        <p:spPr>
          <a:xfrm>
            <a:off x="1249680" y="3912814"/>
            <a:ext cx="5159073" cy="1681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BE3416-519F-D0A6-39AE-397A7AEDF414}"/>
              </a:ext>
            </a:extLst>
          </p:cNvPr>
          <p:cNvSpPr txBox="1"/>
          <p:nvPr/>
        </p:nvSpPr>
        <p:spPr>
          <a:xfrm>
            <a:off x="1177678" y="3912815"/>
            <a:ext cx="5271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Standard MCMC (48 CPUs, about 6 years)</a:t>
            </a:r>
          </a:p>
          <a:p>
            <a:pPr algn="ctr"/>
            <a:r>
              <a:rPr lang="en-GB" sz="1600" dirty="0">
                <a:solidFill>
                  <a:srgbClr val="2600D9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Hamiltonian MC + JAX emulator (3 GPUs, 3 days</a:t>
            </a:r>
            <a:r>
              <a:rPr lang="en-GB" sz="2000" dirty="0">
                <a:solidFill>
                  <a:srgbClr val="2600D9"/>
                </a:solidFill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D34306-10F7-D3B8-BC8F-248DB8BB211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/>
                    </a14:imgEffect>
                  </a14:imgLayer>
                </a14:imgProps>
              </a:ext>
            </a:extLst>
          </a:blip>
          <a:srcRect l="2100" t="444" r="911" b="428"/>
          <a:stretch/>
        </p:blipFill>
        <p:spPr>
          <a:xfrm>
            <a:off x="7568845" y="0"/>
            <a:ext cx="4580483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C0CDC9-DD3A-DEED-ED02-AEB73EA42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1915" y="4683708"/>
            <a:ext cx="4432176" cy="8413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07DE195-1AA8-CA09-EA80-7FB7C35DAA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6301" y="2266496"/>
            <a:ext cx="6783723" cy="143142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219E07F-4E7F-D8D1-AE86-6A738EE50870}"/>
              </a:ext>
            </a:extLst>
          </p:cNvPr>
          <p:cNvGrpSpPr/>
          <p:nvPr/>
        </p:nvGrpSpPr>
        <p:grpSpPr>
          <a:xfrm rot="20976396" flipH="1">
            <a:off x="5214434" y="3467635"/>
            <a:ext cx="1750400" cy="650150"/>
            <a:chOff x="2138964" y="1946594"/>
            <a:chExt cx="1776830" cy="471917"/>
          </a:xfrm>
        </p:grpSpPr>
        <p:sp>
          <p:nvSpPr>
            <p:cNvPr id="3" name="Arc 2">
              <a:extLst>
                <a:ext uri="{FF2B5EF4-FFF2-40B4-BE49-F238E27FC236}">
                  <a16:creationId xmlns:a16="http://schemas.microsoft.com/office/drawing/2014/main" id="{A91F953D-4C93-6D53-70C0-B5E02A51D9C2}"/>
                </a:ext>
              </a:extLst>
            </p:cNvPr>
            <p:cNvSpPr/>
            <p:nvPr/>
          </p:nvSpPr>
          <p:spPr>
            <a:xfrm>
              <a:off x="2231390" y="1946594"/>
              <a:ext cx="1428460" cy="449957"/>
            </a:xfrm>
            <a:prstGeom prst="arc">
              <a:avLst>
                <a:gd name="adj1" fmla="val 16905532"/>
                <a:gd name="adj2" fmla="val 20937621"/>
              </a:avLst>
            </a:prstGeom>
            <a:ln w="38100" cap="rnd">
              <a:solidFill>
                <a:srgbClr val="FF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E500A23A-3C7A-4B23-252D-1D3A02AB2DBD}"/>
                </a:ext>
              </a:extLst>
            </p:cNvPr>
            <p:cNvSpPr/>
            <p:nvPr/>
          </p:nvSpPr>
          <p:spPr>
            <a:xfrm>
              <a:off x="2138964" y="2004442"/>
              <a:ext cx="1450774" cy="380024"/>
            </a:xfrm>
            <a:prstGeom prst="arc">
              <a:avLst>
                <a:gd name="adj1" fmla="val 16200000"/>
                <a:gd name="adj2" fmla="val 21452001"/>
              </a:avLst>
            </a:prstGeom>
            <a:ln w="381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73412960-DCC5-6F5C-3303-B657D958445D}"/>
                </a:ext>
              </a:extLst>
            </p:cNvPr>
            <p:cNvSpPr/>
            <p:nvPr/>
          </p:nvSpPr>
          <p:spPr>
            <a:xfrm>
              <a:off x="3377688" y="1968554"/>
              <a:ext cx="323077" cy="449957"/>
            </a:xfrm>
            <a:prstGeom prst="arc">
              <a:avLst>
                <a:gd name="adj1" fmla="val 17735121"/>
                <a:gd name="adj2" fmla="val 21178869"/>
              </a:avLst>
            </a:prstGeom>
            <a:ln w="38100" cap="flat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DBC03DD2-7914-EA55-5FE7-806D240F17B3}"/>
                </a:ext>
              </a:extLst>
            </p:cNvPr>
            <p:cNvSpPr/>
            <p:nvPr/>
          </p:nvSpPr>
          <p:spPr>
            <a:xfrm rot="8747975">
              <a:off x="3371315" y="1954890"/>
              <a:ext cx="544479" cy="223957"/>
            </a:xfrm>
            <a:prstGeom prst="arc">
              <a:avLst>
                <a:gd name="adj1" fmla="val 16200000"/>
                <a:gd name="adj2" fmla="val 20600183"/>
              </a:avLst>
            </a:prstGeom>
            <a:ln w="38100" cap="flat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8770A66-68A6-93FB-2510-3E258ECA359E}"/>
              </a:ext>
            </a:extLst>
          </p:cNvPr>
          <p:cNvGrpSpPr/>
          <p:nvPr/>
        </p:nvGrpSpPr>
        <p:grpSpPr>
          <a:xfrm rot="12328983">
            <a:off x="5461606" y="4521887"/>
            <a:ext cx="1750400" cy="650150"/>
            <a:chOff x="2138964" y="1946594"/>
            <a:chExt cx="1776830" cy="471917"/>
          </a:xfrm>
        </p:grpSpPr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CC36D46E-6C3E-1208-D705-721DFCA930FF}"/>
                </a:ext>
              </a:extLst>
            </p:cNvPr>
            <p:cNvSpPr/>
            <p:nvPr/>
          </p:nvSpPr>
          <p:spPr>
            <a:xfrm>
              <a:off x="2231390" y="1946594"/>
              <a:ext cx="1428460" cy="449957"/>
            </a:xfrm>
            <a:prstGeom prst="arc">
              <a:avLst>
                <a:gd name="adj1" fmla="val 16905532"/>
                <a:gd name="adj2" fmla="val 20937621"/>
              </a:avLst>
            </a:prstGeom>
            <a:ln w="38100" cap="rnd">
              <a:solidFill>
                <a:srgbClr val="2600D9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2153C4D3-E44F-AFB0-3759-CB58DF333B88}"/>
                </a:ext>
              </a:extLst>
            </p:cNvPr>
            <p:cNvSpPr/>
            <p:nvPr/>
          </p:nvSpPr>
          <p:spPr>
            <a:xfrm>
              <a:off x="2138964" y="2004442"/>
              <a:ext cx="1450774" cy="380024"/>
            </a:xfrm>
            <a:prstGeom prst="arc">
              <a:avLst>
                <a:gd name="adj1" fmla="val 16200000"/>
                <a:gd name="adj2" fmla="val 21452001"/>
              </a:avLst>
            </a:prstGeom>
            <a:ln w="38100" cap="rnd">
              <a:solidFill>
                <a:srgbClr val="2600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1F964D40-007C-7B94-5119-A5A98D5A3017}"/>
                </a:ext>
              </a:extLst>
            </p:cNvPr>
            <p:cNvSpPr/>
            <p:nvPr/>
          </p:nvSpPr>
          <p:spPr>
            <a:xfrm>
              <a:off x="3377688" y="1968554"/>
              <a:ext cx="323077" cy="449957"/>
            </a:xfrm>
            <a:prstGeom prst="arc">
              <a:avLst>
                <a:gd name="adj1" fmla="val 17735121"/>
                <a:gd name="adj2" fmla="val 21178869"/>
              </a:avLst>
            </a:prstGeom>
            <a:ln w="38100" cap="flat">
              <a:solidFill>
                <a:srgbClr val="2600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69C43B61-936B-0D59-663C-FFB8B7443D0B}"/>
                </a:ext>
              </a:extLst>
            </p:cNvPr>
            <p:cNvSpPr/>
            <p:nvPr/>
          </p:nvSpPr>
          <p:spPr>
            <a:xfrm rot="8747975">
              <a:off x="3371315" y="1954890"/>
              <a:ext cx="544479" cy="223957"/>
            </a:xfrm>
            <a:prstGeom prst="arc">
              <a:avLst>
                <a:gd name="adj1" fmla="val 16200000"/>
                <a:gd name="adj2" fmla="val 20600183"/>
              </a:avLst>
            </a:prstGeom>
            <a:ln w="38100" cap="flat">
              <a:solidFill>
                <a:srgbClr val="2600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18991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E4AA1B4-FFC4-5BA6-743E-69339FE87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6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085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1">
            <a:extLst>
              <a:ext uri="{FF2B5EF4-FFF2-40B4-BE49-F238E27FC236}">
                <a16:creationId xmlns:a16="http://schemas.microsoft.com/office/drawing/2014/main" id="{AF513CC2-3911-4499-BBC5-52037A2900EE}"/>
              </a:ext>
            </a:extLst>
          </p:cNvPr>
          <p:cNvSpPr txBox="1"/>
          <p:nvPr/>
        </p:nvSpPr>
        <p:spPr>
          <a:xfrm>
            <a:off x="2" y="142374"/>
            <a:ext cx="12192001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future paradigm</a:t>
            </a:r>
          </a:p>
          <a:p>
            <a:pPr algn="ctr">
              <a:spcAft>
                <a:spcPts val="200"/>
              </a:spcAft>
            </a:pPr>
            <a:endParaRPr lang="en-GB" sz="7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3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F6DA8EC-2044-FC1E-E423-9F2F53B1235A}"/>
              </a:ext>
            </a:extLst>
          </p:cNvPr>
          <p:cNvCxnSpPr/>
          <p:nvPr/>
        </p:nvCxnSpPr>
        <p:spPr>
          <a:xfrm>
            <a:off x="2044879" y="79246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821257D-0CBB-1371-24FF-8AFB1792490B}"/>
              </a:ext>
            </a:extLst>
          </p:cNvPr>
          <p:cNvSpPr txBox="1"/>
          <p:nvPr/>
        </p:nvSpPr>
        <p:spPr>
          <a:xfrm>
            <a:off x="2" y="1594631"/>
            <a:ext cx="12191998" cy="825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3D16D8EB-7524-7489-3A73-695146B243C4}"/>
              </a:ext>
            </a:extLst>
          </p:cNvPr>
          <p:cNvSpPr txBox="1"/>
          <p:nvPr/>
        </p:nvSpPr>
        <p:spPr>
          <a:xfrm>
            <a:off x="2" y="1594631"/>
            <a:ext cx="12191998" cy="3103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emulation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 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differentiable programming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 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gradient-based samplers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+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harmonic 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AABDDE3-E5E6-78FA-89E0-273D2A869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178" y="3721965"/>
            <a:ext cx="729163" cy="72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C6BC9F8-A185-9F5C-99BF-A9F057BBB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178" y="1391791"/>
            <a:ext cx="1137289" cy="94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DA922E-73B8-094B-9E9E-5CC3F7F97F5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565656"/>
              </a:clrFrom>
              <a:clrTo>
                <a:srgbClr val="56565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0467" y="2992802"/>
            <a:ext cx="789927" cy="729163"/>
          </a:xfrm>
          <a:prstGeom prst="rect">
            <a:avLst/>
          </a:prstGeom>
        </p:spPr>
      </p:pic>
      <p:pic>
        <p:nvPicPr>
          <p:cNvPr id="13" name="Picture 2" descr="logo">
            <a:extLst>
              <a:ext uri="{FF2B5EF4-FFF2-40B4-BE49-F238E27FC236}">
                <a16:creationId xmlns:a16="http://schemas.microsoft.com/office/drawing/2014/main" id="{0EEDFACD-A3E0-FC5C-839C-7E2FDE669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216" y="2275132"/>
            <a:ext cx="984805" cy="57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476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3" y="169082"/>
            <a:ext cx="1219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But first… let me apologise</a:t>
            </a:r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5FAC57A1-AC7A-BC30-1155-9776A6F94C44}"/>
              </a:ext>
            </a:extLst>
          </p:cNvPr>
          <p:cNvSpPr txBox="1"/>
          <p:nvPr/>
        </p:nvSpPr>
        <p:spPr>
          <a:xfrm>
            <a:off x="716390" y="1519236"/>
            <a:ext cx="11282569" cy="4703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Last SKACH meeting was not too long ago…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… hence results are somewhat incremental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7019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">
            <a:extLst>
              <a:ext uri="{FF2B5EF4-FFF2-40B4-BE49-F238E27FC236}">
                <a16:creationId xmlns:a16="http://schemas.microsoft.com/office/drawing/2014/main" id="{2ED775E1-3F2E-C1D6-98A2-3BD3E3188D7C}"/>
              </a:ext>
            </a:extLst>
          </p:cNvPr>
          <p:cNvSpPr txBox="1"/>
          <p:nvPr/>
        </p:nvSpPr>
        <p:spPr>
          <a:xfrm>
            <a:off x="2" y="81414"/>
            <a:ext cx="12192001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about model selection?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</a:endParaRPr>
          </a:p>
          <a:p>
            <a:pPr algn="ctr"/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A0C935-A7D6-8337-C8BA-2683BC905DB2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D2E2BB3-967E-2FE4-0D37-22BA177D67B1}"/>
              </a:ext>
            </a:extLst>
          </p:cNvPr>
          <p:cNvSpPr txBox="1"/>
          <p:nvPr/>
        </p:nvSpPr>
        <p:spPr>
          <a:xfrm>
            <a:off x="106137" y="1684134"/>
            <a:ext cx="1219200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Estimate Bayesian evidence with </a:t>
            </a:r>
            <a:r>
              <a:rPr lang="en-GB" sz="3000" i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harmonic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435CE9A-E0ED-3876-13C3-F9A362AB3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975" y="1278741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9108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">
            <a:extLst>
              <a:ext uri="{FF2B5EF4-FFF2-40B4-BE49-F238E27FC236}">
                <a16:creationId xmlns:a16="http://schemas.microsoft.com/office/drawing/2014/main" id="{2ED775E1-3F2E-C1D6-98A2-3BD3E3188D7C}"/>
              </a:ext>
            </a:extLst>
          </p:cNvPr>
          <p:cNvSpPr txBox="1"/>
          <p:nvPr/>
        </p:nvSpPr>
        <p:spPr>
          <a:xfrm>
            <a:off x="2" y="81414"/>
            <a:ext cx="12192001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about model selection?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</a:endParaRPr>
          </a:p>
          <a:p>
            <a:pPr algn="ctr"/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A0C935-A7D6-8337-C8BA-2683BC905DB2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D2E2BB3-967E-2FE4-0D37-22BA177D67B1}"/>
              </a:ext>
            </a:extLst>
          </p:cNvPr>
          <p:cNvSpPr txBox="1"/>
          <p:nvPr/>
        </p:nvSpPr>
        <p:spPr>
          <a:xfrm>
            <a:off x="106137" y="1684134"/>
            <a:ext cx="12192000" cy="3995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Estimate Bayesian evidence with </a:t>
            </a:r>
            <a:r>
              <a:rPr lang="en-GB" sz="3000" i="1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harmonic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Based on harmonic mean estimator + normalizing flows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5598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">
            <a:extLst>
              <a:ext uri="{FF2B5EF4-FFF2-40B4-BE49-F238E27FC236}">
                <a16:creationId xmlns:a16="http://schemas.microsoft.com/office/drawing/2014/main" id="{2ED775E1-3F2E-C1D6-98A2-3BD3E3188D7C}"/>
              </a:ext>
            </a:extLst>
          </p:cNvPr>
          <p:cNvSpPr txBox="1"/>
          <p:nvPr/>
        </p:nvSpPr>
        <p:spPr>
          <a:xfrm>
            <a:off x="2" y="81414"/>
            <a:ext cx="12192001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about model selection?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</a:endParaRPr>
          </a:p>
          <a:p>
            <a:pPr algn="ctr"/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A0C935-A7D6-8337-C8BA-2683BC905DB2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D2E2BB3-967E-2FE4-0D37-22BA177D67B1}"/>
              </a:ext>
            </a:extLst>
          </p:cNvPr>
          <p:cNvSpPr txBox="1"/>
          <p:nvPr/>
        </p:nvSpPr>
        <p:spPr>
          <a:xfrm>
            <a:off x="106137" y="1684134"/>
            <a:ext cx="12192000" cy="4452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Estimate Bayesian evidence with </a:t>
            </a:r>
            <a:r>
              <a:rPr lang="en-GB" sz="3000" i="1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harmonic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Based on harmonic mean estimator + normalizing flows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  <a:sym typeface="Wingdings" panose="05000000000000000000" pitchFamily="2" charset="2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</a:rPr>
              <a:t>Robust and scalable code </a:t>
            </a:r>
            <a:r>
              <a:rPr lang="en-GB" sz="3000" dirty="0">
                <a:solidFill>
                  <a:srgbClr val="00B0F0"/>
                </a:solidFill>
                <a:latin typeface="Poppins" panose="00000500000000000000" pitchFamily="2" charset="0"/>
                <a:cs typeface="Poppins" panose="00000500000000000000" pitchFamily="2" charset="0"/>
                <a:sym typeface="Wingdings" panose="05000000000000000000" pitchFamily="2" charset="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publicly available</a:t>
            </a:r>
            <a:endParaRPr lang="en-GB" sz="3200" dirty="0">
              <a:solidFill>
                <a:srgbClr val="00B0F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1116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">
            <a:extLst>
              <a:ext uri="{FF2B5EF4-FFF2-40B4-BE49-F238E27FC236}">
                <a16:creationId xmlns:a16="http://schemas.microsoft.com/office/drawing/2014/main" id="{2ED775E1-3F2E-C1D6-98A2-3BD3E3188D7C}"/>
              </a:ext>
            </a:extLst>
          </p:cNvPr>
          <p:cNvSpPr txBox="1"/>
          <p:nvPr/>
        </p:nvSpPr>
        <p:spPr>
          <a:xfrm>
            <a:off x="2" y="81414"/>
            <a:ext cx="12192001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about model selection?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</a:endParaRPr>
          </a:p>
          <a:p>
            <a:pPr algn="ctr"/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A0C935-A7D6-8337-C8BA-2683BC905DB2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1435CE9A-E0ED-3876-13C3-F9A362AB3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123442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9FD227-19F6-1B22-5E13-963FE2ED3E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530"/>
          <a:stretch/>
        </p:blipFill>
        <p:spPr>
          <a:xfrm>
            <a:off x="0" y="3100581"/>
            <a:ext cx="12192000" cy="2387466"/>
          </a:xfrm>
          <a:prstGeom prst="rect">
            <a:avLst/>
          </a:prstGeom>
        </p:spPr>
      </p:pic>
      <p:sp>
        <p:nvSpPr>
          <p:cNvPr id="9" name="Google Shape;304;p36">
            <a:extLst>
              <a:ext uri="{FF2B5EF4-FFF2-40B4-BE49-F238E27FC236}">
                <a16:creationId xmlns:a16="http://schemas.microsoft.com/office/drawing/2014/main" id="{BB97625E-7BA3-B625-6526-AE13C3CE8134}"/>
              </a:ext>
            </a:extLst>
          </p:cNvPr>
          <p:cNvSpPr txBox="1"/>
          <p:nvPr/>
        </p:nvSpPr>
        <p:spPr>
          <a:xfrm>
            <a:off x="8473440" y="5432503"/>
            <a:ext cx="4870565" cy="739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b="1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Piras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et al., Open Journal of Astrophysics, 2024</a:t>
            </a:r>
          </a:p>
        </p:txBody>
      </p:sp>
    </p:spTree>
    <p:extLst>
      <p:ext uri="{BB962C8B-B14F-4D97-AF65-F5344CB8AC3E}">
        <p14:creationId xmlns:p14="http://schemas.microsoft.com/office/powerpoint/2010/main" val="10468619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">
            <a:extLst>
              <a:ext uri="{FF2B5EF4-FFF2-40B4-BE49-F238E27FC236}">
                <a16:creationId xmlns:a16="http://schemas.microsoft.com/office/drawing/2014/main" id="{2ED775E1-3F2E-C1D6-98A2-3BD3E3188D7C}"/>
              </a:ext>
            </a:extLst>
          </p:cNvPr>
          <p:cNvSpPr txBox="1"/>
          <p:nvPr/>
        </p:nvSpPr>
        <p:spPr>
          <a:xfrm>
            <a:off x="2" y="81414"/>
            <a:ext cx="12192001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about model selection?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</a:endParaRPr>
          </a:p>
          <a:p>
            <a:pPr algn="ctr"/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A0C935-A7D6-8337-C8BA-2683BC905DB2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1435CE9A-E0ED-3876-13C3-F9A362AB3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123442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9FD227-19F6-1B22-5E13-963FE2ED3E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</a:extLst>
          </a:blip>
          <a:srcRect t="50530"/>
          <a:stretch/>
        </p:blipFill>
        <p:spPr>
          <a:xfrm>
            <a:off x="0" y="3100581"/>
            <a:ext cx="12192000" cy="2387466"/>
          </a:xfrm>
          <a:prstGeom prst="rect">
            <a:avLst/>
          </a:prstGeom>
        </p:spPr>
      </p:pic>
      <p:sp>
        <p:nvSpPr>
          <p:cNvPr id="9" name="Google Shape;304;p36">
            <a:extLst>
              <a:ext uri="{FF2B5EF4-FFF2-40B4-BE49-F238E27FC236}">
                <a16:creationId xmlns:a16="http://schemas.microsoft.com/office/drawing/2014/main" id="{BB97625E-7BA3-B625-6526-AE13C3CE8134}"/>
              </a:ext>
            </a:extLst>
          </p:cNvPr>
          <p:cNvSpPr txBox="1"/>
          <p:nvPr/>
        </p:nvSpPr>
        <p:spPr>
          <a:xfrm>
            <a:off x="8473440" y="5432503"/>
            <a:ext cx="4870565" cy="739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b="1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Piras</a:t>
            </a:r>
            <a:r>
              <a:rPr lang="en-US" sz="1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et al., Open Journal of Astrophysics, 2024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93973F-3BEB-888B-4A1A-BBFE606ACC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250" t="59835" b="11576"/>
          <a:stretch/>
        </p:blipFill>
        <p:spPr>
          <a:xfrm>
            <a:off x="7955280" y="3545841"/>
            <a:ext cx="4236720" cy="1379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28634C-5DF2-3600-8ED5-B465E5F5BF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9835" r="66833" b="13639"/>
          <a:stretch/>
        </p:blipFill>
        <p:spPr>
          <a:xfrm>
            <a:off x="0" y="3545841"/>
            <a:ext cx="4043680" cy="128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2953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7E8260-D587-A05A-E159-5BD7A107C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">
            <a:extLst>
              <a:ext uri="{FF2B5EF4-FFF2-40B4-BE49-F238E27FC236}">
                <a16:creationId xmlns:a16="http://schemas.microsoft.com/office/drawing/2014/main" id="{44674B9D-02E3-2ECF-757A-D4DB5A9954CC}"/>
              </a:ext>
            </a:extLst>
          </p:cNvPr>
          <p:cNvSpPr txBox="1"/>
          <p:nvPr/>
        </p:nvSpPr>
        <p:spPr>
          <a:xfrm>
            <a:off x="2" y="81414"/>
            <a:ext cx="12192001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future of model selection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</a:endParaRPr>
          </a:p>
          <a:p>
            <a:pPr algn="ctr"/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EF5C9A0-A8C0-D15E-E855-141BADD8D7A0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1C2F6F48-8A00-DEBF-7A4B-95709CB90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123442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1">
            <a:extLst>
              <a:ext uri="{FF2B5EF4-FFF2-40B4-BE49-F238E27FC236}">
                <a16:creationId xmlns:a16="http://schemas.microsoft.com/office/drawing/2014/main" id="{4C50FB3D-9413-394A-8B75-445231FF76BB}"/>
              </a:ext>
            </a:extLst>
          </p:cNvPr>
          <p:cNvSpPr txBox="1"/>
          <p:nvPr/>
        </p:nvSpPr>
        <p:spPr>
          <a:xfrm>
            <a:off x="0" y="3261462"/>
            <a:ext cx="121920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Extension based on Savage-Dickey density ratio incoming!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i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i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i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8196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8A357E-855F-C7E3-0679-C47352D18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">
            <a:extLst>
              <a:ext uri="{FF2B5EF4-FFF2-40B4-BE49-F238E27FC236}">
                <a16:creationId xmlns:a16="http://schemas.microsoft.com/office/drawing/2014/main" id="{7A235580-D02A-8058-74AE-554970BCA96F}"/>
              </a:ext>
            </a:extLst>
          </p:cNvPr>
          <p:cNvSpPr txBox="1"/>
          <p:nvPr/>
        </p:nvSpPr>
        <p:spPr>
          <a:xfrm>
            <a:off x="2" y="81414"/>
            <a:ext cx="12192001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future of model selection</a:t>
            </a:r>
          </a:p>
          <a:p>
            <a:pPr algn="ctr">
              <a:spcAft>
                <a:spcPts val="200"/>
              </a:spcAft>
            </a:pPr>
            <a:endParaRPr lang="en-GB" sz="800" dirty="0">
              <a:solidFill>
                <a:schemeClr val="bg1"/>
              </a:solidFill>
            </a:endParaRPr>
          </a:p>
          <a:p>
            <a:pPr algn="ctr"/>
            <a:endParaRPr lang="en-GB" sz="400" dirty="0"/>
          </a:p>
          <a:p>
            <a:pPr algn="ctr"/>
            <a:r>
              <a:rPr lang="en-GB" sz="22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00BD9DF-2857-D9D2-46B4-8E1B106E0851}"/>
              </a:ext>
            </a:extLst>
          </p:cNvPr>
          <p:cNvCxnSpPr/>
          <p:nvPr/>
        </p:nvCxnSpPr>
        <p:spPr>
          <a:xfrm>
            <a:off x="2085975" y="776904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2E1A8FEA-864B-6F6C-29BD-37A9BAE91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123442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1">
            <a:extLst>
              <a:ext uri="{FF2B5EF4-FFF2-40B4-BE49-F238E27FC236}">
                <a16:creationId xmlns:a16="http://schemas.microsoft.com/office/drawing/2014/main" id="{4F76C191-CC60-D421-AC13-A65294396E49}"/>
              </a:ext>
            </a:extLst>
          </p:cNvPr>
          <p:cNvSpPr txBox="1"/>
          <p:nvPr/>
        </p:nvSpPr>
        <p:spPr>
          <a:xfrm>
            <a:off x="0" y="3261462"/>
            <a:ext cx="12192000" cy="3995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Extension based on Savage-Dickey density ratio incoming!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i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i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i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More practical for nested models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0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4231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1">
            <a:extLst>
              <a:ext uri="{FF2B5EF4-FFF2-40B4-BE49-F238E27FC236}">
                <a16:creationId xmlns:a16="http://schemas.microsoft.com/office/drawing/2014/main" id="{AF513CC2-3911-4499-BBC5-52037A2900EE}"/>
              </a:ext>
            </a:extLst>
          </p:cNvPr>
          <p:cNvSpPr txBox="1"/>
          <p:nvPr/>
        </p:nvSpPr>
        <p:spPr>
          <a:xfrm>
            <a:off x="2" y="142374"/>
            <a:ext cx="12192001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Conclusions</a:t>
            </a:r>
          </a:p>
          <a:p>
            <a:pPr algn="ctr">
              <a:spcAft>
                <a:spcPts val="200"/>
              </a:spcAft>
            </a:pPr>
            <a:endParaRPr lang="en-GB" sz="7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3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F6DA8EC-2044-FC1E-E423-9F2F53B1235A}"/>
              </a:ext>
            </a:extLst>
          </p:cNvPr>
          <p:cNvCxnSpPr/>
          <p:nvPr/>
        </p:nvCxnSpPr>
        <p:spPr>
          <a:xfrm>
            <a:off x="2044879" y="79246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5437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2" y="1594631"/>
            <a:ext cx="12191998" cy="196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emulation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AF513CC2-3911-4499-BBC5-52037A2900EE}"/>
              </a:ext>
            </a:extLst>
          </p:cNvPr>
          <p:cNvSpPr txBox="1"/>
          <p:nvPr/>
        </p:nvSpPr>
        <p:spPr>
          <a:xfrm>
            <a:off x="2" y="142374"/>
            <a:ext cx="12192001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Conclusions</a:t>
            </a:r>
          </a:p>
          <a:p>
            <a:pPr algn="ctr">
              <a:spcAft>
                <a:spcPts val="200"/>
              </a:spcAft>
            </a:pPr>
            <a:endParaRPr lang="en-GB" sz="7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3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F6DA8EC-2044-FC1E-E423-9F2F53B1235A}"/>
              </a:ext>
            </a:extLst>
          </p:cNvPr>
          <p:cNvCxnSpPr/>
          <p:nvPr/>
        </p:nvCxnSpPr>
        <p:spPr>
          <a:xfrm>
            <a:off x="2044879" y="79246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98494EE5-4D3F-D6C2-E248-79DECB933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178" y="1391791"/>
            <a:ext cx="1137289" cy="94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5094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2" y="1594631"/>
            <a:ext cx="12191998" cy="2344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emulation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 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differentiable programming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AF513CC2-3911-4499-BBC5-52037A2900EE}"/>
              </a:ext>
            </a:extLst>
          </p:cNvPr>
          <p:cNvSpPr txBox="1"/>
          <p:nvPr/>
        </p:nvSpPr>
        <p:spPr>
          <a:xfrm>
            <a:off x="2" y="142374"/>
            <a:ext cx="12192001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Conclusions</a:t>
            </a:r>
          </a:p>
          <a:p>
            <a:pPr algn="ctr">
              <a:spcAft>
                <a:spcPts val="200"/>
              </a:spcAft>
            </a:pPr>
            <a:endParaRPr lang="en-GB" sz="7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3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F6DA8EC-2044-FC1E-E423-9F2F53B1235A}"/>
              </a:ext>
            </a:extLst>
          </p:cNvPr>
          <p:cNvCxnSpPr/>
          <p:nvPr/>
        </p:nvCxnSpPr>
        <p:spPr>
          <a:xfrm>
            <a:off x="2044879" y="79246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98494EE5-4D3F-D6C2-E248-79DECB933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178" y="1391791"/>
            <a:ext cx="1137289" cy="94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">
            <a:extLst>
              <a:ext uri="{FF2B5EF4-FFF2-40B4-BE49-F238E27FC236}">
                <a16:creationId xmlns:a16="http://schemas.microsoft.com/office/drawing/2014/main" id="{849018DA-3C2D-A6B0-87D6-6F99ECCB4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216" y="2275132"/>
            <a:ext cx="984805" cy="57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220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3" y="169082"/>
            <a:ext cx="1219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4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But first… let me apologise</a:t>
            </a:r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5FAC57A1-AC7A-BC30-1155-9776A6F94C44}"/>
              </a:ext>
            </a:extLst>
          </p:cNvPr>
          <p:cNvSpPr txBox="1"/>
          <p:nvPr/>
        </p:nvSpPr>
        <p:spPr>
          <a:xfrm>
            <a:off x="716390" y="1519236"/>
            <a:ext cx="11282569" cy="5283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Last SKACH meeting was not too long ago…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… hence results are somewhat incremental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 please have some (new) jokes in return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Aft>
                <a:spcPts val="200"/>
              </a:spcAft>
            </a:pPr>
            <a:endParaRPr lang="en-GB" sz="36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8365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2" y="1594631"/>
            <a:ext cx="12191998" cy="348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emulation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 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differentiable programming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 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gradient-based samplers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AF513CC2-3911-4499-BBC5-52037A2900EE}"/>
              </a:ext>
            </a:extLst>
          </p:cNvPr>
          <p:cNvSpPr txBox="1"/>
          <p:nvPr/>
        </p:nvSpPr>
        <p:spPr>
          <a:xfrm>
            <a:off x="2" y="142374"/>
            <a:ext cx="12192001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Conclusions</a:t>
            </a:r>
          </a:p>
          <a:p>
            <a:pPr algn="ctr">
              <a:spcAft>
                <a:spcPts val="200"/>
              </a:spcAft>
            </a:pPr>
            <a:endParaRPr lang="en-GB" sz="7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3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F6DA8EC-2044-FC1E-E423-9F2F53B1235A}"/>
              </a:ext>
            </a:extLst>
          </p:cNvPr>
          <p:cNvCxnSpPr/>
          <p:nvPr/>
        </p:nvCxnSpPr>
        <p:spPr>
          <a:xfrm>
            <a:off x="2044879" y="79246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98494EE5-4D3F-D6C2-E248-79DECB933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178" y="1391791"/>
            <a:ext cx="1137289" cy="94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E7BC7C-E762-0B55-4CD4-54E3BA8F7A0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565656"/>
              </a:clrFrom>
              <a:clrTo>
                <a:srgbClr val="56565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0467" y="2992802"/>
            <a:ext cx="789927" cy="729163"/>
          </a:xfrm>
          <a:prstGeom prst="rect">
            <a:avLst/>
          </a:prstGeom>
        </p:spPr>
      </p:pic>
      <p:pic>
        <p:nvPicPr>
          <p:cNvPr id="3" name="Picture 2" descr="logo">
            <a:extLst>
              <a:ext uri="{FF2B5EF4-FFF2-40B4-BE49-F238E27FC236}">
                <a16:creationId xmlns:a16="http://schemas.microsoft.com/office/drawing/2014/main" id="{21D3E073-B170-7CAC-083F-3DD64766C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216" y="2275132"/>
            <a:ext cx="984805" cy="57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0057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2" y="1594631"/>
            <a:ext cx="12191998" cy="348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emulation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 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differentiable programming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 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gradient-based samplers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+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harmonic 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AF513CC2-3911-4499-BBC5-52037A2900EE}"/>
              </a:ext>
            </a:extLst>
          </p:cNvPr>
          <p:cNvSpPr txBox="1"/>
          <p:nvPr/>
        </p:nvSpPr>
        <p:spPr>
          <a:xfrm>
            <a:off x="2" y="142374"/>
            <a:ext cx="12192001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Conclusions</a:t>
            </a:r>
          </a:p>
          <a:p>
            <a:pPr algn="ctr">
              <a:spcAft>
                <a:spcPts val="200"/>
              </a:spcAft>
            </a:pPr>
            <a:endParaRPr lang="en-GB" sz="7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3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F6DA8EC-2044-FC1E-E423-9F2F53B1235A}"/>
              </a:ext>
            </a:extLst>
          </p:cNvPr>
          <p:cNvCxnSpPr/>
          <p:nvPr/>
        </p:nvCxnSpPr>
        <p:spPr>
          <a:xfrm>
            <a:off x="2044879" y="79246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2713E873-CEA0-1A81-BE5B-6E73FFD18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178" y="3721965"/>
            <a:ext cx="729163" cy="72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8494EE5-4D3F-D6C2-E248-79DECB933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178" y="1391791"/>
            <a:ext cx="1137289" cy="94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E7BC7C-E762-0B55-4CD4-54E3BA8F7A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565656"/>
              </a:clrFrom>
              <a:clrTo>
                <a:srgbClr val="56565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0467" y="2992802"/>
            <a:ext cx="789927" cy="729163"/>
          </a:xfrm>
          <a:prstGeom prst="rect">
            <a:avLst/>
          </a:prstGeom>
        </p:spPr>
      </p:pic>
      <p:pic>
        <p:nvPicPr>
          <p:cNvPr id="3" name="Picture 2" descr="logo">
            <a:extLst>
              <a:ext uri="{FF2B5EF4-FFF2-40B4-BE49-F238E27FC236}">
                <a16:creationId xmlns:a16="http://schemas.microsoft.com/office/drawing/2014/main" id="{D95FB3D4-936D-CE45-7D0E-927F6E941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216" y="2275132"/>
            <a:ext cx="984805" cy="57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9371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2" y="1594631"/>
            <a:ext cx="12191998" cy="4698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emulation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 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differentiable programming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 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gradient-based samplers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+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harmonic </a:t>
            </a:r>
          </a:p>
          <a:p>
            <a:pPr algn="ctr">
              <a:spcAft>
                <a:spcPts val="200"/>
              </a:spcAft>
            </a:pPr>
            <a:r>
              <a:rPr lang="en-GB" sz="2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= </a:t>
            </a:r>
          </a:p>
          <a:p>
            <a:pPr algn="ctr">
              <a:spcAft>
                <a:spcPts val="200"/>
              </a:spcAft>
            </a:pPr>
            <a:r>
              <a:rPr lang="en-GB" sz="2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future of likelihood-based inference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2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AF513CC2-3911-4499-BBC5-52037A2900EE}"/>
              </a:ext>
            </a:extLst>
          </p:cNvPr>
          <p:cNvSpPr txBox="1"/>
          <p:nvPr/>
        </p:nvSpPr>
        <p:spPr>
          <a:xfrm>
            <a:off x="2" y="142374"/>
            <a:ext cx="12192001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Conclusions</a:t>
            </a:r>
          </a:p>
          <a:p>
            <a:pPr algn="ctr">
              <a:spcAft>
                <a:spcPts val="200"/>
              </a:spcAft>
            </a:pPr>
            <a:endParaRPr lang="en-GB" sz="7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3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1B2766F2-35BC-6CA5-33F6-E825AE8F20AA}"/>
              </a:ext>
            </a:extLst>
          </p:cNvPr>
          <p:cNvSpPr txBox="1"/>
          <p:nvPr/>
        </p:nvSpPr>
        <p:spPr>
          <a:xfrm>
            <a:off x="9700236" y="6464408"/>
            <a:ext cx="2480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Happy to collaborate!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F6DA8EC-2044-FC1E-E423-9F2F53B1235A}"/>
              </a:ext>
            </a:extLst>
          </p:cNvPr>
          <p:cNvCxnSpPr/>
          <p:nvPr/>
        </p:nvCxnSpPr>
        <p:spPr>
          <a:xfrm>
            <a:off x="2044879" y="79246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2713E873-CEA0-1A81-BE5B-6E73FFD18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178" y="3721965"/>
            <a:ext cx="729163" cy="72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logo">
            <a:extLst>
              <a:ext uri="{FF2B5EF4-FFF2-40B4-BE49-F238E27FC236}">
                <a16:creationId xmlns:a16="http://schemas.microsoft.com/office/drawing/2014/main" id="{AD464B6C-0D50-1308-2D14-F5B5B3E83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216" y="2275132"/>
            <a:ext cx="984805" cy="57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8494EE5-4D3F-D6C2-E248-79DECB933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178" y="1391791"/>
            <a:ext cx="1137289" cy="94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E7BC7C-E762-0B55-4CD4-54E3BA8F7A0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565656"/>
              </a:clrFrom>
              <a:clrTo>
                <a:srgbClr val="56565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0467" y="2992802"/>
            <a:ext cx="789927" cy="72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5494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1E758C-2709-5773-9B79-11ACCB2B8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DD63F0-0FE9-D9AA-C3E6-8744F7A56C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" b="-427"/>
          <a:stretch/>
        </p:blipFill>
        <p:spPr>
          <a:xfrm>
            <a:off x="2723322" y="65384"/>
            <a:ext cx="6676854" cy="66832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C2FA67-8B5D-14B8-750E-512D1BA3510B}"/>
              </a:ext>
            </a:extLst>
          </p:cNvPr>
          <p:cNvSpPr/>
          <p:nvPr/>
        </p:nvSpPr>
        <p:spPr>
          <a:xfrm>
            <a:off x="6087687" y="3374969"/>
            <a:ext cx="3987338" cy="3417648"/>
          </a:xfrm>
          <a:prstGeom prst="rect">
            <a:avLst/>
          </a:prstGeom>
          <a:solidFill>
            <a:srgbClr val="1515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8440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588302-4B30-0B50-AB8A-7D1FBD568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6A151F-4AC0-7AF5-B7AB-5C0F2C373E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" b="-427"/>
          <a:stretch/>
        </p:blipFill>
        <p:spPr>
          <a:xfrm>
            <a:off x="2723322" y="65384"/>
            <a:ext cx="6676854" cy="66832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DB06F5-9D3F-6313-1327-71931B893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9489" y="3411855"/>
            <a:ext cx="591664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841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E36EA6-6A38-7E5F-7F0A-688E50590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72E9F95A-DD41-F114-0389-C6F03CA5ECAA}"/>
              </a:ext>
            </a:extLst>
          </p:cNvPr>
          <p:cNvSpPr txBox="1"/>
          <p:nvPr/>
        </p:nvSpPr>
        <p:spPr>
          <a:xfrm>
            <a:off x="0" y="1874586"/>
            <a:ext cx="12192000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Train on multiple simulations with domain adaptation</a:t>
            </a: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CasellaDiTesto 1">
            <a:extLst>
              <a:ext uri="{FF2B5EF4-FFF2-40B4-BE49-F238E27FC236}">
                <a16:creationId xmlns:a16="http://schemas.microsoft.com/office/drawing/2014/main" id="{9031C733-A75E-CDE9-86F1-88EB58D00423}"/>
              </a:ext>
            </a:extLst>
          </p:cNvPr>
          <p:cNvSpPr txBox="1"/>
          <p:nvPr/>
        </p:nvSpPr>
        <p:spPr>
          <a:xfrm>
            <a:off x="3" y="160769"/>
            <a:ext cx="12192001" cy="1410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Robustness to different simulations and likelihoods</a:t>
            </a:r>
          </a:p>
          <a:p>
            <a:pPr algn="ctr">
              <a:spcAft>
                <a:spcPts val="200"/>
              </a:spcAft>
            </a:pPr>
            <a:endParaRPr lang="en-GB" sz="48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B9B1F92-E17F-D937-B08F-EA0B5F51777A}"/>
              </a:ext>
            </a:extLst>
          </p:cNvPr>
          <p:cNvCxnSpPr/>
          <p:nvPr/>
        </p:nvCxnSpPr>
        <p:spPr>
          <a:xfrm>
            <a:off x="2085975" y="1044748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2795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3DA96F-80EE-D31A-B523-89E06CDE6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B9F24B25-6755-C3CE-15AF-9C4645904015}"/>
              </a:ext>
            </a:extLst>
          </p:cNvPr>
          <p:cNvSpPr txBox="1"/>
          <p:nvPr/>
        </p:nvSpPr>
        <p:spPr>
          <a:xfrm>
            <a:off x="0" y="1874586"/>
            <a:ext cx="12192000" cy="4211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Train on multiple simulations with domain adaptation</a:t>
            </a: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Implement simulation-based inference (SBI)</a:t>
            </a: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CasellaDiTesto 1">
            <a:extLst>
              <a:ext uri="{FF2B5EF4-FFF2-40B4-BE49-F238E27FC236}">
                <a16:creationId xmlns:a16="http://schemas.microsoft.com/office/drawing/2014/main" id="{093F22FE-2DAF-8D8A-38EB-34FF8D3A139A}"/>
              </a:ext>
            </a:extLst>
          </p:cNvPr>
          <p:cNvSpPr txBox="1"/>
          <p:nvPr/>
        </p:nvSpPr>
        <p:spPr>
          <a:xfrm>
            <a:off x="3" y="160769"/>
            <a:ext cx="12192001" cy="1410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Robustness to different simulations and likelihoods</a:t>
            </a:r>
          </a:p>
          <a:p>
            <a:pPr algn="ctr">
              <a:spcAft>
                <a:spcPts val="200"/>
              </a:spcAft>
            </a:pPr>
            <a:endParaRPr lang="en-GB" sz="48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41F2067-B964-A38D-7615-F15E54075DB8}"/>
              </a:ext>
            </a:extLst>
          </p:cNvPr>
          <p:cNvCxnSpPr/>
          <p:nvPr/>
        </p:nvCxnSpPr>
        <p:spPr>
          <a:xfrm>
            <a:off x="2085975" y="1044748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81115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BFB5AF-12A7-4F14-EF3B-8FE6AC8B7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00BD89FD-3619-A6BA-4659-F357D0C0B38D}"/>
              </a:ext>
            </a:extLst>
          </p:cNvPr>
          <p:cNvSpPr txBox="1"/>
          <p:nvPr/>
        </p:nvSpPr>
        <p:spPr>
          <a:xfrm>
            <a:off x="0" y="1874586"/>
            <a:ext cx="12192000" cy="4729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Train on multiple simulations with domain adaptation</a:t>
            </a: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606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Implement simulation-based inference (SBI)</a:t>
            </a: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Work in progress (hopefully)!</a:t>
            </a: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CasellaDiTesto 1">
            <a:extLst>
              <a:ext uri="{FF2B5EF4-FFF2-40B4-BE49-F238E27FC236}">
                <a16:creationId xmlns:a16="http://schemas.microsoft.com/office/drawing/2014/main" id="{2314063E-20FF-2759-2D82-73E4AEDDDF27}"/>
              </a:ext>
            </a:extLst>
          </p:cNvPr>
          <p:cNvSpPr txBox="1"/>
          <p:nvPr/>
        </p:nvSpPr>
        <p:spPr>
          <a:xfrm>
            <a:off x="3" y="160769"/>
            <a:ext cx="12192001" cy="1410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Robustness to different simulations and likelihoods</a:t>
            </a:r>
          </a:p>
          <a:p>
            <a:pPr algn="ctr">
              <a:spcAft>
                <a:spcPts val="200"/>
              </a:spcAft>
            </a:pPr>
            <a:endParaRPr lang="en-GB" sz="48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898F62B-6E38-C647-FF92-F93792AF57C8}"/>
              </a:ext>
            </a:extLst>
          </p:cNvPr>
          <p:cNvCxnSpPr/>
          <p:nvPr/>
        </p:nvCxnSpPr>
        <p:spPr>
          <a:xfrm>
            <a:off x="2085975" y="1044748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DA6E071-BAE0-AE57-FD28-4A8977BA99A4}"/>
              </a:ext>
            </a:extLst>
          </p:cNvPr>
          <p:cNvSpPr txBox="1"/>
          <p:nvPr/>
        </p:nvSpPr>
        <p:spPr>
          <a:xfrm>
            <a:off x="9700236" y="6464408"/>
            <a:ext cx="2480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Happy to collaborate!</a:t>
            </a:r>
          </a:p>
        </p:txBody>
      </p:sp>
    </p:spTree>
    <p:extLst>
      <p:ext uri="{BB962C8B-B14F-4D97-AF65-F5344CB8AC3E}">
        <p14:creationId xmlns:p14="http://schemas.microsoft.com/office/powerpoint/2010/main" val="11415512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6B28F5-18EA-48D9-AF72-D401759A5C0F}"/>
              </a:ext>
            </a:extLst>
          </p:cNvPr>
          <p:cNvSpPr txBox="1"/>
          <p:nvPr/>
        </p:nvSpPr>
        <p:spPr>
          <a:xfrm>
            <a:off x="3157491" y="2510134"/>
            <a:ext cx="5877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</a:rPr>
              <a:t>Extra slides </a:t>
            </a:r>
          </a:p>
        </p:txBody>
      </p:sp>
    </p:spTree>
    <p:extLst>
      <p:ext uri="{BB962C8B-B14F-4D97-AF65-F5344CB8AC3E}">
        <p14:creationId xmlns:p14="http://schemas.microsoft.com/office/powerpoint/2010/main" val="33875346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erson in a suit&#10;&#10;Description automatically generated">
            <a:extLst>
              <a:ext uri="{FF2B5EF4-FFF2-40B4-BE49-F238E27FC236}">
                <a16:creationId xmlns:a16="http://schemas.microsoft.com/office/drawing/2014/main" id="{0BD7878A-5F34-91E0-E20E-202E00022976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0" b="34787"/>
          <a:stretch/>
        </p:blipFill>
        <p:spPr>
          <a:xfrm>
            <a:off x="866482" y="404999"/>
            <a:ext cx="866517" cy="866632"/>
          </a:xfrm>
          <a:prstGeom prst="rect">
            <a:avLst/>
          </a:prstGeom>
        </p:spPr>
      </p:pic>
      <p:pic>
        <p:nvPicPr>
          <p:cNvPr id="54" name="Picture 53" descr="A person in a suit pointing his finger&#10;&#10;Description automatically generated">
            <a:extLst>
              <a:ext uri="{FF2B5EF4-FFF2-40B4-BE49-F238E27FC236}">
                <a16:creationId xmlns:a16="http://schemas.microsoft.com/office/drawing/2014/main" id="{E962C7C0-F1C2-513E-F0CE-3BBA812540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42" y="2482723"/>
            <a:ext cx="2401114" cy="3310912"/>
          </a:xfrm>
          <a:prstGeom prst="rect">
            <a:avLst/>
          </a:prstGeom>
        </p:spPr>
      </p:pic>
      <p:pic>
        <p:nvPicPr>
          <p:cNvPr id="5" name="Picture 4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71A64B94-87B6-30D3-7D58-F0703A005C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881"/>
            <a:ext cx="866633" cy="8666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6F0BF3-1DE5-EA15-8490-1B70B709C7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3744" y="430929"/>
            <a:ext cx="5450974" cy="5348920"/>
          </a:xfrm>
          <a:prstGeom prst="rect">
            <a:avLst/>
          </a:prstGeom>
        </p:spPr>
      </p:pic>
      <p:sp>
        <p:nvSpPr>
          <p:cNvPr id="31" name="Star: 32 Points 30">
            <a:extLst>
              <a:ext uri="{FF2B5EF4-FFF2-40B4-BE49-F238E27FC236}">
                <a16:creationId xmlns:a16="http://schemas.microsoft.com/office/drawing/2014/main" id="{29917E40-2102-D84B-8CD3-51E74E3FCCE0}"/>
              </a:ext>
            </a:extLst>
          </p:cNvPr>
          <p:cNvSpPr/>
          <p:nvPr/>
        </p:nvSpPr>
        <p:spPr>
          <a:xfrm>
            <a:off x="3517658" y="2824702"/>
            <a:ext cx="2830333" cy="2830333"/>
          </a:xfrm>
          <a:prstGeom prst="star32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064B15-4E36-49FB-DEE2-DB780F2A0520}"/>
              </a:ext>
            </a:extLst>
          </p:cNvPr>
          <p:cNvSpPr/>
          <p:nvPr/>
        </p:nvSpPr>
        <p:spPr>
          <a:xfrm>
            <a:off x="1" y="5769867"/>
            <a:ext cx="12192000" cy="1087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239572-E354-79CF-DDB1-3C0D9214DD56}"/>
              </a:ext>
            </a:extLst>
          </p:cNvPr>
          <p:cNvSpPr/>
          <p:nvPr/>
        </p:nvSpPr>
        <p:spPr>
          <a:xfrm>
            <a:off x="0" y="-1088"/>
            <a:ext cx="12196383" cy="40579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FD7D235-93C3-E52A-241F-BD8B67CBE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" r="9063"/>
          <a:stretch/>
        </p:blipFill>
        <p:spPr bwMode="auto">
          <a:xfrm>
            <a:off x="3977875" y="3379742"/>
            <a:ext cx="2016378" cy="158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lessio Spurrio Mancini">
            <a:extLst>
              <a:ext uri="{FF2B5EF4-FFF2-40B4-BE49-F238E27FC236}">
                <a16:creationId xmlns:a16="http://schemas.microsoft.com/office/drawing/2014/main" id="{B7D4E77F-532E-292D-2BC3-342FA30BC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1188" y="6995371"/>
            <a:ext cx="32678" cy="4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A1AB3D9-E852-D46F-3F4B-2155FDB16EDF}"/>
              </a:ext>
            </a:extLst>
          </p:cNvPr>
          <p:cNvSpPr txBox="1"/>
          <p:nvPr/>
        </p:nvSpPr>
        <p:spPr>
          <a:xfrm>
            <a:off x="-72164" y="1261048"/>
            <a:ext cx="1037825" cy="269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5" b="1" dirty="0">
                <a:ln w="3175">
                  <a:noFill/>
                </a:ln>
                <a:solidFill>
                  <a:srgbClr val="C00000"/>
                </a:solidFill>
                <a:effectLst>
                  <a:glow rad="101600">
                    <a:srgbClr val="FFFF33">
                      <a:alpha val="60000"/>
                    </a:srgbClr>
                  </a:glow>
                </a:effectLst>
                <a:latin typeface="FSP DEMO - Rationell Black" panose="020B0A04020202020204" pitchFamily="34" charset="0"/>
                <a:ea typeface="FSP DEMO - Rationell Black" panose="020B0A04020202020204" pitchFamily="34" charset="0"/>
                <a:cs typeface="Raavi" panose="020B0502040204020203" pitchFamily="34" charset="0"/>
              </a:rPr>
              <a:t>DAVIDE PIRAS</a:t>
            </a:r>
          </a:p>
          <a:p>
            <a:pPr algn="ctr"/>
            <a:r>
              <a:rPr lang="en-US" sz="544" b="1" dirty="0">
                <a:ln w="3175">
                  <a:noFill/>
                </a:ln>
                <a:solidFill>
                  <a:srgbClr val="C00000"/>
                </a:solidFill>
                <a:latin typeface="FSP DEMO - Rationell Black" panose="020B0A04020202020204" pitchFamily="34" charset="0"/>
                <a:ea typeface="FSP DEMO - Rationell Black" panose="020B0A04020202020204" pitchFamily="34" charset="0"/>
                <a:cs typeface="Raavi" panose="020B0502040204020203" pitchFamily="34" charset="0"/>
              </a:rPr>
              <a:t>davide.piras</a:t>
            </a:r>
            <a:r>
              <a:rPr lang="en-US" sz="544" b="1" dirty="0">
                <a:ln w="3175">
                  <a:noFill/>
                </a:ln>
                <a:solidFill>
                  <a:srgbClr val="C00000"/>
                </a:solidFill>
                <a:latin typeface="+mj-lt"/>
                <a:ea typeface="FSP DEMO - Rationell Black" panose="020B0A04020202020204" pitchFamily="34" charset="0"/>
                <a:cs typeface="Raavi" panose="020B0502040204020203" pitchFamily="34" charset="0"/>
              </a:rPr>
              <a:t>@</a:t>
            </a:r>
            <a:r>
              <a:rPr lang="en-US" sz="544" b="1" dirty="0">
                <a:ln w="3175">
                  <a:noFill/>
                </a:ln>
                <a:solidFill>
                  <a:srgbClr val="C00000"/>
                </a:solidFill>
                <a:latin typeface="FSP DEMO - Rationell Black" panose="020B0A04020202020204" pitchFamily="34" charset="0"/>
                <a:ea typeface="FSP DEMO - Rationell Black" panose="020B0A04020202020204" pitchFamily="34" charset="0"/>
                <a:cs typeface="Raavi" panose="020B0502040204020203" pitchFamily="34" charset="0"/>
              </a:rPr>
              <a:t>unige.ch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C4686E-1A3D-B84D-5CD5-0E4090778341}"/>
              </a:ext>
            </a:extLst>
          </p:cNvPr>
          <p:cNvSpPr/>
          <p:nvPr/>
        </p:nvSpPr>
        <p:spPr>
          <a:xfrm>
            <a:off x="8316402" y="449889"/>
            <a:ext cx="3871139" cy="587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E0642D-E6B1-7362-8FA7-6A9900356E62}"/>
              </a:ext>
            </a:extLst>
          </p:cNvPr>
          <p:cNvSpPr txBox="1"/>
          <p:nvPr/>
        </p:nvSpPr>
        <p:spPr>
          <a:xfrm>
            <a:off x="9779766" y="503384"/>
            <a:ext cx="2400451" cy="174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52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Nested sampling</a:t>
            </a:r>
            <a:br>
              <a:rPr lang="en-GB" sz="1452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</a:br>
            <a:r>
              <a:rPr lang="en-GB" sz="1452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CAMB </a:t>
            </a:r>
            <a:br>
              <a:rPr lang="en-GB" sz="1452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</a:br>
            <a:r>
              <a:rPr lang="en-GB" sz="1452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48 cores, </a:t>
            </a:r>
            <a:r>
              <a:rPr lang="en-GB" sz="1452" b="1" dirty="0">
                <a:solidFill>
                  <a:srgbClr val="FF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~4 months </a:t>
            </a:r>
            <a:endParaRPr lang="en-GB" sz="242" dirty="0">
              <a:latin typeface="DejaVu Sans" panose="020B0603030804020204" pitchFamily="34" charset="0"/>
              <a:ea typeface="DejaVu Sans" panose="020B0603030804020204" pitchFamily="34" charset="0"/>
              <a:cs typeface="DejaVu Sans" panose="020B0603030804020204" pitchFamily="34" charset="0"/>
            </a:endParaRPr>
          </a:p>
          <a:p>
            <a:endParaRPr lang="en-GB" sz="605" dirty="0">
              <a:latin typeface="DejaVu Sans" panose="020B0603030804020204" pitchFamily="34" charset="0"/>
              <a:ea typeface="DejaVu Sans" panose="020B0603030804020204" pitchFamily="34" charset="0"/>
              <a:cs typeface="DejaVu Sans" panose="020B0603030804020204" pitchFamily="34" charset="0"/>
            </a:endParaRPr>
          </a:p>
          <a:p>
            <a:r>
              <a:rPr lang="en-GB" sz="1452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Hamiltonian Monte Carlo</a:t>
            </a:r>
            <a:br>
              <a:rPr lang="en-GB" sz="1452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</a:br>
            <a:r>
              <a:rPr lang="en-GB" sz="1452" dirty="0" err="1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CosmoPower</a:t>
            </a:r>
            <a:r>
              <a:rPr lang="en-GB" sz="1452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-JAX</a:t>
            </a:r>
            <a:br>
              <a:rPr lang="en-GB" sz="1452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</a:br>
            <a:r>
              <a:rPr lang="en-GB" sz="1452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3 GPUs, </a:t>
            </a:r>
            <a:r>
              <a:rPr lang="en-GB" sz="1452" b="1" dirty="0">
                <a:solidFill>
                  <a:srgbClr val="0000FF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~1 day</a:t>
            </a:r>
            <a:endParaRPr lang="en-GB" sz="635" b="1" dirty="0">
              <a:solidFill>
                <a:srgbClr val="0000FF"/>
              </a:solidFill>
              <a:latin typeface="DejaVu Sans" panose="020B0603030804020204" pitchFamily="34" charset="0"/>
              <a:ea typeface="DejaVu Sans" panose="020B0603030804020204" pitchFamily="34" charset="0"/>
              <a:cs typeface="DejaVu Sans" panose="020B06030308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B91A1C-07EC-CE6E-4DA6-ADFCE987B07C}"/>
              </a:ext>
            </a:extLst>
          </p:cNvPr>
          <p:cNvSpPr txBox="1"/>
          <p:nvPr/>
        </p:nvSpPr>
        <p:spPr>
          <a:xfrm>
            <a:off x="833834" y="1247468"/>
            <a:ext cx="984452" cy="278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5" dirty="0">
                <a:solidFill>
                  <a:srgbClr val="C00000"/>
                </a:solidFill>
                <a:latin typeface="FSP DEMO - Rationell Black" panose="020B0A04020202020204" pitchFamily="34" charset="0"/>
                <a:ea typeface="FSP DEMO - Rationell Black" panose="020B0A04020202020204" pitchFamily="34" charset="0"/>
                <a:cs typeface="Raavi" panose="020B0502040204020203" pitchFamily="34" charset="0"/>
              </a:rPr>
              <a:t>ALESSIO </a:t>
            </a:r>
          </a:p>
          <a:p>
            <a:pPr algn="ctr"/>
            <a:r>
              <a:rPr lang="en-US" sz="605" dirty="0">
                <a:solidFill>
                  <a:srgbClr val="C00000"/>
                </a:solidFill>
                <a:latin typeface="FSP DEMO - Rationell Black" panose="020B0A04020202020204" pitchFamily="34" charset="0"/>
                <a:ea typeface="FSP DEMO - Rationell Black" panose="020B0A04020202020204" pitchFamily="34" charset="0"/>
                <a:cs typeface="Raavi" panose="020B0502040204020203" pitchFamily="34" charset="0"/>
              </a:rPr>
              <a:t>SPURIO MANCINI</a:t>
            </a:r>
            <a:endParaRPr lang="en-GB" sz="605" dirty="0">
              <a:solidFill>
                <a:srgbClr val="C00000"/>
              </a:solidFill>
              <a:latin typeface="FSP DEMO - Rationell Black" panose="020B0A04020202020204" pitchFamily="34" charset="0"/>
              <a:ea typeface="FSP DEMO - Rationell Black" panose="020B0A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6D8F3F-0263-4505-B45E-FF5D0B1AC329}"/>
              </a:ext>
            </a:extLst>
          </p:cNvPr>
          <p:cNvSpPr txBox="1"/>
          <p:nvPr/>
        </p:nvSpPr>
        <p:spPr>
          <a:xfrm rot="2684285">
            <a:off x="7144375" y="689097"/>
            <a:ext cx="1240185" cy="294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58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Cosmological parameters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641759-3532-3C6D-717D-599082D0B158}"/>
              </a:ext>
            </a:extLst>
          </p:cNvPr>
          <p:cNvSpPr txBox="1"/>
          <p:nvPr/>
        </p:nvSpPr>
        <p:spPr>
          <a:xfrm rot="2638818">
            <a:off x="8121178" y="1991178"/>
            <a:ext cx="1656656" cy="193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58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Intrinsic alignment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280B2D-E232-6E07-ABAF-F0EDB436BD42}"/>
              </a:ext>
            </a:extLst>
          </p:cNvPr>
          <p:cNvSpPr txBox="1"/>
          <p:nvPr/>
        </p:nvSpPr>
        <p:spPr>
          <a:xfrm rot="2638818">
            <a:off x="9661205" y="3253770"/>
            <a:ext cx="1145652" cy="193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58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Redshift shift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C2DF78-D8CD-A4D0-6240-14E573D6EC39}"/>
              </a:ext>
            </a:extLst>
          </p:cNvPr>
          <p:cNvSpPr txBox="1"/>
          <p:nvPr/>
        </p:nvSpPr>
        <p:spPr>
          <a:xfrm rot="2691753">
            <a:off x="10711137" y="4558941"/>
            <a:ext cx="1671975" cy="193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58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Multiplication bias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1920033-4C74-7038-FE9F-C75DB035743C}"/>
              </a:ext>
            </a:extLst>
          </p:cNvPr>
          <p:cNvSpPr/>
          <p:nvPr/>
        </p:nvSpPr>
        <p:spPr>
          <a:xfrm>
            <a:off x="9372442" y="767447"/>
            <a:ext cx="407506" cy="1683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D8F6C2A-E926-2812-9E38-AFA1D5AFCAC8}"/>
              </a:ext>
            </a:extLst>
          </p:cNvPr>
          <p:cNvSpPr/>
          <p:nvPr/>
        </p:nvSpPr>
        <p:spPr>
          <a:xfrm>
            <a:off x="9370220" y="1524971"/>
            <a:ext cx="407133" cy="16764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055F222-AB7F-EE64-1CAE-6BB38028683B}"/>
              </a:ext>
            </a:extLst>
          </p:cNvPr>
          <p:cNvSpPr/>
          <p:nvPr/>
        </p:nvSpPr>
        <p:spPr>
          <a:xfrm>
            <a:off x="3989342" y="6124378"/>
            <a:ext cx="663067" cy="27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772F0FE-5BF1-3F85-1A4B-D7C5C4723A78}"/>
              </a:ext>
            </a:extLst>
          </p:cNvPr>
          <p:cNvSpPr/>
          <p:nvPr/>
        </p:nvSpPr>
        <p:spPr>
          <a:xfrm rot="5400000">
            <a:off x="5861026" y="6496873"/>
            <a:ext cx="663067" cy="27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2B7D2AB-F7EE-6195-D02D-0CD09CF2A3F7}"/>
              </a:ext>
            </a:extLst>
          </p:cNvPr>
          <p:cNvSpPr/>
          <p:nvPr/>
        </p:nvSpPr>
        <p:spPr>
          <a:xfrm>
            <a:off x="6202530" y="6789362"/>
            <a:ext cx="635609" cy="3686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13036C-B25C-31F8-CC92-0D42B7363718}"/>
              </a:ext>
            </a:extLst>
          </p:cNvPr>
          <p:cNvSpPr txBox="1"/>
          <p:nvPr/>
        </p:nvSpPr>
        <p:spPr>
          <a:xfrm>
            <a:off x="-30480" y="-9197"/>
            <a:ext cx="12303760" cy="390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331" b="1" dirty="0">
                <a:solidFill>
                  <a:schemeClr val="bg1"/>
                </a:solidFill>
                <a:latin typeface="Grotesque" panose="020F0502020204030204" pitchFamily="34" charset="0"/>
              </a:rPr>
              <a:t>LIKELIHOOD CALL TOO SLOW?  </a:t>
            </a:r>
            <a:r>
              <a:rPr lang="en-US" sz="1452" b="1" dirty="0">
                <a:solidFill>
                  <a:schemeClr val="bg1"/>
                </a:solidFill>
                <a:latin typeface="Grotesque" panose="020F0502020204030204" pitchFamily="34" charset="0"/>
                <a:cs typeface="Arial" panose="020B0604020202020204" pitchFamily="34" charset="0"/>
              </a:rPr>
              <a:t>•  </a:t>
            </a:r>
            <a:r>
              <a:rPr lang="en-US" sz="1331" b="1" dirty="0">
                <a:solidFill>
                  <a:schemeClr val="bg1"/>
                </a:solidFill>
                <a:latin typeface="Grotesque" panose="020F0502020204030204" pitchFamily="34" charset="0"/>
              </a:rPr>
              <a:t>TOO MANY PARAMETERS TO SAMPLE?  </a:t>
            </a:r>
            <a:r>
              <a:rPr lang="en-US" sz="1452" b="1" dirty="0">
                <a:solidFill>
                  <a:schemeClr val="bg1"/>
                </a:solidFill>
                <a:latin typeface="Grotesque" panose="020F0502020204030204" pitchFamily="34" charset="0"/>
                <a:cs typeface="Arial" panose="020B0604020202020204" pitchFamily="34" charset="0"/>
              </a:rPr>
              <a:t>•  </a:t>
            </a:r>
            <a:r>
              <a:rPr lang="en-US" sz="1331" b="1" dirty="0">
                <a:solidFill>
                  <a:schemeClr val="bg1"/>
                </a:solidFill>
                <a:latin typeface="Grotesque" panose="020F0502020204030204" pitchFamily="34" charset="0"/>
              </a:rPr>
              <a:t>RUNNING OUT OF EXCUSES WITH  YOUR SUPERVISOR?</a:t>
            </a:r>
            <a:endParaRPr lang="en-GB" sz="1331" b="1" dirty="0">
              <a:solidFill>
                <a:schemeClr val="bg1"/>
              </a:solidFill>
              <a:latin typeface="Grotesque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D9C33A7-7BBD-ACE6-EAFF-BFEF1BFDD5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39" y="5899407"/>
            <a:ext cx="829892" cy="85333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CBD8966-369E-C8E3-5426-AD70ADEF0DBB}"/>
              </a:ext>
            </a:extLst>
          </p:cNvPr>
          <p:cNvSpPr/>
          <p:nvPr/>
        </p:nvSpPr>
        <p:spPr>
          <a:xfrm rot="5400000">
            <a:off x="-453560" y="6306987"/>
            <a:ext cx="937100" cy="27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CFEBE95-27CA-6F32-57CF-348F3E245AEC}"/>
              </a:ext>
            </a:extLst>
          </p:cNvPr>
          <p:cNvSpPr/>
          <p:nvPr/>
        </p:nvSpPr>
        <p:spPr>
          <a:xfrm rot="5400000">
            <a:off x="380232" y="6298007"/>
            <a:ext cx="937100" cy="3791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90586C8-E193-994A-A440-18A24BDE8670}"/>
              </a:ext>
            </a:extLst>
          </p:cNvPr>
          <p:cNvSpPr/>
          <p:nvPr/>
        </p:nvSpPr>
        <p:spPr>
          <a:xfrm>
            <a:off x="6018" y="5872842"/>
            <a:ext cx="895702" cy="3117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0DAC06C-56EE-46C6-D135-7FA58291C624}"/>
              </a:ext>
            </a:extLst>
          </p:cNvPr>
          <p:cNvSpPr/>
          <p:nvPr/>
        </p:nvSpPr>
        <p:spPr>
          <a:xfrm>
            <a:off x="14083" y="6738536"/>
            <a:ext cx="827974" cy="3295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3206AF5-722B-7441-01D7-204D2AED9AA2}"/>
              </a:ext>
            </a:extLst>
          </p:cNvPr>
          <p:cNvSpPr txBox="1"/>
          <p:nvPr/>
        </p:nvSpPr>
        <p:spPr>
          <a:xfrm>
            <a:off x="3102873" y="5913499"/>
            <a:ext cx="6217881" cy="849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29" b="1" i="1" dirty="0">
                <a:solidFill>
                  <a:schemeClr val="bg1"/>
                </a:solidFill>
                <a:latin typeface="Aptos" panose="020B0004020202020204" pitchFamily="34" charset="0"/>
                <a:ea typeface="Open Sans" pitchFamily="2" charset="0"/>
                <a:cs typeface="Open Sans" pitchFamily="2" charset="0"/>
              </a:rPr>
              <a:t>“Speedy Inference For You!”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746141-1BDF-0A4B-BC48-920A8F4C1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770">
            <a:off x="1202547" y="1668221"/>
            <a:ext cx="5908078" cy="73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E222C10-11C1-B85B-0D78-890A0F0F8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770">
            <a:off x="1262861" y="1319248"/>
            <a:ext cx="2551881" cy="93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B9EF3779-43B0-CF3C-75C6-144EC4CC9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770">
            <a:off x="3691134" y="414600"/>
            <a:ext cx="1566843" cy="95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4B4272B-4040-F660-9EAF-58066C55E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770">
            <a:off x="1234770" y="2535637"/>
            <a:ext cx="5758747" cy="26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Star: 32 Points 31">
            <a:extLst>
              <a:ext uri="{FF2B5EF4-FFF2-40B4-BE49-F238E27FC236}">
                <a16:creationId xmlns:a16="http://schemas.microsoft.com/office/drawing/2014/main" id="{197D9311-7DB8-1C37-B14D-EDBF9E327CEF}"/>
              </a:ext>
            </a:extLst>
          </p:cNvPr>
          <p:cNvSpPr/>
          <p:nvPr/>
        </p:nvSpPr>
        <p:spPr>
          <a:xfrm rot="20831166">
            <a:off x="3513728" y="2820529"/>
            <a:ext cx="2830333" cy="2830333"/>
          </a:xfrm>
          <a:prstGeom prst="star32">
            <a:avLst/>
          </a:prstGeom>
          <a:noFill/>
          <a:ln w="57150">
            <a:solidFill>
              <a:srgbClr val="F8D9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35" name="Star: 32 Points 34">
            <a:extLst>
              <a:ext uri="{FF2B5EF4-FFF2-40B4-BE49-F238E27FC236}">
                <a16:creationId xmlns:a16="http://schemas.microsoft.com/office/drawing/2014/main" id="{20AE04B4-2D37-6B34-E73E-E9D3315724E3}"/>
              </a:ext>
            </a:extLst>
          </p:cNvPr>
          <p:cNvSpPr/>
          <p:nvPr/>
        </p:nvSpPr>
        <p:spPr>
          <a:xfrm>
            <a:off x="886248" y="5900028"/>
            <a:ext cx="827328" cy="827328"/>
          </a:xfrm>
          <a:prstGeom prst="star32">
            <a:avLst/>
          </a:prstGeom>
          <a:solidFill>
            <a:srgbClr val="C00000"/>
          </a:solidFill>
          <a:ln w="28575">
            <a:solidFill>
              <a:srgbClr val="F8D9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6936CA5-A556-E433-5AD2-ACB95AFE78D0}"/>
              </a:ext>
            </a:extLst>
          </p:cNvPr>
          <p:cNvSpPr txBox="1"/>
          <p:nvPr/>
        </p:nvSpPr>
        <p:spPr>
          <a:xfrm>
            <a:off x="905573" y="6141565"/>
            <a:ext cx="787071" cy="390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968" b="1" dirty="0">
                <a:solidFill>
                  <a:schemeClr val="bg1"/>
                </a:solidFill>
                <a:latin typeface="Grotesque" panose="020B0504020202020204" pitchFamily="34" charset="0"/>
              </a:rPr>
              <a:t>W</a:t>
            </a:r>
            <a:r>
              <a:rPr lang="en-GB" sz="968" b="1" dirty="0">
                <a:solidFill>
                  <a:schemeClr val="bg1"/>
                </a:solidFill>
                <a:latin typeface="Grotesque" panose="020B0504020202020204" pitchFamily="34" charset="0"/>
              </a:rPr>
              <a:t>ATCH MORE!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871B1F-FAE6-D156-9B06-A37B4203B3E0}"/>
              </a:ext>
            </a:extLst>
          </p:cNvPr>
          <p:cNvSpPr txBox="1"/>
          <p:nvPr/>
        </p:nvSpPr>
        <p:spPr>
          <a:xfrm>
            <a:off x="-9127" y="5693634"/>
            <a:ext cx="12205511" cy="427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1633" b="1" dirty="0">
                <a:solidFill>
                  <a:schemeClr val="bg1"/>
                </a:solidFill>
                <a:latin typeface="Grotesque" panose="020F0502020204030204" pitchFamily="34" charset="0"/>
              </a:rPr>
              <a:t>&gt;1000x SPEED-UP WITH NEURAL EMULATORS  </a:t>
            </a:r>
            <a:r>
              <a:rPr lang="en-US" sz="1633" b="1" dirty="0">
                <a:solidFill>
                  <a:schemeClr val="bg1"/>
                </a:solidFill>
                <a:latin typeface="Grotesque" panose="020F0502020204030204" pitchFamily="34" charset="0"/>
                <a:cs typeface="Arial" panose="020B0604020202020204" pitchFamily="34" charset="0"/>
              </a:rPr>
              <a:t>•  </a:t>
            </a:r>
            <a:r>
              <a:rPr lang="en-US" sz="1633" b="1" dirty="0">
                <a:solidFill>
                  <a:schemeClr val="bg1"/>
                </a:solidFill>
                <a:latin typeface="Grotesque" panose="020F0502020204030204" pitchFamily="34" charset="0"/>
              </a:rPr>
              <a:t>SCALES TO &gt;100 PARAMETERS </a:t>
            </a:r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id="{30F5D2C7-B37E-C6A9-4CAF-A2006E7E5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9161">
            <a:off x="9535810" y="2588457"/>
            <a:ext cx="2607674" cy="26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0DA5C9F-A6BF-8920-2755-129ECA69409B}"/>
              </a:ext>
            </a:extLst>
          </p:cNvPr>
          <p:cNvSpPr/>
          <p:nvPr/>
        </p:nvSpPr>
        <p:spPr>
          <a:xfrm>
            <a:off x="11335430" y="5900292"/>
            <a:ext cx="854987" cy="5723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66F776D6-857A-AF80-BB85-4D77853A2507}"/>
              </a:ext>
            </a:extLst>
          </p:cNvPr>
          <p:cNvGrpSpPr/>
          <p:nvPr/>
        </p:nvGrpSpPr>
        <p:grpSpPr>
          <a:xfrm>
            <a:off x="11301490" y="5855338"/>
            <a:ext cx="909234" cy="939443"/>
            <a:chOff x="18833737" y="10056405"/>
            <a:chExt cx="1120149" cy="1100894"/>
          </a:xfrm>
        </p:grpSpPr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456A5778-51AA-DB5B-F6F7-A876BB5C4784}"/>
                </a:ext>
              </a:extLst>
            </p:cNvPr>
            <p:cNvPicPr>
              <a:picLocks/>
            </p:cNvPicPr>
            <p:nvPr/>
          </p:nvPicPr>
          <p:blipFill rotWithShape="1">
            <a:blip r:embed="rId15"/>
            <a:srcRect l="2741" t="293" b="-1"/>
            <a:stretch/>
          </p:blipFill>
          <p:spPr>
            <a:xfrm>
              <a:off x="18887939" y="10098996"/>
              <a:ext cx="1023139" cy="1024264"/>
            </a:xfrm>
            <a:prstGeom prst="rect">
              <a:avLst/>
            </a:prstGeom>
          </p:spPr>
        </p:pic>
        <p:sp>
          <p:nvSpPr>
            <p:cNvPr id="1027" name="Rectangle 1026">
              <a:extLst>
                <a:ext uri="{FF2B5EF4-FFF2-40B4-BE49-F238E27FC236}">
                  <a16:creationId xmlns:a16="http://schemas.microsoft.com/office/drawing/2014/main" id="{952FC03A-5E76-08F1-192E-3CB55F657853}"/>
                </a:ext>
              </a:extLst>
            </p:cNvPr>
            <p:cNvSpPr/>
            <p:nvPr/>
          </p:nvSpPr>
          <p:spPr>
            <a:xfrm rot="5400000">
              <a:off x="18331143" y="10586243"/>
              <a:ext cx="1096392" cy="4571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6469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2938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29407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5875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2344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58813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35282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1751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58"/>
            </a:p>
          </p:txBody>
        </p:sp>
        <p:sp>
          <p:nvSpPr>
            <p:cNvPr id="1029" name="Rectangle 1028">
              <a:extLst>
                <a:ext uri="{FF2B5EF4-FFF2-40B4-BE49-F238E27FC236}">
                  <a16:creationId xmlns:a16="http://schemas.microsoft.com/office/drawing/2014/main" id="{8BD58B4F-9EE1-1211-4E27-834C3F39A360}"/>
                </a:ext>
              </a:extLst>
            </p:cNvPr>
            <p:cNvSpPr/>
            <p:nvPr/>
          </p:nvSpPr>
          <p:spPr>
            <a:xfrm rot="5400000">
              <a:off x="19370675" y="10581741"/>
              <a:ext cx="1096392" cy="4571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6469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2938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29407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5875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2344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58813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35282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1751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58"/>
            </a:p>
          </p:txBody>
        </p:sp>
        <p:sp>
          <p:nvSpPr>
            <p:cNvPr id="1031" name="Rectangle 1030">
              <a:extLst>
                <a:ext uri="{FF2B5EF4-FFF2-40B4-BE49-F238E27FC236}">
                  <a16:creationId xmlns:a16="http://schemas.microsoft.com/office/drawing/2014/main" id="{EFCCFE60-A271-CD51-23EF-333ED8C6DEB9}"/>
                </a:ext>
              </a:extLst>
            </p:cNvPr>
            <p:cNvSpPr/>
            <p:nvPr/>
          </p:nvSpPr>
          <p:spPr>
            <a:xfrm>
              <a:off x="18857494" y="10072326"/>
              <a:ext cx="1096392" cy="4571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6469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2938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29407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5875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2344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58813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35282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1751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58"/>
            </a:p>
          </p:txBody>
        </p:sp>
        <p:sp>
          <p:nvSpPr>
            <p:cNvPr id="1033" name="Rectangle 1032">
              <a:extLst>
                <a:ext uri="{FF2B5EF4-FFF2-40B4-BE49-F238E27FC236}">
                  <a16:creationId xmlns:a16="http://schemas.microsoft.com/office/drawing/2014/main" id="{68C58996-EBD7-A1A2-E152-B4655AC45005}"/>
                </a:ext>
              </a:extLst>
            </p:cNvPr>
            <p:cNvSpPr/>
            <p:nvPr/>
          </p:nvSpPr>
          <p:spPr>
            <a:xfrm>
              <a:off x="18833737" y="11094024"/>
              <a:ext cx="1096392" cy="4571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6469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2938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29407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5875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2344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58813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35282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1751" algn="l" defTabSz="276469" rtl="0" eaLnBrk="1" latinLnBrk="0" hangingPunct="1">
                <a:defRPr sz="10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658"/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606AFDF6-A6C5-D1A0-7301-3C3497178897}"/>
              </a:ext>
            </a:extLst>
          </p:cNvPr>
          <p:cNvSpPr/>
          <p:nvPr/>
        </p:nvSpPr>
        <p:spPr>
          <a:xfrm>
            <a:off x="11323030" y="5847094"/>
            <a:ext cx="854987" cy="5723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1038" name="Arc 1037">
            <a:extLst>
              <a:ext uri="{FF2B5EF4-FFF2-40B4-BE49-F238E27FC236}">
                <a16:creationId xmlns:a16="http://schemas.microsoft.com/office/drawing/2014/main" id="{55B53831-EA02-DF60-5A7B-BECF0910362B}"/>
              </a:ext>
            </a:extLst>
          </p:cNvPr>
          <p:cNvSpPr/>
          <p:nvPr/>
        </p:nvSpPr>
        <p:spPr>
          <a:xfrm rot="3108627">
            <a:off x="10540275" y="2812964"/>
            <a:ext cx="388450" cy="999548"/>
          </a:xfrm>
          <a:prstGeom prst="arc">
            <a:avLst>
              <a:gd name="adj1" fmla="val 16652746"/>
              <a:gd name="adj2" fmla="val 18354974"/>
            </a:avLst>
          </a:prstGeom>
          <a:ln w="57150" cap="rnd">
            <a:solidFill>
              <a:srgbClr val="C00000"/>
            </a:solidFill>
          </a:ln>
          <a:effectLst>
            <a:outerShdw dist="38100" dir="5400000" algn="t" rotWithShape="0">
              <a:srgbClr val="FFFF33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1040" name="Arc 1039">
            <a:extLst>
              <a:ext uri="{FF2B5EF4-FFF2-40B4-BE49-F238E27FC236}">
                <a16:creationId xmlns:a16="http://schemas.microsoft.com/office/drawing/2014/main" id="{F66F0C24-3229-83D9-6391-D6F7BAB3F232}"/>
              </a:ext>
            </a:extLst>
          </p:cNvPr>
          <p:cNvSpPr/>
          <p:nvPr/>
        </p:nvSpPr>
        <p:spPr>
          <a:xfrm rot="3904370">
            <a:off x="10036443" y="2469628"/>
            <a:ext cx="602871" cy="1642609"/>
          </a:xfrm>
          <a:prstGeom prst="arc">
            <a:avLst>
              <a:gd name="adj1" fmla="val 16517526"/>
              <a:gd name="adj2" fmla="val 17711319"/>
            </a:avLst>
          </a:prstGeom>
          <a:ln w="57150" cap="rnd">
            <a:solidFill>
              <a:srgbClr val="C00000"/>
            </a:solidFill>
          </a:ln>
          <a:effectLst>
            <a:outerShdw dist="38100" dir="5400000" algn="t" rotWithShape="0">
              <a:srgbClr val="FFFF33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1041" name="Arc 1040">
            <a:extLst>
              <a:ext uri="{FF2B5EF4-FFF2-40B4-BE49-F238E27FC236}">
                <a16:creationId xmlns:a16="http://schemas.microsoft.com/office/drawing/2014/main" id="{E0A05184-D8D0-9414-76CE-83AA7FD168B8}"/>
              </a:ext>
            </a:extLst>
          </p:cNvPr>
          <p:cNvSpPr/>
          <p:nvPr/>
        </p:nvSpPr>
        <p:spPr>
          <a:xfrm rot="12549011">
            <a:off x="10884376" y="2882623"/>
            <a:ext cx="216358" cy="577027"/>
          </a:xfrm>
          <a:prstGeom prst="arc">
            <a:avLst>
              <a:gd name="adj1" fmla="val 16347538"/>
              <a:gd name="adj2" fmla="val 17864269"/>
            </a:avLst>
          </a:prstGeom>
          <a:ln w="57150" cap="rnd">
            <a:solidFill>
              <a:srgbClr val="C00000"/>
            </a:solidFill>
          </a:ln>
          <a:effectLst>
            <a:outerShdw dist="38100" dir="5400000" algn="t" rotWithShape="0">
              <a:srgbClr val="FFFF33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1042" name="Arc 1041">
            <a:extLst>
              <a:ext uri="{FF2B5EF4-FFF2-40B4-BE49-F238E27FC236}">
                <a16:creationId xmlns:a16="http://schemas.microsoft.com/office/drawing/2014/main" id="{E8DC4B85-11AA-B6F3-9DAE-C99B633E36A7}"/>
              </a:ext>
            </a:extLst>
          </p:cNvPr>
          <p:cNvSpPr/>
          <p:nvPr/>
        </p:nvSpPr>
        <p:spPr>
          <a:xfrm rot="9404745">
            <a:off x="10773487" y="3092709"/>
            <a:ext cx="937707" cy="225229"/>
          </a:xfrm>
          <a:prstGeom prst="arc">
            <a:avLst>
              <a:gd name="adj1" fmla="val 20401686"/>
              <a:gd name="adj2" fmla="val 21372103"/>
            </a:avLst>
          </a:prstGeom>
          <a:ln w="57150" cap="rnd">
            <a:solidFill>
              <a:srgbClr val="C00000"/>
            </a:solidFill>
          </a:ln>
          <a:effectLst>
            <a:outerShdw dist="38100" dir="5400000" algn="t" rotWithShape="0">
              <a:srgbClr val="FFFF33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37" name="Star: 32 Points 36">
            <a:extLst>
              <a:ext uri="{FF2B5EF4-FFF2-40B4-BE49-F238E27FC236}">
                <a16:creationId xmlns:a16="http://schemas.microsoft.com/office/drawing/2014/main" id="{9CDDC5C6-A6BB-1010-FDB6-DD447443562A}"/>
              </a:ext>
            </a:extLst>
          </p:cNvPr>
          <p:cNvSpPr/>
          <p:nvPr/>
        </p:nvSpPr>
        <p:spPr>
          <a:xfrm>
            <a:off x="10465078" y="5906172"/>
            <a:ext cx="827328" cy="827328"/>
          </a:xfrm>
          <a:prstGeom prst="star32">
            <a:avLst/>
          </a:prstGeom>
          <a:solidFill>
            <a:srgbClr val="C00000"/>
          </a:solidFill>
          <a:ln w="28575">
            <a:solidFill>
              <a:srgbClr val="F8D9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658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648B85-C5D8-A1B6-5A2B-F93C08ED15B4}"/>
              </a:ext>
            </a:extLst>
          </p:cNvPr>
          <p:cNvSpPr txBox="1"/>
          <p:nvPr/>
        </p:nvSpPr>
        <p:spPr>
          <a:xfrm>
            <a:off x="10561238" y="6135477"/>
            <a:ext cx="612278" cy="390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469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52938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9407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05875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82344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8813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35282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11751" algn="l" defTabSz="276469" rtl="0" eaLnBrk="1" latinLnBrk="0" hangingPunct="1">
              <a:defRPr sz="1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68" b="1" dirty="0">
                <a:solidFill>
                  <a:schemeClr val="bg1"/>
                </a:solidFill>
                <a:latin typeface="Grotesque" panose="020B0504020202020204" pitchFamily="34" charset="0"/>
              </a:rPr>
              <a:t>CODE  HERE!</a:t>
            </a:r>
          </a:p>
        </p:txBody>
      </p:sp>
    </p:spTree>
    <p:extLst>
      <p:ext uri="{BB962C8B-B14F-4D97-AF65-F5344CB8AC3E}">
        <p14:creationId xmlns:p14="http://schemas.microsoft.com/office/powerpoint/2010/main" val="777082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3" y="626282"/>
            <a:ext cx="12192001" cy="252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6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future of cosmological likelihood-based inference</a:t>
            </a:r>
          </a:p>
          <a:p>
            <a:pPr algn="ctr">
              <a:spcAft>
                <a:spcPts val="200"/>
              </a:spcAft>
            </a:pPr>
            <a:endParaRPr lang="en-GB" sz="5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1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GB" sz="9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br>
              <a:rPr lang="en-GB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Davide Piras (and many others)</a:t>
            </a: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00EE0423-C608-4DAD-A121-7F7E2FD1D890}"/>
              </a:ext>
            </a:extLst>
          </p:cNvPr>
          <p:cNvCxnSpPr>
            <a:cxnSpLocks/>
          </p:cNvCxnSpPr>
          <p:nvPr/>
        </p:nvCxnSpPr>
        <p:spPr>
          <a:xfrm>
            <a:off x="290189" y="2591209"/>
            <a:ext cx="11611627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97D61DB3-E624-19DB-47B2-FDA0CD764084}"/>
              </a:ext>
            </a:extLst>
          </p:cNvPr>
          <p:cNvGrpSpPr/>
          <p:nvPr/>
        </p:nvGrpSpPr>
        <p:grpSpPr>
          <a:xfrm>
            <a:off x="6355066" y="5652990"/>
            <a:ext cx="2355144" cy="1062614"/>
            <a:chOff x="702890" y="4755787"/>
            <a:chExt cx="3378198" cy="16625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04E40C5-2C95-FB3B-3C45-72B9135F53C3}"/>
                </a:ext>
              </a:extLst>
            </p:cNvPr>
            <p:cNvSpPr/>
            <p:nvPr/>
          </p:nvSpPr>
          <p:spPr>
            <a:xfrm>
              <a:off x="702890" y="5777783"/>
              <a:ext cx="3321015" cy="6405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 descr="Logo, company name&#10;&#10;Description automatically generated">
              <a:extLst>
                <a:ext uri="{FF2B5EF4-FFF2-40B4-BE49-F238E27FC236}">
                  <a16:creationId xmlns:a16="http://schemas.microsoft.com/office/drawing/2014/main" id="{DBDA8C87-9B5D-E7B6-8CC9-A0DAFBB89B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2" t="23115" r="2437" b="22098"/>
            <a:stretch/>
          </p:blipFill>
          <p:spPr>
            <a:xfrm>
              <a:off x="880068" y="4755787"/>
              <a:ext cx="3201020" cy="1025254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B22F95D5-5859-9774-1602-20181AAB7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77" y="5376570"/>
            <a:ext cx="2801765" cy="155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771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B3E52C-FB40-4F5D-A532-39BAF2CB8B7D}"/>
              </a:ext>
            </a:extLst>
          </p:cNvPr>
          <p:cNvSpPr txBox="1"/>
          <p:nvPr/>
        </p:nvSpPr>
        <p:spPr>
          <a:xfrm>
            <a:off x="6471821" y="1540680"/>
            <a:ext cx="5871103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6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inference</a:t>
            </a:r>
          </a:p>
          <a:p>
            <a:pPr algn="ctr">
              <a:spcAft>
                <a:spcPts val="200"/>
              </a:spcAft>
            </a:pPr>
            <a:endParaRPr lang="en-GB" sz="5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1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18BD9C0E-117B-5E17-D5C3-56D90F7EEFDA}"/>
              </a:ext>
            </a:extLst>
          </p:cNvPr>
          <p:cNvSpPr txBox="1"/>
          <p:nvPr/>
        </p:nvSpPr>
        <p:spPr>
          <a:xfrm>
            <a:off x="3" y="310398"/>
            <a:ext cx="12192001" cy="2082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6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do you mean with Bayesian inference?</a:t>
            </a:r>
          </a:p>
          <a:p>
            <a:pPr algn="ctr">
              <a:spcAft>
                <a:spcPts val="200"/>
              </a:spcAft>
            </a:pPr>
            <a:endParaRPr lang="en-GB" sz="5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1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8A37F90-4E63-6F57-32F5-CA627D7E929B}"/>
              </a:ext>
            </a:extLst>
          </p:cNvPr>
          <p:cNvCxnSpPr/>
          <p:nvPr/>
        </p:nvCxnSpPr>
        <p:spPr>
          <a:xfrm>
            <a:off x="2085975" y="224178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53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81481E-6 L -0.13737 -0.04653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2" y="-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1">
            <a:extLst>
              <a:ext uri="{FF2B5EF4-FFF2-40B4-BE49-F238E27FC236}">
                <a16:creationId xmlns:a16="http://schemas.microsoft.com/office/drawing/2014/main" id="{75793C4A-C307-D1EF-4F43-C610EEF3A63B}"/>
              </a:ext>
            </a:extLst>
          </p:cNvPr>
          <p:cNvSpPr txBox="1"/>
          <p:nvPr/>
        </p:nvSpPr>
        <p:spPr>
          <a:xfrm>
            <a:off x="3" y="310398"/>
            <a:ext cx="12192001" cy="2082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6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do you mean with Bayesian inference?</a:t>
            </a:r>
          </a:p>
          <a:p>
            <a:pPr algn="ctr">
              <a:spcAft>
                <a:spcPts val="200"/>
              </a:spcAft>
            </a:pPr>
            <a:endParaRPr lang="en-GB" sz="5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1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04802B-EFFC-ED16-A952-69A2DE0174EF}"/>
              </a:ext>
            </a:extLst>
          </p:cNvPr>
          <p:cNvSpPr/>
          <p:nvPr/>
        </p:nvSpPr>
        <p:spPr>
          <a:xfrm>
            <a:off x="7863840" y="2936451"/>
            <a:ext cx="2618509" cy="3875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asellaDiTesto 1">
            <a:extLst>
              <a:ext uri="{FF2B5EF4-FFF2-40B4-BE49-F238E27FC236}">
                <a16:creationId xmlns:a16="http://schemas.microsoft.com/office/drawing/2014/main" id="{05950DE8-96EA-184E-FB93-B96ECD76A8D2}"/>
              </a:ext>
            </a:extLst>
          </p:cNvPr>
          <p:cNvSpPr txBox="1"/>
          <p:nvPr/>
        </p:nvSpPr>
        <p:spPr>
          <a:xfrm>
            <a:off x="982747" y="2315160"/>
            <a:ext cx="10264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Posterior contours		      Model selection</a:t>
            </a:r>
          </a:p>
        </p:txBody>
      </p:sp>
      <p:pic>
        <p:nvPicPr>
          <p:cNvPr id="1026" name="Picture 2" descr="Posterior contours (68% and 95%) in the Ω m − σ 8 , Ω m − S 8 and σ 8 − S 8 planes for KiDS-1000, DES-y3 and Planck. The salmon-pink filled contours (Sheth &amp; Tormen (1999) halo mass function, labelled Model-ST1) corresponds to the fiducial analysis of Asgari et al. (2021). The solid dark orange contour (Model-ST5) correspond to (p, q) = (0.3, 0.903) (See table 1), the best Planck Collaboration et al. (2020)-matching model in our table of halo mass function models. The filled cyan (DES-y3 with Model-ST1) and solid bright azure (DES-y3 with Model-ST5) contours are posteriors obtained under the same logic from the DES-y3 pipeline with HMcode and multinest. The slate grey filled contours indicate the 95% posterior of Planck 2018 TTTEEE+LowE+Lensing+BAO result (Planck Collaboration et al. 2020) as the comparison.">
            <a:extLst>
              <a:ext uri="{FF2B5EF4-FFF2-40B4-BE49-F238E27FC236}">
                <a16:creationId xmlns:a16="http://schemas.microsoft.com/office/drawing/2014/main" id="{9B79395D-B765-7E1A-DBD6-622D9ADD27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7" b="6660"/>
          <a:stretch/>
        </p:blipFill>
        <p:spPr bwMode="auto">
          <a:xfrm>
            <a:off x="1321721" y="3069556"/>
            <a:ext cx="3657599" cy="365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AC49B1-1744-7186-A725-B34CCAA61E95}"/>
              </a:ext>
            </a:extLst>
          </p:cNvPr>
          <p:cNvSpPr/>
          <p:nvPr/>
        </p:nvSpPr>
        <p:spPr>
          <a:xfrm>
            <a:off x="1321721" y="4389119"/>
            <a:ext cx="83127" cy="2327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DBCB93-B6AD-54B0-324C-47464DB36507}"/>
              </a:ext>
            </a:extLst>
          </p:cNvPr>
          <p:cNvSpPr/>
          <p:nvPr/>
        </p:nvSpPr>
        <p:spPr>
          <a:xfrm>
            <a:off x="2912220" y="3089934"/>
            <a:ext cx="2067099" cy="837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11DE73-284F-1152-4BED-240A0B7FC7C8}"/>
              </a:ext>
            </a:extLst>
          </p:cNvPr>
          <p:cNvSpPr/>
          <p:nvPr/>
        </p:nvSpPr>
        <p:spPr>
          <a:xfrm rot="5400000">
            <a:off x="3166453" y="5005188"/>
            <a:ext cx="45719" cy="3397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939078-8B19-9FF3-8A4A-1E27E895EE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6" r="1299"/>
          <a:stretch/>
        </p:blipFill>
        <p:spPr>
          <a:xfrm>
            <a:off x="7940040" y="2953077"/>
            <a:ext cx="2480310" cy="379891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81394E7-013E-8828-B316-EA8FE27B654F}"/>
              </a:ext>
            </a:extLst>
          </p:cNvPr>
          <p:cNvCxnSpPr/>
          <p:nvPr/>
        </p:nvCxnSpPr>
        <p:spPr>
          <a:xfrm>
            <a:off x="2085975" y="224178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605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51515"/>
            </a:gs>
            <a:gs pos="0">
              <a:srgbClr val="15151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05950DE8-96EA-184E-FB93-B96ECD76A8D2}"/>
              </a:ext>
            </a:extLst>
          </p:cNvPr>
          <p:cNvSpPr txBox="1"/>
          <p:nvPr/>
        </p:nvSpPr>
        <p:spPr>
          <a:xfrm>
            <a:off x="982747" y="2315160"/>
            <a:ext cx="10264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Posterior contours		</a:t>
            </a:r>
          </a:p>
        </p:txBody>
      </p:sp>
      <p:pic>
        <p:nvPicPr>
          <p:cNvPr id="1026" name="Picture 2" descr="Posterior contours (68% and 95%) in the Ω m − σ 8 , Ω m − S 8 and σ 8 − S 8 planes for KiDS-1000, DES-y3 and Planck. The salmon-pink filled contours (Sheth &amp; Tormen (1999) halo mass function, labelled Model-ST1) corresponds to the fiducial analysis of Asgari et al. (2021). The solid dark orange contour (Model-ST5) correspond to (p, q) = (0.3, 0.903) (See table 1), the best Planck Collaboration et al. (2020)-matching model in our table of halo mass function models. The filled cyan (DES-y3 with Model-ST1) and solid bright azure (DES-y3 with Model-ST5) contours are posteriors obtained under the same logic from the DES-y3 pipeline with HMcode and multinest. The slate grey filled contours indicate the 95% posterior of Planck 2018 TTTEEE+LowE+Lensing+BAO result (Planck Collaboration et al. 2020) as the comparison.">
            <a:extLst>
              <a:ext uri="{FF2B5EF4-FFF2-40B4-BE49-F238E27FC236}">
                <a16:creationId xmlns:a16="http://schemas.microsoft.com/office/drawing/2014/main" id="{9B79395D-B765-7E1A-DBD6-622D9ADD27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7" b="6660"/>
          <a:stretch/>
        </p:blipFill>
        <p:spPr bwMode="auto">
          <a:xfrm>
            <a:off x="1321721" y="3069556"/>
            <a:ext cx="3657599" cy="365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AC49B1-1744-7186-A725-B34CCAA61E95}"/>
              </a:ext>
            </a:extLst>
          </p:cNvPr>
          <p:cNvSpPr/>
          <p:nvPr/>
        </p:nvSpPr>
        <p:spPr>
          <a:xfrm>
            <a:off x="1321721" y="4389119"/>
            <a:ext cx="83127" cy="2327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DBCB93-B6AD-54B0-324C-47464DB36507}"/>
              </a:ext>
            </a:extLst>
          </p:cNvPr>
          <p:cNvSpPr/>
          <p:nvPr/>
        </p:nvSpPr>
        <p:spPr>
          <a:xfrm>
            <a:off x="2912220" y="3089934"/>
            <a:ext cx="2067099" cy="837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11DE73-284F-1152-4BED-240A0B7FC7C8}"/>
              </a:ext>
            </a:extLst>
          </p:cNvPr>
          <p:cNvSpPr/>
          <p:nvPr/>
        </p:nvSpPr>
        <p:spPr>
          <a:xfrm rot="5400000">
            <a:off x="3166453" y="5005188"/>
            <a:ext cx="45719" cy="3397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1">
            <a:extLst>
              <a:ext uri="{FF2B5EF4-FFF2-40B4-BE49-F238E27FC236}">
                <a16:creationId xmlns:a16="http://schemas.microsoft.com/office/drawing/2014/main" id="{1ABBD05E-2371-6116-89DB-27AF4535D2CD}"/>
              </a:ext>
            </a:extLst>
          </p:cNvPr>
          <p:cNvSpPr txBox="1"/>
          <p:nvPr/>
        </p:nvSpPr>
        <p:spPr>
          <a:xfrm>
            <a:off x="5244325" y="3654863"/>
            <a:ext cx="6868241" cy="186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600" dirty="0">
                <a:solidFill>
                  <a:srgbClr val="1515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posterior = </a:t>
            </a: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likelihood  x  prior</a:t>
            </a: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CasellaDiTesto 1">
            <a:extLst>
              <a:ext uri="{FF2B5EF4-FFF2-40B4-BE49-F238E27FC236}">
                <a16:creationId xmlns:a16="http://schemas.microsoft.com/office/drawing/2014/main" id="{16134F27-F115-C274-2A4E-F4830CFCE851}"/>
              </a:ext>
            </a:extLst>
          </p:cNvPr>
          <p:cNvSpPr txBox="1"/>
          <p:nvPr/>
        </p:nvSpPr>
        <p:spPr>
          <a:xfrm>
            <a:off x="5366245" y="4281265"/>
            <a:ext cx="6868241" cy="186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600" dirty="0">
                <a:solidFill>
                  <a:srgbClr val="15151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                         </a:t>
            </a: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evidence</a:t>
            </a: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606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18" indent="-571518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4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CasellaDiTesto 1">
            <a:extLst>
              <a:ext uri="{FF2B5EF4-FFF2-40B4-BE49-F238E27FC236}">
                <a16:creationId xmlns:a16="http://schemas.microsoft.com/office/drawing/2014/main" id="{FB754420-C2FA-3CE6-E544-46215ABBAF76}"/>
              </a:ext>
            </a:extLst>
          </p:cNvPr>
          <p:cNvSpPr txBox="1"/>
          <p:nvPr/>
        </p:nvSpPr>
        <p:spPr>
          <a:xfrm>
            <a:off x="5244326" y="3970749"/>
            <a:ext cx="6868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GB" sz="3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posterior =</a:t>
            </a:r>
            <a:endParaRPr lang="en-GB" sz="4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C3C1A05-4788-3B19-C7D4-31F75746CE5F}"/>
              </a:ext>
            </a:extLst>
          </p:cNvPr>
          <p:cNvCxnSpPr>
            <a:cxnSpLocks/>
          </p:cNvCxnSpPr>
          <p:nvPr/>
        </p:nvCxnSpPr>
        <p:spPr>
          <a:xfrm>
            <a:off x="7899303" y="4289759"/>
            <a:ext cx="4028537" cy="0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">
            <a:extLst>
              <a:ext uri="{FF2B5EF4-FFF2-40B4-BE49-F238E27FC236}">
                <a16:creationId xmlns:a16="http://schemas.microsoft.com/office/drawing/2014/main" id="{601D5464-FA21-0ED6-D67F-D237FC868674}"/>
              </a:ext>
            </a:extLst>
          </p:cNvPr>
          <p:cNvSpPr txBox="1"/>
          <p:nvPr/>
        </p:nvSpPr>
        <p:spPr>
          <a:xfrm>
            <a:off x="3" y="310398"/>
            <a:ext cx="12192001" cy="2082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GB" sz="6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do you mean with Bayesian inference?</a:t>
            </a:r>
          </a:p>
          <a:p>
            <a:pPr algn="ctr">
              <a:spcAft>
                <a:spcPts val="200"/>
              </a:spcAft>
            </a:pPr>
            <a:endParaRPr lang="en-GB" sz="5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GB" sz="1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DC8E1B2-743F-EDF1-349E-01AAED74F6E1}"/>
              </a:ext>
            </a:extLst>
          </p:cNvPr>
          <p:cNvCxnSpPr/>
          <p:nvPr/>
        </p:nvCxnSpPr>
        <p:spPr>
          <a:xfrm>
            <a:off x="2085975" y="2241782"/>
            <a:ext cx="8020050" cy="28575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6486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1910</Words>
  <Application>Microsoft Office PowerPoint</Application>
  <PresentationFormat>Widescreen</PresentationFormat>
  <Paragraphs>530</Paragraphs>
  <Slides>59</Slides>
  <Notes>58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59</vt:i4>
      </vt:variant>
    </vt:vector>
  </HeadingPairs>
  <TitlesOfParts>
    <vt:vector size="74" baseType="lpstr">
      <vt:lpstr>Aptos</vt:lpstr>
      <vt:lpstr>Arial</vt:lpstr>
      <vt:lpstr>Calibri</vt:lpstr>
      <vt:lpstr>Calibri Light</vt:lpstr>
      <vt:lpstr>DejaVu Sans</vt:lpstr>
      <vt:lpstr>FSP DEMO - Rationell Black</vt:lpstr>
      <vt:lpstr>Grotesque</vt:lpstr>
      <vt:lpstr>Helvetica</vt:lpstr>
      <vt:lpstr>Open Sans</vt:lpstr>
      <vt:lpstr>Poppins</vt:lpstr>
      <vt:lpstr>Office Theme</vt:lpstr>
      <vt:lpstr>Tema di Office</vt:lpstr>
      <vt:lpstr>Tema di Office</vt:lpstr>
      <vt:lpstr>Template PresentationGo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Piras, Davide</dc:creator>
  <cp:lastModifiedBy>Piras, Davide</cp:lastModifiedBy>
  <cp:revision>230</cp:revision>
  <dcterms:created xsi:type="dcterms:W3CDTF">2021-10-09T15:30:23Z</dcterms:created>
  <dcterms:modified xsi:type="dcterms:W3CDTF">2025-01-26T23:17:34Z</dcterms:modified>
</cp:coreProperties>
</file>