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Helvetica Neue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10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67deea396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67deea396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d6ec5ec04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d6ec5ec04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bf722cab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1bf722cab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bf722cab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1bf722cab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bf722caba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1bf722cab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996382f7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2996382f7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bf722cab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1bf722cab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1bf722caba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1bf722caba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Mention dipole can be seen after differencing consecutive time steps because starlink satellites are in LEO so move quickly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1bf722caba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1bf722caba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1bf722caba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1bf722caba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1bf722caba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1bf722caba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782dac8db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782dac8db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1d35289d0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1d35289d0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1d35289d0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1d35289d0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d6ec5ec04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d6ec5ec04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2996382f7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2996382f7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2996382f7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2996382f7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1bf722caba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1bf722cab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d6ec5ec04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d6ec5ec04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d6ec5ec04d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d6ec5ec04d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1eccda794d_0_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1eccda794d_0_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d6ec5ec04d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d6ec5ec04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82dac8db6_0_20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782dac8db6_0_2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d6ec5ec04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d6ec5ec04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1eccda794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1eccda794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1eccda794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1eccda794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d6ec5ec04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d6ec5ec04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bf722cab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1bf722cab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bf722cab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1bf722cab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eccda794d_0_9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1eccda794d_0_9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29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47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Relationship Id="rId4" Type="http://schemas.openxmlformats.org/officeDocument/2006/relationships/image" Target="../media/image37.jpg"/><Relationship Id="rId5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Relationship Id="rId4" Type="http://schemas.openxmlformats.org/officeDocument/2006/relationships/image" Target="../media/image32.png"/><Relationship Id="rId5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46.png"/><Relationship Id="rId5" Type="http://schemas.openxmlformats.org/officeDocument/2006/relationships/image" Target="../media/image36.png"/><Relationship Id="rId6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oi.org/10.1051/0004-6361/202451856" TargetMode="External"/><Relationship Id="rId4" Type="http://schemas.openxmlformats.org/officeDocument/2006/relationships/hyperlink" Target="https://doi.org/10.1051/0004-6361/202346374" TargetMode="External"/><Relationship Id="rId5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4434125"/>
            <a:ext cx="9144000" cy="7092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type="title"/>
          </p:nvPr>
        </p:nvSpPr>
        <p:spPr>
          <a:xfrm>
            <a:off x="0" y="4451975"/>
            <a:ext cx="6719400" cy="70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SWISS: Huckleberry Thums, </a:t>
            </a:r>
            <a:r>
              <a:rPr b="1" lang="en-GB" sz="20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Finlay</a:t>
            </a:r>
            <a:r>
              <a:rPr lang="en-GB" sz="20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Emma Tolley</a:t>
            </a:r>
            <a:endParaRPr sz="20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AUSTRALIA: Dylan Grigg, Steven Tingay</a:t>
            </a:r>
            <a:endParaRPr sz="20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30338" l="14201" r="14436" t="30762"/>
          <a:stretch/>
        </p:blipFill>
        <p:spPr>
          <a:xfrm>
            <a:off x="3750825" y="2342550"/>
            <a:ext cx="2313373" cy="7093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title"/>
          </p:nvPr>
        </p:nvSpPr>
        <p:spPr>
          <a:xfrm>
            <a:off x="6830700" y="4647725"/>
            <a:ext cx="2313300" cy="49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27th January 2025</a:t>
            </a:r>
            <a:endParaRPr sz="20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10800" y="902425"/>
            <a:ext cx="85224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First Demonstration of TABASCAL</a:t>
            </a:r>
            <a:endParaRPr b="1"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on Real Data</a:t>
            </a:r>
            <a:endParaRPr b="1"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939" y="2193625"/>
            <a:ext cx="2948675" cy="93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7576" y="2049400"/>
            <a:ext cx="2257476" cy="10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0288" y="3387125"/>
            <a:ext cx="4943432" cy="86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450" y="-158102"/>
            <a:ext cx="6033674" cy="560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22"/>
          <p:cNvSpPr/>
          <p:nvPr/>
        </p:nvSpPr>
        <p:spPr>
          <a:xfrm>
            <a:off x="0" y="-42925"/>
            <a:ext cx="4499400" cy="51864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2"/>
          <p:cNvSpPr txBox="1"/>
          <p:nvPr/>
        </p:nvSpPr>
        <p:spPr>
          <a:xfrm>
            <a:off x="310800" y="0"/>
            <a:ext cx="85224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RESULTS &amp; </a:t>
            </a: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DISCUSSION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Char char="■"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Simulations</a:t>
            </a:r>
            <a:b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307AF3"/>
              </a:buClr>
              <a:buSzPts val="3000"/>
              <a:buFont typeface="Helvetica Neue"/>
              <a:buChar char="■"/>
            </a:pPr>
            <a:r>
              <a:rPr b="1" lang="en-GB" sz="3000">
                <a:solidFill>
                  <a:srgbClr val="307A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Data</a:t>
            </a:r>
            <a:endParaRPr b="1" sz="3000">
              <a:solidFill>
                <a:srgbClr val="307A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8529850" y="4631100"/>
            <a:ext cx="560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Simulated Data: Obtaining an Image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23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3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1" name="Google Shape;20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00" y="792150"/>
            <a:ext cx="4133627" cy="383894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 txBox="1"/>
          <p:nvPr/>
        </p:nvSpPr>
        <p:spPr>
          <a:xfrm>
            <a:off x="4437750" y="792250"/>
            <a:ext cx="41937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cleaned image of the simulated data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Starlink satellite NORAD 55695 can be seen as a bright streak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Confirmed by TLE-predicted positions (red points)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23"/>
          <p:cNvSpPr/>
          <p:nvPr/>
        </p:nvSpPr>
        <p:spPr>
          <a:xfrm>
            <a:off x="2169962" y="2517453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3"/>
          <p:cNvSpPr/>
          <p:nvPr/>
        </p:nvSpPr>
        <p:spPr>
          <a:xfrm>
            <a:off x="2117621" y="2556448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3"/>
          <p:cNvSpPr/>
          <p:nvPr/>
        </p:nvSpPr>
        <p:spPr>
          <a:xfrm>
            <a:off x="2066945" y="2595340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3"/>
          <p:cNvSpPr/>
          <p:nvPr/>
        </p:nvSpPr>
        <p:spPr>
          <a:xfrm>
            <a:off x="2016161" y="2634187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3"/>
          <p:cNvSpPr/>
          <p:nvPr/>
        </p:nvSpPr>
        <p:spPr>
          <a:xfrm>
            <a:off x="1966653" y="2673101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3"/>
          <p:cNvSpPr/>
          <p:nvPr/>
        </p:nvSpPr>
        <p:spPr>
          <a:xfrm>
            <a:off x="1917443" y="2710950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3"/>
          <p:cNvSpPr/>
          <p:nvPr/>
        </p:nvSpPr>
        <p:spPr>
          <a:xfrm>
            <a:off x="1869680" y="2747718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3"/>
          <p:cNvSpPr/>
          <p:nvPr/>
        </p:nvSpPr>
        <p:spPr>
          <a:xfrm>
            <a:off x="1824313" y="2784042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3"/>
          <p:cNvSpPr/>
          <p:nvPr/>
        </p:nvSpPr>
        <p:spPr>
          <a:xfrm>
            <a:off x="1777468" y="2818936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3"/>
          <p:cNvSpPr/>
          <p:nvPr/>
        </p:nvSpPr>
        <p:spPr>
          <a:xfrm>
            <a:off x="1736149" y="2853340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8536050" y="4631100"/>
            <a:ext cx="5376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Simulated Data: RFI Subtraction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24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4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1" name="Google Shape;2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000" y="1332600"/>
            <a:ext cx="3939302" cy="365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300" y="1332600"/>
            <a:ext cx="3939302" cy="365846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4"/>
          <p:cNvSpPr txBox="1"/>
          <p:nvPr/>
        </p:nvSpPr>
        <p:spPr>
          <a:xfrm>
            <a:off x="8536050" y="4631100"/>
            <a:ext cx="5376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24"/>
          <p:cNvSpPr txBox="1"/>
          <p:nvPr/>
        </p:nvSpPr>
        <p:spPr>
          <a:xfrm>
            <a:off x="797400" y="755950"/>
            <a:ext cx="311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Predicted Data Image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24"/>
          <p:cNvSpPr txBox="1"/>
          <p:nvPr/>
        </p:nvSpPr>
        <p:spPr>
          <a:xfrm>
            <a:off x="4987700" y="785850"/>
            <a:ext cx="311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Simulated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Data Image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Simulated Data: Analysis of the Results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5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3" name="Google Shape;2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00" y="792150"/>
            <a:ext cx="4133627" cy="383894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5"/>
          <p:cNvSpPr txBox="1"/>
          <p:nvPr/>
        </p:nvSpPr>
        <p:spPr>
          <a:xfrm>
            <a:off x="4437750" y="792250"/>
            <a:ext cx="41937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Predicted - True astronomical signal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Residual negative streak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Maximum Absolute Difference: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 mJy/beam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noise: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350 mJy/beam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25"/>
          <p:cNvSpPr txBox="1"/>
          <p:nvPr/>
        </p:nvSpPr>
        <p:spPr>
          <a:xfrm>
            <a:off x="8536050" y="4631100"/>
            <a:ext cx="5376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450" y="-158102"/>
            <a:ext cx="6033674" cy="560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6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26"/>
          <p:cNvSpPr/>
          <p:nvPr/>
        </p:nvSpPr>
        <p:spPr>
          <a:xfrm>
            <a:off x="0" y="-42925"/>
            <a:ext cx="4499400" cy="51864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6"/>
          <p:cNvSpPr txBox="1"/>
          <p:nvPr/>
        </p:nvSpPr>
        <p:spPr>
          <a:xfrm>
            <a:off x="310800" y="0"/>
            <a:ext cx="85224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RESULTS &amp; </a:t>
            </a: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DISCUSSION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307AF3"/>
              </a:buClr>
              <a:buSzPts val="3000"/>
              <a:buFont typeface="Helvetica Neue"/>
              <a:buChar char="■"/>
            </a:pPr>
            <a:r>
              <a:rPr b="1" lang="en-GB" sz="3000">
                <a:solidFill>
                  <a:srgbClr val="307A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Simulations</a:t>
            </a:r>
            <a:br>
              <a:rPr b="1" lang="en-GB" sz="3000">
                <a:solidFill>
                  <a:srgbClr val="307AF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3000">
              <a:solidFill>
                <a:srgbClr val="307A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Char char="■"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Data</a:t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8529850" y="4631100"/>
            <a:ext cx="560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</a:t>
            </a: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Data: Obtaining an Image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7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00" y="792150"/>
            <a:ext cx="4133627" cy="383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7"/>
          <p:cNvSpPr txBox="1"/>
          <p:nvPr/>
        </p:nvSpPr>
        <p:spPr>
          <a:xfrm>
            <a:off x="4437750" y="792250"/>
            <a:ext cx="41937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cleaned image of the real data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might ask: is there any RFI in this image?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expect a satellite: good idea to time-difference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27"/>
          <p:cNvSpPr txBox="1"/>
          <p:nvPr/>
        </p:nvSpPr>
        <p:spPr>
          <a:xfrm>
            <a:off x="8536050" y="4631100"/>
            <a:ext cx="5376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02" y="792067"/>
            <a:ext cx="4133627" cy="383895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8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</a:t>
            </a: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Data: Time Differencing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p28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8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4444425" y="792150"/>
            <a:ext cx="4187100" cy="3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ime-differenced image of the real data.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Dipole can be seen: the source has moved between the two time steps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Slight offset with TLE-predicted positions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788" y="792212"/>
            <a:ext cx="4133626" cy="383866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8"/>
          <p:cNvSpPr/>
          <p:nvPr/>
        </p:nvSpPr>
        <p:spPr>
          <a:xfrm>
            <a:off x="2169962" y="2517453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8"/>
          <p:cNvSpPr/>
          <p:nvPr/>
        </p:nvSpPr>
        <p:spPr>
          <a:xfrm>
            <a:off x="2117621" y="2556448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8"/>
          <p:cNvSpPr/>
          <p:nvPr/>
        </p:nvSpPr>
        <p:spPr>
          <a:xfrm>
            <a:off x="2066945" y="2595340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8"/>
          <p:cNvSpPr/>
          <p:nvPr/>
        </p:nvSpPr>
        <p:spPr>
          <a:xfrm>
            <a:off x="2016161" y="2634187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8"/>
          <p:cNvSpPr/>
          <p:nvPr/>
        </p:nvSpPr>
        <p:spPr>
          <a:xfrm>
            <a:off x="1966653" y="2673101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8"/>
          <p:cNvSpPr/>
          <p:nvPr/>
        </p:nvSpPr>
        <p:spPr>
          <a:xfrm>
            <a:off x="1917443" y="2710950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8"/>
          <p:cNvSpPr/>
          <p:nvPr/>
        </p:nvSpPr>
        <p:spPr>
          <a:xfrm>
            <a:off x="1869680" y="2747718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8"/>
          <p:cNvSpPr/>
          <p:nvPr/>
        </p:nvSpPr>
        <p:spPr>
          <a:xfrm>
            <a:off x="1824313" y="2784042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8"/>
          <p:cNvSpPr/>
          <p:nvPr/>
        </p:nvSpPr>
        <p:spPr>
          <a:xfrm>
            <a:off x="1777468" y="2818936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8"/>
          <p:cNvSpPr/>
          <p:nvPr/>
        </p:nvSpPr>
        <p:spPr>
          <a:xfrm>
            <a:off x="1736149" y="2853340"/>
            <a:ext cx="31200" cy="30600"/>
          </a:xfrm>
          <a:prstGeom prst="ellipse">
            <a:avLst/>
          </a:prstGeom>
          <a:solidFill>
            <a:srgbClr val="DB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8"/>
          <p:cNvSpPr txBox="1"/>
          <p:nvPr/>
        </p:nvSpPr>
        <p:spPr>
          <a:xfrm>
            <a:off x="8536050" y="4631100"/>
            <a:ext cx="5376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Data: Predicted Astronomical Sources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1" name="Google Shape;281;p29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9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3" name="Google Shape;2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838" y="1272800"/>
            <a:ext cx="3762499" cy="349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650" y="1272813"/>
            <a:ext cx="3762499" cy="349427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9"/>
          <p:cNvSpPr txBox="1"/>
          <p:nvPr/>
        </p:nvSpPr>
        <p:spPr>
          <a:xfrm>
            <a:off x="781650" y="755950"/>
            <a:ext cx="311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redicted Data Image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Google Shape;286;p29"/>
          <p:cNvSpPr txBox="1"/>
          <p:nvPr/>
        </p:nvSpPr>
        <p:spPr>
          <a:xfrm>
            <a:off x="8536050" y="4631100"/>
            <a:ext cx="5376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7" name="Google Shape;287;p29"/>
          <p:cNvSpPr txBox="1"/>
          <p:nvPr/>
        </p:nvSpPr>
        <p:spPr>
          <a:xfrm>
            <a:off x="5525088" y="755950"/>
            <a:ext cx="237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eal Data Image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0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Data: Ast. Source Prediction Accuracy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3" name="Google Shape;293;p30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0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5" name="Google Shape;2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00" y="792152"/>
            <a:ext cx="4133627" cy="383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0"/>
          <p:cNvSpPr txBox="1"/>
          <p:nvPr/>
        </p:nvSpPr>
        <p:spPr>
          <a:xfrm>
            <a:off x="4444425" y="792150"/>
            <a:ext cx="4187100" cy="36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time-differenced image of the tabascal-predicted astronomical signal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satellite (dipole) does not appear: it has been removed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Banding artefacts: one (likely more) baseline is dominant in the visibilities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STD : 0.04 Jy/beam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noise: 300 Jy/beam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p30"/>
          <p:cNvSpPr txBox="1"/>
          <p:nvPr/>
        </p:nvSpPr>
        <p:spPr>
          <a:xfrm>
            <a:off x="8536050" y="4631100"/>
            <a:ext cx="5376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Data: Predicted RFI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31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1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31"/>
          <p:cNvSpPr txBox="1"/>
          <p:nvPr/>
        </p:nvSpPr>
        <p:spPr>
          <a:xfrm>
            <a:off x="4437750" y="792250"/>
            <a:ext cx="41937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cleaned image of tabascal-predicted RFI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Dimming is observed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Peak intensity: 1350 Jy/beam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6" name="Google Shape;3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00" y="792336"/>
            <a:ext cx="4133627" cy="383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1"/>
          <p:cNvSpPr txBox="1"/>
          <p:nvPr/>
        </p:nvSpPr>
        <p:spPr>
          <a:xfrm>
            <a:off x="8536050" y="4631100"/>
            <a:ext cx="5376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/>
        </p:nvSpPr>
        <p:spPr>
          <a:xfrm>
            <a:off x="310800" y="0"/>
            <a:ext cx="85224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Outline of this presentation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/>
          <p:nvPr/>
        </p:nvSpPr>
        <p:spPr>
          <a:xfrm rot="5400000">
            <a:off x="1843107" y="-89158"/>
            <a:ext cx="561720" cy="3040247"/>
          </a:xfrm>
          <a:prstGeom prst="roundRect">
            <a:avLst>
              <a:gd fmla="val 50000" name="adj"/>
            </a:avLst>
          </a:prstGeom>
          <a:solidFill>
            <a:srgbClr val="0942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713417" y="1237867"/>
            <a:ext cx="374197" cy="37419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942A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1" sz="1200">
              <a:solidFill>
                <a:srgbClr val="0942A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1094864" y="1239209"/>
            <a:ext cx="2332581" cy="3932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1178725" y="1719700"/>
            <a:ext cx="24654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Char char="●"/>
            </a:pPr>
            <a:r>
              <a:rPr lang="en-GB" sz="1000">
                <a:latin typeface="Helvetica Neue"/>
                <a:ea typeface="Helvetica Neue"/>
                <a:cs typeface="Helvetica Neue"/>
                <a:sym typeface="Helvetica Neue"/>
              </a:rPr>
              <a:t>Satellites (Starlink)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Char char="●"/>
            </a:pPr>
            <a:r>
              <a:rPr lang="en-GB" sz="1000">
                <a:latin typeface="Helvetica Neue"/>
                <a:ea typeface="Helvetica Neue"/>
                <a:cs typeface="Helvetica Neue"/>
                <a:sym typeface="Helvetica Neue"/>
              </a:rPr>
              <a:t>Impact of Radio Astronomy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2" name="Google Shape;72;p14"/>
          <p:cNvGrpSpPr/>
          <p:nvPr/>
        </p:nvGrpSpPr>
        <p:grpSpPr>
          <a:xfrm>
            <a:off x="603852" y="2898830"/>
            <a:ext cx="3040247" cy="1077015"/>
            <a:chOff x="540465" y="2898830"/>
            <a:chExt cx="3040247" cy="1077015"/>
          </a:xfrm>
        </p:grpSpPr>
        <p:sp>
          <p:nvSpPr>
            <p:cNvPr id="73" name="Google Shape;73;p14"/>
            <p:cNvSpPr/>
            <p:nvPr/>
          </p:nvSpPr>
          <p:spPr>
            <a:xfrm rot="5400000">
              <a:off x="1779728" y="1659567"/>
              <a:ext cx="561720" cy="3040247"/>
            </a:xfrm>
            <a:prstGeom prst="roundRect">
              <a:avLst>
                <a:gd fmla="val 50000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650026" y="2986602"/>
              <a:ext cx="374197" cy="3741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0D5CD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 b="1" sz="1200">
                <a:solidFill>
                  <a:srgbClr val="0D5CD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5" name="Google Shape;75;p14"/>
            <p:cNvSpPr txBox="1"/>
            <p:nvPr/>
          </p:nvSpPr>
          <p:spPr>
            <a:xfrm>
              <a:off x="1030957" y="2987406"/>
              <a:ext cx="2333854" cy="393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Methods &amp; theory</a:t>
              </a:r>
              <a:endParaRPr b="1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6" name="Google Shape;76;p14"/>
            <p:cNvSpPr txBox="1"/>
            <p:nvPr/>
          </p:nvSpPr>
          <p:spPr>
            <a:xfrm>
              <a:off x="1115358" y="3468430"/>
              <a:ext cx="2203606" cy="5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2100" lvl="0" marL="457200" rtl="0" algn="l">
                <a:spcBef>
                  <a:spcPts val="0"/>
                </a:spcBef>
                <a:spcAft>
                  <a:spcPts val="0"/>
                </a:spcAft>
                <a:buSzPts val="1000"/>
                <a:buFont typeface="Helvetica Neue"/>
                <a:buChar char="●"/>
              </a:pPr>
              <a:r>
                <a:rPr lang="en-GB" sz="1000">
                  <a:latin typeface="Helvetica Neue"/>
                  <a:ea typeface="Helvetica Neue"/>
                  <a:cs typeface="Helvetica Neue"/>
                  <a:sym typeface="Helvetica Neue"/>
                </a:rPr>
                <a:t>Datasets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-292100" lvl="0" marL="457200" rtl="0" algn="l">
                <a:spcBef>
                  <a:spcPts val="0"/>
                </a:spcBef>
                <a:spcAft>
                  <a:spcPts val="0"/>
                </a:spcAft>
                <a:buSzPts val="1000"/>
                <a:buFont typeface="Helvetica Neue"/>
                <a:buChar char="●"/>
              </a:pPr>
              <a:r>
                <a:rPr lang="en-GB" sz="1000">
                  <a:latin typeface="Helvetica Neue"/>
                  <a:ea typeface="Helvetica Neue"/>
                  <a:cs typeface="Helvetica Neue"/>
                  <a:sym typeface="Helvetica Neue"/>
                </a:rPr>
                <a:t>tabascal theory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77" name="Google Shape;77;p14"/>
          <p:cNvGrpSpPr/>
          <p:nvPr/>
        </p:nvGrpSpPr>
        <p:grpSpPr>
          <a:xfrm>
            <a:off x="5385308" y="1150105"/>
            <a:ext cx="3040247" cy="1077015"/>
            <a:chOff x="5385308" y="1080730"/>
            <a:chExt cx="3040247" cy="1077015"/>
          </a:xfrm>
        </p:grpSpPr>
        <p:sp>
          <p:nvSpPr>
            <p:cNvPr id="78" name="Google Shape;78;p14"/>
            <p:cNvSpPr/>
            <p:nvPr/>
          </p:nvSpPr>
          <p:spPr>
            <a:xfrm rot="5400000">
              <a:off x="6624571" y="-158534"/>
              <a:ext cx="561720" cy="3040247"/>
            </a:xfrm>
            <a:prstGeom prst="roundRect">
              <a:avLst>
                <a:gd fmla="val 50000" name="adj"/>
              </a:avLst>
            </a:prstGeom>
            <a:solidFill>
              <a:srgbClr val="0D5C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5494868" y="1168502"/>
              <a:ext cx="374197" cy="3741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307A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</a:t>
              </a:r>
              <a:endParaRPr b="1" sz="1200">
                <a:solidFill>
                  <a:srgbClr val="307A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0" name="Google Shape;80;p14"/>
            <p:cNvSpPr txBox="1"/>
            <p:nvPr/>
          </p:nvSpPr>
          <p:spPr>
            <a:xfrm>
              <a:off x="5871828" y="1165333"/>
              <a:ext cx="2341491" cy="393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Simulations</a:t>
              </a:r>
              <a:endParaRPr b="1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1" name="Google Shape;81;p14"/>
            <p:cNvSpPr txBox="1"/>
            <p:nvPr/>
          </p:nvSpPr>
          <p:spPr>
            <a:xfrm>
              <a:off x="5960200" y="1650329"/>
              <a:ext cx="2203606" cy="5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2100" lvl="0" marL="457200" rtl="0" algn="l">
                <a:spcBef>
                  <a:spcPts val="0"/>
                </a:spcBef>
                <a:spcAft>
                  <a:spcPts val="0"/>
                </a:spcAft>
                <a:buSzPts val="1000"/>
                <a:buFont typeface="Helvetica Neue"/>
                <a:buChar char="●"/>
              </a:pPr>
              <a:r>
                <a:rPr lang="en-GB" sz="1000">
                  <a:latin typeface="Helvetica Neue"/>
                  <a:ea typeface="Helvetica Neue"/>
                  <a:cs typeface="Helvetica Neue"/>
                  <a:sym typeface="Helvetica Neue"/>
                </a:rPr>
                <a:t>RFI subtraction on simulated data.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82" name="Google Shape;82;p14"/>
          <p:cNvGrpSpPr/>
          <p:nvPr/>
        </p:nvGrpSpPr>
        <p:grpSpPr>
          <a:xfrm>
            <a:off x="5385310" y="2898835"/>
            <a:ext cx="3040247" cy="1077015"/>
            <a:chOff x="5385310" y="3057660"/>
            <a:chExt cx="3040247" cy="1077015"/>
          </a:xfrm>
        </p:grpSpPr>
        <p:sp>
          <p:nvSpPr>
            <p:cNvPr id="83" name="Google Shape;83;p14"/>
            <p:cNvSpPr/>
            <p:nvPr/>
          </p:nvSpPr>
          <p:spPr>
            <a:xfrm rot="5400000">
              <a:off x="6624574" y="1818397"/>
              <a:ext cx="561720" cy="3040247"/>
            </a:xfrm>
            <a:prstGeom prst="roundRect">
              <a:avLst>
                <a:gd fmla="val 50000" name="adj"/>
              </a:avLst>
            </a:prstGeom>
            <a:solidFill>
              <a:srgbClr val="307A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5494871" y="3145433"/>
              <a:ext cx="374197" cy="3741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0E63F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</a:t>
              </a:r>
              <a:endParaRPr b="1" sz="1200">
                <a:solidFill>
                  <a:srgbClr val="0E63F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5" name="Google Shape;85;p14"/>
            <p:cNvSpPr txBox="1"/>
            <p:nvPr/>
          </p:nvSpPr>
          <p:spPr>
            <a:xfrm>
              <a:off x="5873343" y="3143424"/>
              <a:ext cx="2338945" cy="393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Real Data</a:t>
              </a:r>
              <a:endParaRPr b="1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6" name="Google Shape;86;p14"/>
            <p:cNvSpPr txBox="1"/>
            <p:nvPr/>
          </p:nvSpPr>
          <p:spPr>
            <a:xfrm>
              <a:off x="5960203" y="3627260"/>
              <a:ext cx="2203606" cy="5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2100" lvl="0" marL="457200" rtl="0" algn="l">
                <a:spcBef>
                  <a:spcPts val="0"/>
                </a:spcBef>
                <a:spcAft>
                  <a:spcPts val="0"/>
                </a:spcAft>
                <a:buSzPts val="1000"/>
                <a:buFont typeface="Helvetica Neue"/>
                <a:buChar char="●"/>
              </a:pPr>
              <a:r>
                <a:rPr lang="en-GB" sz="1000">
                  <a:latin typeface="Helvetica Neue"/>
                  <a:ea typeface="Helvetica Neue"/>
                  <a:cs typeface="Helvetica Neue"/>
                  <a:sym typeface="Helvetica Neue"/>
                </a:rPr>
                <a:t>RFI subtraction on real data from the EDA2 telescope.</a:t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Data: “True” RFI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3" name="Google Shape;313;p32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2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p32"/>
          <p:cNvSpPr txBox="1"/>
          <p:nvPr/>
        </p:nvSpPr>
        <p:spPr>
          <a:xfrm>
            <a:off x="4437750" y="792250"/>
            <a:ext cx="41937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data - tabascal astronomical signal (“true” RFI)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Some artifacts but insignificant (below the image noise)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Peak intensity: 850 Jy/beam (lower than the predicted RFI, but higher than the image noise)</a:t>
            </a:r>
            <a:endParaRPr b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6" name="Google Shape;31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00" y="792137"/>
            <a:ext cx="4133627" cy="383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2"/>
          <p:cNvSpPr txBox="1"/>
          <p:nvPr/>
        </p:nvSpPr>
        <p:spPr>
          <a:xfrm>
            <a:off x="8536050" y="4631100"/>
            <a:ext cx="5376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3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Data: RFI Source Prediction Accuracy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33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3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>
            <a:off x="4437750" y="792250"/>
            <a:ext cx="41937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real data - predicted astronomical sources - predicted RFI source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RFI is not completely removed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Min. intensity: - 540 Jy/beam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6" name="Google Shape;3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00" y="792161"/>
            <a:ext cx="4133627" cy="383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1200" y="2912031"/>
            <a:ext cx="1850998" cy="171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5250" y="2912034"/>
            <a:ext cx="1850998" cy="1719047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3"/>
          <p:cNvSpPr/>
          <p:nvPr/>
        </p:nvSpPr>
        <p:spPr>
          <a:xfrm>
            <a:off x="6691950" y="3724150"/>
            <a:ext cx="143100" cy="56400"/>
          </a:xfrm>
          <a:prstGeom prst="mathMinus">
            <a:avLst>
              <a:gd fmla="val 23520" name="adj1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3"/>
          <p:cNvSpPr/>
          <p:nvPr/>
        </p:nvSpPr>
        <p:spPr>
          <a:xfrm>
            <a:off x="4501825" y="3692950"/>
            <a:ext cx="156000" cy="1188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3"/>
          <p:cNvSpPr txBox="1"/>
          <p:nvPr/>
        </p:nvSpPr>
        <p:spPr>
          <a:xfrm>
            <a:off x="4651650" y="4483425"/>
            <a:ext cx="1978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data subtracted by predicted ast. Sources (true RFI)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2" name="Google Shape;332;p33"/>
          <p:cNvSpPr txBox="1"/>
          <p:nvPr/>
        </p:nvSpPr>
        <p:spPr>
          <a:xfrm>
            <a:off x="6877600" y="4483425"/>
            <a:ext cx="1978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Predicted RFI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8542300" y="4624850"/>
            <a:ext cx="5376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749" y="-41125"/>
            <a:ext cx="9228252" cy="51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4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Google Shape;340;p34"/>
          <p:cNvSpPr/>
          <p:nvPr/>
        </p:nvSpPr>
        <p:spPr>
          <a:xfrm>
            <a:off x="0" y="-42925"/>
            <a:ext cx="4499400" cy="51864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4"/>
          <p:cNvSpPr txBox="1"/>
          <p:nvPr/>
        </p:nvSpPr>
        <p:spPr>
          <a:xfrm>
            <a:off x="310800" y="0"/>
            <a:ext cx="85224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SUMMARY</a:t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Char char="■"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Simulation Results</a:t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Char char="-"/>
            </a:pPr>
            <a:r>
              <a:rPr b="1"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Excellent</a:t>
            </a: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Char char="■"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Data Results</a:t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Char char="-"/>
            </a:pPr>
            <a:r>
              <a:rPr b="1"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Very Good</a:t>
            </a:r>
            <a:endParaRPr b="1"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Char char="-"/>
            </a:pPr>
            <a:r>
              <a:rPr b="1"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Understanding needed</a:t>
            </a:r>
            <a:b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Char char="■"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Work</a:t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Char char="-"/>
            </a:pPr>
            <a:r>
              <a:rPr b="1"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Huckleberry back</a:t>
            </a:r>
            <a:endParaRPr b="1"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Char char="-"/>
            </a:pPr>
            <a:r>
              <a:rPr b="1"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Others are welcome!</a:t>
            </a:r>
            <a:endParaRPr b="1"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2" name="Google Shape;342;p34"/>
          <p:cNvSpPr txBox="1"/>
          <p:nvPr/>
        </p:nvSpPr>
        <p:spPr>
          <a:xfrm>
            <a:off x="8517400" y="4631100"/>
            <a:ext cx="6267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Google Shape;343;p34"/>
          <p:cNvSpPr txBox="1"/>
          <p:nvPr/>
        </p:nvSpPr>
        <p:spPr>
          <a:xfrm>
            <a:off x="4499400" y="4631100"/>
            <a:ext cx="2368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source: Western Australian Museum</a:t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5"/>
          <p:cNvSpPr txBox="1"/>
          <p:nvPr/>
        </p:nvSpPr>
        <p:spPr>
          <a:xfrm>
            <a:off x="310800" y="0"/>
            <a:ext cx="85224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Radio Frequency Interference 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Google Shape;349;p35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350" name="Google Shape;350;p35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1" name="Google Shape;351;p35"/>
          <p:cNvSpPr txBox="1"/>
          <p:nvPr/>
        </p:nvSpPr>
        <p:spPr>
          <a:xfrm>
            <a:off x="8631600" y="46311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2" name="Google Shape;352;p35"/>
          <p:cNvSpPr txBox="1"/>
          <p:nvPr/>
        </p:nvSpPr>
        <p:spPr>
          <a:xfrm>
            <a:off x="4437750" y="883550"/>
            <a:ext cx="41937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Satellites: two types of Electromagnetic Radiation (EMR)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IEMR (Intended)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UEMR</a:t>
            </a:r>
            <a:r>
              <a:rPr baseline="30000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(Unintended)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IEMR: regulated by governments and international bodies (ITU-R)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Radio quiet zones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Allocated frequencies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Protected frequency bands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3" name="Google Shape;3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4200"/>
            <a:ext cx="2368525" cy="2627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5"/>
          <p:cNvSpPr txBox="1"/>
          <p:nvPr/>
        </p:nvSpPr>
        <p:spPr>
          <a:xfrm>
            <a:off x="310800" y="3501775"/>
            <a:ext cx="1978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science.nrao.edu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5" name="Google Shape;3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461" y="1865225"/>
            <a:ext cx="1731749" cy="131005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5"/>
          <p:cNvSpPr txBox="1"/>
          <p:nvPr/>
        </p:nvSpPr>
        <p:spPr>
          <a:xfrm>
            <a:off x="2374275" y="3501775"/>
            <a:ext cx="1978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technology.nasa.gov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7" name="Google Shape;357;p35"/>
          <p:cNvSpPr txBox="1"/>
          <p:nvPr/>
        </p:nvSpPr>
        <p:spPr>
          <a:xfrm>
            <a:off x="225225" y="4673925"/>
            <a:ext cx="3263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Terminology from Di Vruno et al. (2023)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8" name="Google Shape;35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52" y="1150413"/>
            <a:ext cx="4302299" cy="2627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5"/>
          <p:cNvSpPr txBox="1"/>
          <p:nvPr/>
        </p:nvSpPr>
        <p:spPr>
          <a:xfrm>
            <a:off x="152400" y="3861775"/>
            <a:ext cx="3263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 Spectrum Management Office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RFI Mitigation Methods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36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6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7" name="Google Shape;367;p36"/>
          <p:cNvSpPr txBox="1"/>
          <p:nvPr/>
        </p:nvSpPr>
        <p:spPr>
          <a:xfrm>
            <a:off x="8631600" y="46311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8" name="Google Shape;3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00" y="994075"/>
            <a:ext cx="5223174" cy="29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6"/>
          <p:cNvSpPr txBox="1"/>
          <p:nvPr/>
        </p:nvSpPr>
        <p:spPr>
          <a:xfrm>
            <a:off x="310800" y="4069525"/>
            <a:ext cx="1978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Sihlangu et al. (2022)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36"/>
          <p:cNvSpPr txBox="1"/>
          <p:nvPr/>
        </p:nvSpPr>
        <p:spPr>
          <a:xfrm>
            <a:off x="5351400" y="994075"/>
            <a:ext cx="3280200" cy="3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Meerkat contaminated frequency channels in the L band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Flagging: currently the most common method for mitigating RFI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summarize: there is a great need for effective RFI removal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7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Imaging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p37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7"/>
          <p:cNvSpPr txBox="1"/>
          <p:nvPr/>
        </p:nvSpPr>
        <p:spPr>
          <a:xfrm>
            <a:off x="310800" y="792300"/>
            <a:ext cx="5063100" cy="3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Imaging using WSClean</a:t>
            </a:r>
            <a:r>
              <a:rPr baseline="30000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YY polarisation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Residual images allowed the evaluation of the image noise (</a:t>
            </a: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right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white grid is an 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astronomical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projection of the visible sky. Synthesized beam width is shown bottom left.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8" name="Google Shape;3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3900" y="979475"/>
            <a:ext cx="3428997" cy="318454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7"/>
          <p:cNvSpPr txBox="1"/>
          <p:nvPr/>
        </p:nvSpPr>
        <p:spPr>
          <a:xfrm>
            <a:off x="5358750" y="4023175"/>
            <a:ext cx="34593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details: 256x256 px, 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 arcmin scale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0" name="Google Shape;380;p37"/>
          <p:cNvSpPr/>
          <p:nvPr/>
        </p:nvSpPr>
        <p:spPr>
          <a:xfrm>
            <a:off x="6921800" y="1505300"/>
            <a:ext cx="687900" cy="742500"/>
          </a:xfrm>
          <a:prstGeom prst="rect">
            <a:avLst/>
          </a:prstGeom>
          <a:noFill/>
          <a:ln cap="flat" cmpd="sng" w="9525">
            <a:solidFill>
              <a:srgbClr val="DB37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7"/>
          <p:cNvSpPr txBox="1"/>
          <p:nvPr/>
        </p:nvSpPr>
        <p:spPr>
          <a:xfrm>
            <a:off x="225225" y="4673925"/>
            <a:ext cx="3263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(Offringa, 2014)</a:t>
            </a:r>
            <a:br>
              <a:rPr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8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Radio Interferometry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7" name="Google Shape;387;p38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8"/>
          <p:cNvSpPr txBox="1"/>
          <p:nvPr/>
        </p:nvSpPr>
        <p:spPr>
          <a:xfrm>
            <a:off x="310800" y="1367625"/>
            <a:ext cx="8522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Ideal radio interferometer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9" name="Google Shape;38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00" y="1898800"/>
            <a:ext cx="3758100" cy="1934476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8"/>
          <p:cNvSpPr txBox="1"/>
          <p:nvPr/>
        </p:nvSpPr>
        <p:spPr>
          <a:xfrm>
            <a:off x="225225" y="3759525"/>
            <a:ext cx="3263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NRAO</a:t>
            </a:r>
            <a:br>
              <a:rPr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1" name="Google Shape;39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6049" y="1323050"/>
            <a:ext cx="4805551" cy="200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Satellite Considerations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7" name="Google Shape;397;p39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Google Shape;39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625" y="770975"/>
            <a:ext cx="2106174" cy="8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/>
          <p:nvPr/>
        </p:nvSpPr>
        <p:spPr>
          <a:xfrm>
            <a:off x="310800" y="902225"/>
            <a:ext cx="4345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Fringe frequency of a satellite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00" name="Google Shape;400;p39"/>
          <p:cNvCxnSpPr>
            <a:stCxn id="401" idx="0"/>
          </p:cNvCxnSpPr>
          <p:nvPr/>
        </p:nvCxnSpPr>
        <p:spPr>
          <a:xfrm flipH="1" rot="10800000">
            <a:off x="5239725" y="1401625"/>
            <a:ext cx="325200" cy="2814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2" name="Google Shape;402;p39"/>
          <p:cNvCxnSpPr>
            <a:stCxn id="403" idx="1"/>
          </p:cNvCxnSpPr>
          <p:nvPr/>
        </p:nvCxnSpPr>
        <p:spPr>
          <a:xfrm rot="10800000">
            <a:off x="6380575" y="1402650"/>
            <a:ext cx="483300" cy="4824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4" name="Google Shape;404;p39"/>
          <p:cNvSpPr/>
          <p:nvPr/>
        </p:nvSpPr>
        <p:spPr>
          <a:xfrm>
            <a:off x="4297725" y="1683125"/>
            <a:ext cx="1773300" cy="535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9"/>
          <p:cNvSpPr txBox="1"/>
          <p:nvPr/>
        </p:nvSpPr>
        <p:spPr>
          <a:xfrm>
            <a:off x="4297725" y="1683025"/>
            <a:ext cx="18840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Change in baseline due to Earth rotation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05" name="Google Shape;405;p39"/>
          <p:cNvSpPr/>
          <p:nvPr/>
        </p:nvSpPr>
        <p:spPr>
          <a:xfrm>
            <a:off x="6863875" y="1617400"/>
            <a:ext cx="1521300" cy="535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9"/>
          <p:cNvSpPr txBox="1"/>
          <p:nvPr/>
        </p:nvSpPr>
        <p:spPr>
          <a:xfrm>
            <a:off x="6863875" y="1617300"/>
            <a:ext cx="1589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Satellite's apparent angular velocity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06" name="Google Shape;406;p39"/>
          <p:cNvSpPr txBox="1"/>
          <p:nvPr/>
        </p:nvSpPr>
        <p:spPr>
          <a:xfrm>
            <a:off x="310800" y="2731025"/>
            <a:ext cx="4345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Correlation time scale of a satellite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7" name="Google Shape;40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625" y="2639431"/>
            <a:ext cx="1307375" cy="64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1932" y="3558793"/>
            <a:ext cx="1700656" cy="7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9"/>
          <p:cNvSpPr txBox="1"/>
          <p:nvPr/>
        </p:nvSpPr>
        <p:spPr>
          <a:xfrm>
            <a:off x="310800" y="3810275"/>
            <a:ext cx="4345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Sampling rate for calculating visibility integral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TABASCAL</a:t>
            </a: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Basic Theory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5" name="Google Shape;415;p40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0"/>
          <p:cNvSpPr txBox="1"/>
          <p:nvPr/>
        </p:nvSpPr>
        <p:spPr>
          <a:xfrm>
            <a:off x="310800" y="1325700"/>
            <a:ext cx="85224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RFI model (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trajectory modeled using TLE with SGP4)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Visibility model: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Geometric phase delay: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Prior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" name="Google Shape;417;p40"/>
          <p:cNvSpPr txBox="1"/>
          <p:nvPr/>
        </p:nvSpPr>
        <p:spPr>
          <a:xfrm>
            <a:off x="310800" y="3578800"/>
            <a:ext cx="85224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Running tabascal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Initial values from prior or estimates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Prior parameters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Optimization parameters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8" name="Google Shape;4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575" y="1842955"/>
            <a:ext cx="3646151" cy="51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6649" y="2468126"/>
            <a:ext cx="3340034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8650" y="3035950"/>
            <a:ext cx="1884095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0"/>
          <p:cNvSpPr txBox="1"/>
          <p:nvPr/>
        </p:nvSpPr>
        <p:spPr>
          <a:xfrm>
            <a:off x="310800" y="753300"/>
            <a:ext cx="8522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Gain prior: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2" name="Google Shape;42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4050" y="732088"/>
            <a:ext cx="1828691" cy="5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0"/>
          <p:cNvSpPr/>
          <p:nvPr/>
        </p:nvSpPr>
        <p:spPr>
          <a:xfrm>
            <a:off x="2124500" y="760650"/>
            <a:ext cx="1884000" cy="505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0"/>
          <p:cNvSpPr/>
          <p:nvPr/>
        </p:nvSpPr>
        <p:spPr>
          <a:xfrm>
            <a:off x="1971800" y="2937550"/>
            <a:ext cx="2017800" cy="548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1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Computational Scaling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0" name="Google Shape;430;p41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41"/>
          <p:cNvSpPr txBox="1"/>
          <p:nvPr/>
        </p:nvSpPr>
        <p:spPr>
          <a:xfrm>
            <a:off x="310800" y="792300"/>
            <a:ext cx="8522400" cy="3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consumer level CPU, no GPU: ~ 30 s run time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Computation time scales linearly with # of baselines, time steps, frequencies and length of the longest baseline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the same number of time steps: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SKA-Low: 512 stations, maximum baseline length of 74 km: ~ 70 hours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Inner core stations, 2 km in diameter: ~ 2 hours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2" name="Google Shape;4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200" y="2376538"/>
            <a:ext cx="2430576" cy="6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400" y="0"/>
            <a:ext cx="47467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0" y="-42925"/>
            <a:ext cx="4499400" cy="51864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 txBox="1"/>
          <p:nvPr/>
        </p:nvSpPr>
        <p:spPr>
          <a:xfrm>
            <a:off x="310800" y="0"/>
            <a:ext cx="85224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 </a:t>
            </a: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BACKGROUND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Char char="■"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Satellites</a:t>
            </a:r>
            <a:b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Char char="■"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Impacts on </a:t>
            </a:r>
            <a:b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Radio Astronomy</a:t>
            </a:r>
            <a:b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8631600" y="46311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4499400" y="4631100"/>
            <a:ext cx="1978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source: pixalytics.com</a:t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2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Brighter RFI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8" name="Google Shape;438;p42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2"/>
          <p:cNvSpPr txBox="1"/>
          <p:nvPr/>
        </p:nvSpPr>
        <p:spPr>
          <a:xfrm>
            <a:off x="310800" y="1740600"/>
            <a:ext cx="4345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60 s observation at ~ 130 MHz 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NORAD 59051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RFI dominating the visibilities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40" name="Google Shape;4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7078" y="989525"/>
            <a:ext cx="3408726" cy="316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/>
        </p:nvSpPr>
        <p:spPr>
          <a:xfrm>
            <a:off x="310800" y="0"/>
            <a:ext cx="85224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Satellites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8631600" y="46311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795" y="774163"/>
            <a:ext cx="3859181" cy="359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4437750" y="639850"/>
            <a:ext cx="41937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Starlink map taken on 2024-12-14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Bottom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Starlink tracks over the LOFAR core station (</a:t>
            </a: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and simulated data with satellite predicted positions (</a:t>
            </a: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right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310800" y="4459150"/>
            <a:ext cx="1978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satellitemap.space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4513" y="2718700"/>
            <a:ext cx="2027999" cy="19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4641650" y="4631100"/>
            <a:ext cx="1978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F. Di Vruno et al. (2023)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7046" y="2718700"/>
            <a:ext cx="2060502" cy="191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/>
        </p:nvSpPr>
        <p:spPr>
          <a:xfrm>
            <a:off x="310800" y="0"/>
            <a:ext cx="85224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of the SKA-Low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17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8631600" y="46311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4437750" y="1225800"/>
            <a:ext cx="41937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SKA-Low frequency range: 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 MHz - 350 MHz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Protected bands within this range: 73 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74.6 MHz, </a:t>
            </a: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150.05 - 153 MHz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225 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235 MHz, 322 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328.6 MHz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UEMR found in protected bands 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GB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Bassa 2024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), (</a:t>
            </a:r>
            <a:r>
              <a:rPr lang="en-GB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Di Vruno 2023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),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244050" y="3709975"/>
            <a:ext cx="1978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skao.int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675" y="1396613"/>
            <a:ext cx="4132950" cy="2350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400" y="-42925"/>
            <a:ext cx="5160600" cy="520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18"/>
          <p:cNvSpPr/>
          <p:nvPr/>
        </p:nvSpPr>
        <p:spPr>
          <a:xfrm>
            <a:off x="0" y="-42925"/>
            <a:ext cx="4499400" cy="51864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8"/>
          <p:cNvSpPr txBox="1"/>
          <p:nvPr/>
        </p:nvSpPr>
        <p:spPr>
          <a:xfrm>
            <a:off x="310800" y="0"/>
            <a:ext cx="85224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METHODS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Char char="■"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Dataset</a:t>
            </a:r>
            <a:b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Char char="■"/>
            </a:pPr>
            <a:r>
              <a:rPr b="1" lang="en-GB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TABASCAL theory</a:t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8631600" y="46311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4499400" y="4631100"/>
            <a:ext cx="1978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source: skao.int</a:t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Simulated and Real Data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8631600" y="46311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310800" y="792300"/>
            <a:ext cx="5099400" cy="3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EDA2 telescope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 s whole-sky observation containing 10 time steps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Single frequency of 160.1563 MHz, 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781.25 kHz bandwidth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UEMR detected at 159.4 MHz from the Starlink satellite NORAD 55695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b="1"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Right</a:t>
            </a: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plot of the baseline coordinates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200" y="792300"/>
            <a:ext cx="3221401" cy="30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/>
          <p:nvPr/>
        </p:nvSpPr>
        <p:spPr>
          <a:xfrm>
            <a:off x="6386250" y="3623500"/>
            <a:ext cx="1260000" cy="700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 txBox="1"/>
          <p:nvPr/>
        </p:nvSpPr>
        <p:spPr>
          <a:xfrm>
            <a:off x="6375300" y="3623500"/>
            <a:ext cx="1462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Product of the priors (assumed independent)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TABASCAL: Basic Theory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" name="Google Shape;149;p20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8631600" y="46311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310800" y="792300"/>
            <a:ext cx="85224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Radio interferometry data: visibilities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9275" y="3210041"/>
            <a:ext cx="2405076" cy="670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0"/>
          <p:cNvCxnSpPr>
            <a:stCxn id="155" idx="3"/>
            <a:endCxn id="153" idx="1"/>
          </p:cNvCxnSpPr>
          <p:nvPr/>
        </p:nvCxnSpPr>
        <p:spPr>
          <a:xfrm flipH="1" rot="10800000">
            <a:off x="2044300" y="3545500"/>
            <a:ext cx="984900" cy="621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6" name="Google Shape;156;p20"/>
          <p:cNvCxnSpPr>
            <a:stCxn id="157" idx="2"/>
          </p:cNvCxnSpPr>
          <p:nvPr/>
        </p:nvCxnSpPr>
        <p:spPr>
          <a:xfrm flipH="1">
            <a:off x="4401675" y="3036225"/>
            <a:ext cx="378600" cy="228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8" name="Google Shape;158;p20"/>
          <p:cNvCxnSpPr>
            <a:stCxn id="147" idx="1"/>
          </p:cNvCxnSpPr>
          <p:nvPr/>
        </p:nvCxnSpPr>
        <p:spPr>
          <a:xfrm rot="10800000">
            <a:off x="5445300" y="3505750"/>
            <a:ext cx="930000" cy="3918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9" name="Google Shape;15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150" y="1261988"/>
            <a:ext cx="3262875" cy="5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4025" y="2417028"/>
            <a:ext cx="3007177" cy="619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/>
        </p:nvSpPr>
        <p:spPr>
          <a:xfrm>
            <a:off x="310800" y="1977000"/>
            <a:ext cx="8522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Bayesian inference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2" name="Google Shape;162;p20"/>
          <p:cNvCxnSpPr>
            <a:stCxn id="163" idx="0"/>
          </p:cNvCxnSpPr>
          <p:nvPr/>
        </p:nvCxnSpPr>
        <p:spPr>
          <a:xfrm flipH="1" rot="10800000">
            <a:off x="4613050" y="3897775"/>
            <a:ext cx="10500" cy="450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3" name="Google Shape;163;p20"/>
          <p:cNvSpPr txBox="1"/>
          <p:nvPr/>
        </p:nvSpPr>
        <p:spPr>
          <a:xfrm>
            <a:off x="3678100" y="4348075"/>
            <a:ext cx="18699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Normalisation (evidence)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2818725" y="2417025"/>
            <a:ext cx="3923100" cy="619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0"/>
          <p:cNvSpPr/>
          <p:nvPr/>
        </p:nvSpPr>
        <p:spPr>
          <a:xfrm>
            <a:off x="3719475" y="4419150"/>
            <a:ext cx="1773600" cy="257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0"/>
          <p:cNvSpPr txBox="1"/>
          <p:nvPr/>
        </p:nvSpPr>
        <p:spPr>
          <a:xfrm>
            <a:off x="1246000" y="3427600"/>
            <a:ext cx="7983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Posterior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1246000" y="3478900"/>
            <a:ext cx="798300" cy="257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2779721" y="2525134"/>
            <a:ext cx="1869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Likelihood: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67" name="Google Shape;16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8573" y="791318"/>
            <a:ext cx="1992750" cy="1475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 txBox="1"/>
          <p:nvPr/>
        </p:nvSpPr>
        <p:spPr>
          <a:xfrm>
            <a:off x="310800" y="0"/>
            <a:ext cx="86808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TABASCAL</a:t>
            </a:r>
            <a:r>
              <a:rPr b="1" lang="en-GB" sz="30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Basic Theory</a:t>
            </a:r>
            <a:endParaRPr b="1" sz="30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310800" y="619400"/>
            <a:ext cx="8522400" cy="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1"/>
          <p:cNvSpPr/>
          <p:nvPr/>
        </p:nvSpPr>
        <p:spPr>
          <a:xfrm>
            <a:off x="8631600" y="4631100"/>
            <a:ext cx="360000" cy="360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8631600" y="46311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310800" y="792300"/>
            <a:ext cx="44337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signal (astronomical, gains, RFI) is modeled as a Gaussian process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310800" y="1888800"/>
            <a:ext cx="4088700" cy="29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Astronomical visibility model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Prior:</a:t>
            </a:r>
            <a:b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○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Power spectrum: 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199" y="2390452"/>
            <a:ext cx="2301800" cy="5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/>
          <p:nvPr/>
        </p:nvSpPr>
        <p:spPr>
          <a:xfrm>
            <a:off x="3750475" y="4110725"/>
            <a:ext cx="279900" cy="46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1"/>
          <p:cNvSpPr/>
          <p:nvPr/>
        </p:nvSpPr>
        <p:spPr>
          <a:xfrm>
            <a:off x="1927250" y="2393913"/>
            <a:ext cx="2495700" cy="548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1"/>
          <p:cNvSpPr txBox="1"/>
          <p:nvPr/>
        </p:nvSpPr>
        <p:spPr>
          <a:xfrm>
            <a:off x="310800" y="4186800"/>
            <a:ext cx="46059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Helvetica Neue"/>
              <a:buChar char="■"/>
            </a:pPr>
            <a:r>
              <a:rPr lang="en-GB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Satellite trajectories modeled with TLEs using SGP4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2" name="Google Shape;18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0100" y="700800"/>
            <a:ext cx="2848603" cy="41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575" y="3370464"/>
            <a:ext cx="3547374" cy="81633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1"/>
          <p:cNvSpPr/>
          <p:nvPr/>
        </p:nvSpPr>
        <p:spPr>
          <a:xfrm>
            <a:off x="4059050" y="3284325"/>
            <a:ext cx="363900" cy="314400"/>
          </a:xfrm>
          <a:prstGeom prst="ellipse">
            <a:avLst/>
          </a:prstGeom>
          <a:noFill/>
          <a:ln cap="flat" cmpd="sng" w="38100">
            <a:solidFill>
              <a:srgbClr val="DB37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