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16.xml" ContentType="application/vnd.openxmlformats-officedocument.theme+xml"/>
  <Override PartName="/ppt/theme/theme6.xml" ContentType="application/vnd.openxmlformats-officedocument.theme+xml"/>
  <Override PartName="/ppt/theme/theme15.xml" ContentType="application/vnd.openxmlformats-officedocument.theme+xml"/>
  <Override PartName="/ppt/theme/theme5.xml" ContentType="application/vnd.openxmlformats-officedocument.theme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7.xml" ContentType="application/vnd.openxmlformats-officedocument.theme+xml"/>
  <Override PartName="/ppt/_rels/presentation.xml.rels" ContentType="application/vnd.openxmlformats-package.relationships+xml"/>
  <Override PartName="/ppt/media/image14.png" ContentType="image/png"/>
  <Override PartName="/ppt/media/image5.png" ContentType="image/png"/>
  <Override PartName="/ppt/media/image6.png" ContentType="image/png"/>
  <Override PartName="/ppt/media/image10.png" ContentType="image/png"/>
  <Override PartName="/ppt/media/image1.png" ContentType="image/png"/>
  <Override PartName="/ppt/media/media7.mp4" ContentType="video/mp4"/>
  <Override PartName="/ppt/media/image8.png" ContentType="image/png"/>
  <Override PartName="/ppt/media/image12.png" ContentType="image/png"/>
  <Override PartName="/ppt/media/image3.png" ContentType="image/png"/>
  <Override PartName="/ppt/media/image9.png" ContentType="image/png"/>
  <Override PartName="/ppt/media/image13.png" ContentType="image/png"/>
  <Override PartName="/ppt/media/image4.png" ContentType="image/png"/>
  <Override PartName="/ppt/media/image11.png" ContentType="image/png"/>
  <Override PartName="/ppt/media/image2.png" ContentType="image/png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CH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A4200CC7-45E5-47B0-A3FB-98181BCDA6A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A402214E-B5C4-4E97-AB64-AEC6EB02EB7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6248D95B-B80A-4BAA-BD80-9B9F44A13BA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/>
        <p:txBody>
          <a:bodyPr/>
          <a:p>
            <a:fld id="{DC52D3DF-7E79-4295-A105-6B9A40FAB5B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4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9"/>
          </p:nvPr>
        </p:nvSpPr>
        <p:spPr/>
        <p:txBody>
          <a:bodyPr/>
          <a:p>
            <a:fld id="{B6D97AE5-BBD9-481D-AE3C-ECD2A63DAD0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7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2"/>
          </p:nvPr>
        </p:nvSpPr>
        <p:spPr/>
        <p:txBody>
          <a:bodyPr/>
          <a:p>
            <a:fld id="{A6E3C0A6-8449-4F8A-8746-E6D3E36EA75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0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8B53AFD-82BB-4B9C-A913-74E902DD9E5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E4A1103-5898-4798-AA78-A22278CBAD7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A52BDCF-0E21-4469-8867-3E311B95B26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D85BE52-BA6D-4FE7-8CDA-5E87A60D255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D273D08-F96A-4C67-A746-B7F37155FD7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D833CC8E-7559-4F7C-9BEC-CA705383958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9B460770-68ED-443E-BAC5-3A507C6A419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6286204D-0AB5-48BC-BDA4-2EFD03F09FF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fr-CH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png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1" name="Rectangle 13" hidden="1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body"/>
          </p:nvPr>
        </p:nvSpPr>
        <p:spPr>
          <a:xfrm>
            <a:off x="1332000" y="0"/>
            <a:ext cx="7811640" cy="4947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txBody>
          <a:bodyPr lIns="216000" rIns="72000" tIns="0" bIns="46800"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fr-FR" sz="3600" spc="-72" strike="noStrike">
                <a:solidFill>
                  <a:srgbClr val="ffffff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600" spc="-1" strike="noStrike">
              <a:solidFill>
                <a:srgbClr val="413c3a"/>
              </a:solidFill>
              <a:latin typeface="Arial"/>
            </a:endParaRPr>
          </a:p>
        </p:txBody>
      </p:sp>
      <p:pic>
        <p:nvPicPr>
          <p:cNvPr id="4" name="Image 8" descr=""/>
          <p:cNvPicPr/>
          <p:nvPr/>
        </p:nvPicPr>
        <p:blipFill>
          <a:blip r:embed="rId3"/>
          <a:stretch/>
        </p:blipFill>
        <p:spPr>
          <a:xfrm>
            <a:off x="82800" y="79920"/>
            <a:ext cx="1175040" cy="50832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6400800" y="4682880"/>
            <a:ext cx="1828440" cy="4600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1440" tIns="45720" bIns="45720" anchor="ctr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100" spc="-1" strike="noStrike">
                <a:solidFill>
                  <a:srgbClr val="413c3a"/>
                </a:solidFill>
                <a:latin typeface="Arial"/>
              </a:rPr>
              <a:t>Modifier les styles du texte du masque</a:t>
            </a:r>
            <a:endParaRPr b="0" lang="fr-FR" sz="11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100" spc="-1" strike="noStrike">
                <a:solidFill>
                  <a:srgbClr val="413c3a"/>
                </a:solidFill>
                <a:latin typeface="Arial"/>
              </a:rPr>
              <a:t>Deuxième niveau</a:t>
            </a:r>
            <a:endParaRPr b="0" lang="fr-FR" sz="11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100" spc="-1" strike="noStrike">
                <a:solidFill>
                  <a:srgbClr val="413c3a"/>
                </a:solidFill>
                <a:latin typeface="Arial"/>
              </a:rPr>
              <a:t>Troisième niveau</a:t>
            </a:r>
            <a:endParaRPr b="0" lang="fr-FR" sz="11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100" spc="-1" strike="noStrike">
                <a:solidFill>
                  <a:srgbClr val="413c3a"/>
                </a:solidFill>
                <a:latin typeface="Arial"/>
              </a:rPr>
              <a:t>Quatrième niveau</a:t>
            </a:r>
            <a:endParaRPr b="0" lang="fr-FR" sz="11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fr-FR" sz="1100" spc="-1" strike="noStrike">
                <a:solidFill>
                  <a:srgbClr val="413c3a"/>
                </a:solidFill>
                <a:latin typeface="Arial"/>
              </a:rPr>
              <a:t>Cinquième niveau</a:t>
            </a:r>
            <a:endParaRPr b="0" lang="fr-FR" sz="11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82440" y="4439880"/>
            <a:ext cx="698040" cy="50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marL="114480" indent="-108000">
              <a:lnSpc>
                <a:spcPct val="90000"/>
              </a:lnSpc>
              <a:spcBef>
                <a:spcPts val="751"/>
              </a:spcBef>
              <a:buSzPct val="100000"/>
              <a:buBlip>
                <a:blip r:embed="rId4"/>
              </a:buBlip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Modifier les styles du texte du masque</a:t>
            </a:r>
            <a:endParaRPr b="0" lang="fr-FR" sz="7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92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3" name="PlaceHolder 1"/>
          <p:cNvSpPr>
            <a:spLocks noGrp="1"/>
          </p:cNvSpPr>
          <p:nvPr>
            <p:ph type="body"/>
          </p:nvPr>
        </p:nvSpPr>
        <p:spPr>
          <a:xfrm>
            <a:off x="905040" y="1563480"/>
            <a:ext cx="3671280" cy="326304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959720" y="1563480"/>
            <a:ext cx="3671280" cy="326304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751"/>
              </a:spcBef>
              <a:buClr>
                <a:srgbClr val="e30613"/>
              </a:buClr>
              <a:buSzPct val="90000"/>
              <a:buFont typeface="Wingdings" charset="2"/>
              <a:buChar char="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413c3a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dt" idx="25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ftr" idx="26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413c3a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sldNum" idx="27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413c3a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8BAC8C2E-536B-4626-9BD3-764AFB0EC553}" type="slidenum">
              <a:rPr b="1" lang="fr-FR" sz="700" spc="-1" strike="noStrike">
                <a:solidFill>
                  <a:srgbClr val="413c3a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102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413c3a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dt" idx="28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ftr" idx="29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413c3a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sldNum" idx="30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413c3a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A4ECE1B6-A45E-47BA-BD40-10529A4AC5D4}" type="slidenum">
              <a:rPr b="1" lang="fr-FR" sz="700" spc="-1" strike="noStrike">
                <a:solidFill>
                  <a:srgbClr val="413c3a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57200" y="120312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Second Outline Level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Third Outline Level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Fourth Outline Level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13c3a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413c3a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13c3a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413c3a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13c3a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111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PlaceHolder 1"/>
          <p:cNvSpPr>
            <a:spLocks noGrp="1"/>
          </p:cNvSpPr>
          <p:nvPr>
            <p:ph type="body"/>
          </p:nvPr>
        </p:nvSpPr>
        <p:spPr>
          <a:xfrm>
            <a:off x="905040" y="0"/>
            <a:ext cx="823860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title"/>
          </p:nvPr>
        </p:nvSpPr>
        <p:spPr>
          <a:xfrm>
            <a:off x="6405480" y="2571840"/>
            <a:ext cx="2738160" cy="2111040"/>
          </a:xfrm>
          <a:prstGeom prst="rect">
            <a:avLst/>
          </a:prstGeom>
          <a:solidFill>
            <a:srgbClr val="00a79f"/>
          </a:solidFill>
          <a:ln w="0">
            <a:noFill/>
          </a:ln>
        </p:spPr>
        <p:txBody>
          <a:bodyPr lIns="180000" rIns="72000" tIns="0" bIns="4680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ffffff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dt" idx="31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ftr" idx="32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413c3a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sldNum" idx="33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413c3a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5F82EC21-F49C-43EC-9F68-DCBF6205D3D8}" type="slidenum">
              <a:rPr b="1" lang="fr-FR" sz="700" spc="-1" strike="noStrike">
                <a:solidFill>
                  <a:srgbClr val="413c3a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120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PlaceHolder 1"/>
          <p:cNvSpPr>
            <a:spLocks noGrp="1"/>
          </p:cNvSpPr>
          <p:nvPr>
            <p:ph type="body"/>
          </p:nvPr>
        </p:nvSpPr>
        <p:spPr>
          <a:xfrm>
            <a:off x="905040" y="0"/>
            <a:ext cx="772596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dt" idx="34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ftr" idx="35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413c3a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sldNum" idx="36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413c3a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38DA9DF4-AD59-4FB8-8581-A6D4496A1BFC}" type="slidenum">
              <a:rPr b="1" lang="fr-FR" sz="700" spc="-1" strike="noStrike">
                <a:solidFill>
                  <a:srgbClr val="413c3a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Click to edit the title text format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129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0" name="PlaceHolder 1"/>
          <p:cNvSpPr>
            <a:spLocks noGrp="1"/>
          </p:cNvSpPr>
          <p:nvPr>
            <p:ph type="body"/>
          </p:nvPr>
        </p:nvSpPr>
        <p:spPr>
          <a:xfrm>
            <a:off x="905040" y="3114360"/>
            <a:ext cx="8238600" cy="2028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905040" y="1563480"/>
            <a:ext cx="7646760" cy="143640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751"/>
              </a:spcBef>
              <a:buClr>
                <a:srgbClr val="e30613"/>
              </a:buClr>
              <a:buSzPct val="90000"/>
              <a:buFont typeface="Wingdings" charset="2"/>
              <a:buChar char="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dt" idx="37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ftr" idx="38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413c3a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sldNum" idx="39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413c3a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5370513C-C0F7-449D-81FD-EAB0936F6DA9}" type="slidenum">
              <a:rPr b="1" lang="fr-FR" sz="700" spc="-1" strike="noStrike">
                <a:solidFill>
                  <a:srgbClr val="413c3a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PlaceHolder 6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413c3a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139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0" name="PlaceHolder 1"/>
          <p:cNvSpPr>
            <a:spLocks noGrp="1"/>
          </p:cNvSpPr>
          <p:nvPr>
            <p:ph type="dt" idx="40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ftr" idx="41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413c3a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sldNum" idx="42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413c3a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BA815DDE-9A3E-4FD0-BDEA-AC788FFE60D9}" type="slidenum">
              <a:rPr b="1" lang="fr-FR" sz="700" spc="-1" strike="noStrike">
                <a:solidFill>
                  <a:srgbClr val="413c3a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Click to edit the title text format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57200" y="120312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Second Outline Level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Third Outline Level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Fourth Outline Level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13c3a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413c3a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13c3a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413c3a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413c3a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148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Rectangle 6"/>
          <p:cNvSpPr/>
          <p:nvPr/>
        </p:nvSpPr>
        <p:spPr>
          <a:xfrm>
            <a:off x="4572000" y="360"/>
            <a:ext cx="4571640" cy="5143320"/>
          </a:xfrm>
          <a:prstGeom prst="rect">
            <a:avLst/>
          </a:prstGeom>
          <a:solidFill>
            <a:srgbClr val="413c3a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0" y="777600"/>
            <a:ext cx="4058640" cy="179352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ffffff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0" y="2571840"/>
            <a:ext cx="4058640" cy="215604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905040" y="0"/>
            <a:ext cx="366660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dt" idx="43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ftr" idx="44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ffffff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sldNum" idx="45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ffffff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C21EEDED-B500-4151-98CE-D691769023CD}" type="slidenum">
              <a:rPr b="1" lang="fr-FR" sz="700" spc="-1" strike="noStrike">
                <a:solidFill>
                  <a:srgbClr val="ffffff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4572000" y="360"/>
            <a:ext cx="4571640" cy="514332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0" y="777600"/>
            <a:ext cx="4058640" cy="179352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ffffff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0" y="2571840"/>
            <a:ext cx="4058640" cy="215604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905040" y="0"/>
            <a:ext cx="366660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dt" idx="1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ftr" idx="2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ffffff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6"/>
          <p:cNvSpPr>
            <a:spLocks noGrp="1"/>
          </p:cNvSpPr>
          <p:nvPr>
            <p:ph type="sldNum" idx="3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ffffff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5179C1DB-C439-4E46-A914-560A20FE2EB3}" type="slidenum">
              <a:rPr b="1" lang="fr-FR" sz="700" spc="-1" strike="noStrike">
                <a:solidFill>
                  <a:srgbClr val="ffffff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21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6"/>
          <p:cNvSpPr/>
          <p:nvPr/>
        </p:nvSpPr>
        <p:spPr>
          <a:xfrm>
            <a:off x="4572000" y="360"/>
            <a:ext cx="4571640" cy="5143320"/>
          </a:xfrm>
          <a:prstGeom prst="rect">
            <a:avLst/>
          </a:prstGeom>
          <a:solidFill>
            <a:srgbClr val="00a79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0" y="777600"/>
            <a:ext cx="4058640" cy="179352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ffffff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0" y="2571840"/>
            <a:ext cx="4058640" cy="215604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05040" y="0"/>
            <a:ext cx="366660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dt" idx="4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ftr" idx="5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ffffff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6"/>
          <p:cNvSpPr>
            <a:spLocks noGrp="1"/>
          </p:cNvSpPr>
          <p:nvPr>
            <p:ph type="sldNum" idx="6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ffffff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F3D472E4-A7B2-4FAF-ACE5-842D923AAA87}" type="slidenum">
              <a:rPr b="1" lang="fr-FR" sz="700" spc="-1" strike="noStrike">
                <a:solidFill>
                  <a:srgbClr val="ffffff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32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ectangle 6"/>
          <p:cNvSpPr/>
          <p:nvPr/>
        </p:nvSpPr>
        <p:spPr>
          <a:xfrm>
            <a:off x="4572000" y="360"/>
            <a:ext cx="4571640" cy="5143320"/>
          </a:xfrm>
          <a:prstGeom prst="rect">
            <a:avLst/>
          </a:prstGeom>
          <a:solidFill>
            <a:srgbClr val="413c3a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0" y="777600"/>
            <a:ext cx="4058640" cy="179352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ffffff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0" y="2571840"/>
            <a:ext cx="4058640" cy="215604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905040" y="0"/>
            <a:ext cx="366660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dt" idx="7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ftr" idx="8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ffffff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sldNum" idx="9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ffffff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22616509-AF87-4496-80D8-AE119936A3BA}" type="slidenum">
              <a:rPr b="1" lang="fr-FR" sz="700" spc="-1" strike="noStrike">
                <a:solidFill>
                  <a:srgbClr val="ffffff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43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body"/>
          </p:nvPr>
        </p:nvSpPr>
        <p:spPr>
          <a:xfrm>
            <a:off x="905040" y="1563480"/>
            <a:ext cx="7725960" cy="338652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413c3a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10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ftr" idx="11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413c3a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sldNum" idx="12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413c3a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41723E11-75C2-4C88-9C57-604DAFC2A02D}" type="slidenum">
              <a:rPr b="1" lang="fr-FR" sz="700" spc="-1" strike="noStrike">
                <a:solidFill>
                  <a:srgbClr val="413c3a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PlaceHolder 1"/>
          <p:cNvSpPr>
            <a:spLocks noGrp="1"/>
          </p:cNvSpPr>
          <p:nvPr>
            <p:ph type="body"/>
          </p:nvPr>
        </p:nvSpPr>
        <p:spPr>
          <a:xfrm>
            <a:off x="905040" y="1563480"/>
            <a:ext cx="4581000" cy="338652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486400" y="0"/>
            <a:ext cx="314460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413c3a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dt" idx="13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ftr" idx="14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413c3a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sldNum" idx="15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413c3a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1353F63A-2398-48ED-A61D-9FC717E63BF6}" type="slidenum">
              <a:rPr b="1" lang="fr-FR" sz="700" spc="-1" strike="noStrike">
                <a:solidFill>
                  <a:srgbClr val="413c3a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PlaceHolder 1"/>
          <p:cNvSpPr>
            <a:spLocks noGrp="1"/>
          </p:cNvSpPr>
          <p:nvPr>
            <p:ph type="body"/>
          </p:nvPr>
        </p:nvSpPr>
        <p:spPr>
          <a:xfrm>
            <a:off x="905040" y="0"/>
            <a:ext cx="314460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049280" y="1563480"/>
            <a:ext cx="4581000" cy="338652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751"/>
              </a:spcBef>
              <a:buClr>
                <a:srgbClr val="e30613"/>
              </a:buClr>
              <a:buSzPct val="90000"/>
              <a:buFont typeface="Wingdings" charset="2"/>
              <a:buChar char="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dt" idx="16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ftr" idx="17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413c3a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sldNum" idx="18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413c3a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C50DF705-C352-4C46-9E99-EE8B5D8DE47E}" type="slidenum">
              <a:rPr b="1" lang="fr-FR" sz="700" spc="-1" strike="noStrike">
                <a:solidFill>
                  <a:srgbClr val="413c3a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6"/>
          <p:cNvSpPr>
            <a:spLocks noGrp="1"/>
          </p:cNvSpPr>
          <p:nvPr>
            <p:ph type="title"/>
          </p:nvPr>
        </p:nvSpPr>
        <p:spPr>
          <a:xfrm>
            <a:off x="905040" y="130680"/>
            <a:ext cx="3144240" cy="107244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413c3a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72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PlaceHolder 1"/>
          <p:cNvSpPr>
            <a:spLocks noGrp="1"/>
          </p:cNvSpPr>
          <p:nvPr>
            <p:ph type="body"/>
          </p:nvPr>
        </p:nvSpPr>
        <p:spPr>
          <a:xfrm>
            <a:off x="905040" y="0"/>
            <a:ext cx="314460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049280" y="1563480"/>
            <a:ext cx="4581000" cy="338652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751"/>
              </a:spcBef>
              <a:buClr>
                <a:srgbClr val="e30613"/>
              </a:buClr>
              <a:buSzPct val="90000"/>
              <a:buFont typeface="Wingdings" charset="2"/>
              <a:buChar char="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9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ftr" idx="20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413c3a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sldNum" idx="21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413c3a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244EED6A-7851-4FE3-A042-F90827027CEB}" type="slidenum">
              <a:rPr b="1" lang="fr-FR" sz="700" spc="-1" strike="noStrike">
                <a:solidFill>
                  <a:srgbClr val="413c3a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title"/>
          </p:nvPr>
        </p:nvSpPr>
        <p:spPr>
          <a:xfrm>
            <a:off x="4049280" y="130680"/>
            <a:ext cx="3144240" cy="107244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413c3a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 12" descr=""/>
          <p:cNvPicPr/>
          <p:nvPr/>
        </p:nvPicPr>
        <p:blipFill>
          <a:blip r:embed="rId2"/>
          <a:stretch/>
        </p:blipFill>
        <p:spPr>
          <a:xfrm>
            <a:off x="130320" y="132120"/>
            <a:ext cx="653760" cy="282600"/>
          </a:xfrm>
          <a:prstGeom prst="rect">
            <a:avLst/>
          </a:prstGeom>
          <a:ln w="0">
            <a:noFill/>
          </a:ln>
        </p:spPr>
      </p:pic>
      <p:sp>
        <p:nvSpPr>
          <p:cNvPr id="82" name="Rectangle 13"/>
          <p:cNvSpPr/>
          <p:nvPr/>
        </p:nvSpPr>
        <p:spPr>
          <a:xfrm rot="16200000">
            <a:off x="429840" y="4897440"/>
            <a:ext cx="45360" cy="59400"/>
          </a:xfrm>
          <a:prstGeom prst="rect">
            <a:avLst/>
          </a:prstGeom>
          <a:solidFill>
            <a:srgbClr val="e3061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4760" bIns="14760" anchor="ctr">
            <a:noAutofit/>
          </a:bodyPr>
          <a:p>
            <a:endParaRPr b="0" lang="fr-CH" sz="13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body"/>
          </p:nvPr>
        </p:nvSpPr>
        <p:spPr>
          <a:xfrm>
            <a:off x="905040" y="1563480"/>
            <a:ext cx="3144600" cy="3579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Cliquez sur l'icône pour ajouter une image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049280" y="1563480"/>
            <a:ext cx="4581000" cy="3386520"/>
          </a:xfrm>
          <a:prstGeom prst="rect">
            <a:avLst/>
          </a:prstGeom>
          <a:noFill/>
          <a:ln w="0">
            <a:noFill/>
          </a:ln>
        </p:spPr>
        <p:txBody>
          <a:bodyPr lIns="18000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Modifier les styles du texte du masque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Deuxième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Troisième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Quatrième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751"/>
              </a:spcBef>
              <a:buClr>
                <a:srgbClr val="e30613"/>
              </a:buClr>
              <a:buSzPct val="90000"/>
              <a:buFont typeface="Wingdings" charset="2"/>
              <a:buChar char="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Cinquième niveau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180000" rIns="72000" tIns="0" bIns="46800"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fr-FR" sz="3200" spc="-72" strike="noStrike">
                <a:solidFill>
                  <a:srgbClr val="413c3a"/>
                </a:solidFill>
                <a:latin typeface="Franklin Gothic Demi Cond"/>
                <a:ea typeface="Roboto Black"/>
              </a:rPr>
              <a:t>Modifiez le style du titre</a:t>
            </a:r>
            <a:endParaRPr b="0" lang="fr-FR" sz="32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 idx="22"/>
          </p:nvPr>
        </p:nvSpPr>
        <p:spPr>
          <a:xfrm rot="16200000">
            <a:off x="-1221120" y="2778120"/>
            <a:ext cx="3340800" cy="91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CH" sz="700" spc="-1" strike="noStrike">
                <a:solidFill>
                  <a:srgbClr val="e30613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CH" sz="700" spc="-1" strike="noStrike">
                <a:solidFill>
                  <a:srgbClr val="e30613"/>
                </a:solidFill>
                <a:latin typeface="Arial"/>
              </a:rPr>
              <a:t>&lt;date/time&gt;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ftr" idx="23"/>
          </p:nvPr>
        </p:nvSpPr>
        <p:spPr>
          <a:xfrm rot="16200000">
            <a:off x="7116120" y="1874160"/>
            <a:ext cx="3542760" cy="51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700" spc="-1" strike="noStrike">
                <a:solidFill>
                  <a:srgbClr val="413c3a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413c3a"/>
                </a:solidFill>
                <a:latin typeface="Arial"/>
              </a:rPr>
              <a:t>&lt;footer&gt;</a:t>
            </a:r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sldNum" idx="24"/>
          </p:nvPr>
        </p:nvSpPr>
        <p:spPr>
          <a:xfrm>
            <a:off x="8631360" y="194760"/>
            <a:ext cx="512280" cy="16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1" lang="fr-FR" sz="700" spc="-1" strike="noStrike">
                <a:solidFill>
                  <a:srgbClr val="413c3a"/>
                </a:solidFill>
                <a:latin typeface="Franklin Gothic Demi Cond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3E6CC0F8-96DF-4338-9508-05FCA507FF27}" type="slidenum">
              <a:rPr b="1" lang="fr-FR" sz="700" spc="-1" strike="noStrike">
                <a:solidFill>
                  <a:srgbClr val="413c3a"/>
                </a:solidFill>
                <a:latin typeface="Franklin Gothic Demi Cond"/>
              </a:rPr>
              <a:t>&lt;number&gt;</a:t>
            </a:fld>
            <a:endParaRPr b="0" lang="fr-CH" sz="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6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video" Target="../media/media7.mp4"/><Relationship Id="rId2" Type="http://schemas.microsoft.com/office/2007/relationships/media" Target="../media/media7.mp4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Espace réservé pour une image  1" descr=""/>
          <p:cNvPicPr/>
          <p:nvPr/>
        </p:nvPicPr>
        <p:blipFill>
          <a:blip r:embed="rId1"/>
          <a:srcRect l="-18444" t="-20546" r="-18444" b="-20546"/>
          <a:stretch/>
        </p:blipFill>
        <p:spPr>
          <a:xfrm>
            <a:off x="1332000" y="0"/>
            <a:ext cx="7811640" cy="4947840"/>
          </a:xfrm>
          <a:prstGeom prst="rect">
            <a:avLst/>
          </a:prstGeom>
          <a:ln w="0">
            <a:noFill/>
          </a:ln>
        </p:spPr>
      </p:pic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txBody>
          <a:bodyPr lIns="216000" rIns="72000" tIns="0" bIns="4680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fr-FR" sz="2800" spc="-72" strike="noStrike">
                <a:solidFill>
                  <a:srgbClr val="ffffff"/>
                </a:solidFill>
                <a:latin typeface="Franklin Gothic Demi Cond"/>
                <a:ea typeface="Roboto Black"/>
              </a:rPr>
              <a:t>VIRUP :</a:t>
            </a:r>
            <a:br>
              <a:rPr sz="2800"/>
            </a:br>
            <a:r>
              <a:rPr b="1" lang="fr-FR" sz="2800" spc="-72" strike="noStrike">
                <a:solidFill>
                  <a:srgbClr val="ffffff"/>
                </a:solidFill>
                <a:latin typeface="Franklin Gothic Demi Cond"/>
                <a:ea typeface="Roboto Black"/>
              </a:rPr>
              <a:t>Project Update</a:t>
            </a:r>
            <a:endParaRPr b="0" lang="fr-FR" sz="28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subTitle"/>
          </p:nvPr>
        </p:nvSpPr>
        <p:spPr>
          <a:xfrm>
            <a:off x="4576680" y="3124440"/>
            <a:ext cx="1828440" cy="1568160"/>
          </a:xfrm>
          <a:prstGeom prst="rect">
            <a:avLst/>
          </a:prstGeom>
          <a:solidFill>
            <a:srgbClr val="413c3a"/>
          </a:solidFill>
          <a:ln w="0">
            <a:noFill/>
          </a:ln>
        </p:spPr>
        <p:txBody>
          <a:bodyPr lIns="90000" rIns="91440" tIns="45720" bIns="45720" anchor="ctr">
            <a:noAutofit/>
          </a:bodyPr>
          <a:p>
            <a:pPr indent="0" algn="ctr">
              <a:buNone/>
            </a:pPr>
            <a:endParaRPr b="0" lang="fr-CH" sz="1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6400800" y="4756320"/>
            <a:ext cx="1828440" cy="4633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1440" tIns="45720" bIns="45720" anchor="ctr">
            <a:noAutofit/>
          </a:bodyPr>
          <a:p>
            <a:pPr indent="0" algn="ctr"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fr-FR" sz="1100" spc="-1" strike="noStrike">
                <a:solidFill>
                  <a:srgbClr val="413c3a"/>
                </a:solidFill>
                <a:latin typeface="Arial"/>
              </a:rPr>
              <a:t>Winter Meeting 27.01.2025</a:t>
            </a:r>
            <a:endParaRPr b="0" lang="fr-FR" sz="11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70920" y="4319640"/>
            <a:ext cx="3169080" cy="62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b">
            <a:noAutofit/>
          </a:bodyPr>
          <a:p>
            <a:pPr marL="114480" indent="-108000">
              <a:lnSpc>
                <a:spcPct val="90000"/>
              </a:lnSpc>
              <a:spcBef>
                <a:spcPts val="751"/>
              </a:spcBef>
              <a:buSzPct val="100000"/>
              <a:buBlip>
                <a:blip r:embed="rId2"/>
              </a:buBlip>
            </a:pPr>
            <a:r>
              <a:rPr b="1" lang="fr-FR" sz="2400" spc="-1" strike="noStrike">
                <a:solidFill>
                  <a:srgbClr val="ff0000"/>
                </a:solidFill>
                <a:latin typeface="Arial"/>
              </a:rPr>
              <a:t>Florian CABOT</a:t>
            </a:r>
            <a:r>
              <a:rPr b="0" lang="fr-FR" sz="2400" spc="-1" strike="noStrike">
                <a:solidFill>
                  <a:srgbClr val="ff0000"/>
                </a:solidFill>
                <a:latin typeface="Arial"/>
              </a:rPr>
              <a:t>	</a:t>
            </a:r>
            <a:endParaRPr b="0" lang="fr-FR" sz="24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3"/>
          <a:stretch/>
        </p:blipFill>
        <p:spPr>
          <a:xfrm>
            <a:off x="93240" y="719640"/>
            <a:ext cx="1526760" cy="53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COSMOLOGICAL SIMULATIONS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905040" y="1293480"/>
            <a:ext cx="7554960" cy="3386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They are usually very large (tens of gigabytes </a:t>
            </a:r>
            <a:r>
              <a:rPr b="1" lang="fr-FR" sz="1800" spc="-1" strike="noStrike">
                <a:solidFill>
                  <a:srgbClr val="413c3a"/>
                </a:solidFill>
                <a:latin typeface="Arial"/>
              </a:rPr>
              <a:t>at least</a:t>
            </a: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 just for positional data)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They require acceleration structures to be rendered in real time to only render what is required for the current frame (requires fast loading independently of the storage technology)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0">
              <a:lnSpc>
                <a:spcPct val="90000"/>
              </a:lnSpc>
              <a:spcBef>
                <a:spcPts val="1414"/>
              </a:spcBef>
              <a:buNone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=&gt; We need a preprocessing step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OCTREE ACCELERATION STRUCTURE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1"/>
          <a:stretch/>
        </p:blipFill>
        <p:spPr>
          <a:xfrm>
            <a:off x="904680" y="900000"/>
            <a:ext cx="6395040" cy="3671280"/>
          </a:xfrm>
          <a:prstGeom prst="rect">
            <a:avLst/>
          </a:prstGeom>
          <a:ln w="0">
            <a:noFill/>
          </a:ln>
        </p:spPr>
      </p:pic>
      <p:sp>
        <p:nvSpPr>
          <p:cNvPr id="183" name=""/>
          <p:cNvSpPr txBox="1"/>
          <p:nvPr/>
        </p:nvSpPr>
        <p:spPr>
          <a:xfrm>
            <a:off x="4680000" y="4680000"/>
            <a:ext cx="192096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fr-CH" sz="1800" spc="-1" strike="noStrike">
                <a:solidFill>
                  <a:srgbClr val="000000"/>
                </a:solidFill>
                <a:latin typeface="Arial"/>
              </a:rPr>
              <a:t>Wikipedia/Octree</a:t>
            </a:r>
            <a:endParaRPr b="0" lang="fr-CH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OCTREEGEN : GUI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2508840" y="770400"/>
            <a:ext cx="4159440" cy="422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OCTREEGEN : CLI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904680" y="892800"/>
            <a:ext cx="6115320" cy="377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FUTURE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905040" y="1293480"/>
            <a:ext cx="7554960" cy="3386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1800" spc="-1" strike="noStrike">
                <a:solidFill>
                  <a:srgbClr val="413c3a"/>
                </a:solidFill>
                <a:latin typeface="Arial"/>
              </a:rPr>
              <a:t>Waiting for feedback on</a:t>
            </a: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 an SNSF Agora proposal with Tanya Petersen and Yves Revaz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Focus on putting VIRUP in the hands of as many people as possible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Use social media and public events more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fr-FR" sz="1500" spc="-1" strike="noStrike">
                <a:solidFill>
                  <a:srgbClr val="413c3a"/>
                </a:solidFill>
                <a:latin typeface="Arial"/>
              </a:rPr>
              <a:t>Distribute data in a more accessible way to propose more datasets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fr-FR" sz="1500" spc="-1" strike="noStrike">
                <a:solidFill>
                  <a:srgbClr val="413c3a"/>
                </a:solidFill>
                <a:latin typeface="Arial"/>
              </a:rPr>
              <a:t>Allow scientists to publish their data themselves or use the tool for their own outreach communication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fr-FR" sz="1500" spc="-1" strike="noStrike">
                <a:solidFill>
                  <a:srgbClr val="413c3a"/>
                </a:solidFill>
                <a:latin typeface="Arial"/>
              </a:rPr>
              <a:t>Experiment with generative AI and voice recognition for automatic guidance through the data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Support even more hardware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Dynamic cosmological simulations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Espace réservé pour une image  2" descr=""/>
          <p:cNvPicPr/>
          <p:nvPr/>
        </p:nvPicPr>
        <p:blipFill>
          <a:blip r:embed="rId1"/>
          <a:srcRect l="-18444" t="-20546" r="-18444" b="-20546"/>
          <a:stretch/>
        </p:blipFill>
        <p:spPr>
          <a:xfrm>
            <a:off x="1332000" y="0"/>
            <a:ext cx="7811640" cy="4947840"/>
          </a:xfrm>
          <a:prstGeom prst="rect">
            <a:avLst/>
          </a:prstGeom>
          <a:ln w="0">
            <a:noFill/>
          </a:ln>
        </p:spPr>
      </p:pic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405480" y="786240"/>
            <a:ext cx="2738160" cy="233820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txBody>
          <a:bodyPr lIns="216000" rIns="72000" tIns="0" bIns="4680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fr-FR" sz="3600" spc="-72" strike="noStrike">
                <a:solidFill>
                  <a:srgbClr val="ffffff"/>
                </a:solidFill>
                <a:latin typeface="Franklin Gothic Demi Cond"/>
                <a:ea typeface="Roboto Black"/>
              </a:rPr>
              <a:t>Thank </a:t>
            </a:r>
            <a:r>
              <a:rPr b="1" lang="fr-FR" sz="3600" spc="-72" strike="noStrike">
                <a:solidFill>
                  <a:srgbClr val="ffffff"/>
                </a:solidFill>
                <a:latin typeface="Franklin Gothic Demi Cond"/>
                <a:ea typeface="Roboto Black"/>
              </a:rPr>
              <a:t>	</a:t>
            </a:r>
            <a:r>
              <a:rPr b="1" lang="fr-FR" sz="3600" spc="-72" strike="noStrike">
                <a:solidFill>
                  <a:srgbClr val="ffffff"/>
                </a:solidFill>
                <a:latin typeface="Franklin Gothic Demi Cond"/>
                <a:ea typeface="Roboto Black"/>
              </a:rPr>
              <a:t>     you !</a:t>
            </a:r>
            <a:endParaRPr b="0" lang="fr-FR" sz="360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subTitle"/>
          </p:nvPr>
        </p:nvSpPr>
        <p:spPr>
          <a:xfrm>
            <a:off x="4576680" y="3124440"/>
            <a:ext cx="1828440" cy="1568160"/>
          </a:xfrm>
          <a:prstGeom prst="rect">
            <a:avLst/>
          </a:prstGeom>
          <a:solidFill>
            <a:srgbClr val="413c3a"/>
          </a:solidFill>
          <a:ln w="0">
            <a:noFill/>
          </a:ln>
        </p:spPr>
        <p:txBody>
          <a:bodyPr lIns="90000" rIns="91440" tIns="45720" bIns="45720" anchor="ctr">
            <a:noAutofit/>
          </a:bodyPr>
          <a:p>
            <a:pPr indent="0" algn="ctr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fr-CH" sz="1200" spc="-1" strike="noStrike">
                <a:solidFill>
                  <a:srgbClr val="ffffff"/>
                </a:solidFill>
                <a:latin typeface="Arial"/>
              </a:rPr>
              <a:t>go.epfl.ch/VIRUP</a:t>
            </a:r>
            <a:endParaRPr b="0" lang="fr-CH" sz="1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400800" y="4756320"/>
            <a:ext cx="1828440" cy="4633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1440" tIns="45720" bIns="45720" anchor="ctr">
            <a:noAutofit/>
          </a:bodyPr>
          <a:p>
            <a:pPr indent="0" algn="ctr"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fr-FR" sz="1100" spc="-1" strike="noStrike">
                <a:solidFill>
                  <a:srgbClr val="413c3a"/>
                </a:solidFill>
                <a:latin typeface="Arial"/>
              </a:rPr>
              <a:t>27.01.2025</a:t>
            </a:r>
            <a:endParaRPr b="0" lang="fr-FR" sz="11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70920" y="4411800"/>
            <a:ext cx="3169080" cy="62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b">
            <a:noAutofit/>
          </a:bodyPr>
          <a:p>
            <a:pPr marL="114480" indent="-108000">
              <a:lnSpc>
                <a:spcPct val="90000"/>
              </a:lnSpc>
              <a:spcBef>
                <a:spcPts val="751"/>
              </a:spcBef>
              <a:buSzPct val="100000"/>
              <a:buBlip>
                <a:blip r:embed="rId2"/>
              </a:buBlip>
            </a:pPr>
            <a:r>
              <a:rPr b="1" lang="fr-FR" sz="2400" spc="-1" strike="noStrike">
                <a:solidFill>
                  <a:srgbClr val="ff0000"/>
                </a:solidFill>
                <a:latin typeface="Arial"/>
              </a:rPr>
              <a:t>Florian CABOT</a:t>
            </a:r>
            <a:r>
              <a:rPr b="0" lang="fr-FR" sz="2400" spc="-1" strike="noStrike">
                <a:solidFill>
                  <a:srgbClr val="ff0000"/>
                </a:solidFill>
                <a:latin typeface="Arial"/>
              </a:rPr>
              <a:t>	</a:t>
            </a:r>
            <a:r>
              <a:rPr b="0" lang="fr-FR" sz="700" spc="-1" strike="noStrike">
                <a:solidFill>
                  <a:srgbClr val="ff0000"/>
                </a:solidFill>
                <a:latin typeface="Arial"/>
              </a:rPr>
              <a:t>	</a:t>
            </a:r>
            <a:endParaRPr b="0" lang="fr-FR" sz="700" spc="-1" strike="noStrike">
              <a:solidFill>
                <a:srgbClr val="413c3a"/>
              </a:solidFill>
              <a:highlight>
                <a:srgbClr val="ffffff"/>
              </a:highlight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3"/>
          <a:stretch/>
        </p:blipFill>
        <p:spPr>
          <a:xfrm>
            <a:off x="93240" y="719640"/>
            <a:ext cx="1526760" cy="53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OUTLINE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905040" y="1563480"/>
            <a:ext cx="7554960" cy="3386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Reminder about what VIRUP is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Repositories Work in Progress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Special Dataset type : Cosmological simulations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REMINDER : GOALS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905040" y="1563480"/>
            <a:ext cx="7554960" cy="3386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Originally :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Make a VR real-time rendering application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Aggregate data from multiple large datasets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Help develop an intuition for the sense of scale in the Universe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Added over the years :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Multimodality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Pre-rendered movies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More complex types of data (volumetric, dynamic, planetary science, etc...)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fr-FR" sz="1350" spc="-1" strike="noStrike">
                <a:solidFill>
                  <a:srgbClr val="ffffff"/>
                </a:solidFill>
                <a:latin typeface="Arial"/>
              </a:rPr>
              <a:t>VIRUP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2334240" y="1203120"/>
            <a:ext cx="44744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4"/>
              </a:spcBef>
              <a:buNone/>
            </a:pP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69" name=""/>
          <p:cNvSpPr txBox="1"/>
          <p:nvPr/>
        </p:nvSpPr>
        <p:spPr>
          <a:xfrm>
            <a:off x="711360" y="232560"/>
            <a:ext cx="4140000" cy="1882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CH" sz="1800" spc="-1" strike="noStrike">
                <a:solidFill>
                  <a:srgbClr val="000000"/>
                </a:solidFill>
                <a:latin typeface="Arial"/>
              </a:rPr>
              <a:t>VOLUMETRIC VISUALIZATION</a:t>
            </a:r>
            <a:endParaRPr b="0" lang="fr-CH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20000" y="525240"/>
            <a:ext cx="8100000" cy="455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FUTURE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905040" y="1293480"/>
            <a:ext cx="7554960" cy="3386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1800" spc="-1" strike="noStrike">
                <a:solidFill>
                  <a:srgbClr val="413c3a"/>
                </a:solidFill>
                <a:latin typeface="Arial"/>
              </a:rPr>
              <a:t>Waiting for feedback on</a:t>
            </a:r>
            <a:r>
              <a:rPr b="0" lang="fr-FR" sz="1800" spc="-1" strike="noStrike">
                <a:solidFill>
                  <a:srgbClr val="413c3a"/>
                </a:solidFill>
                <a:latin typeface="Arial"/>
              </a:rPr>
              <a:t> an SNSF Agora proposal with Tanya Petersen and Yves Revaz</a:t>
            </a:r>
            <a:endParaRPr b="0" lang="fr-FR" sz="18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Focus on putting VIRUP in the hands of as many people as possible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Use social media and public events more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fr-FR" sz="1500" spc="-1" strike="noStrike">
                <a:solidFill>
                  <a:srgbClr val="413c3a"/>
                </a:solidFill>
                <a:latin typeface="Arial"/>
              </a:rPr>
              <a:t>Distribute data in a more accessible way to propose more datasets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fr-FR" sz="1500" spc="-1" strike="noStrike">
                <a:solidFill>
                  <a:srgbClr val="413c3a"/>
                </a:solidFill>
                <a:latin typeface="Arial"/>
              </a:rPr>
              <a:t>Allow scientists to publish their data themselves or use the tool for their own outreach communication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fr-FR" sz="1500" spc="-1" strike="noStrike">
                <a:solidFill>
                  <a:srgbClr val="413c3a"/>
                </a:solidFill>
                <a:latin typeface="Arial"/>
              </a:rPr>
              <a:t>Experiment with generative AI and voice recognition for automatic guidance through the data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Support even more hardware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413c3a"/>
                </a:solidFill>
                <a:latin typeface="Arial"/>
              </a:rPr>
              <a:t>Dynamic cosmological simulations</a:t>
            </a:r>
            <a:endParaRPr b="0" lang="fr-FR" sz="1500" spc="-1" strike="noStrike">
              <a:solidFill>
                <a:srgbClr val="413c3a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REPOSITORIES : REGISTRY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2722320" y="852120"/>
            <a:ext cx="3757680" cy="4097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DATASET EXAMPLE : COSMO. SIM.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942120" y="787680"/>
            <a:ext cx="5537880" cy="416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905040" y="130680"/>
            <a:ext cx="3666600" cy="10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350" spc="-1" strike="noStrike">
                <a:solidFill>
                  <a:srgbClr val="413c3a"/>
                </a:solidFill>
                <a:latin typeface="Arial"/>
              </a:rPr>
              <a:t>DATASET EXAMPLE : TEXTURED SPHERE</a:t>
            </a:r>
            <a:endParaRPr b="0" lang="fr-FR" sz="1350" spc="-1" strike="noStrike">
              <a:solidFill>
                <a:srgbClr val="413c3a"/>
              </a:solidFill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904680" y="900000"/>
            <a:ext cx="5506560" cy="403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889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2019-04-02T06:24:35Z</dcterms:created>
  <dc:creator>Utilisateur Microsoft Office</dc:creator>
  <dc:description/>
  <dc:language>fr-CH</dc:language>
  <cp:lastModifiedBy/>
  <dcterms:modified xsi:type="dcterms:W3CDTF">2025-01-27T11:26:33Z</dcterms:modified>
  <cp:revision>84</cp:revision>
  <dc:subject/>
  <dc:title>Welcome to EPFL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  <property fmtid="{D5CDD505-2E9C-101B-9397-08002B2CF9AE}" pid="3" name="PresentationFormat">
    <vt:lpwstr>Affichage à l'écran (16:9)</vt:lpwstr>
  </property>
  <property fmtid="{D5CDD505-2E9C-101B-9397-08002B2CF9AE}" pid="4" name="Slides">
    <vt:r8>15</vt:r8>
  </property>
</Properties>
</file>