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Lora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Lora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-italic.fntdata"/><Relationship Id="rId25" Type="http://schemas.openxmlformats.org/officeDocument/2006/relationships/font" Target="fonts/Lora-bold.fntdata"/><Relationship Id="rId27" Type="http://schemas.openxmlformats.org/officeDocument/2006/relationships/font" Target="fonts/Lor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0f0c8ecb2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0f0c8ecb2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0f0c8ecb2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40f0c8ecb2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0f3b8a3bd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40f3b8a3bd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0f3b8a3bd_8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40f3b8a3bd_8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0f0c8ecb2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40f0c8ecb2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40f0c8ecb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40f0c8ecb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0f0c8ecb2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0f0c8ecb2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0f0c8ecb2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0f0c8ecb2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7b8616f99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7b8616f99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0f0c8ecb2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40f0c8ecb2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0f0c8ecb2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0f0c8ecb2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4af8e9eb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e4af8e9eb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0f0c8ecb2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40f0c8ecb2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81000" y="273844"/>
            <a:ext cx="8356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81000" y="1369219"/>
            <a:ext cx="8356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730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700"/>
              <a:buChar char="○"/>
              <a:defRPr/>
            </a:lvl5pPr>
            <a:lvl6pPr indent="-26670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■"/>
              <a:defRPr/>
            </a:lvl6pPr>
            <a:lvl7pPr indent="-26670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●"/>
              <a:defRPr/>
            </a:lvl7pPr>
            <a:lvl8pPr indent="-26670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○"/>
              <a:defRPr/>
            </a:lvl8pPr>
            <a:lvl9pPr indent="-26670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32615" y="4776441"/>
            <a:ext cx="2049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6.png"/><Relationship Id="rId13" Type="http://schemas.openxmlformats.org/officeDocument/2006/relationships/image" Target="../media/image20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7.png"/><Relationship Id="rId5" Type="http://schemas.openxmlformats.org/officeDocument/2006/relationships/image" Target="../media/image15.png"/><Relationship Id="rId6" Type="http://schemas.openxmlformats.org/officeDocument/2006/relationships/image" Target="../media/image21.png"/><Relationship Id="rId7" Type="http://schemas.openxmlformats.org/officeDocument/2006/relationships/image" Target="../media/image11.png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16300" y="9775"/>
            <a:ext cx="9144000" cy="5143500"/>
          </a:xfrm>
          <a:prstGeom prst="rect">
            <a:avLst/>
          </a:prstGeom>
          <a:solidFill>
            <a:srgbClr val="000000">
              <a:alpha val="261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 txBox="1"/>
          <p:nvPr/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SKACH Consortium and Collaboration</a:t>
            </a:r>
            <a:endParaRPr sz="52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Carolyn Marie Crichton</a:t>
            </a:r>
            <a:endParaRPr sz="2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2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17 March</a:t>
            </a:r>
            <a:r>
              <a:rPr lang="en" sz="1932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2025</a:t>
            </a:r>
            <a:endParaRPr sz="1932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311700" y="151150"/>
            <a:ext cx="8520600" cy="9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Immediate Collaborative Areas - </a:t>
            </a:r>
            <a:endParaRPr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Ongoing Efforts</a:t>
            </a:r>
            <a:endParaRPr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2448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3"/>
          <p:cNvSpPr/>
          <p:nvPr/>
        </p:nvSpPr>
        <p:spPr>
          <a:xfrm>
            <a:off x="311700" y="1205175"/>
            <a:ext cx="8581800" cy="374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0701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800"/>
              <a:buFont typeface="Lora"/>
              <a:buChar char="●"/>
            </a:pPr>
            <a:r>
              <a:rPr lang="en" sz="18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SRC collaboration with the Chocolate Team</a:t>
            </a:r>
            <a:endParaRPr sz="18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600"/>
              <a:buFont typeface="Lora"/>
              <a:buChar char="○"/>
            </a:pPr>
            <a:r>
              <a:rPr lang="en" sz="16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IAA in Granada</a:t>
            </a:r>
            <a:endParaRPr sz="16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600"/>
              <a:buFont typeface="Lora"/>
              <a:buChar char="○"/>
            </a:pPr>
            <a:r>
              <a:rPr lang="en" sz="16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Curtin University</a:t>
            </a:r>
            <a:endParaRPr sz="16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600"/>
              <a:buFont typeface="Lora"/>
              <a:buChar char="○"/>
            </a:pPr>
            <a:r>
              <a:rPr lang="en" sz="16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UK SRC</a:t>
            </a:r>
            <a:endParaRPr sz="16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600"/>
              <a:buFont typeface="Lora"/>
              <a:buChar char="○"/>
            </a:pPr>
            <a:r>
              <a:rPr lang="en" sz="16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INAF</a:t>
            </a:r>
            <a:endParaRPr sz="16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800"/>
              <a:buFont typeface="Lora"/>
              <a:buChar char="●"/>
            </a:pPr>
            <a:r>
              <a:rPr lang="en" sz="18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Science Data Challenge</a:t>
            </a:r>
            <a:endParaRPr sz="18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600"/>
              <a:buFont typeface="Lora"/>
              <a:buChar char="○"/>
            </a:pPr>
            <a:r>
              <a:rPr lang="en" sz="16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Sweden</a:t>
            </a:r>
            <a:endParaRPr sz="16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800"/>
              <a:buFont typeface="Lora"/>
              <a:buChar char="●"/>
            </a:pPr>
            <a:r>
              <a:rPr lang="en" sz="18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Bilateral Grants</a:t>
            </a:r>
            <a:endParaRPr sz="18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600"/>
              <a:buFont typeface="Lora"/>
              <a:buChar char="○"/>
            </a:pPr>
            <a:r>
              <a:rPr lang="en" sz="16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South Africa</a:t>
            </a:r>
            <a:endParaRPr sz="16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800"/>
              <a:buFont typeface="Lora"/>
              <a:buChar char="●"/>
            </a:pPr>
            <a:r>
              <a:rPr lang="en" sz="18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Switzerland is looking at future Mid-band 6</a:t>
            </a:r>
            <a:endParaRPr sz="18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600"/>
              <a:buFont typeface="Lora"/>
              <a:buChar char="○"/>
            </a:pPr>
            <a:r>
              <a:rPr lang="en" sz="16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UK</a:t>
            </a:r>
            <a:endParaRPr sz="16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600"/>
              <a:buFont typeface="Lora"/>
              <a:buChar char="○"/>
            </a:pPr>
            <a:r>
              <a:rPr lang="en" sz="16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Sweden</a:t>
            </a:r>
            <a:endParaRPr sz="16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600"/>
              <a:buFont typeface="Lora"/>
              <a:buChar char="○"/>
            </a:pPr>
            <a:r>
              <a:rPr lang="en" sz="16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Japan</a:t>
            </a:r>
            <a:endParaRPr sz="16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2448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/>
          <p:nvPr/>
        </p:nvSpPr>
        <p:spPr>
          <a:xfrm>
            <a:off x="0" y="1233650"/>
            <a:ext cx="8907300" cy="313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0068"/>
              </a:buClr>
              <a:buSzPts val="2800"/>
              <a:buFont typeface="Lora"/>
              <a:buAutoNum type="arabicPeriod"/>
            </a:pPr>
            <a:r>
              <a:rPr lang="en" sz="28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Cosmology on Safari - 1-7 June, 2025</a:t>
            </a:r>
            <a:endParaRPr sz="28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2800"/>
              <a:buFont typeface="Lora"/>
              <a:buAutoNum type="arabicPeriod"/>
            </a:pPr>
            <a:r>
              <a:rPr lang="en" sz="28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SKAO Science Meeting 16-20 June 2025</a:t>
            </a:r>
            <a:endParaRPr sz="28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2800"/>
              <a:buFont typeface="Lora"/>
              <a:buAutoNum type="arabicPeriod"/>
            </a:pPr>
            <a:r>
              <a:rPr lang="en" sz="28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SKA Days - 25, 26, 27 August 2025 - Winterthur</a:t>
            </a:r>
            <a:endParaRPr sz="28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2500"/>
              <a:buFont typeface="Lora"/>
              <a:buAutoNum type="arabicPeriod"/>
            </a:pPr>
            <a:r>
              <a:rPr lang="en" sz="28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Cosmology in the Alps - March 2026</a:t>
            </a:r>
            <a:endParaRPr sz="28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6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0" y="244875"/>
            <a:ext cx="4412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300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Upcoming Meetings</a:t>
            </a:r>
            <a:endParaRPr sz="1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487723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2557" cy="508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type="title"/>
          </p:nvPr>
        </p:nvSpPr>
        <p:spPr>
          <a:xfrm>
            <a:off x="100850" y="159950"/>
            <a:ext cx="3183000" cy="5727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Contact Me: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2" name="Google Shape;19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3" name="Google Shape;1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413" y="877475"/>
            <a:ext cx="4925174" cy="328504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/>
        </p:nvSpPr>
        <p:spPr>
          <a:xfrm>
            <a:off x="2390400" y="4307350"/>
            <a:ext cx="436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Carolyn.Crichton@EPFL.ch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2448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Welcome!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68" name="Google Shape;68;p15" title="PXL_20241014_09331092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1208950"/>
            <a:ext cx="4485801" cy="33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 title="PXL_20241014_15473515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30" y="1208950"/>
            <a:ext cx="4485821" cy="33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2448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Agenda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689350" y="1160125"/>
            <a:ext cx="4243800" cy="3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9:30 Coffee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10:00 Collaboration with SKACH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10:15 Swiss Science </a:t>
            </a:r>
            <a:r>
              <a:rPr lang="en" sz="1800">
                <a:solidFill>
                  <a:schemeClr val="dk2"/>
                </a:solidFill>
              </a:rPr>
              <a:t>Priorities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10:35 SPH-EXA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10:55 Astrophysics and Cosmology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11:10 Group Photo and Moring Break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11:40 AI Developments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12:00 CSCS </a:t>
            </a:r>
            <a:r>
              <a:rPr lang="en" sz="1800">
                <a:solidFill>
                  <a:schemeClr val="dk2"/>
                </a:solidFill>
              </a:rPr>
              <a:t>Infrastructure</a:t>
            </a:r>
            <a:r>
              <a:rPr lang="en" sz="1800">
                <a:solidFill>
                  <a:schemeClr val="dk2"/>
                </a:solidFill>
              </a:rPr>
              <a:t> for SRCs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12:15 SRCNet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12:30 </a:t>
            </a:r>
            <a:r>
              <a:rPr lang="en" sz="1800">
                <a:solidFill>
                  <a:schemeClr val="dk2"/>
                </a:solidFill>
              </a:rPr>
              <a:t>Lightning</a:t>
            </a:r>
            <a:r>
              <a:rPr lang="en" sz="1800">
                <a:solidFill>
                  <a:schemeClr val="dk2"/>
                </a:solidFill>
              </a:rPr>
              <a:t> talks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12:45 HPC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13:00 Lunch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4777350" y="1160125"/>
            <a:ext cx="4243800" cy="3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14:00 Science Tool demonstrations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14:45 Towards MID-band 6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15:00 Opportunities in Africa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15:30 Einstein Tour Group 3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16:30 Einstein tour Group 1 &amp; 2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18:30 Apero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45575" y="0"/>
            <a:ext cx="4882500" cy="1390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700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Vision</a:t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124754" y="593600"/>
            <a:ext cx="4691100" cy="616200"/>
          </a:xfrm>
          <a:prstGeom prst="roundRect">
            <a:avLst>
              <a:gd fmla="val 16667" name="adj"/>
            </a:avLst>
          </a:prstGeom>
          <a:solidFill>
            <a:srgbClr val="070068"/>
          </a:solidFill>
          <a:ln cap="flat" cmpd="sng" w="9525">
            <a:solidFill>
              <a:srgbClr val="087C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Further Swiss leadership in the global radio astronomy community.</a:t>
            </a:r>
            <a:endParaRPr sz="20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45575" y="1453925"/>
            <a:ext cx="4882500" cy="3603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508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50869"/>
                </a:solidFill>
                <a:latin typeface="Lora"/>
                <a:ea typeface="Lora"/>
                <a:cs typeface="Lora"/>
                <a:sym typeface="Lora"/>
              </a:rPr>
              <a:t>Mission</a:t>
            </a:r>
            <a:endParaRPr b="1" sz="2400">
              <a:solidFill>
                <a:srgbClr val="E5086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124750" y="2137750"/>
            <a:ext cx="4650900" cy="2743500"/>
          </a:xfrm>
          <a:prstGeom prst="roundRect">
            <a:avLst>
              <a:gd fmla="val 16667" name="adj"/>
            </a:avLst>
          </a:prstGeom>
          <a:solidFill>
            <a:srgbClr val="E508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Ensure meaningful contributions to the SKAO and SRCs through the development and delivery of cutting-edge Swiss solutions to key science goals, big data research, technology, and services.</a:t>
            </a:r>
            <a:endParaRPr sz="20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244876"/>
            <a:ext cx="1815626" cy="77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8579" y="4030823"/>
            <a:ext cx="671533" cy="18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1870" y="4000498"/>
            <a:ext cx="927561" cy="24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6">
            <a:alphaModFix/>
          </a:blip>
          <a:srcRect b="22991" l="0" r="0" t="24019"/>
          <a:stretch/>
        </p:blipFill>
        <p:spPr>
          <a:xfrm>
            <a:off x="5209029" y="3947420"/>
            <a:ext cx="842797" cy="34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7">
            <a:alphaModFix/>
          </a:blip>
          <a:srcRect b="38994" l="18170" r="18430" t="38065"/>
          <a:stretch/>
        </p:blipFill>
        <p:spPr>
          <a:xfrm>
            <a:off x="6453860" y="4347161"/>
            <a:ext cx="900959" cy="20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96836" y="4763562"/>
            <a:ext cx="547347" cy="310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67611" y="4292983"/>
            <a:ext cx="1097264" cy="34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70575" y="4676784"/>
            <a:ext cx="1033557" cy="28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11">
            <a:alphaModFix/>
          </a:blip>
          <a:srcRect b="16882" l="7270" r="7890" t="16729"/>
          <a:stretch/>
        </p:blipFill>
        <p:spPr>
          <a:xfrm>
            <a:off x="6334298" y="4627297"/>
            <a:ext cx="1140098" cy="38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12">
            <a:alphaModFix/>
          </a:blip>
          <a:srcRect b="16373" l="25707" r="26269" t="29082"/>
          <a:stretch/>
        </p:blipFill>
        <p:spPr>
          <a:xfrm>
            <a:off x="7474400" y="4691619"/>
            <a:ext cx="628055" cy="38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143811" y="4299182"/>
            <a:ext cx="1097259" cy="2978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5070575" y="1107075"/>
            <a:ext cx="3812100" cy="2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Switzerland joined the SKAO on January 19, 2022</a:t>
            </a:r>
            <a:endParaRPr sz="15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SKACH is primarily funded by the State Secretariat for Education, Research and Innovation </a:t>
            </a:r>
            <a:r>
              <a:rPr b="1" lang="en" sz="1300">
                <a:solidFill>
                  <a:srgbClr val="1D1C1D"/>
                </a:solidFill>
                <a:latin typeface="Lora"/>
                <a:ea typeface="Lora"/>
                <a:cs typeface="Lora"/>
                <a:sym typeface="Lora"/>
              </a:rPr>
              <a:t>(SERI). </a:t>
            </a:r>
            <a:r>
              <a:rPr lang="en" sz="1300">
                <a:solidFill>
                  <a:srgbClr val="1D1C1D"/>
                </a:solidFill>
                <a:latin typeface="Lora"/>
                <a:ea typeface="Lora"/>
                <a:cs typeface="Lora"/>
                <a:sym typeface="Lora"/>
              </a:rPr>
              <a:t>Work within the consortium also leverages funding from external grants such as AstroSignals </a:t>
            </a:r>
            <a:r>
              <a:rPr lang="en" sz="1300">
                <a:solidFill>
                  <a:srgbClr val="1D1C1D"/>
                </a:solidFill>
                <a:latin typeface="Lora"/>
                <a:ea typeface="Lora"/>
                <a:cs typeface="Lora"/>
                <a:sym typeface="Lora"/>
              </a:rPr>
              <a:t>SINERGIA</a:t>
            </a:r>
            <a:r>
              <a:rPr lang="en" sz="1300">
                <a:solidFill>
                  <a:srgbClr val="1D1C1D"/>
                </a:solidFill>
                <a:latin typeface="Lora"/>
                <a:ea typeface="Lora"/>
                <a:cs typeface="Lora"/>
                <a:sym typeface="Lora"/>
              </a:rPr>
              <a:t>, SNF Bilateral, PASC, and Horizon Europe. </a:t>
            </a:r>
            <a:endParaRPr sz="1300">
              <a:solidFill>
                <a:srgbClr val="1D1C1D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b="1" lang="en" sz="1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KACH is a strong consortium of 10 research institutions: </a:t>
            </a:r>
            <a:endParaRPr sz="1300">
              <a:solidFill>
                <a:srgbClr val="1D1C1D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Members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2448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8"/>
          <p:cNvSpPr/>
          <p:nvPr/>
        </p:nvSpPr>
        <p:spPr>
          <a:xfrm>
            <a:off x="637575" y="4125800"/>
            <a:ext cx="8028300" cy="975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</a:rPr>
              <a:t>Over 100 individual members from participating institutions across Switzerland! This interdisciplinary group is made up of astronomers, computer scientists, data scientists, engineers, and students!</a:t>
            </a:r>
            <a:endParaRPr sz="15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125" y="1106463"/>
            <a:ext cx="8839204" cy="293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875" y="162500"/>
            <a:ext cx="8167658" cy="481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11804" l="9086" r="16437" t="32979"/>
          <a:stretch/>
        </p:blipFill>
        <p:spPr>
          <a:xfrm>
            <a:off x="0" y="-50075"/>
            <a:ext cx="4919267" cy="510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7850" y="2448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-28856" y="4502725"/>
            <a:ext cx="49770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SKACH Board. </a:t>
            </a:r>
            <a:r>
              <a:rPr b="1" lang="en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Left to Right: </a:t>
            </a:r>
            <a:r>
              <a:rPr b="1" lang="en" sz="800">
                <a:latin typeface="Lora"/>
                <a:ea typeface="Lora"/>
                <a:cs typeface="Lora"/>
                <a:sym typeface="Lora"/>
              </a:rPr>
              <a:t>Top: </a:t>
            </a:r>
            <a:r>
              <a:rPr lang="en" sz="80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Daniel Schaerer, Jean-Paul Kneib, Florina Ciorba, Evelina Breschi, Elena Gavagnin, Carolyn Marie Crichton</a:t>
            </a:r>
            <a:r>
              <a:rPr lang="en" sz="800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" sz="800">
                <a:latin typeface="Lora"/>
                <a:ea typeface="Lora"/>
                <a:cs typeface="Lora"/>
                <a:sym typeface="Lora"/>
              </a:rPr>
              <a:t>Bottom:</a:t>
            </a:r>
            <a:r>
              <a:rPr lang="en" sz="80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André Csillaghy, Alexandre Refregier, Stefan Kögl, Lucio Mayer, Pablo Fernandez </a:t>
            </a:r>
            <a:endParaRPr sz="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4998750" y="902750"/>
            <a:ext cx="4022400" cy="382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SKACH Board is comprised of one voting member from each institution &amp; is responsible for managing SKAO related activities.</a:t>
            </a:r>
            <a:endParaRPr b="1"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Chair:</a:t>
            </a: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Ms. Carolyn Marie Crichton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Co-Chair: </a:t>
            </a: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Ms. Rohini Joshi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Voting Members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Prof. André Csillaghy (FHNW)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Prof. Alexandre Refregier (ETHZ)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Prof. Daniel Schaerer (UniGe)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Dr. Elena Gavagnin (ZHAW)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Dr. Evelina Breschi (HES-SO)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Prof. Florina Ciorba (UniBas)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Prof. Jean-Paul Kneib (EPFL)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Prof. Lucio Mayer (UZH)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Dr. Mark Sargent (ISSI)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Mr. Pablo Fernandez (CSCS)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Observer: </a:t>
            </a: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Susanne Wampfler (UniBern)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2025-2028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Work Breakdown Structure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2448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1475" y="1235850"/>
            <a:ext cx="6759143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Progress of the SKACH Consortium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1686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2"/>
          <p:cNvSpPr/>
          <p:nvPr/>
        </p:nvSpPr>
        <p:spPr>
          <a:xfrm>
            <a:off x="83675" y="1088300"/>
            <a:ext cx="8809800" cy="3968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0701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40" name="Google Shape;140;p22"/>
          <p:cNvGrpSpPr/>
          <p:nvPr/>
        </p:nvGrpSpPr>
        <p:grpSpPr>
          <a:xfrm>
            <a:off x="507875" y="2261950"/>
            <a:ext cx="1709100" cy="1550000"/>
            <a:chOff x="594475" y="1957150"/>
            <a:chExt cx="1709100" cy="1550000"/>
          </a:xfrm>
        </p:grpSpPr>
        <p:sp>
          <p:nvSpPr>
            <p:cNvPr id="141" name="Google Shape;141;p22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70168"/>
                </a:solidFill>
              </a:endParaRPr>
            </a:p>
          </p:txBody>
        </p:sp>
        <p:sp>
          <p:nvSpPr>
            <p:cNvPr id="142" name="Google Shape;142;p22"/>
            <p:cNvSpPr txBox="1"/>
            <p:nvPr/>
          </p:nvSpPr>
          <p:spPr>
            <a:xfrm>
              <a:off x="12306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FF00FF"/>
                  </a:solidFill>
                  <a:latin typeface="Roboto"/>
                  <a:ea typeface="Roboto"/>
                  <a:cs typeface="Roboto"/>
                  <a:sym typeface="Roboto"/>
                </a:rPr>
                <a:t>2025</a:t>
              </a:r>
              <a:endParaRPr b="1" sz="8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143;p22"/>
            <p:cNvSpPr txBox="1"/>
            <p:nvPr/>
          </p:nvSpPr>
          <p:spPr>
            <a:xfrm>
              <a:off x="594475" y="2571750"/>
              <a:ext cx="1709100" cy="9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00FF"/>
                  </a:solidFill>
                  <a:latin typeface="Roboto"/>
                  <a:ea typeface="Roboto"/>
                  <a:cs typeface="Roboto"/>
                  <a:sym typeface="Roboto"/>
                </a:rPr>
                <a:t>Year 1: </a:t>
              </a:r>
              <a:endParaRPr b="1" sz="10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00FF"/>
                  </a:solidFill>
                  <a:latin typeface="Roboto"/>
                  <a:ea typeface="Roboto"/>
                  <a:cs typeface="Roboto"/>
                  <a:sym typeface="Roboto"/>
                </a:rPr>
                <a:t>Structure Adjustments, Certified SRC V0.1 node, Swiss Science Priorities, and Funding Allocation Announcements (FLARE, SNSF)</a:t>
              </a:r>
              <a:endParaRPr sz="8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4" name="Google Shape;144;p22"/>
          <p:cNvGrpSpPr/>
          <p:nvPr/>
        </p:nvGrpSpPr>
        <p:grpSpPr>
          <a:xfrm>
            <a:off x="2612825" y="2261950"/>
            <a:ext cx="1709100" cy="1496600"/>
            <a:chOff x="2699425" y="1957150"/>
            <a:chExt cx="1709100" cy="1496600"/>
          </a:xfrm>
        </p:grpSpPr>
        <p:sp>
          <p:nvSpPr>
            <p:cNvPr id="145" name="Google Shape;145;p22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07016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70168"/>
                </a:solidFill>
              </a:endParaRPr>
            </a:p>
          </p:txBody>
        </p:sp>
        <p:sp>
          <p:nvSpPr>
            <p:cNvPr id="146" name="Google Shape;146;p22"/>
            <p:cNvSpPr txBox="1"/>
            <p:nvPr/>
          </p:nvSpPr>
          <p:spPr>
            <a:xfrm>
              <a:off x="2699425" y="2571750"/>
              <a:ext cx="1709100" cy="8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Year 2: </a:t>
              </a:r>
              <a:endParaRPr b="1" sz="10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SRC V0.2 and V0.3, Precursor Science, Finalize Written Communications Plan, Strategize Long-term Consortium Funding</a:t>
              </a:r>
              <a:endParaRPr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147;p22"/>
            <p:cNvSpPr txBox="1"/>
            <p:nvPr/>
          </p:nvSpPr>
          <p:spPr>
            <a:xfrm>
              <a:off x="3335573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2026</a:t>
              </a:r>
              <a:endParaRPr b="1"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8" name="Google Shape;148;p22"/>
          <p:cNvGrpSpPr/>
          <p:nvPr/>
        </p:nvGrpSpPr>
        <p:grpSpPr>
          <a:xfrm>
            <a:off x="4781400" y="2261950"/>
            <a:ext cx="1709100" cy="1608800"/>
            <a:chOff x="4781400" y="1957150"/>
            <a:chExt cx="1709100" cy="1608800"/>
          </a:xfrm>
        </p:grpSpPr>
        <p:sp>
          <p:nvSpPr>
            <p:cNvPr id="149" name="Google Shape;149;p22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07016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70168"/>
                </a:solidFill>
              </a:endParaRPr>
            </a:p>
          </p:txBody>
        </p:sp>
        <p:sp>
          <p:nvSpPr>
            <p:cNvPr id="150" name="Google Shape;150;p22"/>
            <p:cNvSpPr txBox="1"/>
            <p:nvPr/>
          </p:nvSpPr>
          <p:spPr>
            <a:xfrm>
              <a:off x="4781400" y="2571750"/>
              <a:ext cx="1709100" cy="9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Year 3:</a:t>
              </a:r>
              <a:endParaRPr b="1" sz="10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SRC V1 Beta, Continue Long-term Funding Strategy and Proposal Writing</a:t>
              </a:r>
              <a:endParaRPr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p22"/>
            <p:cNvSpPr txBox="1"/>
            <p:nvPr/>
          </p:nvSpPr>
          <p:spPr>
            <a:xfrm>
              <a:off x="5417558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2027</a:t>
              </a:r>
              <a:endParaRPr b="1"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" name="Google Shape;152;p22"/>
          <p:cNvGrpSpPr/>
          <p:nvPr/>
        </p:nvGrpSpPr>
        <p:grpSpPr>
          <a:xfrm>
            <a:off x="6842050" y="2261950"/>
            <a:ext cx="1709100" cy="1603715"/>
            <a:chOff x="6842050" y="1957150"/>
            <a:chExt cx="1709100" cy="1603715"/>
          </a:xfrm>
        </p:grpSpPr>
        <p:sp>
          <p:nvSpPr>
            <p:cNvPr id="153" name="Google Shape;153;p22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07006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00FF"/>
                </a:solidFill>
              </a:endParaRPr>
            </a:p>
          </p:txBody>
        </p:sp>
        <p:sp>
          <p:nvSpPr>
            <p:cNvPr id="154" name="Google Shape;154;p22"/>
            <p:cNvSpPr txBox="1"/>
            <p:nvPr/>
          </p:nvSpPr>
          <p:spPr>
            <a:xfrm>
              <a:off x="6842050" y="2571765"/>
              <a:ext cx="1709100" cy="9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70068"/>
                  </a:solidFill>
                  <a:latin typeface="Roboto"/>
                  <a:ea typeface="Roboto"/>
                  <a:cs typeface="Roboto"/>
                  <a:sym typeface="Roboto"/>
                </a:rPr>
                <a:t>Year 4:</a:t>
              </a:r>
              <a:endParaRPr b="1" sz="1000">
                <a:solidFill>
                  <a:srgbClr val="07006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70068"/>
                  </a:solidFill>
                  <a:latin typeface="Roboto"/>
                  <a:ea typeface="Roboto"/>
                  <a:cs typeface="Roboto"/>
                  <a:sym typeface="Roboto"/>
                </a:rPr>
                <a:t>SRC V1, SKAO AA* Data, Results and Papers, Planning for Next 4-years</a:t>
              </a:r>
              <a:endParaRPr b="1" sz="800">
                <a:solidFill>
                  <a:srgbClr val="07006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22"/>
            <p:cNvSpPr txBox="1"/>
            <p:nvPr/>
          </p:nvSpPr>
          <p:spPr>
            <a:xfrm>
              <a:off x="74995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070068"/>
                  </a:solidFill>
                  <a:latin typeface="Roboto"/>
                  <a:ea typeface="Roboto"/>
                  <a:cs typeface="Roboto"/>
                  <a:sym typeface="Roboto"/>
                </a:rPr>
                <a:t>2028</a:t>
              </a:r>
              <a:endParaRPr b="1" sz="800">
                <a:solidFill>
                  <a:srgbClr val="07006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56" name="Google Shape;156;p22"/>
          <p:cNvCxnSpPr/>
          <p:nvPr/>
        </p:nvCxnSpPr>
        <p:spPr>
          <a:xfrm>
            <a:off x="2013425" y="2537025"/>
            <a:ext cx="794100" cy="15900"/>
          </a:xfrm>
          <a:prstGeom prst="straightConnector1">
            <a:avLst/>
          </a:prstGeom>
          <a:noFill/>
          <a:ln cap="flat" cmpd="sng" w="28575">
            <a:solidFill>
              <a:srgbClr val="07016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" name="Google Shape;157;p22"/>
          <p:cNvCxnSpPr/>
          <p:nvPr/>
        </p:nvCxnSpPr>
        <p:spPr>
          <a:xfrm>
            <a:off x="4207250" y="2552925"/>
            <a:ext cx="794100" cy="15900"/>
          </a:xfrm>
          <a:prstGeom prst="straightConnector1">
            <a:avLst/>
          </a:prstGeom>
          <a:noFill/>
          <a:ln cap="flat" cmpd="sng" w="28575">
            <a:solidFill>
              <a:srgbClr val="07016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22"/>
          <p:cNvCxnSpPr/>
          <p:nvPr/>
        </p:nvCxnSpPr>
        <p:spPr>
          <a:xfrm>
            <a:off x="6315775" y="2552925"/>
            <a:ext cx="794100" cy="159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