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aveat" pitchFamily="2" charset="0"/>
      <p:regular r:id="rId21"/>
      <p:bold r:id="rId22"/>
    </p:embeddedFont>
    <p:embeddedFont>
      <p:font typeface="Roboto Mono Light" panose="020F03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60" d="100"/>
          <a:sy n="160" d="100"/>
        </p:scale>
        <p:origin x="7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3c89be11a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3c89be11a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3cb7160cc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3cb7160cc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ec2084a8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3ec2084a8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3c89be11a8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3c89be11a8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3c89be11a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3c89be11a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3edf1e20b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3edf1e20b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3c89be11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3c89be11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3c89be11a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3c89be11a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40ecb7cf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40ecb7cf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3c89be11a8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3c89be11a8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3ec2084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3ec2084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3c89be11a8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3c89be11a8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3f09863c6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3f09863c6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3f09863c6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3f09863c6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40860f3b9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40860f3b9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408865567a_6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408865567a_6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08865567a_6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408865567a_6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  <a:defRPr sz="1800">
                <a:solidFill>
                  <a:srgbClr val="F3F3F3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>
                <a:solidFill>
                  <a:srgbClr val="F3F3F3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>
                <a:solidFill>
                  <a:srgbClr val="F3F3F3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>
                <a:solidFill>
                  <a:srgbClr val="F3F3F3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○"/>
              <a:defRPr>
                <a:solidFill>
                  <a:srgbClr val="EFEFEF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■"/>
              <a:defRPr>
                <a:solidFill>
                  <a:srgbClr val="EFEFEF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●"/>
              <a:defRPr>
                <a:solidFill>
                  <a:srgbClr val="D9D9D9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  <a:defRPr>
                <a:solidFill>
                  <a:srgbClr val="D9D9D9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  <a:defRPr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-50" y="5038575"/>
            <a:ext cx="9144000" cy="129000"/>
          </a:xfrm>
          <a:prstGeom prst="rect">
            <a:avLst/>
          </a:prstGeom>
          <a:gradFill>
            <a:gsLst>
              <a:gs pos="0">
                <a:srgbClr val="651098"/>
              </a:gs>
              <a:gs pos="22000">
                <a:srgbClr val="771D8F"/>
              </a:gs>
              <a:gs pos="43000">
                <a:srgbClr val="992478"/>
              </a:gs>
              <a:gs pos="64000">
                <a:srgbClr val="B71D60"/>
              </a:gs>
              <a:gs pos="82000">
                <a:srgbClr val="B61C5F"/>
              </a:gs>
              <a:gs pos="100000">
                <a:srgbClr val="D00B50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1081475" y="1547825"/>
            <a:ext cx="571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</a:endParaRPr>
          </a:p>
        </p:txBody>
      </p:sp>
      <p:pic>
        <p:nvPicPr>
          <p:cNvPr id="11" name="Google Shape;11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5300" y="4649400"/>
            <a:ext cx="548698" cy="30864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42.png"/><Relationship Id="rId10" Type="http://schemas.openxmlformats.org/officeDocument/2006/relationships/image" Target="../media/image5.png"/><Relationship Id="rId4" Type="http://schemas.openxmlformats.org/officeDocument/2006/relationships/image" Target="../media/image41.png"/><Relationship Id="rId9" Type="http://schemas.openxmlformats.org/officeDocument/2006/relationships/hyperlink" Target="https://doi.org/10.48550/arXiv.2302.1437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arxiv.org/abs/2408.16814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8.png"/><Relationship Id="rId4" Type="http://schemas.openxmlformats.org/officeDocument/2006/relationships/image" Target="../media/image46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philipp.denzel@zhaw.ch" TargetMode="External"/><Relationship Id="rId3" Type="http://schemas.openxmlformats.org/officeDocument/2006/relationships/image" Target="../media/image53.png"/><Relationship Id="rId7" Type="http://schemas.openxmlformats.org/officeDocument/2006/relationships/hyperlink" Target="https://www.zhaw.ch/de/ueber-uns/person/den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hyperlink" Target="mailto:elena.gavagnin@zhaw.ch" TargetMode="External"/><Relationship Id="rId4" Type="http://schemas.openxmlformats.org/officeDocument/2006/relationships/hyperlink" Target="https://www.zhaw.ch/de/ueber-uns/person/gava" TargetMode="Externa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2409.1117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2408.0614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g-project.org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github.com/i4Ds/Karabo-Pipeline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arxiv.org/abs/1502.03362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hyperlink" Target="https://arxiv.org/abs/2112.10752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hyperlink" Target="https://arxiv.org/abs/1901.05791" TargetMode="External"/><Relationship Id="rId9" Type="http://schemas.openxmlformats.org/officeDocument/2006/relationships/hyperlink" Target="https://doi.org/10.1051/0004-6361/20245297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-188600" y="669475"/>
            <a:ext cx="9521198" cy="38075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11700" y="407275"/>
            <a:ext cx="8520600" cy="1799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5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4400"/>
              <a:t>AI Developments in SKACH</a:t>
            </a:r>
            <a:endParaRPr sz="4400"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11700" y="2571750"/>
            <a:ext cx="8689500" cy="17442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5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SKAO Council Science Meeting</a:t>
            </a:r>
            <a:endParaRPr>
              <a:solidFill>
                <a:srgbClr val="F3F3F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Mar</a:t>
            </a:r>
            <a:r>
              <a:rPr lang="de">
                <a:solidFill>
                  <a:srgbClr val="F3F3F3"/>
                </a:solidFill>
              </a:rPr>
              <a:t> </a:t>
            </a:r>
            <a:r>
              <a:rPr lang="de"/>
              <a:t>17</a:t>
            </a:r>
            <a:r>
              <a:rPr lang="de">
                <a:solidFill>
                  <a:srgbClr val="F3F3F3"/>
                </a:solidFill>
              </a:rPr>
              <a:t>, 202</a:t>
            </a:r>
            <a:r>
              <a:rPr lang="de"/>
              <a:t>5</a:t>
            </a:r>
            <a:endParaRPr>
              <a:solidFill>
                <a:srgbClr val="F3F3F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F3F3F3"/>
                </a:solidFill>
              </a:rPr>
              <a:t>Philipp Denzel</a:t>
            </a:r>
            <a:r>
              <a:rPr lang="de"/>
              <a:t> </a:t>
            </a:r>
            <a:r>
              <a:rPr lang="de">
                <a:solidFill>
                  <a:srgbClr val="F3F3F3"/>
                </a:solidFill>
              </a:rPr>
              <a:t>&amp; </a:t>
            </a:r>
            <a:r>
              <a:rPr lang="de"/>
              <a:t>Elena Gavagnin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385" i="1"/>
              <a:t>ZHAW Zurich University of Applied Sciences</a:t>
            </a:r>
            <a:endParaRPr sz="2385"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274200" y="292625"/>
            <a:ext cx="870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Normalizing Flow for JWST and SKA-Low Observations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/>
              <a:t>(Bianco et al.)</a:t>
            </a:r>
            <a:endParaRPr sz="1800"/>
          </a:p>
        </p:txBody>
      </p:sp>
      <p:sp>
        <p:nvSpPr>
          <p:cNvPr id="175" name="Google Shape;17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10</a:t>
            </a:fld>
            <a:endParaRPr/>
          </a:p>
        </p:txBody>
      </p:sp>
      <p:pic>
        <p:nvPicPr>
          <p:cNvPr id="176" name="Google Shape;176;p22" title="Untitled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7135" y="1196657"/>
            <a:ext cx="1877267" cy="12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 title="Untitled1.png"/>
          <p:cNvPicPr preferRelativeResize="0"/>
          <p:nvPr/>
        </p:nvPicPr>
        <p:blipFill rotWithShape="1">
          <a:blip r:embed="rId4">
            <a:alphaModFix/>
          </a:blip>
          <a:srcRect r="20388"/>
          <a:stretch/>
        </p:blipFill>
        <p:spPr>
          <a:xfrm>
            <a:off x="6097377" y="2741450"/>
            <a:ext cx="2840199" cy="7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 title="Untitled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0362" y="3698738"/>
            <a:ext cx="2840176" cy="127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22"/>
          <p:cNvCxnSpPr/>
          <p:nvPr/>
        </p:nvCxnSpPr>
        <p:spPr>
          <a:xfrm rot="10800000" flipH="1">
            <a:off x="3556951" y="1264800"/>
            <a:ext cx="806700" cy="7863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0" name="Google Shape;180;p22" title="Untitled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3395" y="2741422"/>
            <a:ext cx="2840174" cy="2107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 title="Untitled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6988" y="1262348"/>
            <a:ext cx="1148699" cy="1148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22"/>
          <p:cNvCxnSpPr>
            <a:stCxn id="181" idx="3"/>
            <a:endCxn id="183" idx="0"/>
          </p:cNvCxnSpPr>
          <p:nvPr/>
        </p:nvCxnSpPr>
        <p:spPr>
          <a:xfrm>
            <a:off x="5505687" y="1836698"/>
            <a:ext cx="932400" cy="4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3" name="Google Shape;183;p22"/>
          <p:cNvSpPr/>
          <p:nvPr/>
        </p:nvSpPr>
        <p:spPr>
          <a:xfrm rot="-5400000">
            <a:off x="6188101" y="1696127"/>
            <a:ext cx="789900" cy="289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GLOW</a:t>
            </a:r>
            <a:endParaRPr/>
          </a:p>
        </p:txBody>
      </p:sp>
      <p:pic>
        <p:nvPicPr>
          <p:cNvPr id="184" name="Google Shape;184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63477" y="1292250"/>
            <a:ext cx="1276900" cy="1278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85" name="Google Shape;185;p22"/>
          <p:cNvCxnSpPr/>
          <p:nvPr/>
        </p:nvCxnSpPr>
        <p:spPr>
          <a:xfrm rot="10800000" flipH="1">
            <a:off x="3474776" y="2406325"/>
            <a:ext cx="428100" cy="135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6" name="Google Shape;186;p22"/>
          <p:cNvSpPr/>
          <p:nvPr/>
        </p:nvSpPr>
        <p:spPr>
          <a:xfrm rot="-5400000">
            <a:off x="5659001" y="1640259"/>
            <a:ext cx="606600" cy="338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/>
              <a:t>conditional vectors</a:t>
            </a:r>
            <a:endParaRPr sz="800"/>
          </a:p>
        </p:txBody>
      </p:sp>
      <p:pic>
        <p:nvPicPr>
          <p:cNvPr id="187" name="Google Shape;187;p22" title="Untitled1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38505" y="2436747"/>
            <a:ext cx="1048675" cy="164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p22"/>
          <p:cNvCxnSpPr>
            <a:stCxn id="187" idx="3"/>
          </p:cNvCxnSpPr>
          <p:nvPr/>
        </p:nvCxnSpPr>
        <p:spPr>
          <a:xfrm rot="10800000" flipH="1">
            <a:off x="5487180" y="2125010"/>
            <a:ext cx="933300" cy="394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9" name="Google Shape;189;p22"/>
          <p:cNvCxnSpPr>
            <a:endCxn id="176" idx="1"/>
          </p:cNvCxnSpPr>
          <p:nvPr/>
        </p:nvCxnSpPr>
        <p:spPr>
          <a:xfrm rot="10800000" flipH="1">
            <a:off x="6725035" y="1835957"/>
            <a:ext cx="362100" cy="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0" name="Google Shape;190;p22"/>
          <p:cNvSpPr/>
          <p:nvPr/>
        </p:nvSpPr>
        <p:spPr>
          <a:xfrm>
            <a:off x="7464900" y="2698961"/>
            <a:ext cx="832500" cy="789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1" name="Google Shape;191;p22"/>
          <p:cNvCxnSpPr/>
          <p:nvPr/>
        </p:nvCxnSpPr>
        <p:spPr>
          <a:xfrm flipH="1">
            <a:off x="7821126" y="2285700"/>
            <a:ext cx="171000" cy="413400"/>
          </a:xfrm>
          <a:prstGeom prst="straightConnector1">
            <a:avLst/>
          </a:prstGeom>
          <a:noFill/>
          <a:ln w="28575" cap="flat" cmpd="sng">
            <a:solidFill>
              <a:srgbClr val="6D9EEB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2" name="Google Shape;192;p22"/>
          <p:cNvCxnSpPr>
            <a:stCxn id="190" idx="2"/>
          </p:cNvCxnSpPr>
          <p:nvPr/>
        </p:nvCxnSpPr>
        <p:spPr>
          <a:xfrm>
            <a:off x="7881150" y="3488861"/>
            <a:ext cx="298200" cy="587400"/>
          </a:xfrm>
          <a:prstGeom prst="straightConnector1">
            <a:avLst/>
          </a:prstGeom>
          <a:noFill/>
          <a:ln w="28575" cap="flat" cmpd="sng">
            <a:solidFill>
              <a:srgbClr val="6D9E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3" name="Google Shape;193;p22"/>
          <p:cNvSpPr/>
          <p:nvPr/>
        </p:nvSpPr>
        <p:spPr>
          <a:xfrm>
            <a:off x="5878490" y="2685950"/>
            <a:ext cx="240600" cy="22152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800" tIns="100800" rIns="100800" bIns="100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cxnSp>
        <p:nvCxnSpPr>
          <p:cNvPr id="194" name="Google Shape;194;p22"/>
          <p:cNvCxnSpPr>
            <a:stCxn id="193" idx="1"/>
            <a:endCxn id="180" idx="3"/>
          </p:cNvCxnSpPr>
          <p:nvPr/>
        </p:nvCxnSpPr>
        <p:spPr>
          <a:xfrm flipH="1">
            <a:off x="5633690" y="3793550"/>
            <a:ext cx="244800" cy="1500"/>
          </a:xfrm>
          <a:prstGeom prst="straightConnector1">
            <a:avLst/>
          </a:prstGeom>
          <a:noFill/>
          <a:ln w="28575" cap="flat" cmpd="sng">
            <a:solidFill>
              <a:srgbClr val="6D9E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5" name="Google Shape;195;p22"/>
          <p:cNvSpPr txBox="1">
            <a:spLocks noGrp="1"/>
          </p:cNvSpPr>
          <p:nvPr>
            <p:ph type="body" idx="1"/>
          </p:nvPr>
        </p:nvSpPr>
        <p:spPr>
          <a:xfrm>
            <a:off x="212684" y="1446075"/>
            <a:ext cx="2423100" cy="291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/>
              <a:t>Locate ionizing high-z sources in HII regions</a:t>
            </a:r>
            <a:endParaRPr sz="17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700"/>
              <a:t>Without AI this process is intense &amp; approximate</a:t>
            </a:r>
            <a:endParaRPr sz="17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br>
              <a:rPr lang="de" sz="1700" u="sng"/>
            </a:br>
            <a:r>
              <a:rPr lang="de" sz="1700" u="sng"/>
              <a:t>GLOW:</a:t>
            </a:r>
            <a:br>
              <a:rPr lang="de" sz="1700" u="sng"/>
            </a:br>
            <a:r>
              <a:rPr lang="de" sz="1700"/>
              <a:t>probability position of the ionizing sources based on the HII region shape</a:t>
            </a:r>
            <a:endParaRPr sz="1700"/>
          </a:p>
        </p:txBody>
      </p:sp>
      <p:pic>
        <p:nvPicPr>
          <p:cNvPr id="196" name="Google Shape;196;p22" title="eth_logo_kurz_neg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81158" y="58222"/>
            <a:ext cx="1180548" cy="4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Physic Informed Neural Network for EoR </a:t>
            </a:r>
            <a:br>
              <a:rPr lang="de"/>
            </a:br>
            <a:r>
              <a:rPr lang="de" sz="1800"/>
              <a:t>(Bianco et al. 2022)</a:t>
            </a:r>
            <a:endParaRPr sz="1800"/>
          </a:p>
        </p:txBody>
      </p:sp>
      <p:sp>
        <p:nvSpPr>
          <p:cNvPr id="202" name="Google Shape;202;p23"/>
          <p:cNvSpPr txBox="1">
            <a:spLocks noGrp="1"/>
          </p:cNvSpPr>
          <p:nvPr>
            <p:ph type="body" idx="1"/>
          </p:nvPr>
        </p:nvSpPr>
        <p:spPr>
          <a:xfrm>
            <a:off x="311700" y="1199735"/>
            <a:ext cx="8520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"/>
              <a:t>Physics Informed Neural Network (PINN) to speed-up the simulation of computationally expensive cosmological Reionization simulations.</a:t>
            </a:r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11</a:t>
            </a:fld>
            <a:endParaRPr/>
          </a:p>
        </p:txBody>
      </p:sp>
      <p:pic>
        <p:nvPicPr>
          <p:cNvPr id="204" name="Google Shape;2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275" y="1928891"/>
            <a:ext cx="7137623" cy="243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 title="5Tpok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4967" y="4461802"/>
            <a:ext cx="3251882" cy="57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206;p23"/>
          <p:cNvCxnSpPr/>
          <p:nvPr/>
        </p:nvCxnSpPr>
        <p:spPr>
          <a:xfrm flipH="1">
            <a:off x="6963200" y="3714331"/>
            <a:ext cx="480300" cy="8745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7" name="Google Shape;207;p23"/>
          <p:cNvSpPr txBox="1"/>
          <p:nvPr/>
        </p:nvSpPr>
        <p:spPr>
          <a:xfrm>
            <a:off x="3618350" y="4525182"/>
            <a:ext cx="162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1600" u="sng">
                <a:solidFill>
                  <a:srgbClr val="F3F3F3"/>
                </a:solidFill>
              </a:rPr>
              <a:t>Physics Loss:</a:t>
            </a:r>
            <a:endParaRPr sz="1200" u="sng"/>
          </a:p>
        </p:txBody>
      </p:sp>
      <p:pic>
        <p:nvPicPr>
          <p:cNvPr id="208" name="Google Shape;20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2551" y="226628"/>
            <a:ext cx="800350" cy="26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xfrm>
            <a:off x="68950" y="960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420"/>
              <a:t>Physics informed machine learning for cosmological simulations</a:t>
            </a:r>
            <a:endParaRPr sz="2420"/>
          </a:p>
        </p:txBody>
      </p:sp>
      <p:sp>
        <p:nvSpPr>
          <p:cNvPr id="214" name="Google Shape;214;p24"/>
          <p:cNvSpPr txBox="1">
            <a:spLocks noGrp="1"/>
          </p:cNvSpPr>
          <p:nvPr>
            <p:ph type="body" idx="1"/>
          </p:nvPr>
        </p:nvSpPr>
        <p:spPr>
          <a:xfrm>
            <a:off x="311700" y="57431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" sz="1600"/>
              <a:t>(Mishra, Cerardi &amp; Tolley)</a:t>
            </a:r>
            <a:endParaRPr sz="1600"/>
          </a:p>
        </p:txBody>
      </p:sp>
      <p:sp>
        <p:nvSpPr>
          <p:cNvPr id="215" name="Google Shape;21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12</a:t>
            </a:fld>
            <a:endParaRPr/>
          </a:p>
        </p:txBody>
      </p:sp>
      <p:pic>
        <p:nvPicPr>
          <p:cNvPr id="216" name="Google Shape;21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5350" y="613775"/>
            <a:ext cx="90878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4"/>
          <p:cNvSpPr txBox="1">
            <a:spLocks noGrp="1"/>
          </p:cNvSpPr>
          <p:nvPr>
            <p:ph type="body" idx="1"/>
          </p:nvPr>
        </p:nvSpPr>
        <p:spPr>
          <a:xfrm>
            <a:off x="4572000" y="1215775"/>
            <a:ext cx="4260300" cy="15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 b="1"/>
              <a:t>Physics-informed neural network:</a:t>
            </a:r>
            <a:r>
              <a:rPr lang="de" sz="1600"/>
              <a:t> Use physics constraints as an additional loss term during network training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ts val="1600"/>
              <a:buChar char="●"/>
            </a:pPr>
            <a:r>
              <a:rPr lang="de" sz="1600"/>
              <a:t>Smooth, differentiable, gridless predictions for dark matter density</a:t>
            </a:r>
            <a:endParaRPr sz="1600"/>
          </a:p>
        </p:txBody>
      </p:sp>
      <p:sp>
        <p:nvSpPr>
          <p:cNvPr id="218" name="Google Shape;218;p24"/>
          <p:cNvSpPr txBox="1"/>
          <p:nvPr/>
        </p:nvSpPr>
        <p:spPr>
          <a:xfrm>
            <a:off x="311703" y="1216292"/>
            <a:ext cx="4188900" cy="13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F3F3F3"/>
                </a:solidFill>
              </a:rPr>
              <a:t>Dynamical equations of Fuzzy Dark Matter</a:t>
            </a:r>
            <a:endParaRPr sz="1600">
              <a:solidFill>
                <a:srgbClr val="F3F3F3"/>
              </a:solidFill>
            </a:endParaRPr>
          </a:p>
        </p:txBody>
      </p:sp>
      <p:pic>
        <p:nvPicPr>
          <p:cNvPr id="219" name="Google Shape;21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800" y="1587023"/>
            <a:ext cx="4023251" cy="12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/>
          <p:cNvPicPr preferRelativeResize="0"/>
          <p:nvPr/>
        </p:nvPicPr>
        <p:blipFill rotWithShape="1">
          <a:blip r:embed="rId5">
            <a:alphaModFix/>
          </a:blip>
          <a:srcRect r="32894" b="51054"/>
          <a:stretch/>
        </p:blipFill>
        <p:spPr>
          <a:xfrm>
            <a:off x="4953175" y="2810650"/>
            <a:ext cx="3519282" cy="159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24"/>
          <p:cNvGrpSpPr/>
          <p:nvPr/>
        </p:nvGrpSpPr>
        <p:grpSpPr>
          <a:xfrm>
            <a:off x="1560577" y="2970361"/>
            <a:ext cx="2803478" cy="1994135"/>
            <a:chOff x="3229514" y="1327900"/>
            <a:chExt cx="5310622" cy="5143501"/>
          </a:xfrm>
        </p:grpSpPr>
        <p:pic>
          <p:nvPicPr>
            <p:cNvPr id="222" name="Google Shape;222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893063" y="1327900"/>
              <a:ext cx="2647073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2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229514" y="1327900"/>
              <a:ext cx="2684972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4" name="Google Shape;224;p24"/>
          <p:cNvSpPr txBox="1"/>
          <p:nvPr/>
        </p:nvSpPr>
        <p:spPr>
          <a:xfrm>
            <a:off x="235552" y="2970350"/>
            <a:ext cx="1389300" cy="13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rgbClr val="F3F3F3"/>
                </a:solidFill>
              </a:rPr>
              <a:t>Network learns the physics of Fuzzy Dark Matter (A. Mishra)</a:t>
            </a:r>
            <a:endParaRPr sz="1300">
              <a:solidFill>
                <a:srgbClr val="F3F3F3"/>
              </a:solidFill>
            </a:endParaRPr>
          </a:p>
        </p:txBody>
      </p:sp>
      <p:sp>
        <p:nvSpPr>
          <p:cNvPr id="225" name="Google Shape;225;p24"/>
          <p:cNvSpPr txBox="1"/>
          <p:nvPr/>
        </p:nvSpPr>
        <p:spPr>
          <a:xfrm>
            <a:off x="4908759" y="4406050"/>
            <a:ext cx="3608100" cy="13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rgbClr val="F3F3F3"/>
                </a:solidFill>
              </a:rPr>
              <a:t>Use Kolmogorov-Arnold networks to model the singularities of Cold Dark Matter (N. Cerardi)</a:t>
            </a:r>
            <a:endParaRPr sz="13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Radiative Transfer Simulations for SKA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/>
              <a:t>(Bianco et al.)</a:t>
            </a:r>
            <a:endParaRPr sz="1800"/>
          </a:p>
        </p:txBody>
      </p:sp>
      <p:sp>
        <p:nvSpPr>
          <p:cNvPr id="231" name="Google Shape;23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13</a:t>
            </a:fld>
            <a:endParaRPr/>
          </a:p>
        </p:txBody>
      </p:sp>
      <p:pic>
        <p:nvPicPr>
          <p:cNvPr id="232" name="Google Shape;2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425" y="1719275"/>
            <a:ext cx="3273325" cy="9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5"/>
          <p:cNvSpPr txBox="1"/>
          <p:nvPr/>
        </p:nvSpPr>
        <p:spPr>
          <a:xfrm>
            <a:off x="302700" y="1273476"/>
            <a:ext cx="8538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>
                <a:solidFill>
                  <a:schemeClr val="dk1"/>
                </a:solidFill>
              </a:rPr>
              <a:t>Solve ODE chemistry to simulate the evolution of neutral hydrogen during EoR: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311700" y="2956875"/>
            <a:ext cx="3328200" cy="1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F3F3F3"/>
                </a:solidFill>
              </a:rPr>
              <a:t>Combination of generative models (Denzel et al., in prep.) and neural operators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300"/>
          </a:p>
        </p:txBody>
      </p:sp>
      <p:grpSp>
        <p:nvGrpSpPr>
          <p:cNvPr id="235" name="Google Shape;235;p25"/>
          <p:cNvGrpSpPr/>
          <p:nvPr/>
        </p:nvGrpSpPr>
        <p:grpSpPr>
          <a:xfrm>
            <a:off x="3627609" y="2774483"/>
            <a:ext cx="2248416" cy="2096381"/>
            <a:chOff x="6435725" y="1983625"/>
            <a:chExt cx="2618700" cy="2787000"/>
          </a:xfrm>
        </p:grpSpPr>
        <p:sp>
          <p:nvSpPr>
            <p:cNvPr id="236" name="Google Shape;236;p25"/>
            <p:cNvSpPr/>
            <p:nvPr/>
          </p:nvSpPr>
          <p:spPr>
            <a:xfrm>
              <a:off x="6435725" y="1983625"/>
              <a:ext cx="2618700" cy="2787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7" name="Google Shape;237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51997" y="2001596"/>
              <a:ext cx="2590001" cy="27471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8" name="Google Shape;238;p25" title="ETH_Zürich_wordmar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8675" y="258875"/>
            <a:ext cx="1010200" cy="25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 title="Uni_basel_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8675" y="631175"/>
            <a:ext cx="418066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 title="Swiss_National_Supercomputing_Centre_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5225" y="909738"/>
            <a:ext cx="1187073" cy="29413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5"/>
          <p:cNvSpPr txBox="1"/>
          <p:nvPr/>
        </p:nvSpPr>
        <p:spPr>
          <a:xfrm>
            <a:off x="3796763" y="1842813"/>
            <a:ext cx="19101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>
                <a:solidFill>
                  <a:schemeClr val="dk1"/>
                </a:solidFill>
              </a:rPr>
              <a:t>similarly for </a:t>
            </a:r>
            <a:r>
              <a:rPr lang="de" sz="1800">
                <a:solidFill>
                  <a:srgbClr val="F3F3F3"/>
                </a:solidFill>
              </a:rPr>
              <a:t>H II, He I, and He II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</p:txBody>
      </p:sp>
      <p:pic>
        <p:nvPicPr>
          <p:cNvPr id="242" name="Google Shape;242;p25"/>
          <p:cNvPicPr preferRelativeResize="0"/>
          <p:nvPr/>
        </p:nvPicPr>
        <p:blipFill rotWithShape="1">
          <a:blip r:embed="rId8">
            <a:alphaModFix/>
          </a:blip>
          <a:srcRect l="1822" t="-2880" r="1240" b="-2239"/>
          <a:stretch/>
        </p:blipFill>
        <p:spPr>
          <a:xfrm>
            <a:off x="5922063" y="1759038"/>
            <a:ext cx="3163425" cy="25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5"/>
          <p:cNvSpPr txBox="1"/>
          <p:nvPr/>
        </p:nvSpPr>
        <p:spPr>
          <a:xfrm>
            <a:off x="6434850" y="4263025"/>
            <a:ext cx="258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>
                <a:solidFill>
                  <a:srgbClr val="4E70F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Hao et al. (2023)</a:t>
            </a:r>
            <a:endParaRPr/>
          </a:p>
        </p:txBody>
      </p:sp>
      <p:pic>
        <p:nvPicPr>
          <p:cNvPr id="244" name="Google Shape;244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06275" y="258872"/>
            <a:ext cx="418075" cy="437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Cosmological likelihood-based inference </a:t>
            </a:r>
            <a:br>
              <a:rPr lang="de"/>
            </a:br>
            <a:r>
              <a:rPr lang="de" sz="1800"/>
              <a:t>(Piras et al.)</a:t>
            </a:r>
            <a:endParaRPr sz="1800"/>
          </a:p>
        </p:txBody>
      </p:sp>
      <p:sp>
        <p:nvSpPr>
          <p:cNvPr id="250" name="Google Shape;250;p26"/>
          <p:cNvSpPr txBox="1">
            <a:spLocks noGrp="1"/>
          </p:cNvSpPr>
          <p:nvPr>
            <p:ph type="body" idx="1"/>
          </p:nvPr>
        </p:nvSpPr>
        <p:spPr>
          <a:xfrm>
            <a:off x="150" y="1304875"/>
            <a:ext cx="914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Without AI, analysis of next-generation </a:t>
            </a:r>
            <a:br>
              <a:rPr lang="de"/>
            </a:br>
            <a:r>
              <a:rPr lang="de"/>
              <a:t>experiments like SKA will take </a:t>
            </a:r>
            <a:r>
              <a:rPr lang="de" b="1"/>
              <a:t>too long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Solution: combine modern sampling techniques</a:t>
            </a:r>
            <a:br>
              <a:rPr lang="de"/>
            </a:br>
            <a:r>
              <a:rPr lang="de"/>
              <a:t>with machine learning emulators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Analysis time goes </a:t>
            </a:r>
            <a:r>
              <a:rPr lang="de" b="1"/>
              <a:t>from years to days</a:t>
            </a:r>
            <a:endParaRPr b="1"/>
          </a:p>
        </p:txBody>
      </p:sp>
      <p:sp>
        <p:nvSpPr>
          <p:cNvPr id="251" name="Google Shape;25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14</a:t>
            </a:fld>
            <a:endParaRPr/>
          </a:p>
        </p:txBody>
      </p:sp>
      <p:pic>
        <p:nvPicPr>
          <p:cNvPr id="252" name="Google Shape;2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3475" y="1222275"/>
            <a:ext cx="3624326" cy="354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7373" y="197685"/>
            <a:ext cx="1425499" cy="61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Robust simulation-based inference </a:t>
            </a:r>
            <a:br>
              <a:rPr lang="de"/>
            </a:br>
            <a:r>
              <a:rPr lang="de" sz="1800"/>
              <a:t>(Piras et al.)</a:t>
            </a:r>
            <a:endParaRPr sz="1800"/>
          </a:p>
        </p:txBody>
      </p:sp>
      <p:sp>
        <p:nvSpPr>
          <p:cNvPr id="259" name="Google Shape;259;p27"/>
          <p:cNvSpPr txBox="1">
            <a:spLocks noGrp="1"/>
          </p:cNvSpPr>
          <p:nvPr>
            <p:ph type="body" idx="1"/>
          </p:nvPr>
        </p:nvSpPr>
        <p:spPr>
          <a:xfrm>
            <a:off x="150" y="1304875"/>
            <a:ext cx="914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AI algorithms tend to </a:t>
            </a:r>
            <a:r>
              <a:rPr lang="de" b="1"/>
              <a:t>overfit the data</a:t>
            </a:r>
            <a:r>
              <a:rPr lang="de"/>
              <a:t>, </a:t>
            </a:r>
            <a:br>
              <a:rPr lang="de"/>
            </a:br>
            <a:r>
              <a:rPr lang="de"/>
              <a:t>affecting the robustness of the results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Solution: develop </a:t>
            </a:r>
            <a:r>
              <a:rPr lang="de" b="1"/>
              <a:t>domain-adapted AI algorithms</a:t>
            </a:r>
            <a:r>
              <a:rPr lang="de"/>
              <a:t>,</a:t>
            </a:r>
            <a:br>
              <a:rPr lang="de"/>
            </a:br>
            <a:r>
              <a:rPr lang="de"/>
              <a:t>encouraging the neural network to generalise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Achieves robustness without compromising </a:t>
            </a:r>
            <a:br>
              <a:rPr lang="de"/>
            </a:br>
            <a:r>
              <a:rPr lang="de"/>
              <a:t>accuracy, while using fewer resources</a:t>
            </a:r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15</a:t>
            </a:fld>
            <a:endParaRPr/>
          </a:p>
        </p:txBody>
      </p:sp>
      <p:pic>
        <p:nvPicPr>
          <p:cNvPr id="261" name="Google Shape;2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7373" y="197685"/>
            <a:ext cx="1425499" cy="6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 rotWithShape="1">
          <a:blip r:embed="rId4">
            <a:alphaModFix/>
          </a:blip>
          <a:srcRect l="695" t="3929" r="66785"/>
          <a:stretch/>
        </p:blipFill>
        <p:spPr>
          <a:xfrm>
            <a:off x="5800400" y="789125"/>
            <a:ext cx="2770751" cy="14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 rotWithShape="1">
          <a:blip r:embed="rId4">
            <a:alphaModFix/>
          </a:blip>
          <a:srcRect l="33320" t="3929" r="34162"/>
          <a:stretch/>
        </p:blipFill>
        <p:spPr>
          <a:xfrm>
            <a:off x="5800400" y="2120925"/>
            <a:ext cx="2770751" cy="14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7"/>
          <p:cNvPicPr preferRelativeResize="0"/>
          <p:nvPr/>
        </p:nvPicPr>
        <p:blipFill rotWithShape="1">
          <a:blip r:embed="rId4">
            <a:alphaModFix/>
          </a:blip>
          <a:srcRect l="66365" t="7053" r="1209" b="-3281"/>
          <a:stretch/>
        </p:blipFill>
        <p:spPr>
          <a:xfrm>
            <a:off x="5800400" y="3482525"/>
            <a:ext cx="2770751" cy="150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SKA Data Challenge 3: Incubator for new collaborations </a:t>
            </a:r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SDC3a: national SKACH collaboration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SERENEt (</a:t>
            </a:r>
            <a:r>
              <a:rPr lang="de" u="sng">
                <a:solidFill>
                  <a:schemeClr val="hlink"/>
                </a:solidFill>
                <a:hlinkClick r:id="rId3"/>
              </a:rPr>
              <a:t>Bianco et al. 2024</a:t>
            </a:r>
            <a:r>
              <a:rPr lang="de"/>
              <a:t>)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image preprocessing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mock observations with Karabo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double U-Net-based approach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9th place with 1 of 3 submissions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71" name="Google Shape;27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16</a:t>
            </a:fld>
            <a:endParaRPr/>
          </a:p>
        </p:txBody>
      </p:sp>
      <p:pic>
        <p:nvPicPr>
          <p:cNvPr id="272" name="Google Shape;27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0050" y="1152475"/>
            <a:ext cx="4342249" cy="16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0050" y="2930625"/>
            <a:ext cx="4055999" cy="20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8" title="eth_logo_kurz_neg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4377" y="4069415"/>
            <a:ext cx="884612" cy="32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7727" y="4057597"/>
            <a:ext cx="331502" cy="34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8" title="FHNW_Log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16893" y="4130592"/>
            <a:ext cx="884613" cy="20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53857" y="4083458"/>
            <a:ext cx="680975" cy="29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49543" y="4428537"/>
            <a:ext cx="680967" cy="29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8" title="KTH_logo_RGB_vit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82167" y="4359712"/>
            <a:ext cx="383035" cy="42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8" title="HES_SO_Logo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30510" y="4237414"/>
            <a:ext cx="1041701" cy="673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SKA Data Challenge 3: Incubator for new collaborations </a:t>
            </a:r>
            <a:endParaRPr/>
          </a:p>
        </p:txBody>
      </p:sp>
      <p:sp>
        <p:nvSpPr>
          <p:cNvPr id="286" name="Google Shape;286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SDC3b: international collaboration between SKAO "newcomers"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two SEarCH strategies</a:t>
            </a:r>
            <a:endParaRPr/>
          </a:p>
        </p:txBody>
      </p:sp>
      <p:sp>
        <p:nvSpPr>
          <p:cNvPr id="287" name="Google Shape;28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17</a:t>
            </a:fld>
            <a:endParaRPr/>
          </a:p>
        </p:txBody>
      </p:sp>
      <p:pic>
        <p:nvPicPr>
          <p:cNvPr id="288" name="Google Shape;288;p29"/>
          <p:cNvPicPr preferRelativeResize="0"/>
          <p:nvPr/>
        </p:nvPicPr>
        <p:blipFill rotWithShape="1">
          <a:blip r:embed="rId3">
            <a:alphaModFix/>
          </a:blip>
          <a:srcRect l="11410" t="32105" r="7030" b="35385"/>
          <a:stretch/>
        </p:blipFill>
        <p:spPr>
          <a:xfrm>
            <a:off x="6934825" y="1132300"/>
            <a:ext cx="1973675" cy="4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2796" y="1932850"/>
            <a:ext cx="1134729" cy="9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9"/>
          <p:cNvSpPr/>
          <p:nvPr/>
        </p:nvSpPr>
        <p:spPr>
          <a:xfrm>
            <a:off x="3579929" y="1655908"/>
            <a:ext cx="749700" cy="247800"/>
          </a:xfrm>
          <a:prstGeom prst="roundRect">
            <a:avLst>
              <a:gd name="adj" fmla="val 16667"/>
            </a:avLst>
          </a:prstGeom>
          <a:solidFill>
            <a:srgbClr val="B7B7B7">
              <a:alpha val="7059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2D Pk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2187175" y="2452425"/>
            <a:ext cx="1235700" cy="338700"/>
          </a:xfrm>
          <a:prstGeom prst="roundRect">
            <a:avLst>
              <a:gd name="adj" fmla="val 16667"/>
            </a:avLst>
          </a:prstGeom>
          <a:solidFill>
            <a:srgbClr val="B7B7B7">
              <a:alpha val="70590"/>
            </a:srgb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SDC3b Data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5578875" y="2327125"/>
            <a:ext cx="1576800" cy="461700"/>
          </a:xfrm>
          <a:prstGeom prst="roundRect">
            <a:avLst>
              <a:gd name="adj" fmla="val 16667"/>
            </a:avLst>
          </a:prstGeom>
          <a:solidFill>
            <a:srgbClr val="B7B7B7">
              <a:alpha val="70590"/>
            </a:srgb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Forward model </a:t>
            </a:r>
            <a:br>
              <a:rPr lang="de">
                <a:solidFill>
                  <a:schemeClr val="dk1"/>
                </a:solidFill>
              </a:rPr>
            </a:br>
            <a:r>
              <a:rPr lang="de">
                <a:solidFill>
                  <a:schemeClr val="dk1"/>
                </a:solidFill>
              </a:rPr>
              <a:t>and Simulations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1732400" y="3457038"/>
            <a:ext cx="1062000" cy="492000"/>
          </a:xfrm>
          <a:prstGeom prst="roundRect">
            <a:avLst>
              <a:gd name="adj" fmla="val 16667"/>
            </a:avLst>
          </a:prstGeom>
          <a:solidFill>
            <a:srgbClr val="B7B7B7">
              <a:alpha val="70590"/>
            </a:srgb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MCMC inference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4" name="Google Shape;29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3325" y="1990511"/>
            <a:ext cx="1397175" cy="9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9"/>
          <p:cNvSpPr/>
          <p:nvPr/>
        </p:nvSpPr>
        <p:spPr>
          <a:xfrm>
            <a:off x="7350054" y="1718559"/>
            <a:ext cx="1024200" cy="429900"/>
          </a:xfrm>
          <a:prstGeom prst="roundRect">
            <a:avLst>
              <a:gd name="adj" fmla="val 16667"/>
            </a:avLst>
          </a:prstGeom>
          <a:solidFill>
            <a:srgbClr val="B7B7B7">
              <a:alpha val="7059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21-cm</a:t>
            </a:r>
            <a:br>
              <a:rPr lang="de">
                <a:solidFill>
                  <a:schemeClr val="dk1"/>
                </a:solidFill>
              </a:rPr>
            </a:br>
            <a:r>
              <a:rPr lang="de">
                <a:solidFill>
                  <a:schemeClr val="dk1"/>
                </a:solidFill>
              </a:rPr>
              <a:t>lightcone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96" name="Google Shape;296;p29"/>
          <p:cNvCxnSpPr>
            <a:stCxn id="291" idx="2"/>
            <a:endCxn id="293" idx="0"/>
          </p:cNvCxnSpPr>
          <p:nvPr/>
        </p:nvCxnSpPr>
        <p:spPr>
          <a:xfrm flipH="1">
            <a:off x="2263525" y="2791125"/>
            <a:ext cx="541500" cy="66600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7" name="Google Shape;297;p29"/>
          <p:cNvSpPr/>
          <p:nvPr/>
        </p:nvSpPr>
        <p:spPr>
          <a:xfrm>
            <a:off x="3200426" y="4158525"/>
            <a:ext cx="1397100" cy="531300"/>
          </a:xfrm>
          <a:prstGeom prst="roundRect">
            <a:avLst>
              <a:gd name="adj" fmla="val 16667"/>
            </a:avLst>
          </a:prstGeom>
          <a:solidFill>
            <a:srgbClr val="B7B7B7">
              <a:alpha val="70590"/>
            </a:srgb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dk1"/>
                </a:solidFill>
              </a:rPr>
              <a:t>Prediction</a:t>
            </a:r>
            <a:r>
              <a:rPr lang="de">
                <a:solidFill>
                  <a:schemeClr val="dk1"/>
                </a:solidFill>
              </a:rPr>
              <a:t> </a:t>
            </a:r>
            <a:br>
              <a:rPr lang="de">
                <a:solidFill>
                  <a:schemeClr val="dk1"/>
                </a:solidFill>
              </a:rPr>
            </a:br>
            <a:r>
              <a:rPr lang="de">
                <a:solidFill>
                  <a:schemeClr val="dk1"/>
                </a:solidFill>
              </a:rPr>
              <a:t>(z, x</a:t>
            </a:r>
            <a:r>
              <a:rPr lang="de" baseline="-25000">
                <a:solidFill>
                  <a:schemeClr val="dk1"/>
                </a:solidFill>
              </a:rPr>
              <a:t>HI</a:t>
            </a:r>
            <a:r>
              <a:rPr lang="de">
                <a:solidFill>
                  <a:schemeClr val="dk1"/>
                </a:solidFill>
              </a:rPr>
              <a:t>± Δx</a:t>
            </a:r>
            <a:r>
              <a:rPr lang="de" baseline="-25000">
                <a:solidFill>
                  <a:schemeClr val="dk1"/>
                </a:solidFill>
              </a:rPr>
              <a:t>HI</a:t>
            </a:r>
            <a:r>
              <a:rPr lang="de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8" name="Google Shape;298;p29"/>
          <p:cNvSpPr/>
          <p:nvPr/>
        </p:nvSpPr>
        <p:spPr>
          <a:xfrm>
            <a:off x="6455775" y="3356700"/>
            <a:ext cx="1828800" cy="465000"/>
          </a:xfrm>
          <a:prstGeom prst="roundRect">
            <a:avLst>
              <a:gd name="adj" fmla="val 16667"/>
            </a:avLst>
          </a:prstGeom>
          <a:solidFill>
            <a:srgbClr val="B7B7B7">
              <a:alpha val="70590"/>
            </a:srgb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Model summary statistic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9" name="Google Shape;299;p29"/>
          <p:cNvSpPr/>
          <p:nvPr/>
        </p:nvSpPr>
        <p:spPr>
          <a:xfrm>
            <a:off x="3913575" y="3019275"/>
            <a:ext cx="1665300" cy="721800"/>
          </a:xfrm>
          <a:prstGeom prst="roundRect">
            <a:avLst>
              <a:gd name="adj" fmla="val 16667"/>
            </a:avLst>
          </a:prstGeom>
          <a:solidFill>
            <a:srgbClr val="B7B7B7">
              <a:alpha val="70590"/>
            </a:srgb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Model residual foreground &amp; systematics (?)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0" name="Google Shape;300;p29"/>
          <p:cNvSpPr txBox="1"/>
          <p:nvPr/>
        </p:nvSpPr>
        <p:spPr>
          <a:xfrm>
            <a:off x="7155675" y="2725075"/>
            <a:ext cx="2086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</a:rPr>
              <a:t>with BEoRN @ UZH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301" name="Google Shape;301;p29"/>
          <p:cNvCxnSpPr>
            <a:stCxn id="292" idx="2"/>
            <a:endCxn id="298" idx="0"/>
          </p:cNvCxnSpPr>
          <p:nvPr/>
        </p:nvCxnSpPr>
        <p:spPr>
          <a:xfrm>
            <a:off x="6367275" y="2788825"/>
            <a:ext cx="1002900" cy="56790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2" name="Google Shape;302;p29"/>
          <p:cNvSpPr/>
          <p:nvPr/>
        </p:nvSpPr>
        <p:spPr>
          <a:xfrm>
            <a:off x="5578875" y="4237275"/>
            <a:ext cx="1075200" cy="366000"/>
          </a:xfrm>
          <a:prstGeom prst="roundRect">
            <a:avLst>
              <a:gd name="adj" fmla="val 16667"/>
            </a:avLst>
          </a:prstGeom>
          <a:solidFill>
            <a:srgbClr val="B7B7B7">
              <a:alpha val="70590"/>
            </a:srgbClr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SBI &amp; ML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03" name="Google Shape;303;p29"/>
          <p:cNvCxnSpPr>
            <a:stCxn id="298" idx="3"/>
            <a:endCxn id="302" idx="3"/>
          </p:cNvCxnSpPr>
          <p:nvPr/>
        </p:nvCxnSpPr>
        <p:spPr>
          <a:xfrm flipH="1">
            <a:off x="6654075" y="3589200"/>
            <a:ext cx="1630500" cy="831000"/>
          </a:xfrm>
          <a:prstGeom prst="curvedConnector3">
            <a:avLst>
              <a:gd name="adj1" fmla="val -14604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4" name="Google Shape;304;p29"/>
          <p:cNvCxnSpPr>
            <a:stCxn id="293" idx="2"/>
            <a:endCxn id="297" idx="1"/>
          </p:cNvCxnSpPr>
          <p:nvPr/>
        </p:nvCxnSpPr>
        <p:spPr>
          <a:xfrm rot="-5400000" flipH="1">
            <a:off x="2494250" y="3718188"/>
            <a:ext cx="475200" cy="936900"/>
          </a:xfrm>
          <a:prstGeom prst="curvedConnector2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5" name="Google Shape;305;p29"/>
          <p:cNvCxnSpPr>
            <a:stCxn id="302" idx="1"/>
            <a:endCxn id="297" idx="3"/>
          </p:cNvCxnSpPr>
          <p:nvPr/>
        </p:nvCxnSpPr>
        <p:spPr>
          <a:xfrm flipH="1">
            <a:off x="4597575" y="4420275"/>
            <a:ext cx="981300" cy="3900"/>
          </a:xfrm>
          <a:prstGeom prst="curvedConnector3">
            <a:avLst>
              <a:gd name="adj1" fmla="val 50002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06" name="Google Shape;30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7925" y="3422738"/>
            <a:ext cx="603600" cy="60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29"/>
          <p:cNvCxnSpPr>
            <a:stCxn id="293" idx="3"/>
            <a:endCxn id="299" idx="1"/>
          </p:cNvCxnSpPr>
          <p:nvPr/>
        </p:nvCxnSpPr>
        <p:spPr>
          <a:xfrm rot="10800000" flipH="1">
            <a:off x="2794400" y="3380238"/>
            <a:ext cx="1119300" cy="322800"/>
          </a:xfrm>
          <a:prstGeom prst="curvedConnector3">
            <a:avLst>
              <a:gd name="adj1" fmla="val 49994"/>
            </a:avLst>
          </a:prstGeom>
          <a:noFill/>
          <a:ln w="2857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8" name="Google Shape;308;p29"/>
          <p:cNvCxnSpPr>
            <a:stCxn id="299" idx="3"/>
            <a:endCxn id="298" idx="1"/>
          </p:cNvCxnSpPr>
          <p:nvPr/>
        </p:nvCxnSpPr>
        <p:spPr>
          <a:xfrm>
            <a:off x="5578875" y="3380175"/>
            <a:ext cx="876900" cy="2091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09" name="Google Shape;309;p29"/>
          <p:cNvSpPr txBox="1"/>
          <p:nvPr/>
        </p:nvSpPr>
        <p:spPr>
          <a:xfrm>
            <a:off x="4807825" y="4625000"/>
            <a:ext cx="4141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</a:rPr>
              <a:t>@ UniGe, HES-SO, ZHAW, FHNW, Chalmers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10" name="Google Shape;310;p29"/>
          <p:cNvSpPr txBox="1"/>
          <p:nvPr/>
        </p:nvSpPr>
        <p:spPr>
          <a:xfrm>
            <a:off x="194950" y="3866088"/>
            <a:ext cx="2221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</a:rPr>
              <a:t>@ ETHZ, UniGe</a:t>
            </a:r>
            <a:endParaRPr sz="11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</a:rPr>
              <a:t>EPFL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11" name="Google Shape;311;p29"/>
          <p:cNvSpPr txBox="1"/>
          <p:nvPr/>
        </p:nvSpPr>
        <p:spPr>
          <a:xfrm>
            <a:off x="6485781" y="3770050"/>
            <a:ext cx="194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</a:rPr>
              <a:t>@ ETHZ, Stockholm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12" name="Google Shape;312;p29"/>
          <p:cNvSpPr txBox="1"/>
          <p:nvPr/>
        </p:nvSpPr>
        <p:spPr>
          <a:xfrm>
            <a:off x="734575" y="1991088"/>
            <a:ext cx="2688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000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Traditional</a:t>
            </a:r>
            <a:endParaRPr sz="2000">
              <a:solidFill>
                <a:srgbClr val="F3F3F3"/>
              </a:solidFill>
            </a:endParaRPr>
          </a:p>
        </p:txBody>
      </p:sp>
      <p:sp>
        <p:nvSpPr>
          <p:cNvPr id="313" name="Google Shape;313;p29"/>
          <p:cNvSpPr txBox="1"/>
          <p:nvPr/>
        </p:nvSpPr>
        <p:spPr>
          <a:xfrm>
            <a:off x="4847825" y="1865413"/>
            <a:ext cx="268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1800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Modern</a:t>
            </a:r>
            <a:endParaRPr sz="18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AI </a:t>
            </a:r>
            <a:r>
              <a:rPr lang="de" dirty="0" err="1"/>
              <a:t>developments</a:t>
            </a:r>
            <a:r>
              <a:rPr lang="de" dirty="0"/>
              <a:t> in SKACH</a:t>
            </a:r>
            <a:endParaRPr dirty="0"/>
          </a:p>
        </p:txBody>
      </p:sp>
      <p:sp>
        <p:nvSpPr>
          <p:cNvPr id="319" name="Google Shape;319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093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 dirty="0"/>
              <a:t>AI </a:t>
            </a:r>
            <a:r>
              <a:rPr lang="de" dirty="0" err="1"/>
              <a:t>tools</a:t>
            </a:r>
            <a:r>
              <a:rPr lang="de" dirty="0"/>
              <a:t> </a:t>
            </a:r>
            <a:r>
              <a:rPr lang="de" dirty="0" err="1"/>
              <a:t>being</a:t>
            </a:r>
            <a:r>
              <a:rPr lang="de" dirty="0"/>
              <a:t> </a:t>
            </a:r>
            <a:r>
              <a:rPr lang="de" dirty="0" err="1"/>
              <a:t>developed</a:t>
            </a:r>
            <a:r>
              <a:rPr lang="de" dirty="0"/>
              <a:t> at all fronts: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 dirty="0" err="1"/>
              <a:t>Observations</a:t>
            </a:r>
            <a:r>
              <a:rPr lang="de" dirty="0"/>
              <a:t>: </a:t>
            </a:r>
            <a:r>
              <a:rPr lang="de" dirty="0" err="1"/>
              <a:t>detection</a:t>
            </a:r>
            <a:r>
              <a:rPr lang="de" dirty="0"/>
              <a:t> &amp; </a:t>
            </a:r>
            <a:r>
              <a:rPr lang="de" dirty="0" err="1"/>
              <a:t>classification</a:t>
            </a:r>
            <a:r>
              <a:rPr lang="de" dirty="0"/>
              <a:t> </a:t>
            </a:r>
            <a:r>
              <a:rPr lang="de" dirty="0" err="1"/>
              <a:t>of</a:t>
            </a:r>
            <a:r>
              <a:rPr lang="de" dirty="0"/>
              <a:t> </a:t>
            </a:r>
            <a:r>
              <a:rPr lang="de" dirty="0" err="1"/>
              <a:t>radio</a:t>
            </a:r>
            <a:r>
              <a:rPr lang="de" dirty="0"/>
              <a:t> </a:t>
            </a:r>
            <a:r>
              <a:rPr lang="de" dirty="0" err="1"/>
              <a:t>sources</a:t>
            </a:r>
            <a:r>
              <a:rPr lang="de" dirty="0"/>
              <a:t>, </a:t>
            </a:r>
            <a:r>
              <a:rPr lang="de" dirty="0" err="1"/>
              <a:t>image</a:t>
            </a:r>
            <a:r>
              <a:rPr lang="de" dirty="0"/>
              <a:t> </a:t>
            </a:r>
            <a:r>
              <a:rPr lang="de" dirty="0" err="1"/>
              <a:t>cleaning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 dirty="0" err="1"/>
              <a:t>Simulations</a:t>
            </a:r>
            <a:r>
              <a:rPr lang="de" dirty="0"/>
              <a:t>: </a:t>
            </a:r>
            <a:r>
              <a:rPr lang="de" dirty="0" err="1"/>
              <a:t>emulation</a:t>
            </a:r>
            <a:r>
              <a:rPr lang="de" dirty="0"/>
              <a:t>, HPC, </a:t>
            </a:r>
            <a:r>
              <a:rPr lang="de" dirty="0" err="1"/>
              <a:t>bridge</a:t>
            </a:r>
            <a:r>
              <a:rPr lang="de" dirty="0"/>
              <a:t> </a:t>
            </a:r>
            <a:r>
              <a:rPr lang="de" dirty="0" err="1"/>
              <a:t>between</a:t>
            </a:r>
            <a:r>
              <a:rPr lang="de" dirty="0"/>
              <a:t> </a:t>
            </a:r>
            <a:r>
              <a:rPr lang="de" dirty="0" err="1"/>
              <a:t>theory</a:t>
            </a:r>
            <a:r>
              <a:rPr lang="de" dirty="0"/>
              <a:t> &amp; </a:t>
            </a:r>
            <a:r>
              <a:rPr lang="de" dirty="0" err="1"/>
              <a:t>observations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 dirty="0"/>
              <a:t>Data </a:t>
            </a:r>
            <a:r>
              <a:rPr lang="de" dirty="0" err="1"/>
              <a:t>analysis</a:t>
            </a:r>
            <a:r>
              <a:rPr lang="de" dirty="0"/>
              <a:t>: </a:t>
            </a:r>
            <a:r>
              <a:rPr lang="de" dirty="0" err="1"/>
              <a:t>statistical</a:t>
            </a:r>
            <a:r>
              <a:rPr lang="de" dirty="0"/>
              <a:t> </a:t>
            </a:r>
            <a:r>
              <a:rPr lang="de" dirty="0" err="1"/>
              <a:t>inference</a:t>
            </a:r>
            <a:r>
              <a:rPr lang="de" dirty="0"/>
              <a:t>, </a:t>
            </a:r>
            <a:r>
              <a:rPr lang="de" dirty="0" err="1"/>
              <a:t>efficient</a:t>
            </a:r>
            <a:r>
              <a:rPr lang="de" dirty="0"/>
              <a:t> </a:t>
            </a:r>
            <a:r>
              <a:rPr lang="de" dirty="0" err="1"/>
              <a:t>data</a:t>
            </a:r>
            <a:r>
              <a:rPr lang="de" dirty="0"/>
              <a:t> </a:t>
            </a:r>
            <a:r>
              <a:rPr lang="de" dirty="0" err="1"/>
              <a:t>processing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 dirty="0"/>
              <a:t>AI </a:t>
            </a:r>
            <a:r>
              <a:rPr lang="de" dirty="0" err="1"/>
              <a:t>is</a:t>
            </a:r>
            <a:r>
              <a:rPr lang="de" dirty="0"/>
              <a:t> a universal </a:t>
            </a:r>
            <a:r>
              <a:rPr lang="de" dirty="0" err="1"/>
              <a:t>tool</a:t>
            </a:r>
            <a:r>
              <a:rPr lang="de" dirty="0"/>
              <a:t> </a:t>
            </a:r>
            <a:r>
              <a:rPr lang="de" dirty="0" err="1"/>
              <a:t>when</a:t>
            </a:r>
            <a:r>
              <a:rPr lang="de" dirty="0"/>
              <a:t> </a:t>
            </a:r>
            <a:r>
              <a:rPr lang="de" dirty="0" err="1"/>
              <a:t>things</a:t>
            </a:r>
            <a:r>
              <a:rPr lang="de" dirty="0"/>
              <a:t> </a:t>
            </a:r>
            <a:r>
              <a:rPr lang="de" dirty="0" err="1"/>
              <a:t>cannot</a:t>
            </a:r>
            <a:r>
              <a:rPr lang="de" dirty="0"/>
              <a:t> </a:t>
            </a:r>
            <a:r>
              <a:rPr lang="de" dirty="0" err="1"/>
              <a:t>be</a:t>
            </a:r>
            <a:r>
              <a:rPr lang="de" dirty="0"/>
              <a:t> </a:t>
            </a:r>
            <a:r>
              <a:rPr lang="de" dirty="0" err="1"/>
              <a:t>formally</a:t>
            </a:r>
            <a:r>
              <a:rPr lang="de" dirty="0"/>
              <a:t> </a:t>
            </a:r>
            <a:r>
              <a:rPr lang="de" dirty="0" err="1"/>
              <a:t>described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 dirty="0" err="1"/>
              <a:t>Develops</a:t>
            </a:r>
            <a:r>
              <a:rPr lang="de" dirty="0"/>
              <a:t> at a fast </a:t>
            </a:r>
            <a:r>
              <a:rPr lang="de" dirty="0" err="1"/>
              <a:t>pace</a:t>
            </a:r>
            <a:r>
              <a:rPr lang="de" dirty="0"/>
              <a:t>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 dirty="0" err="1"/>
              <a:t>collaborations</a:t>
            </a:r>
            <a:r>
              <a:rPr lang="de" dirty="0"/>
              <a:t> </a:t>
            </a:r>
            <a:r>
              <a:rPr lang="de" dirty="0" err="1"/>
              <a:t>with</a:t>
            </a:r>
            <a:r>
              <a:rPr lang="de" dirty="0"/>
              <a:t> </a:t>
            </a:r>
            <a:r>
              <a:rPr lang="de" dirty="0" err="1"/>
              <a:t>experts</a:t>
            </a:r>
            <a:r>
              <a:rPr lang="de" dirty="0"/>
              <a:t> </a:t>
            </a:r>
            <a:r>
              <a:rPr lang="de" dirty="0" err="1"/>
              <a:t>from</a:t>
            </a:r>
            <a:r>
              <a:rPr lang="de" dirty="0"/>
              <a:t> </a:t>
            </a:r>
            <a:r>
              <a:rPr lang="de" dirty="0" err="1"/>
              <a:t>computer</a:t>
            </a:r>
            <a:r>
              <a:rPr lang="de" dirty="0"/>
              <a:t> </a:t>
            </a:r>
            <a:r>
              <a:rPr lang="de" dirty="0" err="1"/>
              <a:t>science</a:t>
            </a:r>
            <a:r>
              <a:rPr lang="de" dirty="0"/>
              <a:t>, </a:t>
            </a:r>
            <a:r>
              <a:rPr lang="de" dirty="0" err="1"/>
              <a:t>astrophysics</a:t>
            </a:r>
            <a:r>
              <a:rPr lang="de" dirty="0"/>
              <a:t>, and </a:t>
            </a:r>
            <a:r>
              <a:rPr lang="de" dirty="0" err="1"/>
              <a:t>radio</a:t>
            </a:r>
            <a:r>
              <a:rPr lang="de" dirty="0"/>
              <a:t> </a:t>
            </a:r>
            <a:r>
              <a:rPr lang="de" dirty="0" err="1"/>
              <a:t>astronomy</a:t>
            </a:r>
            <a:r>
              <a:rPr lang="de" dirty="0"/>
              <a:t> essential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 dirty="0"/>
              <a:t>More </a:t>
            </a:r>
            <a:r>
              <a:rPr lang="de" dirty="0" err="1"/>
              <a:t>about</a:t>
            </a:r>
            <a:r>
              <a:rPr lang="de" dirty="0"/>
              <a:t> AI </a:t>
            </a:r>
            <a:r>
              <a:rPr lang="de" dirty="0" err="1"/>
              <a:t>developments</a:t>
            </a:r>
            <a:r>
              <a:rPr lang="de" dirty="0"/>
              <a:t> </a:t>
            </a:r>
            <a:r>
              <a:rPr lang="de" dirty="0" err="1"/>
              <a:t>for</a:t>
            </a:r>
            <a:r>
              <a:rPr lang="de" dirty="0"/>
              <a:t> SKAO </a:t>
            </a:r>
            <a:r>
              <a:rPr lang="de" dirty="0" err="1"/>
              <a:t>upcoming</a:t>
            </a:r>
            <a:r>
              <a:rPr lang="de" dirty="0"/>
              <a:t>: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 dirty="0"/>
              <a:t>SKAO </a:t>
            </a:r>
            <a:r>
              <a:rPr lang="de" dirty="0" err="1"/>
              <a:t>science</a:t>
            </a:r>
            <a:r>
              <a:rPr lang="de" dirty="0"/>
              <a:t> </a:t>
            </a:r>
            <a:r>
              <a:rPr lang="de" dirty="0" err="1"/>
              <a:t>book's</a:t>
            </a:r>
            <a:r>
              <a:rPr lang="de" dirty="0"/>
              <a:t> AI </a:t>
            </a:r>
            <a:r>
              <a:rPr lang="de" dirty="0" err="1"/>
              <a:t>chapter</a:t>
            </a:r>
            <a:r>
              <a:rPr lang="de" dirty="0"/>
              <a:t> </a:t>
            </a:r>
            <a:r>
              <a:rPr lang="de" dirty="0" err="1"/>
              <a:t>by</a:t>
            </a:r>
            <a:r>
              <a:rPr lang="de" dirty="0"/>
              <a:t> Denzel, </a:t>
            </a:r>
            <a:r>
              <a:rPr lang="de" dirty="0" err="1"/>
              <a:t>Gavagnin</a:t>
            </a:r>
            <a:r>
              <a:rPr lang="de" dirty="0"/>
              <a:t>, </a:t>
            </a:r>
            <a:r>
              <a:rPr lang="de" dirty="0" err="1"/>
              <a:t>Heneka</a:t>
            </a:r>
            <a:r>
              <a:rPr lang="de" dirty="0"/>
              <a:t> &amp; Schilling</a:t>
            </a:r>
            <a:endParaRPr dirty="0"/>
          </a:p>
        </p:txBody>
      </p:sp>
      <p:sp>
        <p:nvSpPr>
          <p:cNvPr id="320" name="Google Shape;32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18</a:t>
            </a:fld>
            <a:endParaRPr/>
          </a:p>
        </p:txBody>
      </p:sp>
      <p:pic>
        <p:nvPicPr>
          <p:cNvPr id="321" name="Google Shape;321;p30"/>
          <p:cNvPicPr preferRelativeResize="0"/>
          <p:nvPr/>
        </p:nvPicPr>
        <p:blipFill rotWithShape="1">
          <a:blip r:embed="rId3">
            <a:alphaModFix/>
          </a:blip>
          <a:srcRect l="7410" t="9507" r="7410" b="9507"/>
          <a:stretch/>
        </p:blipFill>
        <p:spPr>
          <a:xfrm>
            <a:off x="7768250" y="1237475"/>
            <a:ext cx="892500" cy="892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2" name="Google Shape;322;p30"/>
          <p:cNvSpPr txBox="1"/>
          <p:nvPr/>
        </p:nvSpPr>
        <p:spPr>
          <a:xfrm>
            <a:off x="7354850" y="2130275"/>
            <a:ext cx="171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u="sng">
                <a:solidFill>
                  <a:schemeClr val="hlink"/>
                </a:solidFill>
                <a:hlinkClick r:id="rId4"/>
              </a:rPr>
              <a:t>Elena Gavagnin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u="sng">
                <a:solidFill>
                  <a:schemeClr val="hlink"/>
                </a:solidFill>
                <a:hlinkClick r:id="rId5"/>
              </a:rPr>
              <a:t>elena.gavagnin@zhaw.ch</a:t>
            </a:r>
            <a:endParaRPr sz="1000">
              <a:solidFill>
                <a:srgbClr val="F3F3F3"/>
              </a:solidFill>
            </a:endParaRPr>
          </a:p>
        </p:txBody>
      </p:sp>
      <p:pic>
        <p:nvPicPr>
          <p:cNvPr id="323" name="Google Shape;323;p30"/>
          <p:cNvPicPr preferRelativeResize="0"/>
          <p:nvPr/>
        </p:nvPicPr>
        <p:blipFill rotWithShape="1">
          <a:blip r:embed="rId6">
            <a:alphaModFix/>
          </a:blip>
          <a:srcRect l="10661" r="10653" b="21315"/>
          <a:stretch/>
        </p:blipFill>
        <p:spPr>
          <a:xfrm>
            <a:off x="7768100" y="3095350"/>
            <a:ext cx="892800" cy="892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4" name="Google Shape;324;p30"/>
          <p:cNvSpPr txBox="1"/>
          <p:nvPr/>
        </p:nvSpPr>
        <p:spPr>
          <a:xfrm>
            <a:off x="7404800" y="3988138"/>
            <a:ext cx="161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u="sng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Philipp Denzel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philipp.denzel@zhaw.ch</a:t>
            </a:r>
            <a:endParaRPr sz="1800">
              <a:solidFill>
                <a:srgbClr val="F3F3F3"/>
              </a:solidFill>
            </a:endParaRPr>
          </a:p>
        </p:txBody>
      </p:sp>
      <p:pic>
        <p:nvPicPr>
          <p:cNvPr id="325" name="Google Shape;325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17613" y="320600"/>
            <a:ext cx="593776" cy="620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539075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Overview 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</a:t>
            </a:fld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2878350" y="1496787"/>
            <a:ext cx="6230049" cy="356002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0" y="665875"/>
            <a:ext cx="43050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</a:pPr>
            <a:r>
              <a:rPr lang="de" sz="1800">
                <a:solidFill>
                  <a:srgbClr val="F3F3F3"/>
                </a:solidFill>
              </a:rPr>
              <a:t>Detecting &amp; Classifying Sources </a:t>
            </a:r>
            <a:endParaRPr sz="1800">
              <a:solidFill>
                <a:srgbClr val="F3F3F3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3F3F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</a:pPr>
            <a:r>
              <a:rPr lang="de" sz="1800">
                <a:solidFill>
                  <a:srgbClr val="F3F3F3"/>
                </a:solidFill>
              </a:rPr>
              <a:t>Emulating Simulations - Domain Transfer - Image Artefacts Cleaning</a:t>
            </a:r>
            <a:endParaRPr sz="1800">
              <a:solidFill>
                <a:srgbClr val="F3F3F3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3F3F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</a:pPr>
            <a:r>
              <a:rPr lang="de" sz="1800">
                <a:solidFill>
                  <a:srgbClr val="F3F3F3"/>
                </a:solidFill>
              </a:rPr>
              <a:t>Accelerating Numerical Simulations</a:t>
            </a:r>
            <a:endParaRPr sz="1800">
              <a:solidFill>
                <a:srgbClr val="F3F3F3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3F3F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</a:pPr>
            <a:r>
              <a:rPr lang="de" sz="1800">
                <a:solidFill>
                  <a:srgbClr val="F3F3F3"/>
                </a:solidFill>
              </a:rPr>
              <a:t>Statistical Inference </a:t>
            </a:r>
            <a:endParaRPr/>
          </a:p>
        </p:txBody>
      </p:sp>
      <p:pic>
        <p:nvPicPr>
          <p:cNvPr id="68" name="Google Shape;68;p14" title="eth_logo_kurz_ne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4125" y="2447423"/>
            <a:ext cx="680975" cy="24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9250" y="2302400"/>
            <a:ext cx="218501" cy="22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 title="FHNW_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8100" y="2282250"/>
            <a:ext cx="680975" cy="15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1525" y="3449475"/>
            <a:ext cx="389545" cy="16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49225" y="3919951"/>
            <a:ext cx="580852" cy="2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 title="HES_SO_Logo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21429" y="2773475"/>
            <a:ext cx="680974" cy="4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 title="Uni_basel_logo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71937" y="2106250"/>
            <a:ext cx="369700" cy="5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 title="Swiss_National_Supercomputing_Centre_logo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88012" y="4044383"/>
            <a:ext cx="680976" cy="168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 title="uzh-logo-white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12201" y="2612700"/>
            <a:ext cx="671280" cy="22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2206450" y="51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Identifying diffuse radio emission in real data</a:t>
            </a:r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2253400" y="462525"/>
            <a:ext cx="721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" sz="1400"/>
              <a:t>(Mishra, Bredberg, Poitevineau &amp; Tolley)</a:t>
            </a:r>
            <a:endParaRPr sz="1400"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</a:t>
            </a:fld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4425" y="462526"/>
            <a:ext cx="90878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>
            <a:spLocks noGrp="1"/>
          </p:cNvSpPr>
          <p:nvPr>
            <p:ph type="body" idx="1"/>
          </p:nvPr>
        </p:nvSpPr>
        <p:spPr>
          <a:xfrm>
            <a:off x="2253400" y="796150"/>
            <a:ext cx="6670800" cy="21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 b="1" dirty="0">
                <a:solidFill>
                  <a:srgbClr val="FF9900"/>
                </a:solidFill>
              </a:rPr>
              <a:t>Galaxy </a:t>
            </a:r>
            <a:r>
              <a:rPr lang="de" sz="1600" b="1" dirty="0" err="1">
                <a:solidFill>
                  <a:srgbClr val="FF9900"/>
                </a:solidFill>
              </a:rPr>
              <a:t>cluster</a:t>
            </a:r>
            <a:r>
              <a:rPr lang="de" sz="1600" b="1" dirty="0">
                <a:solidFill>
                  <a:srgbClr val="FF9900"/>
                </a:solidFill>
              </a:rPr>
              <a:t> diffuse </a:t>
            </a:r>
            <a:r>
              <a:rPr lang="de" sz="1600" b="1" dirty="0" err="1">
                <a:solidFill>
                  <a:srgbClr val="FF9900"/>
                </a:solidFill>
              </a:rPr>
              <a:t>emission</a:t>
            </a:r>
            <a:r>
              <a:rPr lang="de" sz="1600" b="1" dirty="0"/>
              <a:t>:</a:t>
            </a:r>
            <a:r>
              <a:rPr lang="de" sz="1600" dirty="0"/>
              <a:t> </a:t>
            </a:r>
            <a:r>
              <a:rPr lang="de" sz="1600" dirty="0" err="1"/>
              <a:t>unique</a:t>
            </a:r>
            <a:r>
              <a:rPr lang="de" sz="1600" dirty="0"/>
              <a:t> probe </a:t>
            </a:r>
            <a:r>
              <a:rPr lang="de" sz="1600" dirty="0" err="1"/>
              <a:t>of</a:t>
            </a:r>
            <a:r>
              <a:rPr lang="de" sz="1600" dirty="0"/>
              <a:t> </a:t>
            </a:r>
            <a:r>
              <a:rPr lang="de" sz="1600" dirty="0" err="1"/>
              <a:t>cluster</a:t>
            </a:r>
            <a:r>
              <a:rPr lang="de" sz="1600" dirty="0"/>
              <a:t> </a:t>
            </a:r>
            <a:r>
              <a:rPr lang="de" sz="1600" dirty="0" err="1"/>
              <a:t>cosmic</a:t>
            </a:r>
            <a:r>
              <a:rPr lang="de" sz="1600" dirty="0"/>
              <a:t> </a:t>
            </a:r>
            <a:r>
              <a:rPr lang="de" sz="1600" dirty="0" err="1"/>
              <a:t>ray</a:t>
            </a:r>
            <a:r>
              <a:rPr lang="de" sz="1600" dirty="0"/>
              <a:t> </a:t>
            </a:r>
            <a:r>
              <a:rPr lang="de" sz="1600" dirty="0" err="1"/>
              <a:t>physics</a:t>
            </a:r>
            <a:r>
              <a:rPr lang="de" sz="1600" dirty="0"/>
              <a:t> &amp; </a:t>
            </a:r>
            <a:r>
              <a:rPr lang="de" sz="1600" dirty="0" err="1"/>
              <a:t>magnetic</a:t>
            </a:r>
            <a:r>
              <a:rPr lang="de" sz="1600" dirty="0"/>
              <a:t> </a:t>
            </a:r>
            <a:r>
              <a:rPr lang="de" sz="1600" dirty="0" err="1"/>
              <a:t>fields</a:t>
            </a:r>
            <a:endParaRPr sz="1600" dirty="0"/>
          </a:p>
          <a:p>
            <a:pPr marL="45720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</a:pPr>
            <a:r>
              <a:rPr lang="de" sz="1600" dirty="0" err="1"/>
              <a:t>Typically</a:t>
            </a:r>
            <a:r>
              <a:rPr lang="de" sz="1600" dirty="0"/>
              <a:t> </a:t>
            </a:r>
            <a:r>
              <a:rPr lang="de" sz="1600" dirty="0" err="1"/>
              <a:t>studied</a:t>
            </a:r>
            <a:r>
              <a:rPr lang="de" sz="1600" dirty="0"/>
              <a:t> </a:t>
            </a:r>
            <a:r>
              <a:rPr lang="de" sz="1600" dirty="0" err="1"/>
              <a:t>through</a:t>
            </a:r>
            <a:r>
              <a:rPr lang="de" sz="1600" dirty="0"/>
              <a:t> </a:t>
            </a:r>
            <a:r>
              <a:rPr lang="de" sz="1600" dirty="0" err="1"/>
              <a:t>targeted</a:t>
            </a:r>
            <a:r>
              <a:rPr lang="de" sz="1600" dirty="0"/>
              <a:t> </a:t>
            </a:r>
            <a:r>
              <a:rPr lang="de" sz="1600" dirty="0" err="1"/>
              <a:t>observations</a:t>
            </a:r>
            <a:r>
              <a:rPr lang="de" sz="1600" dirty="0"/>
              <a:t> </a:t>
            </a:r>
            <a:r>
              <a:rPr lang="de" sz="1600" dirty="0" err="1"/>
              <a:t>pre-selected</a:t>
            </a:r>
            <a:r>
              <a:rPr lang="de" sz="1600" dirty="0"/>
              <a:t> </a:t>
            </a:r>
            <a:r>
              <a:rPr lang="de" sz="1600" dirty="0" err="1"/>
              <a:t>using</a:t>
            </a:r>
            <a:r>
              <a:rPr lang="de" sz="1600" dirty="0"/>
              <a:t> </a:t>
            </a:r>
            <a:r>
              <a:rPr lang="de" sz="1600" dirty="0" err="1"/>
              <a:t>xray</a:t>
            </a:r>
            <a:r>
              <a:rPr lang="de" sz="1600" dirty="0"/>
              <a:t> </a:t>
            </a:r>
            <a:r>
              <a:rPr lang="de" sz="1600" dirty="0" err="1"/>
              <a:t>or</a:t>
            </a:r>
            <a:r>
              <a:rPr lang="de" sz="1600" dirty="0"/>
              <a:t> </a:t>
            </a:r>
            <a:r>
              <a:rPr lang="de" sz="1600" dirty="0" err="1"/>
              <a:t>millimeter</a:t>
            </a:r>
            <a:r>
              <a:rPr lang="de" sz="1600" dirty="0"/>
              <a:t> </a:t>
            </a:r>
            <a:r>
              <a:rPr lang="de" sz="1600" dirty="0" err="1"/>
              <a:t>observations</a:t>
            </a:r>
            <a:r>
              <a:rPr lang="de" sz="1600" dirty="0"/>
              <a:t> =&gt; </a:t>
            </a:r>
            <a:r>
              <a:rPr lang="de" sz="1600" dirty="0" err="1"/>
              <a:t>can</a:t>
            </a:r>
            <a:r>
              <a:rPr lang="de" sz="1600" dirty="0"/>
              <a:t> </a:t>
            </a:r>
            <a:r>
              <a:rPr lang="de" sz="1600" dirty="0" err="1"/>
              <a:t>we</a:t>
            </a:r>
            <a:r>
              <a:rPr lang="de" sz="1600" dirty="0"/>
              <a:t> do an </a:t>
            </a:r>
            <a:r>
              <a:rPr lang="de" sz="1600" b="1" dirty="0" err="1">
                <a:solidFill>
                  <a:srgbClr val="FF9900"/>
                </a:solidFill>
              </a:rPr>
              <a:t>unbiased</a:t>
            </a:r>
            <a:r>
              <a:rPr lang="de" sz="1600" dirty="0"/>
              <a:t> </a:t>
            </a:r>
            <a:r>
              <a:rPr lang="de" sz="1600" dirty="0" err="1"/>
              <a:t>survey</a:t>
            </a:r>
            <a:r>
              <a:rPr lang="de" sz="1600" dirty="0"/>
              <a:t> </a:t>
            </a:r>
            <a:r>
              <a:rPr lang="de" sz="1600" dirty="0" err="1"/>
              <a:t>using</a:t>
            </a:r>
            <a:r>
              <a:rPr lang="de" sz="1600" dirty="0"/>
              <a:t> AI </a:t>
            </a:r>
            <a:r>
              <a:rPr lang="de" sz="1600" dirty="0" err="1"/>
              <a:t>to</a:t>
            </a:r>
            <a:r>
              <a:rPr lang="de" sz="1600" dirty="0"/>
              <a:t> </a:t>
            </a:r>
            <a:r>
              <a:rPr lang="de" sz="1600" dirty="0" err="1"/>
              <a:t>identify</a:t>
            </a:r>
            <a:r>
              <a:rPr lang="de" sz="1600" dirty="0"/>
              <a:t> </a:t>
            </a:r>
            <a:r>
              <a:rPr lang="de" sz="1600" dirty="0" err="1"/>
              <a:t>cluster</a:t>
            </a:r>
            <a:r>
              <a:rPr lang="de" sz="1600" dirty="0"/>
              <a:t> diffuse </a:t>
            </a:r>
            <a:r>
              <a:rPr lang="de" sz="1600" dirty="0" err="1"/>
              <a:t>emission</a:t>
            </a:r>
            <a:r>
              <a:rPr lang="de" sz="1600" dirty="0"/>
              <a:t> in an </a:t>
            </a:r>
            <a:r>
              <a:rPr lang="de" sz="1600" dirty="0" err="1"/>
              <a:t>automated</a:t>
            </a:r>
            <a:r>
              <a:rPr lang="de" sz="1600" dirty="0"/>
              <a:t> </a:t>
            </a:r>
            <a:r>
              <a:rPr lang="de" sz="1600" dirty="0" err="1"/>
              <a:t>way</a:t>
            </a:r>
            <a:r>
              <a:rPr lang="de" sz="1600" dirty="0"/>
              <a:t>?</a:t>
            </a:r>
            <a:endParaRPr sz="1600" dirty="0"/>
          </a:p>
          <a:p>
            <a:pPr marL="45720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</a:pPr>
            <a:r>
              <a:rPr lang="de" sz="1600" dirty="0"/>
              <a:t>Dataset </a:t>
            </a:r>
            <a:r>
              <a:rPr lang="de" sz="1600" dirty="0" err="1"/>
              <a:t>is</a:t>
            </a:r>
            <a:r>
              <a:rPr lang="de" sz="1600" dirty="0"/>
              <a:t> </a:t>
            </a:r>
            <a:r>
              <a:rPr lang="de" sz="1600" dirty="0" err="1"/>
              <a:t>very</a:t>
            </a:r>
            <a:r>
              <a:rPr lang="de" sz="1600" dirty="0"/>
              <a:t> </a:t>
            </a:r>
            <a:r>
              <a:rPr lang="de" sz="1600" dirty="0" err="1"/>
              <a:t>small</a:t>
            </a:r>
            <a:r>
              <a:rPr lang="de" sz="1600" dirty="0"/>
              <a:t>, so </a:t>
            </a:r>
            <a:r>
              <a:rPr lang="de" sz="1600" dirty="0" err="1"/>
              <a:t>use</a:t>
            </a:r>
            <a:r>
              <a:rPr lang="de" sz="1600" dirty="0"/>
              <a:t> </a:t>
            </a:r>
            <a:r>
              <a:rPr lang="de" sz="1600" b="1" dirty="0">
                <a:solidFill>
                  <a:srgbClr val="FF9900"/>
                </a:solidFill>
              </a:rPr>
              <a:t>generative </a:t>
            </a:r>
            <a:r>
              <a:rPr lang="de" sz="1600" b="1" dirty="0" err="1">
                <a:solidFill>
                  <a:srgbClr val="FF9900"/>
                </a:solidFill>
              </a:rPr>
              <a:t>augmentation</a:t>
            </a:r>
            <a:endParaRPr sz="1600" b="1" dirty="0">
              <a:solidFill>
                <a:srgbClr val="FF99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ts val="1600"/>
              <a:buChar char="●"/>
            </a:pPr>
            <a:r>
              <a:rPr lang="de" sz="1600" dirty="0" err="1"/>
              <a:t>Exploring</a:t>
            </a:r>
            <a:r>
              <a:rPr lang="de" sz="1600" dirty="0"/>
              <a:t> </a:t>
            </a:r>
            <a:r>
              <a:rPr lang="de" sz="1600" dirty="0" err="1"/>
              <a:t>data</a:t>
            </a:r>
            <a:r>
              <a:rPr lang="de" sz="1600" dirty="0"/>
              <a:t> </a:t>
            </a:r>
            <a:r>
              <a:rPr lang="de" sz="1600" dirty="0" err="1"/>
              <a:t>from</a:t>
            </a:r>
            <a:r>
              <a:rPr lang="de" sz="1600" dirty="0"/>
              <a:t> </a:t>
            </a:r>
            <a:r>
              <a:rPr lang="de" sz="1600" b="1" dirty="0" err="1"/>
              <a:t>MeerKAT</a:t>
            </a:r>
            <a:r>
              <a:rPr lang="de" sz="1600" dirty="0"/>
              <a:t> (M. </a:t>
            </a:r>
            <a:r>
              <a:rPr lang="de" sz="1600" dirty="0" err="1"/>
              <a:t>Bredberg</a:t>
            </a:r>
            <a:r>
              <a:rPr lang="de" sz="1600" dirty="0"/>
              <a:t>) and </a:t>
            </a:r>
            <a:r>
              <a:rPr lang="de" sz="1600" b="1" dirty="0"/>
              <a:t>MWA</a:t>
            </a:r>
            <a:r>
              <a:rPr lang="de" sz="1600" dirty="0"/>
              <a:t> (</a:t>
            </a:r>
            <a:r>
              <a:rPr lang="de" sz="1600" dirty="0" err="1"/>
              <a:t>A.Mishra</a:t>
            </a:r>
            <a:r>
              <a:rPr lang="de" sz="1600" dirty="0"/>
              <a:t>)</a:t>
            </a:r>
            <a:endParaRPr sz="1600" dirty="0"/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401" y="2145687"/>
            <a:ext cx="2061999" cy="15058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100850" y="3560275"/>
            <a:ext cx="2521500" cy="13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F3F3F3"/>
                </a:solidFill>
              </a:rPr>
              <a:t>Diffusion-supported classifier with a multi-head attention block </a:t>
            </a:r>
            <a:r>
              <a:rPr lang="de" b="1">
                <a:solidFill>
                  <a:srgbClr val="FF9900"/>
                </a:solidFill>
              </a:rPr>
              <a:t>discovered 11 new candidates in MWA data</a:t>
            </a:r>
            <a:r>
              <a:rPr lang="de" b="1">
                <a:solidFill>
                  <a:srgbClr val="EA9999"/>
                </a:solidFill>
              </a:rPr>
              <a:t> </a:t>
            </a:r>
            <a:r>
              <a:rPr lang="de">
                <a:solidFill>
                  <a:srgbClr val="F3F3F3"/>
                </a:solidFill>
              </a:rPr>
              <a:t>(Mishra+ arXiv: 2411.15559)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 rotWithShape="1">
          <a:blip r:embed="rId5">
            <a:alphaModFix/>
          </a:blip>
          <a:srcRect t="8009" b="7050"/>
          <a:stretch/>
        </p:blipFill>
        <p:spPr>
          <a:xfrm>
            <a:off x="2622359" y="3786413"/>
            <a:ext cx="4289224" cy="1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6911575" y="3560275"/>
            <a:ext cx="2232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300"/>
              </a:spcAft>
              <a:buNone/>
            </a:pPr>
            <a:r>
              <a:rPr lang="de">
                <a:solidFill>
                  <a:srgbClr val="F3F3F3"/>
                </a:solidFill>
              </a:rPr>
              <a:t>Developing diffusion model on MeerKAT radio galaxies &amp; diffuse emission to support future research (R. Poitevineau)</a:t>
            </a:r>
            <a:endParaRPr sz="1200"/>
          </a:p>
        </p:txBody>
      </p:sp>
      <p:pic>
        <p:nvPicPr>
          <p:cNvPr id="90" name="Google Shape;90;p15"/>
          <p:cNvPicPr preferRelativeResize="0"/>
          <p:nvPr/>
        </p:nvPicPr>
        <p:blipFill rotWithShape="1">
          <a:blip r:embed="rId6">
            <a:alphaModFix/>
          </a:blip>
          <a:srcRect r="39338"/>
          <a:stretch/>
        </p:blipFill>
        <p:spPr>
          <a:xfrm>
            <a:off x="0" y="-12"/>
            <a:ext cx="2206439" cy="204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 rotWithShape="1">
          <a:blip r:embed="rId7">
            <a:alphaModFix/>
          </a:blip>
          <a:srcRect t="3316"/>
          <a:stretch/>
        </p:blipFill>
        <p:spPr>
          <a:xfrm>
            <a:off x="2622348" y="2860602"/>
            <a:ext cx="3066074" cy="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5636725" y="2860600"/>
            <a:ext cx="27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300"/>
              </a:spcAft>
              <a:buNone/>
            </a:pPr>
            <a:r>
              <a:rPr lang="de">
                <a:solidFill>
                  <a:srgbClr val="F3F3F3"/>
                </a:solidFill>
              </a:rPr>
              <a:t>Proof-of-concept on FRII galaxies (M. Bredberg)</a:t>
            </a:r>
            <a:endParaRPr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Foundation models and radio astronomy</a:t>
            </a:r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1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Foundation models are large models trained to capture general characteristics from an abundance of data. These representations can be used as a starting point for many different downstream tasks.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Training requires millions to billions of data samples and many GPUs; therefore state-of-the-art foundation models all come from industry</a:t>
            </a:r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</a:t>
            </a:fld>
            <a:endParaRPr/>
          </a:p>
        </p:txBody>
      </p:sp>
      <p:sp>
        <p:nvSpPr>
          <p:cNvPr id="100" name="Google Shape;100;p16"/>
          <p:cNvSpPr txBox="1"/>
          <p:nvPr/>
        </p:nvSpPr>
        <p:spPr>
          <a:xfrm>
            <a:off x="387900" y="813200"/>
            <a:ext cx="3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6">
                <a:solidFill>
                  <a:schemeClr val="dk1"/>
                </a:solidFill>
              </a:rPr>
              <a:t>(Lastufka et al.)</a:t>
            </a:r>
            <a:endParaRPr/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7373" y="197685"/>
            <a:ext cx="1425499" cy="6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>
            <a:off x="571200" y="2348925"/>
            <a:ext cx="8001600" cy="1142400"/>
          </a:xfrm>
          <a:prstGeom prst="roundRect">
            <a:avLst>
              <a:gd name="adj" fmla="val 8995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Can industry-produced vision foundation models, trained on natural images, learn representations that are useful for astrophysics images and tasks?</a:t>
            </a:r>
            <a:endParaRPr/>
          </a:p>
        </p:txBody>
      </p:sp>
      <p:sp>
        <p:nvSpPr>
          <p:cNvPr id="103" name="Google Shape;103;p16"/>
          <p:cNvSpPr/>
          <p:nvPr/>
        </p:nvSpPr>
        <p:spPr>
          <a:xfrm>
            <a:off x="571200" y="3545400"/>
            <a:ext cx="8001600" cy="1142400"/>
          </a:xfrm>
          <a:prstGeom prst="roundRect">
            <a:avLst>
              <a:gd name="adj" fmla="val 8995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Do models fine-tuned on astrophysics images provide any advantage? How can such models be efficiently trained on SKA-precursor data (and eventually SKA data)?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Foundation models and radio astronomy</a:t>
            </a: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5</a:t>
            </a:fld>
            <a:endParaRPr/>
          </a:p>
        </p:txBody>
      </p:sp>
      <p:sp>
        <p:nvSpPr>
          <p:cNvPr id="110" name="Google Shape;110;p17"/>
          <p:cNvSpPr txBox="1"/>
          <p:nvPr/>
        </p:nvSpPr>
        <p:spPr>
          <a:xfrm>
            <a:off x="387900" y="813200"/>
            <a:ext cx="3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6">
                <a:solidFill>
                  <a:schemeClr val="dk1"/>
                </a:solidFill>
              </a:rPr>
              <a:t>(Lastufka et al.)</a:t>
            </a:r>
            <a:endParaRPr/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7373" y="197685"/>
            <a:ext cx="1425499" cy="6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642375" y="2571875"/>
            <a:ext cx="3852600" cy="19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F3F3F3"/>
                </a:solidFill>
              </a:rPr>
              <a:t>Until Now:</a:t>
            </a:r>
            <a:endParaRPr sz="1800">
              <a:solidFill>
                <a:srgbClr val="F3F3F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-"/>
            </a:pPr>
            <a:r>
              <a:rPr lang="de">
                <a:solidFill>
                  <a:srgbClr val="F3F3F3"/>
                </a:solidFill>
              </a:rPr>
              <a:t>Models trained on natural images thought to be insufficient for scientific data</a:t>
            </a:r>
            <a:endParaRPr>
              <a:solidFill>
                <a:srgbClr val="F3F3F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-"/>
            </a:pPr>
            <a:r>
              <a:rPr lang="de">
                <a:solidFill>
                  <a:srgbClr val="F3F3F3"/>
                </a:solidFill>
              </a:rPr>
              <a:t>However, there was no thorough investigation or use of modern foundation models; conclusions drawn mainly from ResNets trained for image classification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4494975" y="2571875"/>
            <a:ext cx="4077600" cy="19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F3F3F3"/>
                </a:solidFill>
              </a:rPr>
              <a:t>Our work: </a:t>
            </a:r>
            <a:r>
              <a:rPr lang="de" sz="1300" u="sng">
                <a:solidFill>
                  <a:schemeClr val="hlink"/>
                </a:solidFill>
                <a:hlinkClick r:id="rId4"/>
              </a:rPr>
              <a:t>paper</a:t>
            </a:r>
            <a:endParaRPr sz="1300">
              <a:solidFill>
                <a:srgbClr val="F3F3F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-"/>
            </a:pPr>
            <a:r>
              <a:rPr lang="de">
                <a:solidFill>
                  <a:srgbClr val="F3F3F3"/>
                </a:solidFill>
              </a:rPr>
              <a:t>Investigated modern architectures pre-trained on 1B+ datasets and various training objectives</a:t>
            </a:r>
            <a:endParaRPr>
              <a:solidFill>
                <a:srgbClr val="F3F3F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-"/>
            </a:pPr>
            <a:r>
              <a:rPr lang="de">
                <a:solidFill>
                  <a:srgbClr val="F3F3F3"/>
                </a:solidFill>
              </a:rPr>
              <a:t>Showed that conventional models can be adapted for optical and radio images and lead to performance improvements in morphology classification and source detection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114" name="Google Shape;114;p17"/>
          <p:cNvSpPr/>
          <p:nvPr/>
        </p:nvSpPr>
        <p:spPr>
          <a:xfrm>
            <a:off x="571200" y="1223600"/>
            <a:ext cx="8001600" cy="1142400"/>
          </a:xfrm>
          <a:prstGeom prst="roundRect">
            <a:avLst>
              <a:gd name="adj" fmla="val 8995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Can industry-produced vision foundation models, trained on natural images, learn representations that are useful for astrophysics images and tasks?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Foundation models and radio astronomy</a:t>
            </a:r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6</a:t>
            </a:fld>
            <a:endParaRPr/>
          </a:p>
        </p:txBody>
      </p:sp>
      <p:sp>
        <p:nvSpPr>
          <p:cNvPr id="121" name="Google Shape;121;p18"/>
          <p:cNvSpPr txBox="1"/>
          <p:nvPr/>
        </p:nvSpPr>
        <p:spPr>
          <a:xfrm>
            <a:off x="387900" y="813200"/>
            <a:ext cx="3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6">
                <a:solidFill>
                  <a:schemeClr val="dk1"/>
                </a:solidFill>
              </a:rPr>
              <a:t>(Lastufka et al.)</a:t>
            </a:r>
            <a:endParaRPr/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7373" y="197685"/>
            <a:ext cx="1425499" cy="6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642375" y="2571875"/>
            <a:ext cx="3852600" cy="19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F3F3F3"/>
                </a:solidFill>
              </a:rPr>
              <a:t>Until Now:</a:t>
            </a:r>
            <a:endParaRPr>
              <a:solidFill>
                <a:srgbClr val="F3F3F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-"/>
            </a:pPr>
            <a:r>
              <a:rPr lang="de">
                <a:solidFill>
                  <a:srgbClr val="F3F3F3"/>
                </a:solidFill>
              </a:rPr>
              <a:t>Preliminary results only from Galaxy Zoo trained multi-purpose models</a:t>
            </a:r>
            <a:endParaRPr>
              <a:solidFill>
                <a:srgbClr val="F3F3F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-"/>
            </a:pPr>
            <a:r>
              <a:rPr lang="de">
                <a:solidFill>
                  <a:srgbClr val="F3F3F3"/>
                </a:solidFill>
              </a:rPr>
              <a:t>Lack of diverse evaluation tasks and datasets limits progress</a:t>
            </a:r>
            <a:endParaRPr>
              <a:solidFill>
                <a:srgbClr val="F3F3F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-"/>
            </a:pPr>
            <a:r>
              <a:rPr lang="de">
                <a:solidFill>
                  <a:srgbClr val="F3F3F3"/>
                </a:solidFill>
              </a:rPr>
              <a:t>Results from other fields (Earth observation, biomedical imaging) show that performance gain from domain-specific training is minimal compared to compute required to train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4494975" y="2571875"/>
            <a:ext cx="4077600" cy="19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F3F3F3"/>
                </a:solidFill>
              </a:rPr>
              <a:t>Our work: </a:t>
            </a:r>
            <a:r>
              <a:rPr lang="de" sz="1300" u="sng">
                <a:solidFill>
                  <a:schemeClr val="hlink"/>
                </a:solidFill>
                <a:hlinkClick r:id="rId4"/>
              </a:rPr>
              <a:t>paper</a:t>
            </a:r>
            <a:endParaRPr sz="1300">
              <a:solidFill>
                <a:srgbClr val="F3F3F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-"/>
            </a:pPr>
            <a:r>
              <a:rPr lang="de">
                <a:solidFill>
                  <a:srgbClr val="F3F3F3"/>
                </a:solidFill>
              </a:rPr>
              <a:t>Demonstrated that cutouts from widefield MeerKAT images, containing tens of sources, can be used as training data</a:t>
            </a:r>
            <a:endParaRPr>
              <a:solidFill>
                <a:srgbClr val="F3F3F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-"/>
            </a:pPr>
            <a:r>
              <a:rPr lang="de">
                <a:solidFill>
                  <a:srgbClr val="F3F3F3"/>
                </a:solidFill>
              </a:rPr>
              <a:t>This reduces the need for highly curated Galaxy Zoo datasets that take years to create</a:t>
            </a:r>
            <a:endParaRPr>
              <a:solidFill>
                <a:srgbClr val="F3F3F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-"/>
            </a:pPr>
            <a:r>
              <a:rPr lang="de">
                <a:solidFill>
                  <a:srgbClr val="F3F3F3"/>
                </a:solidFill>
              </a:rPr>
              <a:t>Problem of few evaluation tasks and datasets remains; Galaxy Zoo still needed for those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125" name="Google Shape;125;p18"/>
          <p:cNvSpPr/>
          <p:nvPr/>
        </p:nvSpPr>
        <p:spPr>
          <a:xfrm>
            <a:off x="571200" y="1303100"/>
            <a:ext cx="8001600" cy="1142400"/>
          </a:xfrm>
          <a:prstGeom prst="roundRect">
            <a:avLst>
              <a:gd name="adj" fmla="val 8995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Do models fine-tuned on astrophysics images provide any advantage? How can such models be efficiently trained on SKA-precursor data (and eventually SKA data)?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/>
          <p:nvPr/>
        </p:nvSpPr>
        <p:spPr>
          <a:xfrm>
            <a:off x="6356950" y="1127350"/>
            <a:ext cx="2528700" cy="2056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311700" y="331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EMBER 1 &amp; 2 - </a:t>
            </a:r>
            <a:r>
              <a:rPr lang="de" sz="2133"/>
              <a:t>Framework for simulation-based baryon emulation</a:t>
            </a:r>
            <a:endParaRPr sz="2133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/>
              <a:t>(Bernardini et al.)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7</a:t>
            </a:fld>
            <a:endParaRPr/>
          </a:p>
        </p:txBody>
      </p:sp>
      <p:grpSp>
        <p:nvGrpSpPr>
          <p:cNvPr id="133" name="Google Shape;133;p19"/>
          <p:cNvGrpSpPr/>
          <p:nvPr/>
        </p:nvGrpSpPr>
        <p:grpSpPr>
          <a:xfrm>
            <a:off x="3065338" y="1112255"/>
            <a:ext cx="3171059" cy="2102538"/>
            <a:chOff x="520850" y="1777550"/>
            <a:chExt cx="3194700" cy="2190600"/>
          </a:xfrm>
        </p:grpSpPr>
        <p:sp>
          <p:nvSpPr>
            <p:cNvPr id="134" name="Google Shape;134;p19"/>
            <p:cNvSpPr/>
            <p:nvPr/>
          </p:nvSpPr>
          <p:spPr>
            <a:xfrm>
              <a:off x="520850" y="1777550"/>
              <a:ext cx="3194700" cy="21906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5" name="Google Shape;135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8948" y="1777550"/>
              <a:ext cx="2960450" cy="2059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6" name="Google Shape;136;p19" title="uzh-logo-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4550" y="31650"/>
            <a:ext cx="1326600" cy="4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0175" y="3265550"/>
            <a:ext cx="3549826" cy="1708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3003975" y="4322050"/>
            <a:ext cx="16662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rgbClr val="F3F3F3"/>
                </a:solidFill>
              </a:rPr>
              <a:t>Learning across redshifts</a:t>
            </a:r>
            <a:endParaRPr sz="1300">
              <a:solidFill>
                <a:srgbClr val="F3F3F3"/>
              </a:solidFill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602" y="1214550"/>
            <a:ext cx="2085913" cy="200024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/>
          <p:nvPr/>
        </p:nvSpPr>
        <p:spPr>
          <a:xfrm>
            <a:off x="2634850" y="2043200"/>
            <a:ext cx="304800" cy="252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4947" y="1141388"/>
            <a:ext cx="2437349" cy="205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Domain mapping in hydrodynamical simulations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/>
              <a:t>(Denzel, Schilling &amp; Gavagnin)</a:t>
            </a:r>
            <a:endParaRPr sz="1800"/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 dirty="0" err="1"/>
              <a:t>Learn</a:t>
            </a:r>
            <a:r>
              <a:rPr lang="de" sz="1600" dirty="0"/>
              <a:t> </a:t>
            </a:r>
            <a:r>
              <a:rPr lang="de" sz="1600" dirty="0" err="1"/>
              <a:t>physical</a:t>
            </a:r>
            <a:r>
              <a:rPr lang="de" sz="1600" dirty="0"/>
              <a:t> </a:t>
            </a:r>
            <a:r>
              <a:rPr lang="de" sz="1600" dirty="0" err="1"/>
              <a:t>properties</a:t>
            </a:r>
            <a:r>
              <a:rPr lang="de" sz="1600" dirty="0"/>
              <a:t> </a:t>
            </a:r>
            <a:r>
              <a:rPr lang="de" sz="1600" dirty="0" err="1"/>
              <a:t>of</a:t>
            </a:r>
            <a:r>
              <a:rPr lang="de" sz="1600" dirty="0"/>
              <a:t> </a:t>
            </a:r>
            <a:r>
              <a:rPr lang="de" sz="1600" dirty="0" err="1"/>
              <a:t>galaxies</a:t>
            </a:r>
            <a:r>
              <a:rPr lang="de" sz="1600" dirty="0"/>
              <a:t> </a:t>
            </a:r>
            <a:r>
              <a:rPr lang="de" sz="1600" dirty="0" err="1"/>
              <a:t>from</a:t>
            </a:r>
            <a:r>
              <a:rPr lang="de" sz="1600" dirty="0"/>
              <a:t> </a:t>
            </a:r>
            <a:r>
              <a:rPr lang="de" sz="1600" dirty="0" err="1"/>
              <a:t>simulations</a:t>
            </a:r>
            <a:r>
              <a:rPr lang="de" sz="1600" dirty="0"/>
              <a:t> (e.g. </a:t>
            </a:r>
            <a:r>
              <a:rPr lang="de" sz="1600" u="sng" dirty="0">
                <a:solidFill>
                  <a:schemeClr val="hlink"/>
                </a:solidFill>
                <a:hlinkClick r:id="rId3"/>
              </a:rPr>
              <a:t>IllustrisTNG</a:t>
            </a:r>
            <a:r>
              <a:rPr lang="de" sz="1600" dirty="0"/>
              <a:t>):</a:t>
            </a:r>
            <a:br>
              <a:rPr lang="de" sz="1600" dirty="0"/>
            </a:br>
            <a:r>
              <a:rPr lang="de" sz="1600" dirty="0"/>
              <a:t>connect observables (</a:t>
            </a:r>
            <a:r>
              <a:rPr lang="de" sz="1600" dirty="0" err="1"/>
              <a:t>stars</a:t>
            </a:r>
            <a:r>
              <a:rPr lang="de" sz="1600" dirty="0"/>
              <a:t>, gas </a:t>
            </a:r>
            <a:r>
              <a:rPr lang="de" sz="1600" dirty="0" err="1"/>
              <a:t>emissions</a:t>
            </a:r>
            <a:r>
              <a:rPr lang="de" sz="1600" dirty="0"/>
              <a:t>) </a:t>
            </a:r>
            <a:r>
              <a:rPr lang="de" sz="1600" dirty="0" err="1"/>
              <a:t>with</a:t>
            </a:r>
            <a:r>
              <a:rPr lang="de" sz="1600" dirty="0"/>
              <a:t> </a:t>
            </a:r>
            <a:r>
              <a:rPr lang="de" sz="1600" dirty="0" err="1"/>
              <a:t>the</a:t>
            </a:r>
            <a:r>
              <a:rPr lang="de" sz="1600" dirty="0"/>
              <a:t> </a:t>
            </a:r>
            <a:r>
              <a:rPr lang="de" sz="1600" dirty="0" err="1"/>
              <a:t>correspondent</a:t>
            </a:r>
            <a:r>
              <a:rPr lang="de" sz="1600" dirty="0"/>
              <a:t>  “</a:t>
            </a:r>
            <a:r>
              <a:rPr lang="de" sz="1600" dirty="0" err="1"/>
              <a:t>unobservable</a:t>
            </a:r>
            <a:r>
              <a:rPr lang="de" sz="1600" dirty="0"/>
              <a:t>” </a:t>
            </a:r>
            <a:r>
              <a:rPr lang="de" sz="1600" dirty="0" err="1"/>
              <a:t>domains</a:t>
            </a:r>
            <a:r>
              <a:rPr lang="de" sz="1600" dirty="0"/>
              <a:t> (</a:t>
            </a:r>
            <a:r>
              <a:rPr lang="de" sz="1600" dirty="0" err="1"/>
              <a:t>dark</a:t>
            </a:r>
            <a:r>
              <a:rPr lang="de" sz="1600" dirty="0"/>
              <a:t> matter, </a:t>
            </a:r>
            <a:r>
              <a:rPr lang="de" sz="1600" dirty="0" err="1"/>
              <a:t>magnetic</a:t>
            </a:r>
            <a:r>
              <a:rPr lang="de" sz="1600" dirty="0"/>
              <a:t> </a:t>
            </a:r>
            <a:r>
              <a:rPr lang="de" sz="1600" dirty="0" err="1"/>
              <a:t>field</a:t>
            </a:r>
            <a:r>
              <a:rPr lang="de" sz="1600" dirty="0"/>
              <a:t> </a:t>
            </a:r>
            <a:r>
              <a:rPr lang="de" sz="1600" dirty="0" err="1"/>
              <a:t>strength</a:t>
            </a:r>
            <a:r>
              <a:rPr lang="de" sz="1600" dirty="0"/>
              <a:t>, etc.)</a:t>
            </a:r>
            <a:endParaRPr sz="1600" dirty="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 dirty="0"/>
              <a:t>Domain-translation generative </a:t>
            </a:r>
            <a:r>
              <a:rPr lang="de" sz="1600" dirty="0" err="1"/>
              <a:t>neural</a:t>
            </a:r>
            <a:r>
              <a:rPr lang="de" sz="1600" dirty="0"/>
              <a:t> </a:t>
            </a:r>
            <a:r>
              <a:rPr lang="de" sz="1600" dirty="0" err="1"/>
              <a:t>networks</a:t>
            </a:r>
            <a:endParaRPr sz="16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de" sz="1600" dirty="0"/>
              <a:t>U-Nets</a:t>
            </a:r>
            <a:endParaRPr sz="16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de" sz="1600" dirty="0"/>
              <a:t>GANs</a:t>
            </a:r>
            <a:endParaRPr sz="16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de" sz="1600" dirty="0"/>
              <a:t>Diffusion </a:t>
            </a:r>
            <a:r>
              <a:rPr lang="de" sz="1600" dirty="0" err="1"/>
              <a:t>models</a:t>
            </a:r>
            <a:endParaRPr sz="1600" dirty="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 dirty="0" err="1"/>
              <a:t>Realistic</a:t>
            </a:r>
            <a:r>
              <a:rPr lang="de" sz="1600" dirty="0"/>
              <a:t> </a:t>
            </a:r>
            <a:r>
              <a:rPr lang="de" sz="1600" dirty="0" err="1"/>
              <a:t>radio</a:t>
            </a:r>
            <a:r>
              <a:rPr lang="de" sz="1600" dirty="0"/>
              <a:t> </a:t>
            </a:r>
            <a:r>
              <a:rPr lang="de" sz="1600" dirty="0" err="1"/>
              <a:t>sky</a:t>
            </a:r>
            <a:br>
              <a:rPr lang="de" sz="1600" dirty="0"/>
            </a:br>
            <a:r>
              <a:rPr lang="de" sz="1600" dirty="0" err="1"/>
              <a:t>model</a:t>
            </a:r>
            <a:r>
              <a:rPr lang="de" sz="1600" dirty="0"/>
              <a:t> </a:t>
            </a:r>
            <a:r>
              <a:rPr lang="de" sz="1600" dirty="0" err="1"/>
              <a:t>from</a:t>
            </a:r>
            <a:r>
              <a:rPr lang="de" sz="1600" dirty="0"/>
              <a:t> </a:t>
            </a:r>
            <a:r>
              <a:rPr lang="de" sz="1600" dirty="0" err="1"/>
              <a:t>simulations</a:t>
            </a:r>
            <a:br>
              <a:rPr lang="de" sz="1600" dirty="0"/>
            </a:br>
            <a:r>
              <a:rPr lang="de" sz="1600" dirty="0" err="1"/>
              <a:t>with</a:t>
            </a:r>
            <a:r>
              <a:rPr lang="de" sz="1600" dirty="0"/>
              <a:t> </a:t>
            </a:r>
            <a:r>
              <a:rPr lang="de" sz="1600" u="sng" dirty="0">
                <a:solidFill>
                  <a:schemeClr val="hlink"/>
                </a:solidFill>
                <a:hlinkClick r:id="rId4"/>
              </a:rPr>
              <a:t>Karabo</a:t>
            </a:r>
            <a:endParaRPr sz="1600" dirty="0"/>
          </a:p>
        </p:txBody>
      </p:sp>
      <p:sp>
        <p:nvSpPr>
          <p:cNvPr id="148" name="Google Shape;14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8</a:t>
            </a:fld>
            <a:endParaRPr/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2825" y="2665425"/>
            <a:ext cx="2286850" cy="228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1100" y="2028725"/>
            <a:ext cx="3659448" cy="26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5915025" y="4582975"/>
            <a:ext cx="242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F3F3F3"/>
                </a:solidFill>
              </a:rPr>
              <a:t>Denzel et al. (2025, in prep.)</a:t>
            </a:r>
            <a:endParaRPr sz="1200">
              <a:solidFill>
                <a:srgbClr val="F3F3F3"/>
              </a:solidFill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80650" y="169650"/>
            <a:ext cx="606776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AI for Gravitational Lenses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1"/>
          </p:nvPr>
        </p:nvSpPr>
        <p:spPr>
          <a:xfrm>
            <a:off x="251725" y="1179900"/>
            <a:ext cx="4162800" cy="3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900"/>
              <a:t>Identification with foundation models:</a:t>
            </a:r>
            <a:endParaRPr sz="1900"/>
          </a:p>
          <a:p>
            <a:pPr marL="457200" lvl="0" indent="-316706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de" sz="1500"/>
              <a:t>~10</a:t>
            </a:r>
            <a:r>
              <a:rPr lang="de" sz="1500" baseline="30000"/>
              <a:t>5</a:t>
            </a:r>
            <a:r>
              <a:rPr lang="de" sz="1500"/>
              <a:t> lens detections from SKA-MID (Band 2) wide-field survey</a:t>
            </a:r>
            <a:endParaRPr sz="1500"/>
          </a:p>
          <a:p>
            <a:pPr marL="457200" lvl="0" indent="-316706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de" sz="1500"/>
              <a:t>Difficulties: false-positives → only 1 in 10 lenses identified with performance</a:t>
            </a:r>
            <a:endParaRPr sz="1500"/>
          </a:p>
          <a:p>
            <a:pPr marL="457200" lvl="0" indent="-316706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de" sz="1500"/>
              <a:t>Foundation models could improve detection rates</a:t>
            </a:r>
            <a:endParaRPr sz="1500"/>
          </a:p>
          <a:p>
            <a:pPr marL="457200" lvl="0" indent="-316706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de" sz="1500"/>
              <a:t>Follow-ups with Band 6 &amp; VLBI: </a:t>
            </a:r>
            <a:br>
              <a:rPr lang="de" sz="1500"/>
            </a:br>
            <a:r>
              <a:rPr lang="de" sz="1500"/>
              <a:t>promising scientific discoveries (see </a:t>
            </a:r>
            <a:br>
              <a:rPr lang="de" sz="1500"/>
            </a:br>
            <a:r>
              <a:rPr lang="de" sz="1500" u="sng">
                <a:solidFill>
                  <a:schemeClr val="hlink"/>
                </a:solidFill>
                <a:hlinkClick r:id="rId3"/>
              </a:rPr>
              <a:t>McKean et al. 2015</a:t>
            </a:r>
            <a:br>
              <a:rPr lang="de" sz="1500"/>
            </a:br>
            <a:r>
              <a:rPr lang="de" sz="1500"/>
              <a:t>or </a:t>
            </a:r>
            <a:r>
              <a:rPr lang="de" sz="1500" u="sng">
                <a:solidFill>
                  <a:schemeClr val="hlink"/>
                </a:solidFill>
                <a:hlinkClick r:id="rId4"/>
              </a:rPr>
              <a:t>Hartley et al. 2019</a:t>
            </a:r>
            <a:r>
              <a:rPr lang="de" sz="1500"/>
              <a:t>)</a:t>
            </a:r>
            <a:br>
              <a:rPr lang="de" sz="1500"/>
            </a:br>
            <a:endParaRPr sz="1500"/>
          </a:p>
        </p:txBody>
      </p:sp>
      <p:sp>
        <p:nvSpPr>
          <p:cNvPr id="159" name="Google Shape;15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9</a:t>
            </a:fld>
            <a:endParaRPr/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2475" y="534563"/>
            <a:ext cx="90878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 title="uzh-logo-whit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6150" y="534585"/>
            <a:ext cx="1156332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 title="ZMZStack_crop.png"/>
          <p:cNvPicPr preferRelativeResize="0"/>
          <p:nvPr/>
        </p:nvPicPr>
        <p:blipFill rotWithShape="1">
          <a:blip r:embed="rId7">
            <a:alphaModFix/>
          </a:blip>
          <a:srcRect l="7048" t="33981" r="77458" b="20491"/>
          <a:stretch/>
        </p:blipFill>
        <p:spPr>
          <a:xfrm>
            <a:off x="2811373" y="3759600"/>
            <a:ext cx="1156325" cy="11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 txBox="1"/>
          <p:nvPr/>
        </p:nvSpPr>
        <p:spPr>
          <a:xfrm>
            <a:off x="940925" y="4399600"/>
            <a:ext cx="1956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rgbClr val="F3F3F3"/>
                </a:solidFill>
              </a:rPr>
              <a:t>Lens or AGN lobes? - from Denzel et al. (2025, in review)</a:t>
            </a:r>
            <a:endParaRPr sz="1000">
              <a:solidFill>
                <a:srgbClr val="F3F3F3"/>
              </a:solidFill>
            </a:endParaRPr>
          </a:p>
        </p:txBody>
      </p:sp>
      <p:sp>
        <p:nvSpPr>
          <p:cNvPr id="164" name="Google Shape;164;p21"/>
          <p:cNvSpPr txBox="1">
            <a:spLocks noGrp="1"/>
          </p:cNvSpPr>
          <p:nvPr>
            <p:ph type="body" idx="1"/>
          </p:nvPr>
        </p:nvSpPr>
        <p:spPr>
          <a:xfrm>
            <a:off x="4452800" y="1179900"/>
            <a:ext cx="4568400" cy="36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Modelling lens priors with latent diffusion:</a:t>
            </a:r>
            <a:endParaRPr/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de" sz="1500"/>
              <a:t>Realistic galaxy mass distributions for lens observations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de" sz="1500">
                <a:solidFill>
                  <a:schemeClr val="dk1"/>
                </a:solidFill>
              </a:rPr>
              <a:t>Estimate galaxy prior </a:t>
            </a:r>
            <a:br>
              <a:rPr lang="de" sz="1500">
                <a:solidFill>
                  <a:schemeClr val="dk1"/>
                </a:solidFill>
              </a:rPr>
            </a:br>
            <a:r>
              <a:rPr lang="de" sz="1500">
                <a:solidFill>
                  <a:schemeClr val="dk1"/>
                </a:solidFill>
              </a:rPr>
              <a:t>from simulations using </a:t>
            </a:r>
            <a:br>
              <a:rPr lang="de" sz="1500">
                <a:solidFill>
                  <a:schemeClr val="dk1"/>
                </a:solidFill>
              </a:rPr>
            </a:br>
            <a:r>
              <a:rPr lang="de" sz="1500">
                <a:solidFill>
                  <a:schemeClr val="dk1"/>
                </a:solidFill>
              </a:rPr>
              <a:t>generative models</a:t>
            </a:r>
            <a:endParaRPr sz="15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pic>
        <p:nvPicPr>
          <p:cNvPr id="165" name="Google Shape;165;p21" title="zigzag_lens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2875" y="2050550"/>
            <a:ext cx="1754823" cy="175482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7509600" y="3865475"/>
            <a:ext cx="1354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u="sng">
                <a:solidFill>
                  <a:schemeClr val="hlink"/>
                </a:solidFill>
                <a:hlinkClick r:id="rId9"/>
              </a:rPr>
              <a:t>Dux et al. (2024)</a:t>
            </a:r>
            <a:endParaRPr sz="1000">
              <a:solidFill>
                <a:srgbClr val="F3F3F3"/>
              </a:solidFill>
            </a:endParaRPr>
          </a:p>
        </p:txBody>
      </p:sp>
      <p:pic>
        <p:nvPicPr>
          <p:cNvPr id="167" name="Google Shape;167;p21" title="latent_diffusion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70875" y="3105550"/>
            <a:ext cx="2983214" cy="148146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/>
          <p:nvPr/>
        </p:nvSpPr>
        <p:spPr>
          <a:xfrm>
            <a:off x="4937100" y="4663225"/>
            <a:ext cx="1531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u="sng">
                <a:solidFill>
                  <a:schemeClr val="hlink"/>
                </a:solidFill>
                <a:hlinkClick r:id="rId11"/>
              </a:rPr>
              <a:t>Rombach et al. (2022)</a:t>
            </a:r>
            <a:endParaRPr sz="1000">
              <a:solidFill>
                <a:srgbClr val="F3F3F3"/>
              </a:solidFill>
            </a:endParaRPr>
          </a:p>
        </p:txBody>
      </p:sp>
      <p:pic>
        <p:nvPicPr>
          <p:cNvPr id="169" name="Google Shape;169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94525" y="485075"/>
            <a:ext cx="471076" cy="49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4E70F2"/>
      </a:accent1>
      <a:accent2>
        <a:srgbClr val="95AAF7"/>
      </a:accent2>
      <a:accent3>
        <a:srgbClr val="C5D0FB"/>
      </a:accent3>
      <a:accent4>
        <a:srgbClr val="771D8F"/>
      </a:accent4>
      <a:accent5>
        <a:srgbClr val="B71D60"/>
      </a:accent5>
      <a:accent6>
        <a:srgbClr val="D00B50"/>
      </a:accent6>
      <a:hlink>
        <a:srgbClr val="4E70F2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1300</Words>
  <Application>Microsoft Macintosh PowerPoint</Application>
  <PresentationFormat>On-screen Show (16:9)</PresentationFormat>
  <Paragraphs>170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Caveat</vt:lpstr>
      <vt:lpstr>Arial</vt:lpstr>
      <vt:lpstr>Roboto Mono Light</vt:lpstr>
      <vt:lpstr>Simple Dark</vt:lpstr>
      <vt:lpstr>AI Developments in SKACH</vt:lpstr>
      <vt:lpstr>Overview </vt:lpstr>
      <vt:lpstr>Identifying diffuse radio emission in real data</vt:lpstr>
      <vt:lpstr>Foundation models and radio astronomy</vt:lpstr>
      <vt:lpstr>Foundation models and radio astronomy</vt:lpstr>
      <vt:lpstr>Foundation models and radio astronomy</vt:lpstr>
      <vt:lpstr>EMBER 1 &amp; 2 - Framework for simulation-based baryon emulation (Bernardini et al.)  </vt:lpstr>
      <vt:lpstr>Domain mapping in hydrodynamical simulations (Denzel, Schilling &amp; Gavagnin)</vt:lpstr>
      <vt:lpstr>AI for Gravitational Lenses </vt:lpstr>
      <vt:lpstr>Normalizing Flow for JWST and SKA-Low Observations (Bianco et al.)</vt:lpstr>
      <vt:lpstr>Physic Informed Neural Network for EoR  (Bianco et al. 2022)</vt:lpstr>
      <vt:lpstr>Physics informed machine learning for cosmological simulations</vt:lpstr>
      <vt:lpstr>Radiative Transfer Simulations for SKA (Bianco et al.)</vt:lpstr>
      <vt:lpstr>Cosmological likelihood-based inference  (Piras et al.)</vt:lpstr>
      <vt:lpstr>Robust simulation-based inference  (Piras et al.)</vt:lpstr>
      <vt:lpstr>SKA Data Challenge 3: Incubator for new collaborations </vt:lpstr>
      <vt:lpstr>SKA Data Challenge 3: Incubator for new collaborations </vt:lpstr>
      <vt:lpstr>AI developments in SKACH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Gavagnin Elena (gava)</cp:lastModifiedBy>
  <cp:revision>4</cp:revision>
  <dcterms:modified xsi:type="dcterms:W3CDTF">2025-03-16T22:13:49Z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0d9bad3-6dac-4e9a-89a3-89f3b8d247b2_Enabled">
    <vt:lpwstr>true</vt:lpwstr>
  </property>
  <property fmtid="{D5CDD505-2E9C-101B-9397-08002B2CF9AE}" pid="3" name="MSIP_Label_10d9bad3-6dac-4e9a-89a3-89f3b8d247b2_SetDate">
    <vt:lpwstr>2025-03-16T22:04:26Z</vt:lpwstr>
  </property>
  <property fmtid="{D5CDD505-2E9C-101B-9397-08002B2CF9AE}" pid="4" name="MSIP_Label_10d9bad3-6dac-4e9a-89a3-89f3b8d247b2_Method">
    <vt:lpwstr>Standard</vt:lpwstr>
  </property>
  <property fmtid="{D5CDD505-2E9C-101B-9397-08002B2CF9AE}" pid="5" name="MSIP_Label_10d9bad3-6dac-4e9a-89a3-89f3b8d247b2_Name">
    <vt:lpwstr>10d9bad3-6dac-4e9a-89a3-89f3b8d247b2</vt:lpwstr>
  </property>
  <property fmtid="{D5CDD505-2E9C-101B-9397-08002B2CF9AE}" pid="6" name="MSIP_Label_10d9bad3-6dac-4e9a-89a3-89f3b8d247b2_SiteId">
    <vt:lpwstr>5d1a9f9d-201f-4a10-b983-451cf65cbc1e</vt:lpwstr>
  </property>
  <property fmtid="{D5CDD505-2E9C-101B-9397-08002B2CF9AE}" pid="7" name="MSIP_Label_10d9bad3-6dac-4e9a-89a3-89f3b8d247b2_ActionId">
    <vt:lpwstr>4385cdff-c3ac-41a5-af1f-d11600ab30e9</vt:lpwstr>
  </property>
  <property fmtid="{D5CDD505-2E9C-101B-9397-08002B2CF9AE}" pid="8" name="MSIP_Label_10d9bad3-6dac-4e9a-89a3-89f3b8d247b2_ContentBits">
    <vt:lpwstr>0</vt:lpwstr>
  </property>
  <property fmtid="{D5CDD505-2E9C-101B-9397-08002B2CF9AE}" pid="9" name="MSIP_Label_10d9bad3-6dac-4e9a-89a3-89f3b8d247b2_Tag">
    <vt:lpwstr>50, 3, 0, 1</vt:lpwstr>
  </property>
</Properties>
</file>