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7" r:id="rId3"/>
    <p:sldId id="260" r:id="rId4"/>
    <p:sldId id="262" r:id="rId5"/>
    <p:sldId id="263" r:id="rId6"/>
    <p:sldId id="265" r:id="rId7"/>
    <p:sldId id="261" r:id="rId8"/>
    <p:sldId id="264" r:id="rId9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8"/>
  </p:normalViewPr>
  <p:slideViewPr>
    <p:cSldViewPr snapToGrid="0">
      <p:cViewPr varScale="1">
        <p:scale>
          <a:sx n="104" d="100"/>
          <a:sy n="104" d="100"/>
        </p:scale>
        <p:origin x="232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432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8F1561C-A671-64EE-8476-A31C12C219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B9CB21-0AC8-A327-E82C-7FFAE11715B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1A2CF-677E-9546-88BC-4EC6E96D2E5C}" type="datetimeFigureOut">
              <a:rPr lang="fr-CH" smtClean="0"/>
              <a:t>17.03.25</a:t>
            </a:fld>
            <a:endParaRPr lang="fr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F0431D-8FE2-AD14-F908-2566692D66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80014A-99B2-6E46-F557-B12867686FB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6CB973-59D8-BE48-BC1D-781B3038941F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97762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29491-01F2-AD44-846B-C99E6DF1399C}" type="datetimeFigureOut">
              <a:rPr lang="fr-CH" smtClean="0"/>
              <a:t>17.03.25</a:t>
            </a:fld>
            <a:endParaRPr lang="fr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FEB388-E765-354B-BB93-E3968DF66BB3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84561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EB388-E765-354B-BB93-E3968DF66BB3}" type="slidenum">
              <a:rPr lang="fr-CH" smtClean="0"/>
              <a:t>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96443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5B0A8-5975-C065-E86C-DC15143330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E0DF19-EE81-AFE0-A1C5-7F41908E7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31C05-7031-A2C2-6854-D2BEF343A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6E556-504E-CD42-98E9-038827D7CB34}" type="datetimeFigureOut">
              <a:rPr lang="en-US" smtClean="0"/>
              <a:t>3/17/25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63167-F641-96DA-80AC-319242F54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834F1-F998-3EA4-D2FB-2590CC301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7064E-6DB1-9342-8030-F3247DC54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3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361B7-61BB-7890-55DF-79E15678F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229D93-E5DB-ED33-D341-078ED30AF0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D664F-51F9-75D8-0E4E-076A0A6D9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6E556-504E-CD42-98E9-038827D7CB34}" type="datetimeFigureOut">
              <a:rPr lang="en-US" smtClean="0"/>
              <a:t>3/17/25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6F7FF-69F7-515F-2F50-7FF34A392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D9FE1-54CF-EDB1-FB5F-93D7C0964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7064E-6DB1-9342-8030-F3247DC54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65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997104-AE40-5163-5012-39BD36D95C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D1DA50-ECD0-87BA-00BF-B5AF38E193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FFCB2-FEB9-85B7-1847-1D5D07373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6E556-504E-CD42-98E9-038827D7CB34}" type="datetimeFigureOut">
              <a:rPr lang="en-US" smtClean="0"/>
              <a:t>3/17/25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DA131-7378-D87B-16C5-7A7E998DB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26A34-ACFF-A464-C252-37F07A77D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7064E-6DB1-9342-8030-F3247DC54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292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und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30175" y="1170372"/>
            <a:ext cx="5393475" cy="492443"/>
          </a:xfrm>
        </p:spPr>
        <p:txBody>
          <a:bodyPr/>
          <a:lstStyle/>
          <a:p>
            <a:r>
              <a:rPr lang="de-CH" dirty="0"/>
              <a:t>Titel hinzufügen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030175" y="1989138"/>
            <a:ext cx="5393475" cy="41751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CH" noProof="0" dirty="0"/>
              <a:t>Inhalt hinzufügen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BC3AC7-219E-4C67-AEDA-C67A12A6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7. </a:t>
            </a:r>
            <a:r>
              <a:rPr lang="en-US" dirty="0" err="1"/>
              <a:t>Dezember</a:t>
            </a:r>
            <a:r>
              <a:rPr lang="en-US" dirty="0"/>
              <a:t> 2023</a:t>
            </a:r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782AC2-B1F9-49B1-8F1C-175BF9874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Prof. Dr. Daniel Perruchoud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64E7F5-EE66-4CED-8EDA-D78B639D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0596" y="6620400"/>
            <a:ext cx="376710" cy="144016"/>
          </a:xfrm>
          <a:prstGeom prst="rect">
            <a:avLst/>
          </a:prstGeom>
        </p:spPr>
        <p:txBody>
          <a:bodyPr/>
          <a:lstStyle/>
          <a:p>
            <a:fld id="{442AD375-037F-43D0-B059-5172DA06796A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045B5233-76F3-BDA2-C5F4-340A566D321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-2941" y="846001"/>
            <a:ext cx="5324400" cy="5688000"/>
          </a:xfrm>
          <a:solidFill>
            <a:schemeClr val="accent5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buNone/>
              <a:defRPr sz="1600" b="0"/>
            </a:lvl1pPr>
          </a:lstStyle>
          <a:p>
            <a:r>
              <a:rPr lang="de-CH" dirty="0"/>
              <a:t>Ersetzen Sie diesen Platzhalter durch ein Bild </a:t>
            </a:r>
            <a:br>
              <a:rPr lang="de-CH" dirty="0"/>
            </a:br>
            <a:r>
              <a:rPr lang="de-CH" dirty="0"/>
              <a:t>(Grösse und Position beibehalten).</a:t>
            </a:r>
            <a:br>
              <a:rPr lang="de-CH" dirty="0"/>
            </a:br>
            <a:br>
              <a:rPr lang="de-CH" dirty="0"/>
            </a:br>
            <a:r>
              <a:rPr lang="de-CH" dirty="0"/>
              <a:t>Eine Auswahl an FHNW-Bildern finden Sie im </a:t>
            </a:r>
            <a:br>
              <a:rPr lang="de-CH" dirty="0"/>
            </a:br>
            <a:r>
              <a:rPr lang="de-CH" dirty="0"/>
              <a:t>«Content </a:t>
            </a:r>
            <a:r>
              <a:rPr lang="de-CH" dirty="0" err="1"/>
              <a:t>Chooser</a:t>
            </a:r>
            <a:r>
              <a:rPr lang="de-CH" dirty="0"/>
              <a:t>» rechts in PowerPoint </a:t>
            </a:r>
            <a:br>
              <a:rPr lang="de-CH" dirty="0"/>
            </a:br>
            <a:r>
              <a:rPr lang="de-CH" dirty="0"/>
              <a:t>oder unter dem Menüpunkt «Einfügen &gt; Inhalte».</a:t>
            </a:r>
            <a:br>
              <a:rPr lang="de-CH" dirty="0"/>
            </a:br>
            <a:br>
              <a:rPr lang="de-CH" dirty="0"/>
            </a:br>
            <a:r>
              <a:rPr lang="de-CH" dirty="0"/>
              <a:t>Eigene Bilder können Sie durch einen Klick auf das untenstehende Icon einfügen.</a:t>
            </a:r>
          </a:p>
        </p:txBody>
      </p:sp>
    </p:spTree>
    <p:extLst>
      <p:ext uri="{BB962C8B-B14F-4D97-AF65-F5344CB8AC3E}">
        <p14:creationId xmlns:p14="http://schemas.microsoft.com/office/powerpoint/2010/main" val="1813531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und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08076" y="1170372"/>
            <a:ext cx="5040000" cy="492443"/>
          </a:xfrm>
        </p:spPr>
        <p:txBody>
          <a:bodyPr/>
          <a:lstStyle/>
          <a:p>
            <a:r>
              <a:rPr lang="de-CH" dirty="0"/>
              <a:t>Titel hinzufügen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08076" y="1989138"/>
            <a:ext cx="5040000" cy="41751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CH" noProof="0" dirty="0"/>
              <a:t>Inhalt hinzufügen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BC3AC7-219E-4C67-AEDA-C67A12A6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September 2023</a:t>
            </a:r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782AC2-B1F9-49B1-8F1C-175BF9874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Prof. Dr. Susanne Suter</a:t>
            </a:r>
            <a:endParaRPr lang="de-CH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64E7F5-EE66-4CED-8EDA-D78B639D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0596" y="6620400"/>
            <a:ext cx="376710" cy="144016"/>
          </a:xfrm>
          <a:prstGeom prst="rect">
            <a:avLst/>
          </a:prstGeom>
        </p:spPr>
        <p:txBody>
          <a:bodyPr/>
          <a:lstStyle/>
          <a:p>
            <a:fld id="{442AD375-037F-43D0-B059-5172DA06796A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8" name="Bildplatzhalter 3">
            <a:extLst>
              <a:ext uri="{FF2B5EF4-FFF2-40B4-BE49-F238E27FC236}">
                <a16:creationId xmlns:a16="http://schemas.microsoft.com/office/drawing/2014/main" id="{BFED3010-9542-8FB4-6B6D-FE485296850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10131" y="846000"/>
            <a:ext cx="5324400" cy="5688000"/>
          </a:xfrm>
          <a:solidFill>
            <a:schemeClr val="accent5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buNone/>
              <a:defRPr sz="1600" b="0"/>
            </a:lvl1pPr>
          </a:lstStyle>
          <a:p>
            <a:r>
              <a:rPr lang="de-CH" dirty="0"/>
              <a:t>Ersetzen Sie diesen Platzhalter durch ein Bild </a:t>
            </a:r>
            <a:br>
              <a:rPr lang="de-CH" dirty="0"/>
            </a:br>
            <a:r>
              <a:rPr lang="de-CH" dirty="0"/>
              <a:t>(Grösse und Position beibehalten).</a:t>
            </a:r>
            <a:br>
              <a:rPr lang="de-CH" dirty="0"/>
            </a:br>
            <a:br>
              <a:rPr lang="de-CH" dirty="0"/>
            </a:br>
            <a:r>
              <a:rPr lang="de-CH" dirty="0"/>
              <a:t>Eine Auswahl an FHNW-Bildern finden Sie im </a:t>
            </a:r>
            <a:br>
              <a:rPr lang="de-CH" dirty="0"/>
            </a:br>
            <a:r>
              <a:rPr lang="de-CH" dirty="0"/>
              <a:t>«Content </a:t>
            </a:r>
            <a:r>
              <a:rPr lang="de-CH" dirty="0" err="1"/>
              <a:t>Chooser</a:t>
            </a:r>
            <a:r>
              <a:rPr lang="de-CH" dirty="0"/>
              <a:t>» rechts in PowerPoint </a:t>
            </a:r>
            <a:br>
              <a:rPr lang="de-CH" dirty="0"/>
            </a:br>
            <a:r>
              <a:rPr lang="de-CH" dirty="0"/>
              <a:t>oder unter dem Menüpunkt «Einfügen &gt; Inhalte».</a:t>
            </a:r>
            <a:br>
              <a:rPr lang="de-CH" dirty="0"/>
            </a:br>
            <a:br>
              <a:rPr lang="de-CH" dirty="0"/>
            </a:br>
            <a:r>
              <a:rPr lang="de-CH" dirty="0"/>
              <a:t>Eigene Bilder können Sie durch einen Klick auf das untenstehende Icon einfügen.</a:t>
            </a:r>
          </a:p>
        </p:txBody>
      </p:sp>
    </p:spTree>
    <p:extLst>
      <p:ext uri="{BB962C8B-B14F-4D97-AF65-F5344CB8AC3E}">
        <p14:creationId xmlns:p14="http://schemas.microsoft.com/office/powerpoint/2010/main" val="2630784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08076" y="1170372"/>
            <a:ext cx="11012400" cy="492443"/>
          </a:xfrm>
        </p:spPr>
        <p:txBody>
          <a:bodyPr/>
          <a:lstStyle/>
          <a:p>
            <a:r>
              <a:rPr lang="de-CH" dirty="0"/>
              <a:t>Titel hinzufügen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08075" y="1989138"/>
            <a:ext cx="11013193" cy="4175125"/>
          </a:xfrm>
        </p:spPr>
        <p:txBody>
          <a:bodyPr/>
          <a:lstStyle>
            <a:lvl1pPr>
              <a:defRPr/>
            </a:lvl1pPr>
            <a:lvl3pPr marL="536575" indent="-268288">
              <a:defRPr/>
            </a:lvl3pPr>
          </a:lstStyle>
          <a:p>
            <a:pPr lvl="0"/>
            <a:r>
              <a:rPr lang="de-DE" dirty="0"/>
              <a:t>Inhalt hinzufügen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89AB9197-1220-80BD-481F-90A973E1A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September 2023</a:t>
            </a:r>
            <a:endParaRPr lang="de-CH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D173F40-185C-2ADF-A4DC-16363A32C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Prof. Dr. Susanne Suter</a:t>
            </a:r>
            <a:endParaRPr lang="de-CH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40A1AFE9-5D1C-2846-D3BD-C3EFFEF9A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0596" y="6620400"/>
            <a:ext cx="376710" cy="144016"/>
          </a:xfrm>
          <a:prstGeom prst="rect">
            <a:avLst/>
          </a:prstGeom>
        </p:spPr>
        <p:txBody>
          <a:bodyPr/>
          <a:lstStyle/>
          <a:p>
            <a:fld id="{442AD375-037F-43D0-B059-5172DA06796A}" type="slidenum">
              <a:rPr lang="de-CH" smtClean="0"/>
              <a:pPr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17568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1188DD-6605-4EF4-9E67-B567F731CE68}" type="slidenum">
              <a:rPr lang="de-CH">
                <a:solidFill>
                  <a:srgbClr val="000000"/>
                </a:solidFill>
              </a:rPr>
              <a:pPr/>
              <a:t>‹#›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821178" y="1013834"/>
            <a:ext cx="10505102" cy="492248"/>
          </a:xfrm>
        </p:spPr>
        <p:txBody>
          <a:bodyPr/>
          <a:lstStyle>
            <a:lvl1pPr>
              <a:defRPr sz="2902" b="1" i="0" baseline="0"/>
            </a:lvl1pPr>
          </a:lstStyle>
          <a:p>
            <a:r>
              <a:rPr lang="de-DE" dirty="0"/>
              <a:t>Titel durch Klicken hinzufügen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body" idx="1" hasCustomPrompt="1"/>
          </p:nvPr>
        </p:nvSpPr>
        <p:spPr>
          <a:xfrm>
            <a:off x="841640" y="1796234"/>
            <a:ext cx="10505102" cy="4506433"/>
          </a:xfrm>
        </p:spPr>
        <p:txBody>
          <a:bodyPr/>
          <a:lstStyle>
            <a:lvl1pPr>
              <a:spcBef>
                <a:spcPts val="1088"/>
              </a:spcBef>
              <a:defRPr sz="1814" b="0" i="0" baseline="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Text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876609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eer_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574" y="304296"/>
            <a:ext cx="1290037" cy="33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michael.maushart\Desktop\FHNW_PowerPointTemplates\fhnw_e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50" y="227034"/>
            <a:ext cx="3479542" cy="49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EF994308-05DA-469C-8BE5-7848039A4779}"/>
              </a:ext>
            </a:extLst>
          </p:cNvPr>
          <p:cNvSpPr txBox="1">
            <a:spLocks/>
          </p:cNvSpPr>
          <p:nvPr userDrawn="1"/>
        </p:nvSpPr>
        <p:spPr>
          <a:xfrm>
            <a:off x="9296054" y="6302668"/>
            <a:ext cx="2345729" cy="331165"/>
          </a:xfrm>
          <a:prstGeom prst="rect">
            <a:avLst/>
          </a:prstGeom>
        </p:spPr>
        <p:txBody>
          <a:bodyPr/>
          <a:lstStyle>
            <a:defPPr>
              <a:defRPr lang="de-CH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643C91B1-76CB-C84A-80D8-79520365B269}" type="slidenum">
              <a:rPr lang="en-GB" sz="907" smtClean="0">
                <a:solidFill>
                  <a:schemeClr val="tx1"/>
                </a:solidFill>
              </a:rPr>
              <a:t>‹#›</a:t>
            </a:fld>
            <a:endParaRPr lang="en-GB" sz="907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989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0AEED-F249-9F3E-4BD2-7985FB918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3304"/>
            <a:ext cx="10515600" cy="642627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D9B88-772C-C366-2878-6B510457CF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3A1CA-4BEF-53F1-E6F6-3F01B1535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6E556-504E-CD42-98E9-038827D7CB34}" type="datetimeFigureOut">
              <a:rPr lang="en-US" smtClean="0"/>
              <a:t>3/17/25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7C82D-8441-21DA-4D00-8948E9588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73A80-6BF0-B446-391B-64C9EA955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7064E-6DB1-9342-8030-F3247DC54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7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6AF6C-D2AB-5392-2DB0-2AC598C6B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F5EEE-58AB-7DE9-9C73-44C61701D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8ED56-76FE-8848-BDF3-F33445DCD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6E556-504E-CD42-98E9-038827D7CB34}" type="datetimeFigureOut">
              <a:rPr lang="en-US" smtClean="0"/>
              <a:t>3/17/25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C1F8B-6FCA-1F68-A318-D1393C08D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9D904-21BE-61FA-DAF2-933ED4F02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7064E-6DB1-9342-8030-F3247DC54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33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B56A0-A8BF-DEF2-42A2-78FA2A71B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9BB5C-CD52-C050-16CC-593E509CA0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D2DD23-4825-CF30-C374-9AD069F52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50DE61-493C-13EB-AF1D-2D76EEF32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6E556-504E-CD42-98E9-038827D7CB34}" type="datetimeFigureOut">
              <a:rPr lang="en-US" smtClean="0"/>
              <a:t>3/17/25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8AC815-832A-BE4E-7C69-9AF2A3939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DF87C0-C1CE-B46E-5149-F3806D816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7064E-6DB1-9342-8030-F3247DC54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63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14B16-388F-CBE9-5E25-8CEF6B1EC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BF2EB5-288C-0AEB-AC07-54B573414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948041-1F6E-079E-A769-774642BBBA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F52FEB-EB5F-6B8B-7975-5505EC751D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D75150-9183-1E4B-9C71-13FD35A94A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3281F7-1721-F176-1944-2929F4604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6E556-504E-CD42-98E9-038827D7CB34}" type="datetimeFigureOut">
              <a:rPr lang="en-US" smtClean="0"/>
              <a:t>3/17/25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6B73DE-E947-EFA2-BA4B-200186B15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F53C74-44FF-717E-032E-4ACCCAD17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7064E-6DB1-9342-8030-F3247DC54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909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D6FD1-72F8-E71E-C150-0262068E8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D19786-9B2A-668C-1BC2-11EA27DEC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6E556-504E-CD42-98E9-038827D7CB34}" type="datetimeFigureOut">
              <a:rPr lang="en-US" smtClean="0"/>
              <a:t>3/17/25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3BE670-E6D1-5BA0-664F-321ACC87F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63FFFA-48C3-5279-210C-BBE1A4E7F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7064E-6DB1-9342-8030-F3247DC54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60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932FE6-3D27-0985-04A6-CFF8ABB49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6E556-504E-CD42-98E9-038827D7CB34}" type="datetimeFigureOut">
              <a:rPr lang="en-US" smtClean="0"/>
              <a:t>3/17/25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7E65B9-07AD-CF7D-B1AA-35C9E0451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748C37-B9CB-8820-C8BC-6D60067AB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7064E-6DB1-9342-8030-F3247DC54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286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917F0-3290-F31F-099E-02C3CF53C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62096-A087-BA68-84B0-2E0379761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DA5D16-6C36-CBFC-0725-AAA6474F14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8EBA23-A2E3-BF15-988B-5D2F94B25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6E556-504E-CD42-98E9-038827D7CB34}" type="datetimeFigureOut">
              <a:rPr lang="en-US" smtClean="0"/>
              <a:t>3/17/25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1589F-6CF7-B071-4069-075E24724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CDE01-B68E-F6E2-25F3-C765443A3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7064E-6DB1-9342-8030-F3247DC54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59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2F21B-8A86-D388-DFF1-FF0F0D031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C80A82-AD40-A9F8-8279-3EC435A008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CABFD8-6BBF-1E4A-797F-C9C55BF382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73F964-695F-CF48-ABEF-07C10A425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6E556-504E-CD42-98E9-038827D7CB34}" type="datetimeFigureOut">
              <a:rPr lang="en-US" smtClean="0"/>
              <a:t>3/17/25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CA4F64-D55B-6F64-6AAD-01AA9954E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28C7F-FD31-670E-B6F8-2889CF305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7064E-6DB1-9342-8030-F3247DC54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252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1435FF-7744-144B-0FDA-45D9BF952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 noProof="0" dirty="0"/>
              <a:t>Click </a:t>
            </a:r>
            <a:r>
              <a:rPr lang="de-CH" noProof="0" dirty="0" err="1"/>
              <a:t>to</a:t>
            </a:r>
            <a:r>
              <a:rPr lang="de-CH" noProof="0" dirty="0"/>
              <a:t> </a:t>
            </a:r>
            <a:r>
              <a:rPr lang="de-CH" noProof="0" dirty="0" err="1"/>
              <a:t>edit</a:t>
            </a:r>
            <a:r>
              <a:rPr lang="de-CH" noProof="0" dirty="0"/>
              <a:t>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AE941D-AB38-92DB-D06B-87160F338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noProof="0" dirty="0"/>
              <a:t>Click </a:t>
            </a:r>
            <a:r>
              <a:rPr lang="de-CH" noProof="0" dirty="0" err="1"/>
              <a:t>to</a:t>
            </a:r>
            <a:r>
              <a:rPr lang="de-CH" noProof="0" dirty="0"/>
              <a:t> </a:t>
            </a:r>
            <a:r>
              <a:rPr lang="de-CH" noProof="0" dirty="0" err="1"/>
              <a:t>edit</a:t>
            </a:r>
            <a:r>
              <a:rPr lang="de-CH" noProof="0" dirty="0"/>
              <a:t> Master </a:t>
            </a:r>
            <a:r>
              <a:rPr lang="de-CH" noProof="0" dirty="0" err="1"/>
              <a:t>text</a:t>
            </a:r>
            <a:r>
              <a:rPr lang="de-CH" noProof="0" dirty="0"/>
              <a:t> </a:t>
            </a:r>
            <a:r>
              <a:rPr lang="de-CH" noProof="0" dirty="0" err="1"/>
              <a:t>styles</a:t>
            </a:r>
            <a:endParaRPr lang="de-CH" noProof="0" dirty="0"/>
          </a:p>
          <a:p>
            <a:pPr lvl="1"/>
            <a:r>
              <a:rPr lang="de-CH" noProof="0" dirty="0"/>
              <a:t>Second </a:t>
            </a:r>
            <a:r>
              <a:rPr lang="de-CH" noProof="0" dirty="0" err="1"/>
              <a:t>level</a:t>
            </a:r>
            <a:endParaRPr lang="de-CH" noProof="0" dirty="0"/>
          </a:p>
          <a:p>
            <a:pPr lvl="2"/>
            <a:r>
              <a:rPr lang="de-CH" noProof="0" dirty="0"/>
              <a:t>Third </a:t>
            </a:r>
            <a:r>
              <a:rPr lang="de-CH" noProof="0" dirty="0" err="1"/>
              <a:t>level</a:t>
            </a:r>
            <a:endParaRPr lang="de-CH" noProof="0" dirty="0"/>
          </a:p>
          <a:p>
            <a:pPr lvl="3"/>
            <a:r>
              <a:rPr lang="de-CH" noProof="0" dirty="0" err="1"/>
              <a:t>Fourth</a:t>
            </a:r>
            <a:r>
              <a:rPr lang="de-CH" noProof="0" dirty="0"/>
              <a:t> </a:t>
            </a:r>
            <a:r>
              <a:rPr lang="de-CH" noProof="0" dirty="0" err="1"/>
              <a:t>level</a:t>
            </a:r>
            <a:endParaRPr lang="de-CH" noProof="0" dirty="0"/>
          </a:p>
          <a:p>
            <a:pPr lvl="4"/>
            <a:r>
              <a:rPr lang="de-CH" noProof="0" dirty="0" err="1"/>
              <a:t>Fifth</a:t>
            </a:r>
            <a:r>
              <a:rPr lang="de-CH" noProof="0" dirty="0"/>
              <a:t> </a:t>
            </a:r>
            <a:r>
              <a:rPr lang="de-CH" noProof="0" dirty="0" err="1"/>
              <a:t>level</a:t>
            </a:r>
            <a:endParaRPr lang="de-CH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56EBF-C400-B3F7-D020-946890F092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A6E556-504E-CD42-98E9-038827D7CB34}" type="datetimeFigureOut">
              <a:rPr lang="en-US" smtClean="0"/>
              <a:t>3/17/25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4BF51-616D-7D69-B82D-140C36CC59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37822-DA94-EF43-5F01-9549CE5713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67064E-6DB1-9342-8030-F3247DC544F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50FD70-4373-ED13-5E17-5AE16D838774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380999" y="230188"/>
            <a:ext cx="5181355" cy="49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1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bit.ly/karabo-demo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karabo-demo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76CA4-B552-23D1-1183-B6F03837F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03383"/>
            <a:ext cx="9144000" cy="2387600"/>
          </a:xfrm>
        </p:spPr>
        <p:txBody>
          <a:bodyPr/>
          <a:lstStyle/>
          <a:p>
            <a:r>
              <a:rPr lang="fr-CH" dirty="0"/>
              <a:t>The </a:t>
            </a:r>
            <a:r>
              <a:rPr lang="fr-CH" dirty="0" err="1"/>
              <a:t>Karabo</a:t>
            </a:r>
            <a:r>
              <a:rPr lang="fr-CH" dirty="0"/>
              <a:t> pipeline as simulation </a:t>
            </a:r>
            <a:r>
              <a:rPr lang="fr-CH" dirty="0" err="1"/>
              <a:t>tool</a:t>
            </a:r>
            <a:r>
              <a:rPr lang="fr-CH" dirty="0"/>
              <a:t> for SKA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9FEF8A3-064E-6CB7-A3CA-954A17412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7685" y="3602038"/>
            <a:ext cx="10100930" cy="2713702"/>
          </a:xfrm>
        </p:spPr>
        <p:txBody>
          <a:bodyPr>
            <a:normAutofit/>
          </a:bodyPr>
          <a:lstStyle/>
          <a:p>
            <a:endParaRPr lang="fr-CH" dirty="0"/>
          </a:p>
          <a:p>
            <a:r>
              <a:rPr lang="fr-CH" sz="2800" dirty="0"/>
              <a:t>Andreas Wassmer, </a:t>
            </a:r>
            <a:r>
              <a:rPr lang="fr-CH" sz="2800" b="1" dirty="0"/>
              <a:t>André Csillaghy</a:t>
            </a:r>
            <a:r>
              <a:rPr lang="fr-CH" sz="2800" dirty="0"/>
              <a:t>, and the </a:t>
            </a:r>
            <a:r>
              <a:rPr lang="fr-CH" sz="2800" dirty="0" err="1"/>
              <a:t>Karabo</a:t>
            </a:r>
            <a:r>
              <a:rPr lang="fr-CH" sz="2800" dirty="0"/>
              <a:t> team</a:t>
            </a:r>
          </a:p>
          <a:p>
            <a:r>
              <a:rPr lang="fr-CH" sz="2000" dirty="0">
                <a:solidFill>
                  <a:srgbClr val="FFC000"/>
                </a:solidFill>
              </a:rPr>
              <a:t>Joint </a:t>
            </a:r>
            <a:r>
              <a:rPr lang="fr-CH" sz="2000" dirty="0" err="1">
                <a:solidFill>
                  <a:srgbClr val="FFC000"/>
                </a:solidFill>
              </a:rPr>
              <a:t>work</a:t>
            </a:r>
            <a:r>
              <a:rPr lang="fr-CH" sz="2000" dirty="0">
                <a:solidFill>
                  <a:srgbClr val="FFC000"/>
                </a:solidFill>
              </a:rPr>
              <a:t> </a:t>
            </a:r>
            <a:r>
              <a:rPr lang="fr-CH" sz="2000" dirty="0" err="1">
                <a:solidFill>
                  <a:srgbClr val="FFC000"/>
                </a:solidFill>
              </a:rPr>
              <a:t>between</a:t>
            </a:r>
            <a:r>
              <a:rPr lang="fr-CH" sz="2000" dirty="0">
                <a:solidFill>
                  <a:srgbClr val="FFC000"/>
                </a:solidFill>
              </a:rPr>
              <a:t> FHNW, ETH Zurich, and SKACH</a:t>
            </a:r>
          </a:p>
          <a:p>
            <a:endParaRPr lang="fr-CH" sz="2000" dirty="0">
              <a:solidFill>
                <a:srgbClr val="FFC000"/>
              </a:solidFill>
            </a:endParaRPr>
          </a:p>
          <a:p>
            <a:r>
              <a:rPr lang="fr-CH" sz="2000" dirty="0">
                <a:solidFill>
                  <a:srgbClr val="FFC000"/>
                </a:solidFill>
              </a:rPr>
              <a:t>This </a:t>
            </a:r>
            <a:r>
              <a:rPr lang="fr-CH" sz="2000" dirty="0" err="1">
                <a:solidFill>
                  <a:srgbClr val="FFC000"/>
                </a:solidFill>
              </a:rPr>
              <a:t>work</a:t>
            </a:r>
            <a:r>
              <a:rPr lang="fr-CH" sz="2000" dirty="0">
                <a:solidFill>
                  <a:srgbClr val="FFC000"/>
                </a:solidFill>
              </a:rPr>
              <a:t> has been </a:t>
            </a:r>
            <a:r>
              <a:rPr lang="fr-CH" sz="2000" dirty="0" err="1">
                <a:solidFill>
                  <a:srgbClr val="FFC000"/>
                </a:solidFill>
              </a:rPr>
              <a:t>supported</a:t>
            </a:r>
            <a:r>
              <a:rPr lang="fr-CH" sz="2000" dirty="0">
                <a:solidFill>
                  <a:srgbClr val="FFC000"/>
                </a:solidFill>
              </a:rPr>
              <a:t> by SKACH and by an Open </a:t>
            </a:r>
            <a:r>
              <a:rPr lang="fr-CH" sz="2000" dirty="0" err="1">
                <a:solidFill>
                  <a:srgbClr val="FFC000"/>
                </a:solidFill>
              </a:rPr>
              <a:t>Reseach</a:t>
            </a:r>
            <a:r>
              <a:rPr lang="fr-CH" sz="2000" dirty="0">
                <a:solidFill>
                  <a:srgbClr val="FFC000"/>
                </a:solidFill>
              </a:rPr>
              <a:t> Data </a:t>
            </a:r>
            <a:r>
              <a:rPr lang="fr-CH" sz="2000" dirty="0" err="1">
                <a:solidFill>
                  <a:srgbClr val="FFC000"/>
                </a:solidFill>
              </a:rPr>
              <a:t>grant</a:t>
            </a:r>
            <a:r>
              <a:rPr lang="fr-CH" sz="2000" dirty="0">
                <a:solidFill>
                  <a:srgbClr val="FFC000"/>
                </a:solidFill>
              </a:rPr>
              <a:t> </a:t>
            </a:r>
            <a:r>
              <a:rPr lang="fr-CH" sz="2000" dirty="0" err="1">
                <a:solidFill>
                  <a:srgbClr val="FFC000"/>
                </a:solidFill>
              </a:rPr>
              <a:t>from</a:t>
            </a:r>
            <a:r>
              <a:rPr lang="fr-CH" sz="2000" dirty="0">
                <a:solidFill>
                  <a:srgbClr val="FFC000"/>
                </a:solidFill>
              </a:rPr>
              <a:t> </a:t>
            </a:r>
            <a:r>
              <a:rPr lang="fr-CH" sz="2000" dirty="0" err="1">
                <a:solidFill>
                  <a:srgbClr val="FFC000"/>
                </a:solidFill>
              </a:rPr>
              <a:t>Swissuniversities</a:t>
            </a:r>
            <a:r>
              <a:rPr lang="fr-CH" sz="2000" dirty="0">
                <a:solidFill>
                  <a:srgbClr val="FFC000"/>
                </a:solidFill>
              </a:rPr>
              <a:t>, </a:t>
            </a:r>
            <a:r>
              <a:rPr lang="fr-CH" sz="2000" dirty="0" err="1">
                <a:solidFill>
                  <a:srgbClr val="FFC000"/>
                </a:solidFill>
              </a:rPr>
              <a:t>AstroORDAS</a:t>
            </a:r>
            <a:endParaRPr lang="fr-CH" sz="2000" dirty="0">
              <a:solidFill>
                <a:srgbClr val="FFC000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AD91E7F-9094-FBA6-6A78-C3C294EB54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00" b="36246"/>
          <a:stretch/>
        </p:blipFill>
        <p:spPr bwMode="auto">
          <a:xfrm>
            <a:off x="10029452" y="1792215"/>
            <a:ext cx="1954619" cy="32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CA2424-7C3E-D904-5456-6CFA4DB0E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2765" y="731662"/>
            <a:ext cx="1954619" cy="946887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8CE7525-83E8-2398-1CD3-444F539FEF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16" b="33151"/>
          <a:stretch/>
        </p:blipFill>
        <p:spPr bwMode="auto">
          <a:xfrm>
            <a:off x="10025908" y="203628"/>
            <a:ext cx="1928335" cy="41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959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9E685-653E-8E62-28DD-5F60DA87B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749" y="786809"/>
            <a:ext cx="10652051" cy="903879"/>
          </a:xfrm>
        </p:spPr>
        <p:txBody>
          <a:bodyPr>
            <a:normAutofit/>
          </a:bodyPr>
          <a:lstStyle/>
          <a:p>
            <a:r>
              <a:rPr lang="fr-CH" sz="4000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4EFCD-CFA7-C95F-6BF2-025A96DE5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670" y="3625553"/>
            <a:ext cx="6253716" cy="2445638"/>
          </a:xfrm>
        </p:spPr>
        <p:txBody>
          <a:bodyPr>
            <a:normAutofit lnSpcReduction="10000"/>
          </a:bodyPr>
          <a:lstStyle/>
          <a:p>
            <a:r>
              <a:rPr lang="en-GB" sz="1800" noProof="0" dirty="0"/>
              <a:t>A versatile tool which mimics the major functionality of «the system» helps you take the right decision early and helps to understand the different pieces of the system. </a:t>
            </a:r>
          </a:p>
          <a:p>
            <a:r>
              <a:rPr lang="en-GB" sz="1800" noProof="0" dirty="0"/>
              <a:t>It provides an accessible entry point to the world of interferometry</a:t>
            </a:r>
          </a:p>
          <a:p>
            <a:r>
              <a:rPr lang="en-GB" sz="1800" noProof="0" dirty="0"/>
              <a:t>Helps developing and testing new ideas</a:t>
            </a:r>
          </a:p>
          <a:p>
            <a:r>
              <a:rPr lang="en-GB" sz="1800" noProof="0" dirty="0"/>
              <a:t>Supports comparison of algorithms</a:t>
            </a:r>
          </a:p>
          <a:p>
            <a:r>
              <a:rPr lang="en-GB" sz="1800" dirty="0"/>
              <a:t>Supports scientists in general</a:t>
            </a:r>
            <a:endParaRPr lang="en-GB" sz="1800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8085C5-A514-5AE8-C351-83DCFBE9833F}"/>
              </a:ext>
            </a:extLst>
          </p:cNvPr>
          <p:cNvSpPr txBox="1"/>
          <p:nvPr/>
        </p:nvSpPr>
        <p:spPr>
          <a:xfrm>
            <a:off x="701749" y="1551696"/>
            <a:ext cx="108558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0" dirty="0">
                <a:solidFill>
                  <a:schemeClr val="bg2"/>
                </a:solidFill>
              </a:rPr>
              <a:t>If you are new to the field, learning, transitioning from another domain, or only occasionally involved.... you might need a little help with the SKA…</a:t>
            </a:r>
          </a:p>
          <a:p>
            <a:endParaRPr lang="en-GB" noProof="0" dirty="0">
              <a:solidFill>
                <a:schemeClr val="bg2"/>
              </a:solidFill>
            </a:endParaRPr>
          </a:p>
          <a:p>
            <a:r>
              <a:rPr lang="en-GB" dirty="0">
                <a:solidFill>
                  <a:schemeClr val="bg2"/>
                </a:solidFill>
              </a:rPr>
              <a:t>and, </a:t>
            </a:r>
            <a:r>
              <a:rPr lang="en-GB" noProof="0" dirty="0">
                <a:solidFill>
                  <a:schemeClr val="bg2"/>
                </a:solidFill>
              </a:rPr>
              <a:t>we don’t have an SKA to play with yet </a:t>
            </a:r>
            <a:r>
              <a:rPr lang="en-GB" noProof="0" dirty="0">
                <a:solidFill>
                  <a:schemeClr val="bg2"/>
                </a:solidFill>
                <a:sym typeface="Wingdings" pitchFamily="2" charset="2"/>
              </a:rPr>
              <a:t></a:t>
            </a:r>
            <a:endParaRPr lang="en-GB" noProof="0" dirty="0">
              <a:solidFill>
                <a:schemeClr val="bg2"/>
              </a:solidFill>
            </a:endParaRPr>
          </a:p>
          <a:p>
            <a:endParaRPr lang="en-GB" noProof="0" dirty="0">
              <a:solidFill>
                <a:schemeClr val="bg2"/>
              </a:solidFill>
            </a:endParaRPr>
          </a:p>
          <a:p>
            <a:r>
              <a:rPr lang="en-GB" noProof="0" dirty="0">
                <a:solidFill>
                  <a:schemeClr val="bg2"/>
                </a:solidFill>
              </a:rPr>
              <a:t>Karabo should make your life easier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2C60B4-8B35-2A2D-E386-4DAABD5C4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446" y="2716619"/>
            <a:ext cx="4631708" cy="324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63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FDA28-668D-E8FC-E7C8-178D2C6D1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6930"/>
            <a:ext cx="10515600" cy="733758"/>
          </a:xfrm>
        </p:spPr>
        <p:txBody>
          <a:bodyPr/>
          <a:lstStyle/>
          <a:p>
            <a:r>
              <a:rPr lang="fr-CH" dirty="0"/>
              <a:t>Try </a:t>
            </a:r>
            <a:r>
              <a:rPr lang="fr-CH" dirty="0" err="1"/>
              <a:t>it</a:t>
            </a:r>
            <a:r>
              <a:rPr lang="fr-CH" dirty="0"/>
              <a:t> </a:t>
            </a:r>
            <a:r>
              <a:rPr lang="fr-CH" dirty="0" err="1"/>
              <a:t>yourself</a:t>
            </a:r>
            <a:r>
              <a:rPr lang="fr-CH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B3C8F-D93B-C508-1961-30A2738DD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869866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noProof="0" dirty="0"/>
              <a:t>Link to the </a:t>
            </a:r>
            <a:r>
              <a:rPr lang="en-GB" noProof="0" dirty="0" err="1"/>
              <a:t>Jupyter</a:t>
            </a:r>
            <a:r>
              <a:rPr lang="en-GB" noProof="0" dirty="0"/>
              <a:t> notebook: </a:t>
            </a:r>
          </a:p>
          <a:p>
            <a:pPr marL="0" indent="0">
              <a:buNone/>
            </a:pPr>
            <a:r>
              <a:rPr lang="en-GB" noProof="0" dirty="0">
                <a:solidFill>
                  <a:srgbClr val="FFC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https://bit.ly/karabo-demo</a:t>
            </a:r>
            <a:endParaRPr lang="en-GB" noProof="0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rgbClr val="FFC000"/>
                </a:solidFill>
              </a:rPr>
              <a:t>o</a:t>
            </a:r>
            <a:r>
              <a:rPr lang="en-GB" noProof="0" dirty="0" err="1">
                <a:solidFill>
                  <a:srgbClr val="FFC000"/>
                </a:solidFill>
              </a:rPr>
              <a:t>nce</a:t>
            </a:r>
            <a:r>
              <a:rPr lang="en-GB" noProof="0" dirty="0">
                <a:solidFill>
                  <a:srgbClr val="FFC000"/>
                </a:solidFill>
              </a:rPr>
              <a:t> the session has started, go to</a:t>
            </a:r>
          </a:p>
          <a:p>
            <a:pPr marL="0" indent="0">
              <a:buNone/>
            </a:pPr>
            <a:r>
              <a:rPr lang="en-GB" sz="2600" dirty="0">
                <a:solidFill>
                  <a:srgbClr val="FFC000"/>
                </a:solidFill>
              </a:rPr>
              <a:t>n</a:t>
            </a:r>
            <a:r>
              <a:rPr lang="en-GB" sz="2600" noProof="0" dirty="0" err="1">
                <a:solidFill>
                  <a:srgbClr val="FFC000"/>
                </a:solidFill>
              </a:rPr>
              <a:t>otebooks</a:t>
            </a:r>
            <a:r>
              <a:rPr lang="en-GB" sz="2600" noProof="0" dirty="0">
                <a:solidFill>
                  <a:srgbClr val="FFC000"/>
                </a:solidFill>
              </a:rPr>
              <a:t> </a:t>
            </a:r>
            <a:r>
              <a:rPr lang="en-GB" sz="2600" noProof="0" dirty="0">
                <a:solidFill>
                  <a:srgbClr val="FFC000"/>
                </a:solidFill>
                <a:sym typeface="Wingdings" pitchFamily="2" charset="2"/>
              </a:rPr>
              <a:t> 1_start_here_example  </a:t>
            </a:r>
            <a:r>
              <a:rPr lang="en-GB" sz="2600" noProof="0" dirty="0" err="1">
                <a:solidFill>
                  <a:srgbClr val="FFC000"/>
                </a:solidFill>
                <a:sym typeface="Wingdings" pitchFamily="2" charset="2"/>
              </a:rPr>
              <a:t>first_pipeline_example</a:t>
            </a:r>
            <a:endParaRPr lang="en-GB" sz="2600" noProof="0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n-GB" noProof="0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GB" sz="2400" noProof="0" dirty="0">
                <a:solidFill>
                  <a:schemeClr val="bg2"/>
                </a:solidFill>
              </a:rPr>
              <a:t>This contains the code and documentation of this demonstration.</a:t>
            </a:r>
          </a:p>
          <a:p>
            <a:pPr marL="0" indent="0">
              <a:buNone/>
            </a:pPr>
            <a:endParaRPr lang="en-GB" sz="2400" noProof="0" dirty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en-GB" sz="2400" noProof="0" dirty="0">
                <a:solidFill>
                  <a:schemeClr val="bg2"/>
                </a:solidFill>
              </a:rPr>
              <a:t>It is made available on the </a:t>
            </a:r>
            <a:r>
              <a:rPr lang="en-GB" sz="2400" noProof="0" dirty="0" err="1">
                <a:solidFill>
                  <a:schemeClr val="bg2"/>
                </a:solidFill>
              </a:rPr>
              <a:t>RenkuLab</a:t>
            </a:r>
            <a:r>
              <a:rPr lang="en-GB" sz="2400" noProof="0" dirty="0">
                <a:solidFill>
                  <a:schemeClr val="bg2"/>
                </a:solidFill>
              </a:rPr>
              <a:t> platform as an </a:t>
            </a:r>
            <a:r>
              <a:rPr lang="en-GB" sz="2400" b="1" noProof="0" dirty="0">
                <a:solidFill>
                  <a:schemeClr val="bg2"/>
                </a:solidFill>
              </a:rPr>
              <a:t>open science tool</a:t>
            </a:r>
            <a:r>
              <a:rPr lang="en-GB" sz="2400" noProof="0" dirty="0">
                <a:solidFill>
                  <a:schemeClr val="bg2"/>
                </a:solidFill>
              </a:rPr>
              <a:t>,  a facility of the Swiss Data Science </a:t>
            </a:r>
            <a:r>
              <a:rPr lang="en-GB" sz="2400" noProof="0" dirty="0" err="1">
                <a:solidFill>
                  <a:schemeClr val="bg2"/>
                </a:solidFill>
              </a:rPr>
              <a:t>Center</a:t>
            </a:r>
            <a:r>
              <a:rPr lang="en-GB" sz="2400" noProof="0" dirty="0">
                <a:solidFill>
                  <a:schemeClr val="bg2"/>
                </a:solidFill>
              </a:rPr>
              <a:t> SDSC</a:t>
            </a:r>
          </a:p>
          <a:p>
            <a:pPr marL="0" indent="0">
              <a:buNone/>
            </a:pPr>
            <a:endParaRPr lang="en-GB" sz="2400" noProof="0" dirty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en-GB" sz="2400" noProof="0" dirty="0">
                <a:solidFill>
                  <a:schemeClr val="bg2"/>
                </a:solidFill>
              </a:rPr>
              <a:t>Karabo is available at: </a:t>
            </a:r>
          </a:p>
          <a:p>
            <a:pPr marL="0" indent="0">
              <a:buNone/>
            </a:pPr>
            <a:r>
              <a:rPr lang="en-GB" sz="2400" noProof="0" dirty="0">
                <a:solidFill>
                  <a:srgbClr val="FFC000"/>
                </a:solidFill>
              </a:rPr>
              <a:t>https://i4ds.github.io/Karabo-Pipeline/</a:t>
            </a:r>
          </a:p>
          <a:p>
            <a:pPr marL="0" indent="0">
              <a:buNone/>
            </a:pPr>
            <a:endParaRPr lang="en-GB" sz="2400" noProof="0" dirty="0">
              <a:solidFill>
                <a:srgbClr val="FFC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239FE3-0207-548A-F090-E402E1EB6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7885" y="2264846"/>
            <a:ext cx="2898055" cy="289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32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89F91-CFA2-B263-4092-CBCF702D7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A simple </a:t>
            </a:r>
            <a:r>
              <a:rPr lang="fr-CH" dirty="0" err="1"/>
              <a:t>interferometer</a:t>
            </a:r>
            <a:r>
              <a:rPr lang="fr-CH" dirty="0"/>
              <a:t> pipeline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3AD3D-D90F-D0A6-6D23-925B846F6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H" dirty="0"/>
          </a:p>
          <a:p>
            <a:r>
              <a:rPr lang="fr-CH" dirty="0" err="1"/>
              <a:t>Simulate</a:t>
            </a:r>
            <a:r>
              <a:rPr lang="fr-CH" dirty="0"/>
              <a:t> a portion of the sky </a:t>
            </a:r>
          </a:p>
          <a:p>
            <a:r>
              <a:rPr lang="fr-CH" dirty="0" err="1"/>
              <a:t>Create</a:t>
            </a:r>
            <a:r>
              <a:rPr lang="fr-CH" dirty="0"/>
              <a:t> a «digital </a:t>
            </a:r>
            <a:r>
              <a:rPr lang="fr-CH" dirty="0" err="1"/>
              <a:t>twin</a:t>
            </a:r>
            <a:r>
              <a:rPr lang="fr-CH" dirty="0"/>
              <a:t>» of the </a:t>
            </a:r>
            <a:r>
              <a:rPr lang="fr-CH" dirty="0" err="1"/>
              <a:t>telescope</a:t>
            </a:r>
            <a:endParaRPr lang="fr-CH" dirty="0"/>
          </a:p>
          <a:p>
            <a:r>
              <a:rPr lang="fr-CH" dirty="0"/>
              <a:t>Set the </a:t>
            </a:r>
            <a:r>
              <a:rPr lang="fr-CH" dirty="0" err="1"/>
              <a:t>parameters</a:t>
            </a:r>
            <a:r>
              <a:rPr lang="fr-CH" dirty="0"/>
              <a:t> of the observation</a:t>
            </a:r>
          </a:p>
          <a:p>
            <a:r>
              <a:rPr lang="fr-CH" dirty="0"/>
              <a:t>Run the simulation</a:t>
            </a:r>
          </a:p>
          <a:p>
            <a:r>
              <a:rPr lang="fr-CH" dirty="0" err="1"/>
              <a:t>Create</a:t>
            </a:r>
            <a:r>
              <a:rPr lang="fr-CH" dirty="0"/>
              <a:t> an image</a:t>
            </a:r>
          </a:p>
          <a:p>
            <a:r>
              <a:rPr lang="fr-CH" dirty="0"/>
              <a:t>Clean </a:t>
            </a:r>
            <a:r>
              <a:rPr lang="fr-CH" dirty="0" err="1"/>
              <a:t>this</a:t>
            </a:r>
            <a:r>
              <a:rPr lang="fr-CH" dirty="0"/>
              <a:t> image</a:t>
            </a:r>
          </a:p>
          <a:p>
            <a:endParaRPr lang="fr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54CCDA-B612-EA36-435D-CCEDB5197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7885" y="2264846"/>
            <a:ext cx="2898055" cy="28980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58F865-033F-516E-7703-EB621142616A}"/>
              </a:ext>
            </a:extLst>
          </p:cNvPr>
          <p:cNvSpPr txBox="1"/>
          <p:nvPr/>
        </p:nvSpPr>
        <p:spPr>
          <a:xfrm>
            <a:off x="8905654" y="5232790"/>
            <a:ext cx="2820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noProof="0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https://bit.ly/karabo-demo</a:t>
            </a:r>
            <a:endParaRPr lang="en-GB" noProof="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46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reen Recording 2025-03-17 at 09.38.51.mov">
            <a:hlinkClick r:id="" action="ppaction://media"/>
            <a:extLst>
              <a:ext uri="{FF2B5EF4-FFF2-40B4-BE49-F238E27FC236}">
                <a16:creationId xmlns:a16="http://schemas.microsoft.com/office/drawing/2014/main" id="{22CC15F4-0714-E112-B877-B95134275E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36538"/>
            <a:ext cx="12192000" cy="638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0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847B6E-C702-857D-BEDD-C16C7AAB8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886" y="658480"/>
            <a:ext cx="7290835" cy="606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92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8CE04-FE3D-4AA1-C261-07325FB84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386" y="956930"/>
            <a:ext cx="10515600" cy="691228"/>
          </a:xfrm>
        </p:spPr>
        <p:txBody>
          <a:bodyPr>
            <a:normAutofit/>
          </a:bodyPr>
          <a:lstStyle/>
          <a:p>
            <a:r>
              <a:rPr lang="fr-CH" dirty="0"/>
              <a:t>The </a:t>
            </a:r>
            <a:r>
              <a:rPr lang="fr-CH" dirty="0" err="1"/>
              <a:t>Karabo</a:t>
            </a:r>
            <a:r>
              <a:rPr lang="fr-CH" dirty="0"/>
              <a:t> Pipeline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20D90E-2576-0589-0ECD-C75DC5631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3" y="1877329"/>
            <a:ext cx="12061848" cy="462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90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4AA76-D4CE-B645-79D7-E556ECAF4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0009"/>
            <a:ext cx="10515600" cy="1325563"/>
          </a:xfrm>
        </p:spPr>
        <p:txBody>
          <a:bodyPr/>
          <a:lstStyle/>
          <a:p>
            <a:r>
              <a:rPr lang="fr-CH" dirty="0" err="1"/>
              <a:t>Thank</a:t>
            </a:r>
            <a:r>
              <a:rPr lang="fr-CH" dirty="0"/>
              <a:t> </a:t>
            </a:r>
            <a:r>
              <a:rPr lang="fr-CH" dirty="0" err="1"/>
              <a:t>you</a:t>
            </a:r>
            <a:r>
              <a:rPr lang="fr-CH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3248056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13021</TotalTime>
  <Words>287</Words>
  <Application>Microsoft Macintosh PowerPoint</Application>
  <PresentationFormat>Widescreen</PresentationFormat>
  <Paragraphs>41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Aptos Display</vt:lpstr>
      <vt:lpstr>Arial</vt:lpstr>
      <vt:lpstr>Wingdings</vt:lpstr>
      <vt:lpstr>1_Office Theme</vt:lpstr>
      <vt:lpstr>The Karabo pipeline as simulation tool for SKA</vt:lpstr>
      <vt:lpstr>Motivation</vt:lpstr>
      <vt:lpstr>Try it yourself!</vt:lpstr>
      <vt:lpstr>A simple interferometer pipeline</vt:lpstr>
      <vt:lpstr>PowerPoint Presentation</vt:lpstr>
      <vt:lpstr>PowerPoint Presentation</vt:lpstr>
      <vt:lpstr>The Karabo Pipeline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André Csillaghy</dc:creator>
  <cp:lastModifiedBy>André Csillaghy</cp:lastModifiedBy>
  <cp:revision>6</cp:revision>
  <dcterms:created xsi:type="dcterms:W3CDTF">2025-03-06T12:58:49Z</dcterms:created>
  <dcterms:modified xsi:type="dcterms:W3CDTF">2025-03-17T13:47:53Z</dcterms:modified>
</cp:coreProperties>
</file>