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89"/>
  </p:normalViewPr>
  <p:slideViewPr>
    <p:cSldViewPr snapToGrid="0">
      <p:cViewPr varScale="1">
        <p:scale>
          <a:sx n="54" d="100"/>
          <a:sy n="54" d="100"/>
        </p:scale>
        <p:origin x="5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3600" b="1">
                <a:latin typeface="+mj-lt"/>
                <a:ea typeface="+mj-ea"/>
                <a:cs typeface="+mj-cs"/>
                <a:sym typeface="Helvetica Neue"/>
              </a:defRPr>
            </a:lvl1pPr>
            <a:lvl2pPr marL="1066800" indent="-457200" algn="l">
              <a:buSzPct val="123000"/>
              <a:buChar char="•"/>
              <a:defRPr sz="3600" b="1">
                <a:latin typeface="+mj-lt"/>
                <a:ea typeface="+mj-ea"/>
                <a:cs typeface="+mj-cs"/>
                <a:sym typeface="Helvetica Neue"/>
              </a:defRPr>
            </a:lvl2pPr>
            <a:lvl3pPr marL="1676400" indent="-457200" algn="l">
              <a:buSzPct val="123000"/>
              <a:buChar char="•"/>
              <a:defRPr sz="3600" b="1">
                <a:latin typeface="+mj-lt"/>
                <a:ea typeface="+mj-ea"/>
                <a:cs typeface="+mj-cs"/>
                <a:sym typeface="Helvetica Neue"/>
              </a:defRPr>
            </a:lvl3pPr>
            <a:lvl4pPr marL="2286000" indent="-457200" algn="l">
              <a:buSzPct val="123000"/>
              <a:buChar char="•"/>
              <a:defRPr sz="3600" b="1">
                <a:latin typeface="+mj-lt"/>
                <a:ea typeface="+mj-ea"/>
                <a:cs typeface="+mj-cs"/>
                <a:sym typeface="Helvetica Neue"/>
              </a:defRPr>
            </a:lvl4pPr>
            <a:lvl5pPr marL="2895600" indent="-457200" algn="l">
              <a:buSzPct val="123000"/>
              <a:buChar char="•"/>
              <a:defRPr sz="36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/>
          <a:lstStyle>
            <a:lvl1pPr algn="l" defTabSz="2438337">
              <a:lnSpc>
                <a:spcPct val="80000"/>
              </a:lnSpc>
              <a:defRPr sz="11600" b="1" spc="-232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>
            <a:lvl1pPr algn="l">
              <a:defRPr sz="55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defTabSz="2438337">
              <a:lnSpc>
                <a:spcPct val="80000"/>
              </a:lnSpc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defTabSz="2438337">
              <a:lnSpc>
                <a:spcPct val="80000"/>
              </a:lnSpc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defTabSz="2438337">
              <a:lnSpc>
                <a:spcPct val="80000"/>
              </a:lnSpc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defTabSz="2438337">
              <a:lnSpc>
                <a:spcPct val="80000"/>
              </a:lnSpc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defTabSz="2438337">
              <a:lnSpc>
                <a:spcPct val="80000"/>
              </a:lnSpc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anchor="b"/>
          <a:lstStyle>
            <a:lvl1pPr defTabSz="2438337">
              <a:lnSpc>
                <a:spcPct val="80000"/>
              </a:lnSpc>
              <a:defRPr sz="25000" b="1" spc="-250">
                <a:latin typeface="+mj-lt"/>
                <a:ea typeface="+mj-ea"/>
                <a:cs typeface="+mj-cs"/>
                <a:sym typeface="Helvetica Neue"/>
              </a:defRPr>
            </a:lvl1pPr>
            <a:lvl2pPr defTabSz="2438337">
              <a:lnSpc>
                <a:spcPct val="80000"/>
              </a:lnSpc>
              <a:defRPr sz="25000" b="1" spc="-250">
                <a:latin typeface="+mj-lt"/>
                <a:ea typeface="+mj-ea"/>
                <a:cs typeface="+mj-cs"/>
                <a:sym typeface="Helvetica Neue"/>
              </a:defRPr>
            </a:lvl2pPr>
            <a:lvl3pPr defTabSz="2438337">
              <a:lnSpc>
                <a:spcPct val="80000"/>
              </a:lnSpc>
              <a:defRPr sz="25000" b="1" spc="-250">
                <a:latin typeface="+mj-lt"/>
                <a:ea typeface="+mj-ea"/>
                <a:cs typeface="+mj-cs"/>
                <a:sym typeface="Helvetica Neue"/>
              </a:defRPr>
            </a:lvl3pPr>
            <a:lvl4pPr defTabSz="2438337">
              <a:lnSpc>
                <a:spcPct val="80000"/>
              </a:lnSpc>
              <a:defRPr sz="25000" b="1" spc="-250">
                <a:latin typeface="+mj-lt"/>
                <a:ea typeface="+mj-ea"/>
                <a:cs typeface="+mj-cs"/>
                <a:sym typeface="Helvetica Neue"/>
              </a:defRPr>
            </a:lvl4pPr>
            <a:lvl5pPr defTabSz="2438337">
              <a:lnSpc>
                <a:spcPct val="80000"/>
              </a:lnSpc>
              <a:defRPr sz="25000" b="1" spc="-25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55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3600" b="1">
                <a:latin typeface="+mj-lt"/>
                <a:ea typeface="+mj-ea"/>
                <a:cs typeface="+mj-cs"/>
                <a:sym typeface="Helvetica Neue"/>
              </a:defRPr>
            </a:lvl1pPr>
            <a:lvl2pPr marL="1066800" indent="-457200" algn="l">
              <a:buSzPct val="123000"/>
              <a:buChar char="•"/>
              <a:defRPr sz="3600" b="1">
                <a:latin typeface="+mj-lt"/>
                <a:ea typeface="+mj-ea"/>
                <a:cs typeface="+mj-cs"/>
                <a:sym typeface="Helvetica Neue"/>
              </a:defRPr>
            </a:lvl2pPr>
            <a:lvl3pPr marL="1676400" indent="-457200" algn="l">
              <a:buSzPct val="123000"/>
              <a:buChar char="•"/>
              <a:defRPr sz="3600" b="1">
                <a:latin typeface="+mj-lt"/>
                <a:ea typeface="+mj-ea"/>
                <a:cs typeface="+mj-cs"/>
                <a:sym typeface="Helvetica Neue"/>
              </a:defRPr>
            </a:lvl3pPr>
            <a:lvl4pPr marL="2286000" indent="-457200" algn="l">
              <a:buSzPct val="123000"/>
              <a:buChar char="•"/>
              <a:defRPr sz="3600" b="1">
                <a:latin typeface="+mj-lt"/>
                <a:ea typeface="+mj-ea"/>
                <a:cs typeface="+mj-cs"/>
                <a:sym typeface="Helvetica Neue"/>
              </a:defRPr>
            </a:lvl4pPr>
            <a:lvl5pPr marL="2895600" indent="-457200" algn="l">
              <a:buSzPct val="123000"/>
              <a:buChar char="•"/>
              <a:defRPr sz="36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Attribution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/>
          <a:lstStyle>
            <a:lvl1pPr marL="469900" indent="-300876" algn="l" defTabSz="2438337">
              <a:lnSpc>
                <a:spcPct val="90000"/>
              </a:lnSpc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“Notable Quote”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4155280" y="2125265"/>
            <a:ext cx="16073439" cy="5357815"/>
          </a:xfrm>
          <a:prstGeom prst="rect">
            <a:avLst/>
          </a:prstGeom>
        </p:spPr>
        <p:txBody>
          <a:bodyPr lIns="71436" tIns="71436" rIns="71436" bIns="71436"/>
          <a:lstStyle>
            <a:lvl1pPr defTabSz="821530">
              <a:defRPr>
                <a:solidFill>
                  <a:srgbClr val="276D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5280" y="7465217"/>
            <a:ext cx="16073439" cy="2661050"/>
          </a:xfrm>
          <a:prstGeom prst="rect">
            <a:avLst/>
          </a:prstGeom>
        </p:spPr>
        <p:txBody>
          <a:bodyPr lIns="71436" tIns="71436" rIns="71436" bIns="71436"/>
          <a:lstStyle>
            <a:lvl1pPr defTabSz="821530">
              <a:defRPr sz="7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defTabSz="821530">
              <a:defRPr sz="7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defTabSz="821530">
              <a:defRPr sz="7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defTabSz="821530">
              <a:defRPr sz="7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defTabSz="821530">
              <a:defRPr sz="7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9545" y="12840889"/>
            <a:ext cx="527050" cy="600075"/>
          </a:xfrm>
          <a:prstGeom prst="rect">
            <a:avLst/>
          </a:prstGeom>
        </p:spPr>
        <p:txBody>
          <a:bodyPr lIns="71436" tIns="71436" rIns="71436" bIns="71436" anchor="t"/>
          <a:lstStyle>
            <a:lvl1pPr defTabSz="82153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xfrm>
            <a:off x="4155280" y="2125265"/>
            <a:ext cx="16073439" cy="5357815"/>
          </a:xfrm>
          <a:prstGeom prst="rect">
            <a:avLst/>
          </a:prstGeom>
        </p:spPr>
        <p:txBody>
          <a:bodyPr lIns="71436" tIns="71436" rIns="71436" bIns="71436"/>
          <a:lstStyle>
            <a:lvl1pPr defTabSz="821530">
              <a:defRPr>
                <a:solidFill>
                  <a:srgbClr val="276D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5280" y="7465217"/>
            <a:ext cx="16073439" cy="2661050"/>
          </a:xfrm>
          <a:prstGeom prst="rect">
            <a:avLst/>
          </a:prstGeom>
        </p:spPr>
        <p:txBody>
          <a:bodyPr lIns="71436" tIns="71436" rIns="71436" bIns="71436"/>
          <a:lstStyle>
            <a:lvl1pPr defTabSz="821530">
              <a:defRPr sz="7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defTabSz="821530">
              <a:defRPr sz="7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defTabSz="821530">
              <a:defRPr sz="7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defTabSz="821530">
              <a:defRPr sz="7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defTabSz="821530">
              <a:defRPr sz="7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9545" y="12840889"/>
            <a:ext cx="527050" cy="600075"/>
          </a:xfrm>
          <a:prstGeom prst="rect">
            <a:avLst/>
          </a:prstGeom>
        </p:spPr>
        <p:txBody>
          <a:bodyPr lIns="71436" tIns="71436" rIns="71436" bIns="71436" anchor="t"/>
          <a:lstStyle>
            <a:lvl1pPr defTabSz="82153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Image"/>
          <p:cNvSpPr>
            <a:spLocks noGrp="1"/>
          </p:cNvSpPr>
          <p:nvPr>
            <p:ph type="pic" sz="half" idx="21"/>
          </p:nvPr>
        </p:nvSpPr>
        <p:spPr>
          <a:xfrm>
            <a:off x="5751519" y="1279119"/>
            <a:ext cx="12880962" cy="85725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4155280" y="10108406"/>
            <a:ext cx="16073439" cy="1785939"/>
          </a:xfrm>
          <a:prstGeom prst="rect">
            <a:avLst/>
          </a:prstGeom>
        </p:spPr>
        <p:txBody>
          <a:bodyPr lIns="71436" tIns="71436" rIns="71436" bIns="71436"/>
          <a:lstStyle>
            <a:lvl1pPr defTabSz="821530">
              <a:defRPr>
                <a:solidFill>
                  <a:srgbClr val="276D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5280" y="11876484"/>
            <a:ext cx="16073439" cy="1089424"/>
          </a:xfrm>
          <a:prstGeom prst="rect">
            <a:avLst/>
          </a:prstGeom>
        </p:spPr>
        <p:txBody>
          <a:bodyPr lIns="71436" tIns="71436" rIns="71436" bIns="71436"/>
          <a:lstStyle>
            <a:lvl1pPr defTabSz="821530">
              <a:defRPr sz="5000">
                <a:solidFill>
                  <a:srgbClr val="6C6963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defTabSz="821530">
              <a:defRPr sz="5000">
                <a:solidFill>
                  <a:srgbClr val="6C6963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defTabSz="821530">
              <a:defRPr sz="5000">
                <a:solidFill>
                  <a:srgbClr val="6C6963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defTabSz="821530">
              <a:defRPr sz="5000">
                <a:solidFill>
                  <a:srgbClr val="6C6963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defTabSz="821530">
              <a:defRPr sz="5000">
                <a:solidFill>
                  <a:srgbClr val="6C6963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9546" y="12840889"/>
            <a:ext cx="527050" cy="600075"/>
          </a:xfrm>
          <a:prstGeom prst="rect">
            <a:avLst/>
          </a:prstGeom>
        </p:spPr>
        <p:txBody>
          <a:bodyPr lIns="71436" tIns="71436" rIns="71436" bIns="71436" anchor="t"/>
          <a:lstStyle>
            <a:lvl1pPr defTabSz="82153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Text"/>
          <p:cNvSpPr txBox="1">
            <a:spLocks noGrp="1"/>
          </p:cNvSpPr>
          <p:nvPr>
            <p:ph type="title"/>
          </p:nvPr>
        </p:nvSpPr>
        <p:spPr>
          <a:xfrm>
            <a:off x="4155280" y="2125265"/>
            <a:ext cx="16073439" cy="5357815"/>
          </a:xfrm>
          <a:prstGeom prst="rect">
            <a:avLst/>
          </a:prstGeom>
        </p:spPr>
        <p:txBody>
          <a:bodyPr lIns="71436" tIns="71436" rIns="71436" bIns="71436" anchor="ctr"/>
          <a:lstStyle>
            <a:lvl1pPr defTabSz="821530">
              <a:defRPr>
                <a:solidFill>
                  <a:srgbClr val="276D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5280" y="7465217"/>
            <a:ext cx="16073439" cy="2661050"/>
          </a:xfrm>
          <a:prstGeom prst="rect">
            <a:avLst/>
          </a:prstGeom>
        </p:spPr>
        <p:txBody>
          <a:bodyPr lIns="71436" tIns="71436" rIns="71436" bIns="71436" anchor="ctr"/>
          <a:lstStyle>
            <a:lvl1pPr defTabSz="821530">
              <a:defRPr sz="7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defTabSz="821530">
              <a:defRPr sz="7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defTabSz="821530">
              <a:defRPr sz="7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defTabSz="821530">
              <a:defRPr sz="7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defTabSz="821530">
              <a:defRPr sz="7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9545" y="12844462"/>
            <a:ext cx="527050" cy="600075"/>
          </a:xfrm>
          <a:prstGeom prst="rect">
            <a:avLst/>
          </a:prstGeom>
        </p:spPr>
        <p:txBody>
          <a:bodyPr lIns="71436" tIns="71436" rIns="71436" bIns="71436"/>
          <a:lstStyle>
            <a:lvl1pPr defTabSz="82153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/>
          <a:lstStyle>
            <a:lvl1pPr algn="l" defTabSz="2438337">
              <a:lnSpc>
                <a:spcPct val="80000"/>
              </a:lnSpc>
              <a:defRPr sz="11600" b="1" spc="-232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3600" b="1">
                <a:latin typeface="+mj-lt"/>
                <a:ea typeface="+mj-ea"/>
                <a:cs typeface="+mj-cs"/>
                <a:sym typeface="Helvetica Neue"/>
              </a:defRPr>
            </a:lvl1pPr>
            <a:lvl2pPr marL="1066800" indent="-457200" algn="l">
              <a:buSzPct val="123000"/>
              <a:buChar char="•"/>
              <a:defRPr sz="3600" b="1">
                <a:latin typeface="+mj-lt"/>
                <a:ea typeface="+mj-ea"/>
                <a:cs typeface="+mj-cs"/>
                <a:sym typeface="Helvetica Neue"/>
              </a:defRPr>
            </a:lvl2pPr>
            <a:lvl3pPr marL="1676400" indent="-457200" algn="l">
              <a:buSzPct val="123000"/>
              <a:buChar char="•"/>
              <a:defRPr sz="3600" b="1">
                <a:latin typeface="+mj-lt"/>
                <a:ea typeface="+mj-ea"/>
                <a:cs typeface="+mj-cs"/>
                <a:sym typeface="Helvetica Neue"/>
              </a:defRPr>
            </a:lvl3pPr>
            <a:lvl4pPr marL="2286000" indent="-457200" algn="l">
              <a:buSzPct val="123000"/>
              <a:buChar char="•"/>
              <a:defRPr sz="3600" b="1">
                <a:latin typeface="+mj-lt"/>
                <a:ea typeface="+mj-ea"/>
                <a:cs typeface="+mj-cs"/>
                <a:sym typeface="Helvetica Neue"/>
              </a:defRPr>
            </a:lvl4pPr>
            <a:lvl5pPr marL="2895600" indent="-457200" algn="l">
              <a:buSzPct val="123000"/>
              <a:buChar char="•"/>
              <a:defRPr sz="36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/>
          <a:lstStyle>
            <a:lvl1pPr algn="l">
              <a:defRPr sz="55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6164460" y="3308448"/>
            <a:ext cx="12055080" cy="4018361"/>
          </a:xfrm>
          <a:prstGeom prst="rect">
            <a:avLst/>
          </a:prstGeom>
        </p:spPr>
        <p:txBody>
          <a:bodyPr lIns="53577" tIns="53577" rIns="53577" bIns="53577"/>
          <a:lstStyle>
            <a:lvl1pPr defTabSz="821530">
              <a:defRPr sz="10600">
                <a:solidFill>
                  <a:srgbClr val="276D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64460" y="7313414"/>
            <a:ext cx="12055080" cy="1995786"/>
          </a:xfrm>
          <a:prstGeom prst="rect">
            <a:avLst/>
          </a:prstGeom>
        </p:spPr>
        <p:txBody>
          <a:bodyPr lIns="53577" tIns="53577" rIns="53577" bIns="53577"/>
          <a:lstStyle>
            <a:lvl1pPr defTabSz="821530">
              <a:defRPr sz="74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defTabSz="821530">
              <a:defRPr sz="74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defTabSz="821530">
              <a:defRPr sz="74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defTabSz="821530">
              <a:defRPr sz="74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defTabSz="821530">
              <a:defRPr sz="74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019" y="11345167"/>
            <a:ext cx="466567" cy="538957"/>
          </a:xfrm>
          <a:prstGeom prst="rect">
            <a:avLst/>
          </a:prstGeom>
        </p:spPr>
        <p:txBody>
          <a:bodyPr lIns="53577" tIns="53577" rIns="53577" bIns="53577" anchor="t"/>
          <a:lstStyle>
            <a:lvl1pPr defTabSz="821530">
              <a:defRPr sz="2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Text"/>
          <p:cNvSpPr txBox="1">
            <a:spLocks noGrp="1"/>
          </p:cNvSpPr>
          <p:nvPr>
            <p:ph type="title"/>
          </p:nvPr>
        </p:nvSpPr>
        <p:spPr>
          <a:xfrm>
            <a:off x="4155281" y="2125265"/>
            <a:ext cx="16073438" cy="5357814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276D6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5281" y="7465218"/>
            <a:ext cx="16073438" cy="2661048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7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indent="342900" defTabSz="821531">
              <a:defRPr sz="7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indent="685800" defTabSz="821531">
              <a:defRPr sz="7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indent="1028700" defTabSz="821531">
              <a:defRPr sz="7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indent="1371600" defTabSz="821531">
              <a:defRPr sz="78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9544" y="12840890"/>
            <a:ext cx="527051" cy="6000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3" name="Body Level One…"/>
          <p:cNvSpPr txBox="1">
            <a:spLocks noGrp="1"/>
          </p:cNvSpPr>
          <p:nvPr>
            <p:ph type="body" idx="1"/>
          </p:nvPr>
        </p:nvSpPr>
        <p:spPr>
          <a:xfrm>
            <a:off x="1176566" y="2118561"/>
            <a:ext cx="22862844" cy="1004237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/>
          <a:lstStyle>
            <a:lvl1pPr algn="l" defTabSz="2438337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algn="l">
              <a:defRPr sz="5500" b="1">
                <a:latin typeface="+mj-lt"/>
                <a:ea typeface="+mj-ea"/>
                <a:cs typeface="+mj-cs"/>
                <a:sym typeface="Helvetica Neue"/>
              </a:defRPr>
            </a:lvl1pPr>
            <a:lvl2pPr algn="l">
              <a:defRPr sz="5500" b="1">
                <a:latin typeface="+mj-lt"/>
                <a:ea typeface="+mj-ea"/>
                <a:cs typeface="+mj-cs"/>
                <a:sym typeface="Helvetica Neue"/>
              </a:defRPr>
            </a:lvl2pPr>
            <a:lvl3pPr algn="l">
              <a:defRPr sz="5500" b="1">
                <a:latin typeface="+mj-lt"/>
                <a:ea typeface="+mj-ea"/>
                <a:cs typeface="+mj-cs"/>
                <a:sym typeface="Helvetica Neue"/>
              </a:defRPr>
            </a:lvl3pPr>
            <a:lvl4pPr algn="l">
              <a:defRPr sz="5500" b="1">
                <a:latin typeface="+mj-lt"/>
                <a:ea typeface="+mj-ea"/>
                <a:cs typeface="+mj-cs"/>
                <a:sym typeface="Helvetica Neue"/>
              </a:defRPr>
            </a:lvl4pPr>
            <a:lvl5pPr algn="l">
              <a:defRPr sz="55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 anchor="t"/>
          <a:lstStyle>
            <a:lvl1pPr algn="l" defTabSz="2438337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5500" b="1">
                <a:latin typeface="+mj-lt"/>
                <a:ea typeface="+mj-ea"/>
                <a:cs typeface="+mj-cs"/>
                <a:sym typeface="Helvetica Neue"/>
              </a:defRPr>
            </a:lvl1pPr>
            <a:lvl2pPr marL="1308100" indent="-698500" algn="l">
              <a:buSzPct val="123000"/>
              <a:buChar char="•"/>
              <a:defRPr sz="5500" b="1">
                <a:latin typeface="+mj-lt"/>
                <a:ea typeface="+mj-ea"/>
                <a:cs typeface="+mj-cs"/>
                <a:sym typeface="Helvetica Neue"/>
              </a:defRPr>
            </a:lvl2pPr>
            <a:lvl3pPr marL="1917700" indent="-698500" algn="l">
              <a:buSzPct val="123000"/>
              <a:buChar char="•"/>
              <a:defRPr sz="5500" b="1">
                <a:latin typeface="+mj-lt"/>
                <a:ea typeface="+mj-ea"/>
                <a:cs typeface="+mj-cs"/>
                <a:sym typeface="Helvetica Neue"/>
              </a:defRPr>
            </a:lvl3pPr>
            <a:lvl4pPr marL="2527300" indent="-698500" algn="l">
              <a:buSzPct val="123000"/>
              <a:buChar char="•"/>
              <a:defRPr sz="5500" b="1">
                <a:latin typeface="+mj-lt"/>
                <a:ea typeface="+mj-ea"/>
                <a:cs typeface="+mj-cs"/>
                <a:sym typeface="Helvetica Neue"/>
              </a:defRPr>
            </a:lvl4pPr>
            <a:lvl5pPr marL="3136900" indent="-698500" algn="l">
              <a:buSzPct val="123000"/>
              <a:buChar char="•"/>
              <a:defRPr sz="55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/>
          <a:lstStyle>
            <a:lvl1pPr marL="609600" indent="-609600" algn="l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bullet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2" spcCol="1098550"/>
          <a:lstStyle>
            <a:lvl1pPr marL="609600" indent="-609600" algn="l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latin typeface="+mj-lt"/>
                <a:ea typeface="+mj-ea"/>
                <a:cs typeface="+mj-cs"/>
                <a:sym typeface="Helvetica Neue"/>
              </a:defRPr>
            </a:lvl1pPr>
            <a:lvl2pPr marL="1219200" indent="-609600" algn="l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latin typeface="+mj-lt"/>
                <a:ea typeface="+mj-ea"/>
                <a:cs typeface="+mj-cs"/>
                <a:sym typeface="Helvetica Neue"/>
              </a:defRPr>
            </a:lvl2pPr>
            <a:lvl3pPr marL="1828800" indent="-609600" algn="l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latin typeface="+mj-lt"/>
                <a:ea typeface="+mj-ea"/>
                <a:cs typeface="+mj-cs"/>
                <a:sym typeface="Helvetica Neue"/>
              </a:defRPr>
            </a:lvl3pPr>
            <a:lvl4pPr marL="2438400" indent="-609600" algn="l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latin typeface="+mj-lt"/>
                <a:ea typeface="+mj-ea"/>
                <a:cs typeface="+mj-cs"/>
                <a:sym typeface="Helvetica Neue"/>
              </a:defRPr>
            </a:lvl4pPr>
            <a:lvl5pPr marL="3048000" indent="-609600" algn="l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5500" b="1">
                <a:latin typeface="+mj-lt"/>
                <a:ea typeface="+mj-ea"/>
                <a:cs typeface="+mj-cs"/>
                <a:sym typeface="Helvetica Neue"/>
              </a:defRPr>
            </a:lvl1pPr>
            <a:lvl2pPr marL="1308100" indent="-698500" algn="l">
              <a:buSzPct val="123000"/>
              <a:buChar char="•"/>
              <a:defRPr sz="5500" b="1">
                <a:latin typeface="+mj-lt"/>
                <a:ea typeface="+mj-ea"/>
                <a:cs typeface="+mj-cs"/>
                <a:sym typeface="Helvetica Neue"/>
              </a:defRPr>
            </a:lvl2pPr>
            <a:lvl3pPr marL="1917700" indent="-698500" algn="l">
              <a:buSzPct val="123000"/>
              <a:buChar char="•"/>
              <a:defRPr sz="5500" b="1">
                <a:latin typeface="+mj-lt"/>
                <a:ea typeface="+mj-ea"/>
                <a:cs typeface="+mj-cs"/>
                <a:sym typeface="Helvetica Neue"/>
              </a:defRPr>
            </a:lvl3pPr>
            <a:lvl4pPr marL="2527300" indent="-698500" algn="l">
              <a:buSzPct val="123000"/>
              <a:buChar char="•"/>
              <a:defRPr sz="5500" b="1">
                <a:latin typeface="+mj-lt"/>
                <a:ea typeface="+mj-ea"/>
                <a:cs typeface="+mj-cs"/>
                <a:sym typeface="Helvetica Neue"/>
              </a:defRPr>
            </a:lvl4pPr>
            <a:lvl5pPr marL="3136900" indent="-698500" algn="l">
              <a:buSzPct val="123000"/>
              <a:buChar char="•"/>
              <a:defRPr sz="55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/>
          <a:lstStyle>
            <a:lvl1pPr marL="609600" indent="-609600" algn="l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bullet text</a:t>
            </a:r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 anchor="t"/>
          <a:lstStyle>
            <a:lvl1pPr algn="l" defTabSz="2438337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 algn="l" defTabSz="2438337">
              <a:lnSpc>
                <a:spcPct val="80000"/>
              </a:lnSpc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>
              <a:defRPr>
                <a:effectLst/>
              </a:defRPr>
            </a:pPr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 anchor="t"/>
          <a:lstStyle>
            <a:lvl1pPr algn="l" defTabSz="2438337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Slide Title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5500" b="1">
                <a:latin typeface="+mj-lt"/>
                <a:ea typeface="+mj-ea"/>
                <a:cs typeface="+mj-cs"/>
                <a:sym typeface="Helvetica Neue"/>
              </a:defRPr>
            </a:lvl1pPr>
            <a:lvl2pPr marL="1308100" indent="-698500" algn="l">
              <a:buSzPct val="123000"/>
              <a:buChar char="•"/>
              <a:defRPr sz="5500" b="1">
                <a:latin typeface="+mj-lt"/>
                <a:ea typeface="+mj-ea"/>
                <a:cs typeface="+mj-cs"/>
                <a:sym typeface="Helvetica Neue"/>
              </a:defRPr>
            </a:lvl2pPr>
            <a:lvl3pPr marL="1917700" indent="-698500" algn="l">
              <a:buSzPct val="123000"/>
              <a:buChar char="•"/>
              <a:defRPr sz="5500" b="1">
                <a:latin typeface="+mj-lt"/>
                <a:ea typeface="+mj-ea"/>
                <a:cs typeface="+mj-cs"/>
                <a:sym typeface="Helvetica Neue"/>
              </a:defRPr>
            </a:lvl3pPr>
            <a:lvl4pPr marL="2527300" indent="-698500" algn="l">
              <a:buSzPct val="123000"/>
              <a:buChar char="•"/>
              <a:defRPr sz="5500" b="1">
                <a:latin typeface="+mj-lt"/>
                <a:ea typeface="+mj-ea"/>
                <a:cs typeface="+mj-cs"/>
                <a:sym typeface="Helvetica Neue"/>
              </a:defRPr>
            </a:lvl4pPr>
            <a:lvl5pPr marL="3136900" indent="-698500" algn="l">
              <a:buSzPct val="123000"/>
              <a:buChar char="•"/>
              <a:defRPr sz="55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 anchor="t"/>
          <a:lstStyle>
            <a:lvl1pPr algn="l" defTabSz="2438337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5500" b="1">
                <a:latin typeface="+mj-lt"/>
                <a:ea typeface="+mj-ea"/>
                <a:cs typeface="+mj-cs"/>
                <a:sym typeface="Helvetica Neue"/>
              </a:defRPr>
            </a:lvl1pPr>
            <a:lvl2pPr marL="1308100" indent="-698500" algn="l">
              <a:buSzPct val="123000"/>
              <a:buChar char="•"/>
              <a:defRPr sz="5500" b="1">
                <a:latin typeface="+mj-lt"/>
                <a:ea typeface="+mj-ea"/>
                <a:cs typeface="+mj-cs"/>
                <a:sym typeface="Helvetica Neue"/>
              </a:defRPr>
            </a:lvl2pPr>
            <a:lvl3pPr marL="1917700" indent="-698500" algn="l">
              <a:buSzPct val="123000"/>
              <a:buChar char="•"/>
              <a:defRPr sz="5500" b="1">
                <a:latin typeface="+mj-lt"/>
                <a:ea typeface="+mj-ea"/>
                <a:cs typeface="+mj-cs"/>
                <a:sym typeface="Helvetica Neue"/>
              </a:defRPr>
            </a:lvl3pPr>
            <a:lvl4pPr marL="2527300" indent="-698500" algn="l">
              <a:buSzPct val="123000"/>
              <a:buChar char="•"/>
              <a:defRPr sz="5500" b="1">
                <a:latin typeface="+mj-lt"/>
                <a:ea typeface="+mj-ea"/>
                <a:cs typeface="+mj-cs"/>
                <a:sym typeface="Helvetica Neue"/>
              </a:defRPr>
            </a:lvl4pPr>
            <a:lvl5pPr marL="3136900" indent="-698500" algn="l">
              <a:buSzPct val="123000"/>
              <a:buChar char="•"/>
              <a:defRPr sz="55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Agenda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/>
          <a:lstStyle>
            <a:lvl1pPr algn="l">
              <a:spcBef>
                <a:spcPts val="1800"/>
              </a:spcBef>
              <a:defRPr sz="5500" spc="-99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Agenda Topics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473200" y="523470"/>
            <a:ext cx="21437600" cy="167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77234" y="2509995"/>
            <a:ext cx="22862845" cy="1004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7207" y="12865100"/>
            <a:ext cx="485776" cy="5588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defTabSz="825500">
              <a:defRPr sz="30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2" r:id="rId23"/>
  </p:sldLayoutIdLst>
  <p:transition spd="med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000000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000000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000000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000000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000000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000000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000000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000000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solidFill>
            <a:srgbClr val="000000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9pPr>
    </p:titleStyle>
    <p:body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8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2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hyperlink" Target="http://frbtheorycat.org" TargetMode="External"/><Relationship Id="rId7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frbtheorycat.org" TargetMode="External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FRB-illustration-Jan-12-2019-800x553.jpg" descr="FRB-illustration-Jan-12-2019-800x553.jpg"/>
          <p:cNvPicPr>
            <a:picLocks noChangeAspect="1"/>
          </p:cNvPicPr>
          <p:nvPr/>
        </p:nvPicPr>
        <p:blipFill>
          <a:blip r:embed="rId2">
            <a:alphaModFix amt="17491"/>
          </a:blip>
          <a:stretch>
            <a:fillRect/>
          </a:stretch>
        </p:blipFill>
        <p:spPr>
          <a:xfrm>
            <a:off x="349045" y="-792425"/>
            <a:ext cx="23685909" cy="17387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8148" y="11529335"/>
            <a:ext cx="1647366" cy="167050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Amanda Weltman…"/>
          <p:cNvSpPr txBox="1"/>
          <p:nvPr/>
        </p:nvSpPr>
        <p:spPr>
          <a:xfrm>
            <a:off x="7140710" y="3492499"/>
            <a:ext cx="10942657" cy="1022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marR="57150" indent="57150" defTabSz="1828800">
              <a:defRPr sz="5800" b="1">
                <a:solidFill>
                  <a:srgbClr val="0433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401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Amanda Weltman</a:t>
            </a:r>
          </a:p>
          <a:p>
            <a:pPr marR="57150" indent="57150" defTabSz="1828800">
              <a:defRPr sz="4000" b="1">
                <a:solidFill>
                  <a:srgbClr val="0433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401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University of Cape Town</a:t>
            </a:r>
          </a:p>
          <a:p>
            <a:pPr marR="57150" indent="57150" defTabSz="1828800">
              <a:defRPr sz="4000" b="1">
                <a:solidFill>
                  <a:srgbClr val="0433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401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marR="57150" indent="57150" defTabSz="1828800">
              <a:defRPr sz="4000" b="1">
                <a:solidFill>
                  <a:srgbClr val="0433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401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Cosmology in the Alps</a:t>
            </a:r>
          </a:p>
          <a:p>
            <a:pPr marR="57150" indent="57150" defTabSz="1828800">
              <a:defRPr sz="4000" b="1">
                <a:solidFill>
                  <a:srgbClr val="0433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401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Les </a:t>
            </a:r>
            <a:r>
              <a:rPr dirty="0" err="1"/>
              <a:t>Diablerets</a:t>
            </a:r>
            <a:endParaRPr dirty="0"/>
          </a:p>
          <a:p>
            <a:pPr marR="57150" indent="57150" defTabSz="1828800">
              <a:defRPr sz="4000" b="1">
                <a:solidFill>
                  <a:srgbClr val="0433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401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March 2026</a:t>
            </a:r>
            <a:endParaRPr sz="6000" dirty="0">
              <a:latin typeface="Copperplate"/>
              <a:ea typeface="Copperplate"/>
              <a:cs typeface="Copperplate"/>
              <a:sym typeface="Copperplate"/>
            </a:endParaRPr>
          </a:p>
          <a:p>
            <a:pPr marR="57150" indent="57150" defTabSz="1828800">
              <a:defRPr sz="6000" b="1">
                <a:solidFill>
                  <a:srgbClr val="FF5715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4013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pPr>
            <a:endParaRPr sz="6000" dirty="0">
              <a:latin typeface="Copperplate"/>
              <a:ea typeface="Copperplate"/>
              <a:cs typeface="Copperplate"/>
              <a:sym typeface="Copperplate"/>
            </a:endParaRPr>
          </a:p>
          <a:p>
            <a:pPr marR="57150" indent="57150" defTabSz="1828800">
              <a:defRPr sz="6000" b="1">
                <a:solidFill>
                  <a:srgbClr val="FF5715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4013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pPr>
            <a:endParaRPr sz="6000" dirty="0">
              <a:latin typeface="Copperplate"/>
              <a:ea typeface="Copperplate"/>
              <a:cs typeface="Copperplate"/>
              <a:sym typeface="Copperplate"/>
            </a:endParaRPr>
          </a:p>
          <a:p>
            <a:pPr marR="57150" indent="57150" defTabSz="1828800">
              <a:defRPr sz="4000" b="1">
                <a:solidFill>
                  <a:srgbClr val="151E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401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 </a:t>
            </a:r>
            <a:r>
              <a:rPr dirty="0">
                <a:solidFill>
                  <a:srgbClr val="FF5715"/>
                </a:solidFill>
              </a:rPr>
              <a:t>  </a:t>
            </a:r>
          </a:p>
          <a:p>
            <a:pPr marR="57150" indent="57150" defTabSz="1828800">
              <a:defRPr sz="4000" b="1">
                <a:solidFill>
                  <a:srgbClr val="FF4013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401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dirty="0">
              <a:solidFill>
                <a:srgbClr val="FF5715"/>
              </a:solidFill>
            </a:endParaRPr>
          </a:p>
          <a:p>
            <a:pPr marR="57150" indent="57150" defTabSz="1828800">
              <a:defRPr sz="4000" b="1">
                <a:solidFill>
                  <a:srgbClr val="FF4013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401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dirty="0">
              <a:solidFill>
                <a:srgbClr val="FF5715"/>
              </a:solidFill>
            </a:endParaRPr>
          </a:p>
          <a:p>
            <a:pPr marR="57150" indent="57150" defTabSz="1828800">
              <a:defRPr sz="6200" b="1">
                <a:solidFill>
                  <a:srgbClr val="FF4013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401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dirty="0">
              <a:solidFill>
                <a:srgbClr val="FF5715"/>
              </a:solidFill>
            </a:endParaRPr>
          </a:p>
        </p:txBody>
      </p:sp>
      <p:pic>
        <p:nvPicPr>
          <p:cNvPr id="237" name="hepcat-logo-dark-bg-black.png" descr="hepcat-logo-dark-bg-blac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9523" y="11554103"/>
            <a:ext cx="5784410" cy="167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High Energy Physics, Cosmology &amp; Astrophysics Theory"/>
          <p:cNvSpPr txBox="1"/>
          <p:nvPr/>
        </p:nvSpPr>
        <p:spPr>
          <a:xfrm>
            <a:off x="14855178" y="12838403"/>
            <a:ext cx="5713099" cy="421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defTabSz="821530">
              <a:defRPr sz="1400">
                <a:solidFill>
                  <a:srgbClr val="63FFF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sz="1800" dirty="0"/>
              <a:t>High Energy Physics, Cosmology &amp; Astrophysics Theory</a:t>
            </a:r>
          </a:p>
        </p:txBody>
      </p:sp>
      <p:sp>
        <p:nvSpPr>
          <p:cNvPr id="239" name="What we can learn from a growing sample of FRBs : A Cosmology Wishlist"/>
          <p:cNvSpPr txBox="1"/>
          <p:nvPr/>
        </p:nvSpPr>
        <p:spPr>
          <a:xfrm>
            <a:off x="2343869" y="370443"/>
            <a:ext cx="20091609" cy="3235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38289" indent="38289" defTabSz="861535">
              <a:defRPr sz="7700" b="1">
                <a:solidFill>
                  <a:srgbClr val="FFD300"/>
                </a:solidFill>
                <a:effectLst>
                  <a:outerShdw blurRad="12700" dist="17018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Fast Radio Bursts and Cosmology</a:t>
            </a:r>
          </a:p>
        </p:txBody>
      </p:sp>
      <p:pic>
        <p:nvPicPr>
          <p:cNvPr id="240" name="AIMS-SOUTH-AFRICA-logo-WEB-rgb.png" descr="AIMS-SOUTH-AFRICA-logo-WEB-rg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140" y="11592233"/>
            <a:ext cx="8000925" cy="1607602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Collaborators: B Gaensler, B Stappers, M Caleb, M.Santos,Y-Z Ma, J Sievers,  J Murugan, S Tendulkar…"/>
          <p:cNvSpPr txBox="1"/>
          <p:nvPr/>
        </p:nvSpPr>
        <p:spPr>
          <a:xfrm>
            <a:off x="5040892" y="7901355"/>
            <a:ext cx="15142292" cy="1949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/>
          <a:lstStyle/>
          <a:p>
            <a:pPr marL="40640" marR="40640" defTabSz="1300480">
              <a:defRPr sz="3351" b="1">
                <a:solidFill>
                  <a:srgbClr val="009193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401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accent1">
                    <a:lumOff val="-9999"/>
                  </a:schemeClr>
                </a:solidFill>
              </a:rPr>
              <a:t>Collaborators</a:t>
            </a:r>
            <a:r>
              <a:rPr dirty="0"/>
              <a:t>: B </a:t>
            </a:r>
            <a:r>
              <a:rPr dirty="0" err="1"/>
              <a:t>Gaensler</a:t>
            </a:r>
            <a:r>
              <a:rPr dirty="0"/>
              <a:t>, B </a:t>
            </a:r>
            <a:r>
              <a:rPr dirty="0" err="1"/>
              <a:t>Stappers</a:t>
            </a:r>
            <a:r>
              <a:rPr dirty="0"/>
              <a:t>, M Caleb, </a:t>
            </a:r>
            <a:r>
              <a:rPr dirty="0" err="1"/>
              <a:t>M.Santos,Y</a:t>
            </a:r>
            <a:r>
              <a:rPr dirty="0"/>
              <a:t>-Z Ma, J Sievers,  J Murugan, S Tendulkar</a:t>
            </a:r>
          </a:p>
          <a:p>
            <a:pPr marL="40640" marR="40640" defTabSz="1300480">
              <a:defRPr sz="3351" b="1">
                <a:solidFill>
                  <a:srgbClr val="F272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401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S Kalita, E. Platts, T Walters, S </a:t>
            </a:r>
            <a:r>
              <a:rPr dirty="0" err="1"/>
              <a:t>Bhatporia</a:t>
            </a:r>
            <a:r>
              <a:rPr dirty="0"/>
              <a:t>, A Wild, J Gordin, S </a:t>
            </a:r>
            <a:r>
              <a:rPr dirty="0" err="1"/>
              <a:t>Kandhai</a:t>
            </a:r>
            <a:endParaRPr dirty="0"/>
          </a:p>
          <a:p>
            <a:pPr marL="40640" marR="40640" defTabSz="1300480">
              <a:defRPr sz="3351" b="1">
                <a:solidFill>
                  <a:srgbClr val="009193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401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 </a:t>
            </a:r>
          </a:p>
          <a:p>
            <a:pPr marL="40640" marR="40640" defTabSz="1300480">
              <a:defRPr sz="3351" b="1">
                <a:solidFill>
                  <a:srgbClr val="0433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401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rgbClr val="FF9301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 HIRAX Collaboration, </a:t>
            </a:r>
            <a:r>
              <a:rPr dirty="0" err="1">
                <a:solidFill>
                  <a:srgbClr val="000000"/>
                </a:solidFill>
              </a:rPr>
              <a:t>MeerKAT</a:t>
            </a:r>
            <a:r>
              <a:rPr dirty="0">
                <a:solidFill>
                  <a:srgbClr val="000000"/>
                </a:solidFill>
              </a:rPr>
              <a:t> </a:t>
            </a:r>
            <a:endParaRPr b="0" i="1" dirty="0">
              <a:solidFill>
                <a:srgbClr val="73F97A"/>
              </a:solidFill>
            </a:endParaRPr>
          </a:p>
          <a:p>
            <a:pPr marL="40640" marR="40640" algn="l" defTabSz="1300480">
              <a:defRPr sz="2351" b="1">
                <a:solidFill>
                  <a:srgbClr val="0433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401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b="0" i="1" dirty="0">
              <a:solidFill>
                <a:srgbClr val="73F97A"/>
              </a:solidFill>
            </a:endParaRPr>
          </a:p>
          <a:p>
            <a:pPr marL="40640" marR="40640" defTabSz="1300480">
              <a:defRPr sz="2951" b="1">
                <a:solidFill>
                  <a:srgbClr val="FF4013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401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b="0" i="1" dirty="0">
              <a:solidFill>
                <a:srgbClr val="73F97A"/>
              </a:solidFill>
            </a:endParaRPr>
          </a:p>
          <a:p>
            <a:pPr marL="40640" marR="40640" defTabSz="1300480">
              <a:defRPr sz="4551" b="1">
                <a:solidFill>
                  <a:srgbClr val="FF4013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401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b="0" i="1" dirty="0">
              <a:solidFill>
                <a:srgbClr val="73F97A"/>
              </a:solidFill>
            </a:endParaRPr>
          </a:p>
          <a:p>
            <a:pPr marL="40640" marR="40640" defTabSz="1300480">
              <a:defRPr sz="4551" b="1">
                <a:solidFill>
                  <a:srgbClr val="FF4013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401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b="0" i="1" dirty="0">
              <a:solidFill>
                <a:srgbClr val="73F97A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What do we know about FRBs?"/>
          <p:cNvSpPr txBox="1"/>
          <p:nvPr/>
        </p:nvSpPr>
        <p:spPr>
          <a:xfrm>
            <a:off x="4336788" y="164121"/>
            <a:ext cx="15710424" cy="1982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46861" indent="46861" defTabSz="1054417">
              <a:defRPr sz="7500" b="1">
                <a:solidFill>
                  <a:srgbClr val="FFD300"/>
                </a:solidFill>
                <a:effectLst>
                  <a:outerShdw blurRad="12700" dist="20828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What do we know about FRBs? </a:t>
            </a:r>
          </a:p>
        </p:txBody>
      </p:sp>
      <p:sp>
        <p:nvSpPr>
          <p:cNvPr id="327" name="Millisecond duration pulses…"/>
          <p:cNvSpPr txBox="1"/>
          <p:nvPr/>
        </p:nvSpPr>
        <p:spPr>
          <a:xfrm>
            <a:off x="2516160" y="175521"/>
            <a:ext cx="16349672" cy="12677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marR="57149" indent="57149" algn="l" defTabSz="1285875">
              <a:lnSpc>
                <a:spcPct val="150000"/>
              </a:lnSpc>
              <a:defRPr sz="3200" b="1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R="57149" indent="57149" algn="l" defTabSz="1285875">
              <a:lnSpc>
                <a:spcPct val="150000"/>
              </a:lnSpc>
              <a:defRPr sz="3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3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Millisecond duration pulses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3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Frequency range ~ 300 MHz - 8 GHz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3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Several localised to hosts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3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Only fraction of parameter space observed 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3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Tens of thousands expected per day in the sky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3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Some known to repeat, some appear to have periodic repetitions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3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Out to at least low cosmological redshifts, extragalactic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3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Excellent tracers of their source environment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3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Polarisation  - some linear, some circular possibly from propagation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3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Detangle host effects and IGM effects, big uncertainties in the DM 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3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Outlier DMs too 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3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How far out in redshift? Up to z=2.148 ! MeerKAT discovery 2025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3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Loads of theories - more than one mechanism possible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3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Magnetars appear to be a compelling source</a:t>
            </a:r>
          </a:p>
        </p:txBody>
      </p:sp>
      <p:pic>
        <p:nvPicPr>
          <p:cNvPr id="328" name="Screenshot 2020-07-16 at 11.29.32.png" descr="Screenshot 2020-07-16 at 11.29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0427" y="2042346"/>
            <a:ext cx="5962135" cy="5114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Dispersion Measure"/>
          <p:cNvSpPr txBox="1"/>
          <p:nvPr/>
        </p:nvSpPr>
        <p:spPr>
          <a:xfrm>
            <a:off x="4336788" y="164121"/>
            <a:ext cx="15710424" cy="1982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57149" indent="57149" defTabSz="1285875">
              <a:defRPr sz="9200" b="1">
                <a:solidFill>
                  <a:srgbClr val="FFD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Dispersion Measure </a:t>
            </a:r>
          </a:p>
        </p:txBody>
      </p:sp>
      <p:pic>
        <p:nvPicPr>
          <p:cNvPr id="331" name="Screen Shot 2017-03-29 at 3.52.22 PM.png" descr="Screen Shot 2017-03-29 at 3.52.2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3795" y="2231659"/>
            <a:ext cx="7338843" cy="6194254"/>
          </a:xfrm>
          <a:prstGeom prst="rect">
            <a:avLst/>
          </a:prstGeom>
          <a:ln w="88900">
            <a:solidFill>
              <a:srgbClr val="BA35E1"/>
            </a:solidFill>
            <a:miter lim="400000"/>
          </a:ln>
        </p:spPr>
      </p:pic>
      <p:sp>
        <p:nvSpPr>
          <p:cNvPr id="332" name="Brief pulse in the radio (ms)…"/>
          <p:cNvSpPr txBox="1"/>
          <p:nvPr/>
        </p:nvSpPr>
        <p:spPr>
          <a:xfrm>
            <a:off x="2379666" y="3307153"/>
            <a:ext cx="15341205" cy="2301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L="448127" marR="57149" indent="-448127" algn="l" defTabSz="1285875">
              <a:lnSpc>
                <a:spcPct val="120000"/>
              </a:lnSpc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Brief pulse in the radio (ms)</a:t>
            </a:r>
          </a:p>
          <a:p>
            <a:pPr marL="448127" marR="57149" indent="-448127" algn="l" defTabSz="1285875">
              <a:lnSpc>
                <a:spcPct val="120000"/>
              </a:lnSpc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Delay in arrival time ~</a:t>
            </a:r>
          </a:p>
          <a:p>
            <a:pPr marL="448127" marR="57149" indent="-448127" algn="l" defTabSz="1285875">
              <a:lnSpc>
                <a:spcPct val="120000"/>
              </a:lnSpc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Propagation through cold plasma </a:t>
            </a:r>
          </a:p>
        </p:txBody>
      </p:sp>
      <p:pic>
        <p:nvPicPr>
          <p:cNvPr id="33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172" y="4116444"/>
            <a:ext cx="850395" cy="503939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Dispersion Measure contains info about the distribution of          electrons from source to observer"/>
          <p:cNvSpPr txBox="1"/>
          <p:nvPr/>
        </p:nvSpPr>
        <p:spPr>
          <a:xfrm>
            <a:off x="2379666" y="8511110"/>
            <a:ext cx="15341205" cy="1539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>
            <a:lvl1pPr marL="448127" marR="57149" indent="-448127" algn="l" defTabSz="1285875">
              <a:lnSpc>
                <a:spcPct val="120000"/>
              </a:lnSpc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 Dispersion Measure contains info about the distribution of          electrons from source to observer </a:t>
            </a:r>
          </a:p>
        </p:txBody>
      </p:sp>
      <p:pic>
        <p:nvPicPr>
          <p:cNvPr id="33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5448" y="10257820"/>
            <a:ext cx="3876984" cy="1390848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Large DM —-&gt; Source must be extragalactic…"/>
          <p:cNvSpPr txBox="1"/>
          <p:nvPr/>
        </p:nvSpPr>
        <p:spPr>
          <a:xfrm>
            <a:off x="2379666" y="11652501"/>
            <a:ext cx="15341205" cy="1539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L="448127" marR="57149" indent="-448127" algn="l" defTabSz="1285875">
              <a:lnSpc>
                <a:spcPct val="120000"/>
              </a:lnSpc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Large DM —-&gt; Source must be extragalactic</a:t>
            </a:r>
          </a:p>
          <a:p>
            <a:pPr marL="448127" marR="57149" indent="-448127" algn="l" defTabSz="1285875">
              <a:lnSpc>
                <a:spcPct val="120000"/>
              </a:lnSpc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So far FRBs appear to have a host galaxy  </a:t>
            </a:r>
          </a:p>
        </p:txBody>
      </p:sp>
      <p:sp>
        <p:nvSpPr>
          <p:cNvPr id="337" name="Tendulkar et. al.  2017"/>
          <p:cNvSpPr txBox="1"/>
          <p:nvPr/>
        </p:nvSpPr>
        <p:spPr>
          <a:xfrm>
            <a:off x="14357810" y="12376998"/>
            <a:ext cx="7791171" cy="676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>
            <a:lvl1pPr marR="57149" indent="57149" algn="l" defTabSz="1285875">
              <a:defRPr sz="31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Tendulkar et. al.  2017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osmology with FRBs"/>
          <p:cNvSpPr txBox="1"/>
          <p:nvPr/>
        </p:nvSpPr>
        <p:spPr>
          <a:xfrm>
            <a:off x="4336788" y="164121"/>
            <a:ext cx="15710424" cy="1982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57149" indent="57149" defTabSz="1285875">
              <a:defRPr sz="9200" b="1">
                <a:solidFill>
                  <a:srgbClr val="FFD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Cosmology with FRBs</a:t>
            </a:r>
          </a:p>
        </p:txBody>
      </p:sp>
      <p:sp>
        <p:nvSpPr>
          <p:cNvPr id="340" name="DM(z) as a probe of cosmology?…"/>
          <p:cNvSpPr txBox="1"/>
          <p:nvPr/>
        </p:nvSpPr>
        <p:spPr>
          <a:xfrm>
            <a:off x="4231111" y="2450134"/>
            <a:ext cx="15341205" cy="3703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L="440266" marR="57149" indent="-440266" algn="l" defTabSz="1285875">
              <a:lnSpc>
                <a:spcPct val="120000"/>
              </a:lnSpc>
              <a:buSzPct val="80000"/>
              <a:buBlip>
                <a:blip r:embed="rId2"/>
              </a:buBlip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DM(z) as a probe of cosmology? </a:t>
            </a:r>
          </a:p>
          <a:p>
            <a:pPr marL="440266" marR="57149" indent="-440266" algn="l" defTabSz="1285875">
              <a:lnSpc>
                <a:spcPct val="120000"/>
              </a:lnSpc>
              <a:buSzPct val="80000"/>
              <a:buBlip>
                <a:blip r:embed="rId2"/>
              </a:buBlip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Question - Can we get better low redshift curvature constraints?</a:t>
            </a:r>
          </a:p>
          <a:p>
            <a:pPr marL="440266" marR="57149" indent="-440266" algn="l" defTabSz="1285875">
              <a:lnSpc>
                <a:spcPct val="120000"/>
              </a:lnSpc>
              <a:buSzPct val="80000"/>
              <a:buBlip>
                <a:blip r:embed="rId2"/>
              </a:buBlip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SN1a alone give </a:t>
            </a:r>
          </a:p>
          <a:p>
            <a:pPr marL="440266" marR="57149" indent="-440266" algn="l" defTabSz="1285875">
              <a:lnSpc>
                <a:spcPct val="120000"/>
              </a:lnSpc>
              <a:buSzPct val="80000"/>
              <a:buBlip>
                <a:blip r:embed="rId2"/>
              </a:buBlip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Average DM to deal with inhomogeneous IGM</a:t>
            </a:r>
          </a:p>
          <a:p>
            <a:pPr marR="57149" algn="l" defTabSz="1285875">
              <a:lnSpc>
                <a:spcPct val="120000"/>
              </a:lnSpc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   </a:t>
            </a:r>
          </a:p>
        </p:txBody>
      </p:sp>
      <p:pic>
        <p:nvPicPr>
          <p:cNvPr id="34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706" y="8037317"/>
            <a:ext cx="4344135" cy="1086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460" y="5822670"/>
            <a:ext cx="9240506" cy="1156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038" y="9422055"/>
            <a:ext cx="7509406" cy="1056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1628" y="9688441"/>
            <a:ext cx="4613476" cy="812631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Walters, AW, Gaensler, &amp; Ma, Witzemann 2018"/>
          <p:cNvSpPr txBox="1"/>
          <p:nvPr/>
        </p:nvSpPr>
        <p:spPr>
          <a:xfrm>
            <a:off x="14537438" y="2237029"/>
            <a:ext cx="8334537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R="57149" indent="57149" algn="l" defTabSz="1285875">
              <a:defRPr sz="30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Walters, </a:t>
            </a:r>
            <a:r>
              <a:rPr b="1">
                <a:solidFill>
                  <a:srgbClr val="122792"/>
                </a:solidFill>
              </a:rPr>
              <a:t>AW</a:t>
            </a:r>
            <a:r>
              <a:t>, Gaensler, &amp; Ma, Witzemann 2018</a:t>
            </a:r>
          </a:p>
        </p:txBody>
      </p:sp>
      <p:pic>
        <p:nvPicPr>
          <p:cNvPr id="34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6784" y="7448146"/>
            <a:ext cx="11004546" cy="691544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Line"/>
          <p:cNvSpPr/>
          <p:nvPr/>
        </p:nvSpPr>
        <p:spPr>
          <a:xfrm flipH="1">
            <a:off x="14561691" y="8459382"/>
            <a:ext cx="3" cy="1156746"/>
          </a:xfrm>
          <a:prstGeom prst="line">
            <a:avLst/>
          </a:prstGeom>
          <a:ln w="63500">
            <a:solidFill>
              <a:srgbClr val="E32400"/>
            </a:solidFill>
            <a:miter lim="400000"/>
            <a:headEnd type="stealt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48" name="growth depends on DE EOS"/>
          <p:cNvSpPr txBox="1"/>
          <p:nvPr/>
        </p:nvSpPr>
        <p:spPr>
          <a:xfrm>
            <a:off x="14131889" y="10864201"/>
            <a:ext cx="5528864" cy="676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>
            <a:lvl1pPr marR="57149" indent="57149" algn="l" defTabSz="1285875">
              <a:defRPr sz="3200" b="1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growth depends on DE EOS </a:t>
            </a:r>
          </a:p>
        </p:txBody>
      </p:sp>
      <p:sp>
        <p:nvSpPr>
          <p:cNvPr id="349" name="Parametrise Equation of State :"/>
          <p:cNvSpPr txBox="1"/>
          <p:nvPr/>
        </p:nvSpPr>
        <p:spPr>
          <a:xfrm>
            <a:off x="4745806" y="12036786"/>
            <a:ext cx="6014442" cy="676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>
            <a:lvl1pPr marR="57149" indent="57149" algn="l" defTabSz="1285875">
              <a:defRPr sz="3200" b="1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Parametrise Equation of State : </a:t>
            </a:r>
          </a:p>
        </p:txBody>
      </p:sp>
      <p:pic>
        <p:nvPicPr>
          <p:cNvPr id="35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68212" y="11939289"/>
            <a:ext cx="3782431" cy="909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8303" y="4126943"/>
            <a:ext cx="1900254" cy="450432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Yang &amp; Zhang, 2016"/>
          <p:cNvSpPr txBox="1"/>
          <p:nvPr/>
        </p:nvSpPr>
        <p:spPr>
          <a:xfrm>
            <a:off x="18966842" y="1495587"/>
            <a:ext cx="7791172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>
            <a:lvl1pPr marR="57149" indent="57149" algn="l" defTabSz="1285875">
              <a:defRPr sz="30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Yang &amp; Zhang, 2016</a:t>
            </a:r>
          </a:p>
        </p:txBody>
      </p:sp>
      <p:sp>
        <p:nvSpPr>
          <p:cNvPr id="353" name="H, He mass fraction, ionization fraction"/>
          <p:cNvSpPr txBox="1"/>
          <p:nvPr/>
        </p:nvSpPr>
        <p:spPr>
          <a:xfrm>
            <a:off x="4493154" y="11010461"/>
            <a:ext cx="6493544" cy="612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>
            <a:lvl1pPr marR="57149" indent="57149" algn="l" defTabSz="1285875">
              <a:defRPr sz="28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H, He mass fraction, ionization fraction </a:t>
            </a:r>
          </a:p>
        </p:txBody>
      </p:sp>
      <p:sp>
        <p:nvSpPr>
          <p:cNvPr id="354" name="Line"/>
          <p:cNvSpPr/>
          <p:nvPr/>
        </p:nvSpPr>
        <p:spPr>
          <a:xfrm flipH="1">
            <a:off x="6763098" y="10447725"/>
            <a:ext cx="2" cy="642939"/>
          </a:xfrm>
          <a:prstGeom prst="line">
            <a:avLst/>
          </a:prstGeom>
          <a:ln w="25400">
            <a:solidFill>
              <a:srgbClr val="E32400"/>
            </a:solidFill>
            <a:miter lim="400000"/>
            <a:headEnd type="stealt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55" name="Line"/>
          <p:cNvSpPr/>
          <p:nvPr/>
        </p:nvSpPr>
        <p:spPr>
          <a:xfrm>
            <a:off x="7783059" y="10472982"/>
            <a:ext cx="617682" cy="617684"/>
          </a:xfrm>
          <a:prstGeom prst="line">
            <a:avLst/>
          </a:prstGeom>
          <a:ln w="25400">
            <a:solidFill>
              <a:srgbClr val="E32400"/>
            </a:solidFill>
            <a:miter lim="400000"/>
            <a:headEnd type="stealt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56" name="baryon mass fraction"/>
          <p:cNvSpPr txBox="1"/>
          <p:nvPr/>
        </p:nvSpPr>
        <p:spPr>
          <a:xfrm>
            <a:off x="3576373" y="7019269"/>
            <a:ext cx="3601516" cy="612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>
            <a:lvl1pPr marR="57149" indent="57149" algn="l" defTabSz="1285875">
              <a:defRPr sz="28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baryon mass fraction </a:t>
            </a:r>
          </a:p>
        </p:txBody>
      </p:sp>
      <p:sp>
        <p:nvSpPr>
          <p:cNvPr id="357" name="Line"/>
          <p:cNvSpPr/>
          <p:nvPr/>
        </p:nvSpPr>
        <p:spPr>
          <a:xfrm flipH="1" flipV="1">
            <a:off x="7056810" y="7606148"/>
            <a:ext cx="437803" cy="437803"/>
          </a:xfrm>
          <a:prstGeom prst="line">
            <a:avLst/>
          </a:prstGeom>
          <a:ln w="25400">
            <a:solidFill>
              <a:srgbClr val="E32400"/>
            </a:solidFill>
            <a:miter lim="400000"/>
            <a:headEnd type="stealth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Screen Shot 2018-02-23 at 10.28.46 AM.png" descr="Screen Shot 2018-02-23 at 10.28.4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32" y="-571766"/>
            <a:ext cx="24441863" cy="14289898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Slide by A. Walters"/>
          <p:cNvSpPr txBox="1"/>
          <p:nvPr/>
        </p:nvSpPr>
        <p:spPr>
          <a:xfrm>
            <a:off x="20729573" y="203940"/>
            <a:ext cx="3189311" cy="612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marR="57149" indent="57149" algn="l" defTabSz="1285875">
              <a:defRPr sz="2800">
                <a:solidFill>
                  <a:srgbClr val="FEE060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Slide by A. Walters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osmology with FRBs"/>
          <p:cNvSpPr txBox="1"/>
          <p:nvPr/>
        </p:nvSpPr>
        <p:spPr>
          <a:xfrm>
            <a:off x="4336788" y="164121"/>
            <a:ext cx="15710424" cy="1982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57149" indent="57149" defTabSz="1285875">
              <a:defRPr sz="9200" b="1">
                <a:solidFill>
                  <a:srgbClr val="FFD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Cosmology with FRBs</a:t>
            </a:r>
          </a:p>
        </p:txBody>
      </p:sp>
      <p:sp>
        <p:nvSpPr>
          <p:cNvPr id="363" name="Simulate an FRB catalogue with errors from a HIRAX-like survey…"/>
          <p:cNvSpPr txBox="1"/>
          <p:nvPr/>
        </p:nvSpPr>
        <p:spPr>
          <a:xfrm>
            <a:off x="3733355" y="2190383"/>
            <a:ext cx="15341206" cy="2215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L="440266" marR="57149" indent="-440266" algn="l" defTabSz="1285875">
              <a:lnSpc>
                <a:spcPct val="120000"/>
              </a:lnSpc>
              <a:buSzPct val="80000"/>
              <a:buBlip>
                <a:blip r:embed="rId2"/>
              </a:buBlip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Simulate an FRB catalogue with errors from a HIRAX-like survey</a:t>
            </a:r>
          </a:p>
          <a:p>
            <a:pPr marL="440266" marR="57149" indent="-440266" algn="l" defTabSz="1285875">
              <a:lnSpc>
                <a:spcPct val="120000"/>
              </a:lnSpc>
              <a:buSzPct val="80000"/>
              <a:buBlip>
                <a:blip r:embed="rId2"/>
              </a:buBlip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Consider ~ 1000 FRBs with associated redshift  0&lt;z&lt;3</a:t>
            </a:r>
          </a:p>
          <a:p>
            <a:pPr marL="440266" marR="57149" indent="-440266" algn="l" defTabSz="1285875">
              <a:lnSpc>
                <a:spcPct val="120000"/>
              </a:lnSpc>
              <a:buSzPct val="80000"/>
              <a:buBlip>
                <a:blip r:embed="rId2"/>
              </a:buBlip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Forecast using MCMC  + combine with CMB, BAO, SNe, H0    </a:t>
            </a:r>
          </a:p>
        </p:txBody>
      </p:sp>
      <p:pic>
        <p:nvPicPr>
          <p:cNvPr id="364" name="TTTEEE_base_2d_omegamomegabh2.pdf" descr="TTTEEE_base_2d_omegamomegabh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322" y="5552969"/>
            <a:ext cx="5733808" cy="5300045"/>
          </a:xfrm>
          <a:prstGeom prst="rect">
            <a:avLst/>
          </a:prstGeom>
          <a:ln w="63500">
            <a:solidFill>
              <a:srgbClr val="BA35E1"/>
            </a:solidFill>
            <a:miter lim="400000"/>
          </a:ln>
        </p:spPr>
      </p:pic>
      <p:sp>
        <p:nvSpPr>
          <p:cNvPr id="365" name="Flat     CDM"/>
          <p:cNvSpPr txBox="1"/>
          <p:nvPr/>
        </p:nvSpPr>
        <p:spPr>
          <a:xfrm>
            <a:off x="6037171" y="4609029"/>
            <a:ext cx="2459036" cy="676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>
            <a:lvl1pPr marR="57149" indent="57149" algn="l" defTabSz="1285875">
              <a:defRPr sz="3200" b="1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Flat     CDM</a:t>
            </a:r>
          </a:p>
        </p:txBody>
      </p:sp>
      <p:pic>
        <p:nvPicPr>
          <p:cNvPr id="36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242" y="4794108"/>
            <a:ext cx="305969" cy="344215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Limited by HG and IGM uncertainties"/>
          <p:cNvSpPr txBox="1"/>
          <p:nvPr/>
        </p:nvSpPr>
        <p:spPr>
          <a:xfrm>
            <a:off x="7199872" y="12530395"/>
            <a:ext cx="9463101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>
            <a:lvl1pPr marR="57149" algn="l" defTabSz="1285875">
              <a:lnSpc>
                <a:spcPct val="120000"/>
              </a:lnSpc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Limited by HG and IGM uncertainties</a:t>
            </a:r>
          </a:p>
        </p:txBody>
      </p:sp>
      <p:pic>
        <p:nvPicPr>
          <p:cNvPr id="36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2915" y="11556089"/>
            <a:ext cx="1042871" cy="542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TTTEEE_base_omegak_2d_omegabh2omegak.pdf" descr="TTTEEE_base_omegak_2d_omegabh2omegak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07342" y="5609240"/>
            <a:ext cx="5861485" cy="5300045"/>
          </a:xfrm>
          <a:prstGeom prst="rect">
            <a:avLst/>
          </a:prstGeom>
          <a:ln w="63500">
            <a:solidFill>
              <a:srgbClr val="BA35E1"/>
            </a:solidFill>
            <a:miter lim="400000"/>
          </a:ln>
        </p:spPr>
      </p:pic>
      <p:sp>
        <p:nvSpPr>
          <p:cNvPr id="370" name="Non-Flat     CDM"/>
          <p:cNvSpPr txBox="1"/>
          <p:nvPr/>
        </p:nvSpPr>
        <p:spPr>
          <a:xfrm>
            <a:off x="14005207" y="4609029"/>
            <a:ext cx="3407171" cy="676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>
            <a:lvl1pPr marR="57149" indent="57149" algn="l" defTabSz="1285875">
              <a:defRPr sz="3200" b="1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Non-Flat     CDM</a:t>
            </a:r>
          </a:p>
        </p:txBody>
      </p:sp>
      <p:pic>
        <p:nvPicPr>
          <p:cNvPr id="37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3037" y="4780538"/>
            <a:ext cx="330093" cy="371355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Novel constraint of            independent of high redshift (CMB/BBN)"/>
          <p:cNvSpPr txBox="1"/>
          <p:nvPr/>
        </p:nvSpPr>
        <p:spPr>
          <a:xfrm>
            <a:off x="4317511" y="11451284"/>
            <a:ext cx="15710424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marL="440266" marR="57149" indent="-440266" algn="l" defTabSz="1285875">
              <a:lnSpc>
                <a:spcPct val="120000"/>
              </a:lnSpc>
              <a:buSzPct val="80000"/>
              <a:buBlip>
                <a:blip r:embed="rId2"/>
              </a:buBlip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Novel constraint of            independent of high redshift (CMB/BBN)</a:t>
            </a:r>
          </a:p>
        </p:txBody>
      </p:sp>
      <p:sp>
        <p:nvSpPr>
          <p:cNvPr id="373" name="Rectangle"/>
          <p:cNvSpPr/>
          <p:nvPr/>
        </p:nvSpPr>
        <p:spPr>
          <a:xfrm>
            <a:off x="6877631" y="12502311"/>
            <a:ext cx="8380261" cy="808646"/>
          </a:xfrm>
          <a:prstGeom prst="rect">
            <a:avLst/>
          </a:prstGeom>
          <a:ln w="508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0">
              <a:defRPr sz="50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74" name="Walters, AW, Gaensler, Ma &amp; Witzemann, 2017"/>
          <p:cNvSpPr txBox="1"/>
          <p:nvPr/>
        </p:nvSpPr>
        <p:spPr>
          <a:xfrm>
            <a:off x="15704681" y="1550760"/>
            <a:ext cx="10664747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R="57149" indent="57149" algn="l" defTabSz="1285875">
              <a:defRPr sz="30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Walters, </a:t>
            </a:r>
            <a:r>
              <a:rPr b="1">
                <a:solidFill>
                  <a:srgbClr val="122792"/>
                </a:solidFill>
              </a:rPr>
              <a:t>AW</a:t>
            </a:r>
            <a:r>
              <a:t>, Gaensler, Ma &amp; Witzemann, 2017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Walters, Sievers, Ma &amp; AW   2019"/>
          <p:cNvSpPr txBox="1"/>
          <p:nvPr/>
        </p:nvSpPr>
        <p:spPr>
          <a:xfrm>
            <a:off x="17514188" y="1686094"/>
            <a:ext cx="6960528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marR="57149" indent="57149" algn="l" defTabSz="1285875">
              <a:defRPr sz="30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Walters, Sievers, Ma &amp; </a:t>
            </a:r>
            <a:r>
              <a:rPr b="1">
                <a:solidFill>
                  <a:srgbClr val="122792"/>
                </a:solidFill>
              </a:rPr>
              <a:t>AW</a:t>
            </a:r>
            <a:r>
              <a:t>   2019</a:t>
            </a:r>
          </a:p>
        </p:txBody>
      </p:sp>
      <p:sp>
        <p:nvSpPr>
          <p:cNvPr id="377" name="Missing Baryons"/>
          <p:cNvSpPr txBox="1"/>
          <p:nvPr/>
        </p:nvSpPr>
        <p:spPr>
          <a:xfrm>
            <a:off x="4336788" y="164121"/>
            <a:ext cx="15710424" cy="1982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57149" indent="57149" defTabSz="1285875">
              <a:defRPr sz="9200" b="1">
                <a:solidFill>
                  <a:srgbClr val="FFD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Missing Baryons</a:t>
            </a:r>
          </a:p>
        </p:txBody>
      </p:sp>
      <p:sp>
        <p:nvSpPr>
          <p:cNvPr id="378" name="Including  f_IGM as a free parameter - all constraints prior dominated…"/>
          <p:cNvSpPr txBox="1"/>
          <p:nvPr/>
        </p:nvSpPr>
        <p:spPr>
          <a:xfrm>
            <a:off x="4131580" y="4545386"/>
            <a:ext cx="16745645" cy="1372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L="472281" marR="57149" indent="-472281" algn="l" defTabSz="1285875">
              <a:lnSpc>
                <a:spcPct val="120000"/>
              </a:lnSpc>
              <a:buSzPct val="50000"/>
              <a:buBlip>
                <a:blip r:embed="rId2"/>
              </a:buBlip>
              <a:defRPr sz="34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Including  f_IGM as a free parameter - all constraints prior dominated</a:t>
            </a:r>
            <a:endParaRPr sz="3800"/>
          </a:p>
          <a:p>
            <a:pPr marL="472281" marR="57149" indent="-472281" algn="l" defTabSz="1285875">
              <a:lnSpc>
                <a:spcPct val="120000"/>
              </a:lnSpc>
              <a:buSzPct val="50000"/>
              <a:buBlip>
                <a:blip r:embed="rId2"/>
              </a:buBlip>
              <a:defRPr sz="34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BUT get a percent level constraint on f_IGM </a:t>
            </a:r>
          </a:p>
        </p:txBody>
      </p:sp>
      <p:sp>
        <p:nvSpPr>
          <p:cNvPr id="379" name="Line"/>
          <p:cNvSpPr/>
          <p:nvPr/>
        </p:nvSpPr>
        <p:spPr>
          <a:xfrm>
            <a:off x="3669095" y="11665421"/>
            <a:ext cx="1894402" cy="2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80" name="Given precision cosmo constraints, DM(z) can constrain f_IGM…"/>
          <p:cNvSpPr txBox="1"/>
          <p:nvPr/>
        </p:nvSpPr>
        <p:spPr>
          <a:xfrm>
            <a:off x="6083360" y="10527184"/>
            <a:ext cx="12638881" cy="2276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marR="57149" indent="57149" algn="l" defTabSz="1285875">
              <a:lnSpc>
                <a:spcPct val="150000"/>
              </a:lnSpc>
              <a:defRPr sz="32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Given precision cosmo constraints, DM(z) can constrain f_IGM</a:t>
            </a:r>
          </a:p>
          <a:p>
            <a:pPr marR="57149" indent="57149" algn="l" defTabSz="1285875">
              <a:lnSpc>
                <a:spcPct val="150000"/>
              </a:lnSpc>
              <a:defRPr sz="32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Measuring f_IGM ~0.8 would alleviate the missing baryon problem</a:t>
            </a:r>
          </a:p>
          <a:p>
            <a:pPr marR="57149" indent="57149" algn="l" defTabSz="1285875">
              <a:lnSpc>
                <a:spcPct val="150000"/>
              </a:lnSpc>
              <a:defRPr sz="32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FRBs are thus a novel way to measure the diffuse baryons in the IGM</a:t>
            </a:r>
          </a:p>
        </p:txBody>
      </p:sp>
      <p:sp>
        <p:nvSpPr>
          <p:cNvPr id="381" name="Missing Baryon problem…"/>
          <p:cNvSpPr txBox="1"/>
          <p:nvPr/>
        </p:nvSpPr>
        <p:spPr>
          <a:xfrm>
            <a:off x="4024081" y="1897142"/>
            <a:ext cx="14905434" cy="2276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32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Missing Baryon problem 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32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BBN, CMB constraints  baryons ~ 4.85% of total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32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Adding up baryons  ~ 70% of total. ~ 30% “missing” - expected to be in WHIM </a:t>
            </a:r>
          </a:p>
        </p:txBody>
      </p:sp>
      <p:pic>
        <p:nvPicPr>
          <p:cNvPr id="382" name="Screen Shot 2019-03-28 at 8.09.16 AM.png" descr="Screen Shot 2019-03-28 at 8.09.1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564" y="6221428"/>
            <a:ext cx="5796058" cy="4052748"/>
          </a:xfrm>
          <a:prstGeom prst="rect">
            <a:avLst/>
          </a:prstGeom>
          <a:ln w="50800">
            <a:solidFill>
              <a:srgbClr val="AA10E1"/>
            </a:solidFill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Missing Baryons"/>
          <p:cNvSpPr txBox="1"/>
          <p:nvPr/>
        </p:nvSpPr>
        <p:spPr>
          <a:xfrm>
            <a:off x="4336788" y="164121"/>
            <a:ext cx="15710424" cy="1982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57149" indent="57149" defTabSz="1285875">
              <a:defRPr sz="9200" b="1">
                <a:solidFill>
                  <a:srgbClr val="FFD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Missing Baryons</a:t>
            </a:r>
          </a:p>
        </p:txBody>
      </p:sp>
      <p:pic>
        <p:nvPicPr>
          <p:cNvPr id="385" name="Embed Video Video Source_ video_mp4.mp4" descr="Embed Video Video Source_ video_mp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5942" y="5246678"/>
            <a:ext cx="12809891" cy="7205566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Using four new localizations in host galaxies at redshifts 0.291, 0.118, 0.378 and 0.522.…"/>
          <p:cNvSpPr txBox="1"/>
          <p:nvPr/>
        </p:nvSpPr>
        <p:spPr>
          <a:xfrm>
            <a:off x="4434840" y="3254797"/>
            <a:ext cx="15519202" cy="1743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 defTabSz="642937">
              <a:defRPr sz="3200">
                <a:solidFill>
                  <a:srgbClr val="1A0A5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Using four new localizations in host galaxies at redshifts 0.291, 0.118, 0.378 and 0.522. </a:t>
            </a:r>
          </a:p>
          <a:p>
            <a:pPr algn="l" defTabSz="642937">
              <a:defRPr sz="3200">
                <a:solidFill>
                  <a:srgbClr val="1A0A5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Observations by ASKAP with the Very Large Telescope in Chile to help with </a:t>
            </a:r>
          </a:p>
          <a:p>
            <a:pPr algn="l" defTabSz="642937">
              <a:defRPr sz="3200">
                <a:solidFill>
                  <a:srgbClr val="1A0A5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distance measurement to the galaxy. </a:t>
            </a:r>
          </a:p>
        </p:txBody>
      </p:sp>
      <p:sp>
        <p:nvSpPr>
          <p:cNvPr id="387" name="DONE!"/>
          <p:cNvSpPr txBox="1"/>
          <p:nvPr/>
        </p:nvSpPr>
        <p:spPr>
          <a:xfrm>
            <a:off x="3902621" y="2174876"/>
            <a:ext cx="1563345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defRPr sz="3200" b="1">
                <a:solidFill>
                  <a:srgbClr val="FF2600"/>
                </a:solidFill>
              </a:defRPr>
            </a:pPr>
            <a:r>
              <a:t>DONE!</a:t>
            </a:r>
            <a:r>
              <a:rPr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88" name="A census of baryons in the Universe from localized fast radio bursts…"/>
          <p:cNvSpPr txBox="1"/>
          <p:nvPr/>
        </p:nvSpPr>
        <p:spPr>
          <a:xfrm>
            <a:off x="10370678" y="1839700"/>
            <a:ext cx="11531997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 defTabSz="642937">
              <a:defRPr sz="3000">
                <a:solidFill>
                  <a:srgbClr val="94219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 census of baryons in the Universe from localized fast radio bursts</a:t>
            </a:r>
          </a:p>
          <a:p>
            <a:pPr algn="l" defTabSz="642937">
              <a:defRPr sz="3000">
                <a:solidFill>
                  <a:srgbClr val="94219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J.-P. Macquart et. al. Nature 2020 </a:t>
            </a:r>
          </a:p>
        </p:txBody>
      </p:sp>
      <p:sp>
        <p:nvSpPr>
          <p:cNvPr id="389" name="ICRAR"/>
          <p:cNvSpPr txBox="1"/>
          <p:nvPr/>
        </p:nvSpPr>
        <p:spPr>
          <a:xfrm>
            <a:off x="20952405" y="12532783"/>
            <a:ext cx="2298065" cy="904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defTabSz="821530">
              <a:defRPr sz="5000">
                <a:solidFill>
                  <a:srgbClr val="354851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ICRAR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0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85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4 localised FRBs"/>
          <p:cNvSpPr txBox="1"/>
          <p:nvPr/>
        </p:nvSpPr>
        <p:spPr>
          <a:xfrm>
            <a:off x="4336788" y="164121"/>
            <a:ext cx="15710424" cy="1982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57149" indent="57149" defTabSz="1285875">
              <a:defRPr sz="9200" b="1">
                <a:solidFill>
                  <a:srgbClr val="FFD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4 localised FRBs </a:t>
            </a:r>
          </a:p>
        </p:txBody>
      </p:sp>
      <p:sp>
        <p:nvSpPr>
          <p:cNvPr id="392" name="4 new FRBs localised…"/>
          <p:cNvSpPr txBox="1"/>
          <p:nvPr/>
        </p:nvSpPr>
        <p:spPr>
          <a:xfrm>
            <a:off x="4586037" y="2377285"/>
            <a:ext cx="19144844" cy="12944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L="40640" marR="57149" algn="l" defTabSz="1285875">
              <a:lnSpc>
                <a:spcPct val="200000"/>
              </a:lnSpc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4 new FRBs localised </a:t>
            </a:r>
          </a:p>
          <a:p>
            <a:pPr marL="40640" marR="57149" algn="l" defTabSz="1285875">
              <a:lnSpc>
                <a:spcPct val="200000"/>
              </a:lnSpc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Redshifts 0.291, 0.118, 0.378 and 0.522</a:t>
            </a:r>
          </a:p>
          <a:p>
            <a:pPr marL="40640" marR="57149" algn="l" defTabSz="1285875">
              <a:lnSpc>
                <a:spcPct val="200000"/>
              </a:lnSpc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All are near the edge of their host galaxies </a:t>
            </a:r>
          </a:p>
          <a:p>
            <a:pPr marL="40640" marR="57149" algn="l" defTabSz="1285875">
              <a:lnSpc>
                <a:spcPct val="200000"/>
              </a:lnSpc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All are massive galaxies that are still star forming, similar to ours</a:t>
            </a:r>
          </a:p>
          <a:p>
            <a:pPr marL="40640" marR="57149" algn="l" defTabSz="1285875">
              <a:lnSpc>
                <a:spcPct val="200000"/>
              </a:lnSpc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Hints about progenitors possible </a:t>
            </a:r>
          </a:p>
          <a:p>
            <a:pPr marL="40640" marR="57149" algn="l" defTabSz="1285875">
              <a:lnSpc>
                <a:spcPct val="200000"/>
              </a:lnSpc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Anything that should be evenly spread with matter becomes unlikely - eg. cosmic strings. </a:t>
            </a:r>
          </a:p>
          <a:p>
            <a:pPr marL="40640" marR="57149" algn="l" defTabSz="1285875">
              <a:lnSpc>
                <a:spcPct val="200000"/>
              </a:lnSpc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Not supermassive black holes </a:t>
            </a:r>
          </a:p>
          <a:p>
            <a:pPr marL="40640" marR="57149" algn="l" defTabSz="1285875">
              <a:lnSpc>
                <a:spcPct val="200000"/>
              </a:lnSpc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Most likely from mergers  - neutron stars/magnetars </a:t>
            </a:r>
          </a:p>
          <a:p>
            <a:pPr marL="40640" marR="57149" algn="l" defTabSz="1285875"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R="57149" algn="l" defTabSz="1285875"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R="57149" algn="l" defTabSz="1285875"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R="57149" algn="l" defTabSz="1285875"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393" name="S. Bhandari et. al. 2020"/>
          <p:cNvSpPr txBox="1"/>
          <p:nvPr/>
        </p:nvSpPr>
        <p:spPr>
          <a:xfrm>
            <a:off x="16333643" y="1173162"/>
            <a:ext cx="4039059" cy="1082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 defTabSz="642937">
              <a:defRPr sz="2600">
                <a:solidFill>
                  <a:srgbClr val="942192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l" defTabSz="642937">
              <a:defRPr sz="3000">
                <a:solidFill>
                  <a:srgbClr val="94219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S. Bhandari et. al. 2020 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FRB Opportunities - Dark Matter"/>
          <p:cNvSpPr txBox="1"/>
          <p:nvPr/>
        </p:nvSpPr>
        <p:spPr>
          <a:xfrm>
            <a:off x="2827422" y="142858"/>
            <a:ext cx="18729154" cy="1982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51433" indent="51433" defTabSz="1157287">
              <a:defRPr sz="8200" b="1">
                <a:solidFill>
                  <a:srgbClr val="FFD300"/>
                </a:solidFill>
                <a:effectLst>
                  <a:outerShdw blurRad="12700" dist="2286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FRB Opportunities - Dark Matter</a:t>
            </a:r>
          </a:p>
        </p:txBody>
      </p:sp>
      <p:sp>
        <p:nvSpPr>
          <p:cNvPr id="396" name="Munoz et. al. 2016"/>
          <p:cNvSpPr txBox="1"/>
          <p:nvPr/>
        </p:nvSpPr>
        <p:spPr>
          <a:xfrm>
            <a:off x="19931473" y="2341911"/>
            <a:ext cx="3352017" cy="650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marR="57149" indent="57149" algn="l" defTabSz="1285875">
              <a:defRPr sz="26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</a:t>
            </a:r>
            <a:r>
              <a:rPr sz="3000"/>
              <a:t>Munoz et. al. 2016</a:t>
            </a:r>
          </a:p>
        </p:txBody>
      </p:sp>
      <p:pic>
        <p:nvPicPr>
          <p:cNvPr id="397" name="Screenshot 2022-07-04 at 00.39.22.png" descr="Screenshot 2022-07-04 at 00.39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873" y="5637553"/>
            <a:ext cx="13438614" cy="5735811"/>
          </a:xfrm>
          <a:prstGeom prst="rect">
            <a:avLst/>
          </a:prstGeom>
          <a:ln w="88900">
            <a:solidFill>
              <a:srgbClr val="960E52"/>
            </a:solidFill>
            <a:miter lim="400000"/>
          </a:ln>
        </p:spPr>
      </p:pic>
      <p:sp>
        <p:nvSpPr>
          <p:cNvPr id="398" name="Connor &amp; Ravi 2022"/>
          <p:cNvSpPr txBox="1"/>
          <p:nvPr/>
        </p:nvSpPr>
        <p:spPr>
          <a:xfrm>
            <a:off x="18391934" y="12804523"/>
            <a:ext cx="3608052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marR="57149" indent="57149" algn="l" defTabSz="1285875">
              <a:defRPr sz="30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Connor &amp; Ravi 2022</a:t>
            </a:r>
          </a:p>
        </p:txBody>
      </p:sp>
      <p:sp>
        <p:nvSpPr>
          <p:cNvPr id="399" name="Compact objects as DM candidates? 10 - 100 solar mass range?…"/>
          <p:cNvSpPr txBox="1"/>
          <p:nvPr/>
        </p:nvSpPr>
        <p:spPr>
          <a:xfrm>
            <a:off x="2922900" y="2320476"/>
            <a:ext cx="18538199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88042" marR="57149" indent="-430892" algn="l" defTabSz="1285875"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Compact objects as DM candidates? 10 - 100 solar mass range?</a:t>
            </a:r>
          </a:p>
          <a:p>
            <a:pPr marL="488042" marR="57149" indent="-430892" algn="l" defTabSz="1285875"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Least constrained but compelling due to LIGO/VIRGO</a:t>
            </a:r>
          </a:p>
          <a:p>
            <a:pPr marL="488042" marR="57149" indent="-430892" algn="l" defTabSz="1285875"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Transients as testing ground - search for FRB echoes</a:t>
            </a:r>
          </a:p>
          <a:p>
            <a:pPr marL="488042" marR="57149" indent="-430892" algn="l" defTabSz="1285875"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Strong gravitational lensing of FRBS by MACHOS - repeated FRBs with time delay </a:t>
            </a:r>
          </a:p>
          <a:p>
            <a:pPr marL="488042" marR="57149" indent="-430892" algn="l" defTabSz="1285875"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Microlensing would give double peaked FRBs </a:t>
            </a:r>
          </a:p>
        </p:txBody>
      </p:sp>
      <p:sp>
        <p:nvSpPr>
          <p:cNvPr id="400" name="FRBs can give us ~ 15 orders of magnitude in lens mass —-&gt; time delay up to years!…"/>
          <p:cNvSpPr txBox="1"/>
          <p:nvPr/>
        </p:nvSpPr>
        <p:spPr>
          <a:xfrm>
            <a:off x="2474195" y="11561988"/>
            <a:ext cx="19435607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173842" marR="57149" lvl="2" indent="-430892" algn="l" defTabSz="1285875"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FRBs can give us ~ 15 orders of magnitude in lens mass —-&gt; time delay up to years! </a:t>
            </a:r>
          </a:p>
          <a:p>
            <a:pPr marL="1173842" marR="57149" lvl="2" indent="-430892" algn="l" defTabSz="1285875"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Voltage data is phase preserving. Knowing the redshift of the host is important. 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FRB Opportunities - Dark Matter"/>
          <p:cNvSpPr txBox="1"/>
          <p:nvPr/>
        </p:nvSpPr>
        <p:spPr>
          <a:xfrm>
            <a:off x="2827422" y="142858"/>
            <a:ext cx="18729154" cy="1982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51433" indent="51433" defTabSz="1157287">
              <a:defRPr sz="8200" b="1">
                <a:solidFill>
                  <a:srgbClr val="FFD300"/>
                </a:solidFill>
                <a:effectLst>
                  <a:outerShdw blurRad="12700" dist="2286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FRB Opportunities - Dark Matter</a:t>
            </a:r>
          </a:p>
        </p:txBody>
      </p:sp>
      <p:sp>
        <p:nvSpPr>
          <p:cNvPr id="403" name="First Constraints on Compact Dark Matter from Fast Radio Burst Microstructure, Mawson et. al. 2020"/>
          <p:cNvSpPr txBox="1"/>
          <p:nvPr/>
        </p:nvSpPr>
        <p:spPr>
          <a:xfrm>
            <a:off x="6456250" y="1932978"/>
            <a:ext cx="17206291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marR="57149" indent="57149" algn="l" defTabSz="1285875">
              <a:defRPr sz="30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First Constraints on Compact Dark Matter from Fast Radio Burst Microstructure, Mawson et. al. 2020</a:t>
            </a:r>
          </a:p>
        </p:txBody>
      </p:sp>
      <p:sp>
        <p:nvSpPr>
          <p:cNvPr id="404" name="Constraints on Compact Dark Matter with Fast Radio Burst Observations Liao et. al. 2020"/>
          <p:cNvSpPr txBox="1"/>
          <p:nvPr/>
        </p:nvSpPr>
        <p:spPr>
          <a:xfrm>
            <a:off x="8125035" y="4334485"/>
            <a:ext cx="15230970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marR="57149" indent="57149" algn="l" defTabSz="1285875">
              <a:defRPr sz="30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Constraints on Compact Dark Matter with Fast Radio Burst Observations Liao et. al. 2020</a:t>
            </a:r>
          </a:p>
        </p:txBody>
      </p:sp>
      <p:sp>
        <p:nvSpPr>
          <p:cNvPr id="405" name="CHIME Constraints - Leung et. al. 2022"/>
          <p:cNvSpPr txBox="1"/>
          <p:nvPr/>
        </p:nvSpPr>
        <p:spPr>
          <a:xfrm>
            <a:off x="894928" y="7194650"/>
            <a:ext cx="6803950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marR="57149" indent="57149" algn="l" defTabSz="1285875">
              <a:defRPr sz="30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CHIME Constraints - Leung et. al. 2022</a:t>
            </a:r>
          </a:p>
        </p:txBody>
      </p:sp>
      <p:pic>
        <p:nvPicPr>
          <p:cNvPr id="40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262" y="11391113"/>
            <a:ext cx="3937002" cy="520702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ASKAP - burst substructure to 15 microsecond timescales in redshift range 0.3-0.5…"/>
          <p:cNvSpPr txBox="1"/>
          <p:nvPr/>
        </p:nvSpPr>
        <p:spPr>
          <a:xfrm>
            <a:off x="852142" y="2704123"/>
            <a:ext cx="21072555" cy="391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88042" marR="57149" indent="-430892" algn="l" defTabSz="1285875"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ASKAP - burst substructure to 15 microsecond timescales in redshift range 0.3-0.5</a:t>
            </a:r>
          </a:p>
          <a:p>
            <a:pPr marL="488042" marR="57149" indent="-430892" algn="l" defTabSz="1285875"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Requires 130 FRBs to improve on current &lt;35% MACHO constraints. </a:t>
            </a:r>
          </a:p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L="488042" marR="57149" indent="-430892" algn="l" defTabSz="1285875"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Use existing FRB data, need to break substructure vs lensing degeneracy - use dynamic spectra </a:t>
            </a:r>
          </a:p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  ——&gt; no evidence from 110 FRBs </a:t>
            </a:r>
          </a:p>
        </p:txBody>
      </p:sp>
      <p:pic>
        <p:nvPicPr>
          <p:cNvPr id="408" name="Screenshot 2022-07-04 at 09.59.26.png" descr="Screenshot 2022-07-04 at 09.59.2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3863" y="6599287"/>
            <a:ext cx="10008531" cy="5730076"/>
          </a:xfrm>
          <a:prstGeom prst="rect">
            <a:avLst/>
          </a:prstGeom>
          <a:ln w="88900">
            <a:solidFill>
              <a:srgbClr val="960E52"/>
            </a:solidFill>
            <a:miter lim="400000"/>
          </a:ln>
        </p:spPr>
      </p:pic>
      <p:sp>
        <p:nvSpPr>
          <p:cNvPr id="409" name="Use coherent delay VLBI technique to break degeneracy between pulse morphology and lensing…"/>
          <p:cNvSpPr txBox="1"/>
          <p:nvPr/>
        </p:nvSpPr>
        <p:spPr>
          <a:xfrm>
            <a:off x="662198" y="8078366"/>
            <a:ext cx="12063443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88042" marR="57149" indent="-430892" algn="l" defTabSz="1285875"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Use coherent delay VLBI technique to break degeneracy between pulse morphology and lensing </a:t>
            </a:r>
          </a:p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L="488042" marR="57149" indent="-430892" algn="l" defTabSz="1285875"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Coherent lensing is a sensitive probe of sub-solar mass PBHs—-&gt; no evidence from 172 FRBs</a:t>
            </a:r>
          </a:p>
        </p:txBody>
      </p:sp>
      <p:sp>
        <p:nvSpPr>
          <p:cNvPr id="410" name="Connor &amp; Ravi 2022"/>
          <p:cNvSpPr txBox="1"/>
          <p:nvPr/>
        </p:nvSpPr>
        <p:spPr>
          <a:xfrm>
            <a:off x="19447022" y="12718336"/>
            <a:ext cx="3608051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marR="57149" indent="57149" algn="l" defTabSz="1285875">
              <a:defRPr sz="30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Connor &amp; Ravi 2022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WhatsApp Image 2024-04-03 at 14.06.28.jpeg" descr="WhatsApp Image 2024-04-03 at 14.06.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6705" y="567988"/>
            <a:ext cx="8683391" cy="6512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WhatsApp Image 2024-05-22 at 09.18.39.jpeg" descr="WhatsApp Image 2024-05-22 at 09.18.3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46" y="6796655"/>
            <a:ext cx="8233187" cy="6174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hepcat-logo-dark-bg-black.png" descr="hepcat-logo-dark-bg-blac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251" y="1825875"/>
            <a:ext cx="9991140" cy="4277063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High Energy Physics, Cosmology &amp; Astrophysics Theory"/>
          <p:cNvSpPr txBox="1"/>
          <p:nvPr/>
        </p:nvSpPr>
        <p:spPr>
          <a:xfrm>
            <a:off x="1328413" y="5491305"/>
            <a:ext cx="9314815" cy="600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defTabSz="821530">
              <a:defRPr sz="3000">
                <a:solidFill>
                  <a:srgbClr val="63FFF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High Energy Physics, Cosmology &amp; Astrophysics Theory</a:t>
            </a:r>
          </a:p>
        </p:txBody>
      </p:sp>
      <p:sp>
        <p:nvSpPr>
          <p:cNvPr id="247" name="We are…"/>
          <p:cNvSpPr txBox="1"/>
          <p:nvPr/>
        </p:nvSpPr>
        <p:spPr>
          <a:xfrm>
            <a:off x="20738182" y="2733998"/>
            <a:ext cx="3130678" cy="2180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 b="1">
                <a:solidFill>
                  <a:srgbClr val="000000"/>
                </a:solidFill>
              </a:defRPr>
            </a:pPr>
            <a:r>
              <a:t>We are </a:t>
            </a:r>
          </a:p>
          <a:p>
            <a:pPr>
              <a:defRPr sz="4500" b="1">
                <a:solidFill>
                  <a:srgbClr val="000000"/>
                </a:solidFill>
              </a:defRPr>
            </a:pPr>
            <a:r>
              <a:t>hiring </a:t>
            </a:r>
          </a:p>
          <a:p>
            <a:pPr>
              <a:defRPr sz="4500" b="1">
                <a:solidFill>
                  <a:srgbClr val="000000"/>
                </a:solidFill>
              </a:defRPr>
            </a:pPr>
            <a:r>
              <a:t>postdocs!  </a:t>
            </a:r>
          </a:p>
        </p:txBody>
      </p:sp>
      <p:pic>
        <p:nvPicPr>
          <p:cNvPr id="248" name="IMG_8700.jpeg" descr="IMG_8700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433" y="6861785"/>
            <a:ext cx="8059508" cy="6044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HECPATgroup3.png" descr="HECPATgroup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3142" y="11032952"/>
            <a:ext cx="6683501" cy="2057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WhatsApp Image 2024-08-12 at 21.24.58.jpeg" descr="WhatsApp Image 2024-08-12 at 21.24.58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4471" y="7168368"/>
            <a:ext cx="5035663" cy="3776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f_bound.pdf" descr="f_boun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497" y="6082435"/>
            <a:ext cx="7070003" cy="5302503"/>
          </a:xfrm>
          <a:prstGeom prst="rect">
            <a:avLst/>
          </a:prstGeom>
          <a:ln w="88900">
            <a:solidFill>
              <a:srgbClr val="960E52"/>
            </a:solidFill>
            <a:miter lim="400000"/>
          </a:ln>
        </p:spPr>
      </p:pic>
      <p:sp>
        <p:nvSpPr>
          <p:cNvPr id="417" name="Kalita, Bhatporia &amp; Weltman…"/>
          <p:cNvSpPr txBox="1"/>
          <p:nvPr/>
        </p:nvSpPr>
        <p:spPr>
          <a:xfrm>
            <a:off x="538880" y="12135594"/>
            <a:ext cx="415715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2500">
                <a:solidFill>
                  <a:srgbClr val="9B4B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Kalita, Bhatporia &amp; Weltman</a:t>
            </a:r>
          </a:p>
          <a:p>
            <a:pPr defTabSz="825500">
              <a:defRPr sz="2500">
                <a:solidFill>
                  <a:srgbClr val="9B4B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JCAP (2023) 11, 059</a:t>
            </a:r>
          </a:p>
        </p:txBody>
      </p:sp>
      <p:pic>
        <p:nvPicPr>
          <p:cNvPr id="41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008" y="6082435"/>
            <a:ext cx="13354802" cy="5424062"/>
          </a:xfrm>
          <a:prstGeom prst="rect">
            <a:avLst/>
          </a:prstGeom>
          <a:ln w="88900">
            <a:solidFill>
              <a:srgbClr val="960E52"/>
            </a:solidFill>
            <a:miter lim="400000"/>
          </a:ln>
        </p:spPr>
      </p:pic>
      <p:sp>
        <p:nvSpPr>
          <p:cNvPr id="419" name="Leung et al. (2022) PRD 106, 043017"/>
          <p:cNvSpPr txBox="1"/>
          <p:nvPr/>
        </p:nvSpPr>
        <p:spPr>
          <a:xfrm>
            <a:off x="19156165" y="12564768"/>
            <a:ext cx="507973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500">
                <a:solidFill>
                  <a:srgbClr val="9B4B4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Leung et al. (2022) PRD 106, 043017</a:t>
            </a:r>
          </a:p>
        </p:txBody>
      </p:sp>
      <p:sp>
        <p:nvSpPr>
          <p:cNvPr id="420" name="FRB Opportunities - Dark Matter"/>
          <p:cNvSpPr txBox="1"/>
          <p:nvPr/>
        </p:nvSpPr>
        <p:spPr>
          <a:xfrm>
            <a:off x="2815517" y="90530"/>
            <a:ext cx="18729154" cy="1982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51433" indent="51433" defTabSz="1157287">
              <a:defRPr sz="8200" b="1">
                <a:solidFill>
                  <a:srgbClr val="FFD300"/>
                </a:solidFill>
                <a:effectLst>
                  <a:outerShdw blurRad="12700" dist="2286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FRB Lensing + Modified Gravity</a:t>
            </a:r>
          </a:p>
        </p:txBody>
      </p:sp>
      <p:sp>
        <p:nvSpPr>
          <p:cNvPr id="421" name="FRB lensing can help in constraining fraction of primordial mass black holes made of dark matter.…"/>
          <p:cNvSpPr txBox="1"/>
          <p:nvPr/>
        </p:nvSpPr>
        <p:spPr>
          <a:xfrm>
            <a:off x="726705" y="2791778"/>
            <a:ext cx="22930590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40079" indent="-640079" algn="l" defTabSz="825500">
              <a:lnSpc>
                <a:spcPct val="150000"/>
              </a:lnSpc>
              <a:buSzPct val="100000"/>
              <a:buChar char="•"/>
              <a:defRPr sz="3600">
                <a:solidFill>
                  <a:srgbClr val="1C039D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FRB lensing can help in constraining fraction of primordial mass black holes made of dark matter.</a:t>
            </a:r>
          </a:p>
          <a:p>
            <a:pPr marL="640079" indent="-640079" algn="l" defTabSz="825500">
              <a:lnSpc>
                <a:spcPct val="150000"/>
              </a:lnSpc>
              <a:buSzPct val="100000"/>
              <a:buChar char="•"/>
              <a:defRPr sz="3600">
                <a:solidFill>
                  <a:srgbClr val="1C039D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Modified gravity acts like a scattering screen in the path of light ray.</a:t>
            </a:r>
          </a:p>
          <a:p>
            <a:pPr marL="640079" indent="-640079" algn="l" defTabSz="825500">
              <a:lnSpc>
                <a:spcPct val="150000"/>
              </a:lnSpc>
              <a:buSzPct val="100000"/>
              <a:buChar char="•"/>
              <a:defRPr sz="3600">
                <a:solidFill>
                  <a:srgbClr val="1C039D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This result will be improved by HIRAX, which will soon be able to detect a lot more FRBs in the Southern sky.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2" name="Equation"/>
              <p:cNvSpPr txBox="1"/>
              <p:nvPr/>
            </p:nvSpPr>
            <p:spPr>
              <a:xfrm>
                <a:off x="5761227" y="11827626"/>
                <a:ext cx="12329746" cy="121745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sSub>
                                <m:sSubPr>
                                  <m:ctrlPr>
                                    <a:rPr sz="31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31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sz="31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sz="31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31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sz="31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  <m:sSup>
                            <m:sSupPr>
                              <m:ctrlPr>
                                <a:rPr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sSub>
                                <m:sSubPr>
                                  <m:ctrlPr>
                                    <a:rPr sz="31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31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sz="31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sz="31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31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sz="31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  <m:sSup>
                            <m:sSupPr>
                              <m:ctrlPr>
                                <a:rPr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3100"/>
              </a:p>
            </p:txBody>
          </p:sp>
        </mc:Choice>
        <mc:Fallback xmlns="">
          <p:sp>
            <p:nvSpPr>
              <p:cNvPr id="42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227" y="11827626"/>
                <a:ext cx="12329746" cy="1217456"/>
              </a:xfrm>
              <a:prstGeom prst="rect">
                <a:avLst/>
              </a:prstGeom>
              <a:blipFill>
                <a:blip r:embed="rId4"/>
                <a:stretch>
                  <a:fillRect l="-1132" r="-9259" b="-144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Dark Energy - Zhou et. al. 2014"/>
          <p:cNvSpPr txBox="1"/>
          <p:nvPr/>
        </p:nvSpPr>
        <p:spPr>
          <a:xfrm>
            <a:off x="17452466" y="2515598"/>
            <a:ext cx="5437707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marR="57149" indent="57149" algn="l" defTabSz="1285875">
              <a:defRPr sz="30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Dark Energy - Zhou et. al. 2014</a:t>
            </a:r>
          </a:p>
        </p:txBody>
      </p:sp>
      <p:sp>
        <p:nvSpPr>
          <p:cNvPr id="425" name="Dark Energy   - Gao, Li, Zhang 2014"/>
          <p:cNvSpPr txBox="1"/>
          <p:nvPr/>
        </p:nvSpPr>
        <p:spPr>
          <a:xfrm>
            <a:off x="17287547" y="5172525"/>
            <a:ext cx="6334583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marR="57149" indent="57149" algn="l" defTabSz="1285875">
              <a:defRPr sz="30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Dark Energy   - Gao, Li, Zhang 2014 </a:t>
            </a:r>
          </a:p>
        </p:txBody>
      </p:sp>
      <p:sp>
        <p:nvSpPr>
          <p:cNvPr id="426" name="FRB Opportunities - Dark Energy"/>
          <p:cNvSpPr txBox="1"/>
          <p:nvPr/>
        </p:nvSpPr>
        <p:spPr>
          <a:xfrm>
            <a:off x="3172582" y="380890"/>
            <a:ext cx="17526607" cy="1982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48577" indent="48577" defTabSz="1092992">
              <a:defRPr sz="7800" b="1">
                <a:solidFill>
                  <a:srgbClr val="FFD300"/>
                </a:solidFill>
                <a:effectLst>
                  <a:outerShdw blurRad="12700" dist="2159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FRB Opportunities - Dark Energy</a:t>
            </a:r>
          </a:p>
        </p:txBody>
      </p:sp>
      <p:sp>
        <p:nvSpPr>
          <p:cNvPr id="427" name="Dark Energy - Zhou et. al. 2020"/>
          <p:cNvSpPr txBox="1"/>
          <p:nvPr/>
        </p:nvSpPr>
        <p:spPr>
          <a:xfrm>
            <a:off x="17452466" y="7632750"/>
            <a:ext cx="5437707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marR="57149" indent="57149" algn="l" defTabSz="1285875">
              <a:defRPr sz="30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Dark Energy - Zhou et. al. 2020</a:t>
            </a:r>
          </a:p>
        </p:txBody>
      </p:sp>
      <p:sp>
        <p:nvSpPr>
          <p:cNvPr id="428" name="If i) plenty FRBs in narrow redshift bins, ii) plenty FRBs above z~3, iii) can ignore host contributions to DM —-&gt; can constrain EoS of Dark Energy…"/>
          <p:cNvSpPr txBox="1"/>
          <p:nvPr/>
        </p:nvSpPr>
        <p:spPr>
          <a:xfrm>
            <a:off x="781308" y="3779888"/>
            <a:ext cx="22821384" cy="835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88042" marR="57149" indent="-430892" algn="l" defTabSz="1285875">
              <a:buSzPct val="80000"/>
              <a:buBlip>
                <a:blip r:embed="rId2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If i) plenty FRBs in narrow redshift bins, ii) plenty FRBs above z~3, iii) can ignore host contributions to DM —-&gt; can constrain EoS of Dark Energy </a:t>
            </a:r>
          </a:p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L="488042" marR="57149" indent="-430892" algn="l" defTabSz="1285875">
              <a:buSzPct val="80000"/>
              <a:buBlip>
                <a:blip r:embed="rId2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If plenty FRB/GRB associations - use FRB for DM, GRB for z ——&gt; can constrain EoS of Dark Energy   </a:t>
            </a:r>
          </a:p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L="488042" marR="57149" indent="-430892" algn="l" defTabSz="1285875">
              <a:buSzPct val="80000"/>
              <a:buBlip>
                <a:blip r:embed="rId2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Use FRBs to break distance degeneracies in the CMB —-&gt; better constrains on H0 and Dark Energy. </a:t>
            </a:r>
          </a:p>
          <a:p>
            <a: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L="488042" marR="57149" indent="-430892" algn="l" defTabSz="1285875">
              <a:buSzPct val="80000"/>
              <a:buBlip>
                <a:blip r:embed="rId2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10 000 FRBs with redshift ——&gt; better constraints than BAO! </a:t>
            </a:r>
          </a:p>
          <a:p>
            <a: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L="488042" marR="57149" indent="-430892" algn="l" defTabSz="1285875">
              <a:buSzPct val="80000"/>
              <a:buBlip>
                <a:blip r:embed="rId2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FRBs + Gravitational Waves provide low redshift verification of CMB + BAO.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Fundamental Physics Opportunities"/>
          <p:cNvSpPr txBox="1"/>
          <p:nvPr/>
        </p:nvSpPr>
        <p:spPr>
          <a:xfrm>
            <a:off x="1436148" y="-70412"/>
            <a:ext cx="21511704" cy="2357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54291" indent="54291" defTabSz="1221580">
              <a:defRPr sz="8700" b="1">
                <a:solidFill>
                  <a:srgbClr val="FFD300"/>
                </a:solidFill>
                <a:effectLst>
                  <a:outerShdw blurRad="12700" dist="2413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Fundamental Physics Opportunities </a:t>
            </a:r>
          </a:p>
        </p:txBody>
      </p:sp>
      <p:sp>
        <p:nvSpPr>
          <p:cNvPr id="431" name="Limits on the WEP and Photon Mass with FRB121102…"/>
          <p:cNvSpPr txBox="1"/>
          <p:nvPr/>
        </p:nvSpPr>
        <p:spPr>
          <a:xfrm>
            <a:off x="14358723" y="1743618"/>
            <a:ext cx="9213441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 defTabSz="642937">
              <a:defRPr sz="3000">
                <a:solidFill>
                  <a:srgbClr val="94219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Limits on the WEP and Photon Mass with FRB121102 </a:t>
            </a:r>
          </a:p>
          <a:p>
            <a:pPr algn="l" defTabSz="642937">
              <a:defRPr sz="3000">
                <a:solidFill>
                  <a:srgbClr val="94219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Sub-Pulses Xing et. al. 2019 </a:t>
            </a:r>
          </a:p>
        </p:txBody>
      </p:sp>
      <p:pic>
        <p:nvPicPr>
          <p:cNvPr id="432" name="|_gamma_1_-_gamm.pdf" descr="|_gamma_1_-_gamm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013" y="10811219"/>
            <a:ext cx="4595722" cy="533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m_gamma_&lt;_5.1_ti.pdf" descr="m_gamma_&lt;_5.1_ti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0504" y="10770261"/>
            <a:ext cx="4361662" cy="615696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Constrain the photon mass, test Einstein’s Weak Equivalence Principle…"/>
          <p:cNvSpPr txBox="1"/>
          <p:nvPr/>
        </p:nvSpPr>
        <p:spPr>
          <a:xfrm>
            <a:off x="1348846" y="3147403"/>
            <a:ext cx="22095274" cy="102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88042" marR="57149" indent="-430892" algn="l" defTabSz="1285875">
              <a:buSzPct val="80000"/>
              <a:buBlip>
                <a:blip r:embed="rId4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 Constrain the photon mass, test Einstein’s Weak Equivalence Principle</a:t>
            </a:r>
          </a:p>
          <a:p>
            <a:pPr marL="488042" marR="57149" indent="-430892" algn="l" defTabSz="1285875">
              <a:buSzPct val="80000"/>
              <a:buBlip>
                <a:blip r:embed="rId4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 WEP - Universality of Free Fall - freely falling objects fall at the same acceleration independent of their composition </a:t>
            </a:r>
          </a:p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marL="488042" marR="57149" indent="-430892" algn="l" defTabSz="1285875">
              <a:buSzPct val="80000"/>
              <a:buBlip>
                <a:blip r:embed="rId4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 Idea : Photons of different energies follow different trajectories - produce differential time delay</a:t>
            </a:r>
          </a:p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marL="488042" marR="57149" indent="-430892" algn="l" defTabSz="1285875">
              <a:buSzPct val="80000"/>
              <a:buBlip>
                <a:blip r:embed="rId4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 Test : time delay of different frequency components - due to DM + Special relativity + photon mass + WEP violating component </a:t>
            </a:r>
          </a:p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marL="488042" marR="57149" indent="-430892" algn="l" defTabSz="1285875">
              <a:buSzPct val="80000"/>
              <a:buBlip>
                <a:blip r:embed="rId4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 Substructure in 121102 offers potential to constrain both WEP violation + photon mass </a:t>
            </a:r>
          </a:p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marL="488042" marR="57149" indent="-430892" algn="l" defTabSz="1285875">
              <a:buSzPct val="80000"/>
              <a:buBlip>
                <a:blip r:embed="rId4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PPN parameter: </a:t>
            </a:r>
          </a:p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marL="488042" marR="57149" indent="-430892" algn="l" defTabSz="1285875">
              <a:buSzPct val="80000"/>
              <a:buBlip>
                <a:blip r:embed="rId4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 Future - use substructure of more repeaters, use downward drift, multiple FRBs, higher z repeaters </a:t>
            </a:r>
          </a:p>
        </p:txBody>
      </p:sp>
      <p:sp>
        <p:nvSpPr>
          <p:cNvPr id="435" name="Photon mass limits from DM - Bonetti et. al. 2016"/>
          <p:cNvSpPr txBox="1"/>
          <p:nvPr/>
        </p:nvSpPr>
        <p:spPr>
          <a:xfrm>
            <a:off x="14262453" y="2755291"/>
            <a:ext cx="8450547" cy="650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marR="57149" indent="57149" algn="l" defTabSz="1285875">
              <a:defRPr sz="30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Photon mass limits from DM - Bonetti et. al. 2016</a:t>
            </a:r>
          </a:p>
        </p:txBody>
      </p:sp>
      <p:pic>
        <p:nvPicPr>
          <p:cNvPr id="436" name="Delta_nu_propto_.pdf" descr="Delta_nu_propto_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8248" y="6866980"/>
            <a:ext cx="2859849" cy="8429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ravitational Wave detection as FRB lab"/>
          <p:cNvSpPr txBox="1"/>
          <p:nvPr/>
        </p:nvSpPr>
        <p:spPr>
          <a:xfrm>
            <a:off x="1147996" y="530418"/>
            <a:ext cx="22475568" cy="1982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48577" indent="48577" defTabSz="1092992">
              <a:defRPr sz="7800" b="1">
                <a:solidFill>
                  <a:srgbClr val="FFD300"/>
                </a:solidFill>
                <a:effectLst>
                  <a:outerShdw blurRad="12700" dist="2159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Gravitational Wave detection as FRB lab</a:t>
            </a:r>
          </a:p>
        </p:txBody>
      </p:sp>
      <p:sp>
        <p:nvSpPr>
          <p:cNvPr id="439" name="Kushwaha et. al. 2022"/>
          <p:cNvSpPr txBox="1"/>
          <p:nvPr/>
        </p:nvSpPr>
        <p:spPr>
          <a:xfrm>
            <a:off x="19558491" y="2347289"/>
            <a:ext cx="3907346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 defTabSz="642937">
              <a:defRPr sz="3000">
                <a:solidFill>
                  <a:srgbClr val="94219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Kushwaha et. al. 2022 </a:t>
            </a:r>
          </a:p>
        </p:txBody>
      </p:sp>
      <p:sp>
        <p:nvSpPr>
          <p:cNvPr id="440" name="Kalita &amp; Weltman submitted 2022"/>
          <p:cNvSpPr txBox="1"/>
          <p:nvPr/>
        </p:nvSpPr>
        <p:spPr>
          <a:xfrm>
            <a:off x="19524992" y="5183445"/>
            <a:ext cx="397434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642937">
              <a:defRPr sz="3000">
                <a:solidFill>
                  <a:srgbClr val="94219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Kalita &amp; Weltman 2022</a:t>
            </a:r>
          </a:p>
        </p:txBody>
      </p:sp>
      <p:sp>
        <p:nvSpPr>
          <p:cNvPr id="441" name="Gertsenshtein-Zel’dovich effect  - when GW move through the magnetosphere of pulsars, energy conversion from GW to EM waves…"/>
          <p:cNvSpPr txBox="1"/>
          <p:nvPr/>
        </p:nvSpPr>
        <p:spPr>
          <a:xfrm>
            <a:off x="730815" y="3147329"/>
            <a:ext cx="21811793" cy="581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88042" marR="57149" indent="-430892" algn="l" defTabSz="1285875">
              <a:buSzPct val="80000"/>
              <a:buBlip>
                <a:blip r:embed="rId2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Gertsenshtein-Zel’dovich effect  - when GW move through the magnetosphere of pulsars, energy conversion from GW to EM waves</a:t>
            </a:r>
          </a:p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L="488042" marR="57149" indent="-430892" algn="l" defTabSz="1285875">
              <a:buSzPct val="80000"/>
              <a:buBlip>
                <a:blip r:embed="rId2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Produces bursts of EM waves in the GHz range ——-&gt; possibly FRBs? </a:t>
            </a:r>
          </a:p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L="488042" marR="57149" indent="-430892" algn="l" defTabSz="1285875">
              <a:buSzPct val="80000"/>
              <a:buBlip>
                <a:blip r:embed="rId2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Effect detectable by future Gravitational wave detectors ? Likely only space based… </a:t>
            </a:r>
          </a:p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L="488042" marR="57149" indent="-430892" algn="l" defTabSz="1285875">
              <a:buSzPct val="80000"/>
              <a:buBlip>
                <a:blip r:embed="rId2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pic>
        <p:nvPicPr>
          <p:cNvPr id="442" name="Screenshot 2022-07-04 at 12.29.27.png" descr="Screenshot 2022-07-04 at 12.29.2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7595" y="7548839"/>
            <a:ext cx="7878979" cy="5514060"/>
          </a:xfrm>
          <a:prstGeom prst="rect">
            <a:avLst/>
          </a:prstGeom>
          <a:ln w="88900">
            <a:solidFill>
              <a:srgbClr val="960E52"/>
            </a:solidFill>
            <a:miter lim="400000"/>
          </a:ln>
        </p:spPr>
      </p:pic>
      <p:pic>
        <p:nvPicPr>
          <p:cNvPr id="443" name="Schematic-depiction-of-Gertsenshtein-Zeldovich-effect-showing-the-conversion-of-the-GWs.png" descr="Schematic-depiction-of-Gertsenshtein-Zeldovich-effect-showing-the-conversion-of-the-GW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007" y="7540594"/>
            <a:ext cx="12950574" cy="5608877"/>
          </a:xfrm>
          <a:prstGeom prst="rect">
            <a:avLst/>
          </a:prstGeom>
          <a:ln w="88900">
            <a:solidFill>
              <a:srgbClr val="960E52"/>
            </a:solidFill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HIRAX"/>
          <p:cNvSpPr txBox="1"/>
          <p:nvPr/>
        </p:nvSpPr>
        <p:spPr>
          <a:xfrm>
            <a:off x="5802665" y="349392"/>
            <a:ext cx="12483364" cy="1192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 fontScale="92500" lnSpcReduction="20000"/>
          </a:bodyPr>
          <a:lstStyle>
            <a:lvl1pPr marR="50862" indent="50862" defTabSz="1144428">
              <a:defRPr sz="8100" b="1">
                <a:solidFill>
                  <a:srgbClr val="FFD300"/>
                </a:solidFill>
                <a:effectLst>
                  <a:outerShdw blurRad="12700" dist="22606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HIRAX</a:t>
            </a:r>
          </a:p>
        </p:txBody>
      </p:sp>
      <p:sp>
        <p:nvSpPr>
          <p:cNvPr id="484" name="L. Newburgh, et.al  2016"/>
          <p:cNvSpPr txBox="1"/>
          <p:nvPr/>
        </p:nvSpPr>
        <p:spPr>
          <a:xfrm>
            <a:off x="19467050" y="613528"/>
            <a:ext cx="5012904" cy="612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>
            <a:lvl1pPr marR="57149" indent="57149" algn="l" defTabSz="1285875">
              <a:defRPr sz="28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L. Newburgh, et.al  2016</a:t>
            </a:r>
          </a:p>
        </p:txBody>
      </p:sp>
      <p:pic>
        <p:nvPicPr>
          <p:cNvPr id="485" name="hirax_logo_small.png" descr="hirax_logo_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11" y="377343"/>
            <a:ext cx="2750345" cy="1785940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Hydrogen Intensity and Real time Analysis eXperiment"/>
          <p:cNvSpPr txBox="1"/>
          <p:nvPr/>
        </p:nvSpPr>
        <p:spPr>
          <a:xfrm>
            <a:off x="7595341" y="1377534"/>
            <a:ext cx="10994415" cy="688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defTabSz="821530">
              <a:defRPr sz="3600"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Hydrogen Intensity and Real time Analysis eXperiment </a:t>
            </a:r>
          </a:p>
        </p:txBody>
      </p:sp>
      <p:sp>
        <p:nvSpPr>
          <p:cNvPr id="487" name="1024 6 m dish array (eventually)…"/>
          <p:cNvSpPr txBox="1"/>
          <p:nvPr/>
        </p:nvSpPr>
        <p:spPr>
          <a:xfrm>
            <a:off x="2731063" y="2509014"/>
            <a:ext cx="15548561" cy="7458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L="40640" marR="57149" algn="l" defTabSz="1285875"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1024 6 m dish array (eventually) </a:t>
            </a:r>
          </a:p>
          <a:p>
            <a:pPr marL="40640" marR="57149" algn="l" defTabSz="1285875"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400 - 800 MHz radio interferometer</a:t>
            </a:r>
          </a:p>
          <a:p>
            <a:pPr marL="40640" marR="57149" algn="l" defTabSz="1285875"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Intensity mapping of BAO at z ~ 0.8 - 2.5 </a:t>
            </a:r>
          </a:p>
          <a:p>
            <a:pPr marL="40640" marR="57149" algn="l" defTabSz="1285875"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observe unresolved sources via redshifted 21cm line</a:t>
            </a:r>
          </a:p>
          <a:p>
            <a:pPr marL="40640" marR="57149" algn="l" defTabSz="1285875"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make maps of Large Scale Structure</a:t>
            </a:r>
          </a:p>
          <a:p>
            <a:pPr marL="40640" marR="57149" algn="l" defTabSz="1285875"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characterise expansion history of the universe</a:t>
            </a:r>
          </a:p>
          <a:p>
            <a:pPr marL="40640" marR="57149" algn="l" defTabSz="1285875"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ideal to probe dark energy</a:t>
            </a:r>
          </a:p>
          <a:p>
            <a:pPr marL="40640" marR="57149" algn="l" defTabSz="1285875"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cross correlate with other cosmological surveys</a:t>
            </a:r>
          </a:p>
          <a:p>
            <a:pPr marR="57149" algn="l" defTabSz="1285875"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R="57149" algn="l" defTabSz="1285875"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R="57149" algn="l" defTabSz="1285875"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488" name="Transients - pulsars and fast radio bursts…"/>
          <p:cNvSpPr txBox="1"/>
          <p:nvPr/>
        </p:nvSpPr>
        <p:spPr>
          <a:xfrm>
            <a:off x="2771344" y="7825242"/>
            <a:ext cx="14626144" cy="1971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marL="40640" marR="57149" algn="l" defTabSz="1285875"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Transients - pulsars and fast radio bursts</a:t>
            </a:r>
          </a:p>
          <a:p>
            <a:pPr marL="40640" marR="57149" algn="l" defTabSz="1285875"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FRBs - short (~ms), bright ( ~Jy), radio transients, likely cosmological </a:t>
            </a:r>
          </a:p>
          <a:p>
            <a:pPr marL="40640" marR="57149" algn="l" defTabSz="1285875"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complementary to CHIME - South, lower RFI, no snow</a:t>
            </a:r>
          </a:p>
        </p:txBody>
      </p:sp>
      <p:pic>
        <p:nvPicPr>
          <p:cNvPr id="489" name="h_HIRAX_JS.jpg" descr="h_HIRAX_J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709" y="9940021"/>
            <a:ext cx="5801688" cy="3277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DSC_0069.jpg" descr="DSC_006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460" y="9940021"/>
            <a:ext cx="4838782" cy="3201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P_20171004_164116.jpg" descr="P_20171004_16411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2861" y="9977772"/>
            <a:ext cx="5692289" cy="3201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zfrb_forecast_hirax.pdf" descr="zfrb_forecast_hirax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23900" y="3146916"/>
            <a:ext cx="7365367" cy="4910245"/>
          </a:xfrm>
          <a:prstGeom prst="rect">
            <a:avLst/>
          </a:prstGeom>
          <a:ln w="50800">
            <a:solidFill>
              <a:srgbClr val="942193"/>
            </a:solidFill>
            <a:miter lim="400000"/>
          </a:ln>
        </p:spPr>
      </p:pic>
      <p:sp>
        <p:nvSpPr>
          <p:cNvPr id="493" name="S. Kalita, S. Bhatporia, AW to appear"/>
          <p:cNvSpPr txBox="1"/>
          <p:nvPr/>
        </p:nvSpPr>
        <p:spPr>
          <a:xfrm>
            <a:off x="16338717" y="2522727"/>
            <a:ext cx="5529051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marR="57149" indent="57149" algn="l" defTabSz="1285875">
              <a:defRPr sz="30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S. Kalita, S. Bhatporia, AW 2024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Meerkat-family-group.jpg" descr="Meerkat-family-group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895124" y="302072"/>
            <a:ext cx="9068236" cy="7215831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Meerkats"/>
          <p:cNvSpPr txBox="1"/>
          <p:nvPr/>
        </p:nvSpPr>
        <p:spPr>
          <a:xfrm>
            <a:off x="14922084" y="273231"/>
            <a:ext cx="3014316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 b="1">
                <a:solidFill>
                  <a:srgbClr val="FFF600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Meerkats</a:t>
            </a:r>
          </a:p>
        </p:txBody>
      </p:sp>
      <p:pic>
        <p:nvPicPr>
          <p:cNvPr id="497" name="Female-and-young-rock-hyrax-huddling-to-conserve-body-heat.jpg" descr="Female-and-young-rock-hyrax-huddling-to-conserve-body-he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3774" y="7097222"/>
            <a:ext cx="9489318" cy="6292147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Hyrax/Dassies"/>
          <p:cNvSpPr txBox="1"/>
          <p:nvPr/>
        </p:nvSpPr>
        <p:spPr>
          <a:xfrm>
            <a:off x="14694752" y="7096355"/>
            <a:ext cx="4745994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 b="1">
                <a:solidFill>
                  <a:srgbClr val="FFF600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Hyrax/Dassies</a:t>
            </a:r>
          </a:p>
        </p:txBody>
      </p:sp>
      <p:pic>
        <p:nvPicPr>
          <p:cNvPr id="499" name="SKA-2.jpg" descr="SKA-2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414238" y="405378"/>
            <a:ext cx="8537850" cy="7112525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KAT-7"/>
          <p:cNvSpPr txBox="1"/>
          <p:nvPr/>
        </p:nvSpPr>
        <p:spPr>
          <a:xfrm>
            <a:off x="6318442" y="6200958"/>
            <a:ext cx="1983991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 b="1">
                <a:solidFill>
                  <a:srgbClr val="FFF600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KAT-7</a:t>
            </a:r>
          </a:p>
        </p:txBody>
      </p:sp>
      <p:pic>
        <p:nvPicPr>
          <p:cNvPr id="501" name="image64.jpeg" descr="image64.jpe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414238" y="7065943"/>
            <a:ext cx="8537850" cy="6354639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HIRAX"/>
          <p:cNvSpPr txBox="1"/>
          <p:nvPr/>
        </p:nvSpPr>
        <p:spPr>
          <a:xfrm>
            <a:off x="6517379" y="7096355"/>
            <a:ext cx="2331567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 b="1">
                <a:solidFill>
                  <a:srgbClr val="FF2600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HIRAX</a:t>
            </a:r>
          </a:p>
        </p:txBody>
      </p:sp>
      <p:sp>
        <p:nvSpPr>
          <p:cNvPr id="503" name="MeerKAT"/>
          <p:cNvSpPr txBox="1"/>
          <p:nvPr/>
        </p:nvSpPr>
        <p:spPr>
          <a:xfrm>
            <a:off x="5778785" y="273231"/>
            <a:ext cx="3063305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 b="1">
                <a:solidFill>
                  <a:srgbClr val="FFF600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dirty="0" err="1"/>
              <a:t>MeerKAT</a:t>
            </a:r>
            <a:endParaRPr dirty="0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Radio Frequency Interference"/>
          <p:cNvSpPr txBox="1"/>
          <p:nvPr/>
        </p:nvSpPr>
        <p:spPr>
          <a:xfrm>
            <a:off x="7536672" y="210672"/>
            <a:ext cx="12483363" cy="1188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>
            <a:lvl1pPr marL="36575" marR="36575" defTabSz="822959">
              <a:defRPr sz="5887" b="1">
                <a:solidFill>
                  <a:srgbClr val="FFD300"/>
                </a:solidFill>
                <a:effectLst>
                  <a:outerShdw blurRad="8128" dist="16256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Radio Frequency Interference</a:t>
            </a:r>
          </a:p>
        </p:txBody>
      </p:sp>
      <p:sp>
        <p:nvSpPr>
          <p:cNvPr id="506" name="http://www.acru.ukzn.ac.za/~hirax"/>
          <p:cNvSpPr txBox="1"/>
          <p:nvPr/>
        </p:nvSpPr>
        <p:spPr>
          <a:xfrm>
            <a:off x="12798525" y="12074722"/>
            <a:ext cx="7800133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642937">
              <a:lnSpc>
                <a:spcPts val="9100"/>
              </a:lnSpc>
              <a:spcBef>
                <a:spcPts val="1600"/>
              </a:spcBef>
              <a:defRPr sz="40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>
                <a:solidFill>
                  <a:srgbClr val="000000"/>
                </a:solidFill>
              </a:rPr>
              <a:t>http://www.acru.ukzn.ac.za/~hirax</a:t>
            </a:r>
            <a:r>
              <a:t> </a:t>
            </a:r>
          </a:p>
        </p:txBody>
      </p:sp>
      <p:pic>
        <p:nvPicPr>
          <p:cNvPr id="507" name="Image" descr="Imag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54731" y="2753509"/>
            <a:ext cx="9233724" cy="6204434"/>
          </a:xfrm>
          <a:prstGeom prst="rect">
            <a:avLst/>
          </a:prstGeom>
          <a:ln w="50800">
            <a:solidFill>
              <a:srgbClr val="942193"/>
            </a:solidFill>
            <a:miter lim="400000"/>
          </a:ln>
        </p:spPr>
      </p:pic>
      <p:pic>
        <p:nvPicPr>
          <p:cNvPr id="50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8178" y="3580686"/>
            <a:ext cx="2033557" cy="5089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Image" descr="Imag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69891" y="1601905"/>
            <a:ext cx="6758292" cy="7052129"/>
          </a:xfrm>
          <a:prstGeom prst="rect">
            <a:avLst/>
          </a:prstGeom>
          <a:ln w="50800">
            <a:solidFill>
              <a:srgbClr val="942193"/>
            </a:solidFill>
            <a:miter lim="400000"/>
          </a:ln>
        </p:spPr>
      </p:pic>
      <p:pic>
        <p:nvPicPr>
          <p:cNvPr id="51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8459" y="8308765"/>
            <a:ext cx="7780964" cy="5081065"/>
          </a:xfrm>
          <a:prstGeom prst="rect">
            <a:avLst/>
          </a:prstGeom>
          <a:ln w="50800">
            <a:solidFill>
              <a:srgbClr val="942193"/>
            </a:solidFill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8 - element Array"/>
          <p:cNvSpPr txBox="1"/>
          <p:nvPr/>
        </p:nvSpPr>
        <p:spPr>
          <a:xfrm>
            <a:off x="4336788" y="92683"/>
            <a:ext cx="15710424" cy="1982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57149" indent="57149" defTabSz="1285875">
              <a:defRPr sz="9200" b="1">
                <a:solidFill>
                  <a:srgbClr val="FFD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8 - element Array  </a:t>
            </a:r>
          </a:p>
        </p:txBody>
      </p:sp>
      <p:pic>
        <p:nvPicPr>
          <p:cNvPr id="513" name="20191130_212602.jpg" descr="20191130_2126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5583" y="8500733"/>
            <a:ext cx="9078274" cy="4421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20191126_161305.jpg" descr="20191126_1613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107" y="8500733"/>
            <a:ext cx="7860070" cy="4421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3.jpg" descr="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858" y="2454566"/>
            <a:ext cx="8502017" cy="566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8-element2-e1552987170768.jpg" descr="8-element2-e155298717076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5990" y="2454566"/>
            <a:ext cx="8498242" cy="5666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1328" y="7606224"/>
            <a:ext cx="6187027" cy="4749311"/>
          </a:xfrm>
          <a:prstGeom prst="rect">
            <a:avLst/>
          </a:prstGeom>
          <a:ln w="50800">
            <a:solidFill>
              <a:srgbClr val="942193"/>
            </a:solidFill>
            <a:miter lim="400000"/>
          </a:ln>
        </p:spPr>
      </p:pic>
      <p:sp>
        <p:nvSpPr>
          <p:cNvPr id="519" name="Outriggers are very important…"/>
          <p:cNvSpPr txBox="1"/>
          <p:nvPr/>
        </p:nvSpPr>
        <p:spPr>
          <a:xfrm>
            <a:off x="1990322" y="1005055"/>
            <a:ext cx="11686455" cy="799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algn="l" defTabSz="642937">
              <a:defRPr sz="3200">
                <a:solidFill>
                  <a:srgbClr val="565580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l" defTabSz="642937">
              <a:defRPr sz="3600">
                <a:solidFill>
                  <a:srgbClr val="1B1252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l" defTabSz="642937">
              <a:defRPr sz="3600">
                <a:solidFill>
                  <a:srgbClr val="1B125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Outriggers are very important </a:t>
            </a:r>
          </a:p>
          <a:p>
            <a:pPr algn="l" defTabSz="642937">
              <a:defRPr sz="3600">
                <a:solidFill>
                  <a:srgbClr val="1B125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  </a:t>
            </a:r>
          </a:p>
          <a:p>
            <a:pPr algn="l" defTabSz="642937">
              <a:defRPr sz="3600">
                <a:solidFill>
                  <a:srgbClr val="1B125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Interferometer arrays + outrigger -  same resolution as a single dish of width the max distance </a:t>
            </a:r>
          </a:p>
          <a:p>
            <a:pPr algn="l" defTabSz="642937">
              <a:defRPr sz="3600">
                <a:solidFill>
                  <a:srgbClr val="1B1252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l" defTabSz="642937">
              <a:defRPr sz="3600">
                <a:solidFill>
                  <a:srgbClr val="1B1252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l" defTabSz="642937">
              <a:defRPr sz="3600">
                <a:solidFill>
                  <a:srgbClr val="1B125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CHIME - 50 milliarcsecond resolution </a:t>
            </a:r>
          </a:p>
          <a:p>
            <a:pPr algn="l" defTabSz="642937">
              <a:defRPr sz="3600">
                <a:solidFill>
                  <a:srgbClr val="1B125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Help understand the subpopulations?</a:t>
            </a:r>
          </a:p>
          <a:p>
            <a:pPr algn="l" defTabSz="642937">
              <a:defRPr sz="3600">
                <a:solidFill>
                  <a:srgbClr val="1B1252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l" defTabSz="642937">
              <a:defRPr sz="3600">
                <a:solidFill>
                  <a:srgbClr val="1B1252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520" name="Localisation"/>
          <p:cNvSpPr txBox="1"/>
          <p:nvPr/>
        </p:nvSpPr>
        <p:spPr>
          <a:xfrm>
            <a:off x="4336788" y="34577"/>
            <a:ext cx="15710424" cy="1982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57149" indent="57149" defTabSz="1285875">
              <a:defRPr sz="9200" b="1">
                <a:solidFill>
                  <a:srgbClr val="FFD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Localisation</a:t>
            </a:r>
          </a:p>
        </p:txBody>
      </p:sp>
      <p:sp>
        <p:nvSpPr>
          <p:cNvPr id="521" name="Rectangle"/>
          <p:cNvSpPr/>
          <p:nvPr/>
        </p:nvSpPr>
        <p:spPr>
          <a:xfrm>
            <a:off x="7991357" y="12641460"/>
            <a:ext cx="8401286" cy="696518"/>
          </a:xfrm>
          <a:prstGeom prst="rect">
            <a:avLst/>
          </a:prstGeom>
          <a:ln w="508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0">
              <a:defRPr sz="50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pic>
        <p:nvPicPr>
          <p:cNvPr id="5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287" y="3122578"/>
            <a:ext cx="7373195" cy="4197719"/>
          </a:xfrm>
          <a:prstGeom prst="rect">
            <a:avLst/>
          </a:prstGeom>
          <a:ln w="50800">
            <a:solidFill>
              <a:srgbClr val="942193"/>
            </a:solidFill>
            <a:miter lim="400000"/>
          </a:ln>
        </p:spPr>
      </p:pic>
      <p:sp>
        <p:nvSpPr>
          <p:cNvPr id="523" name="FRB Localization with main Array"/>
          <p:cNvSpPr txBox="1"/>
          <p:nvPr/>
        </p:nvSpPr>
        <p:spPr>
          <a:xfrm>
            <a:off x="13277740" y="1297792"/>
            <a:ext cx="6499622" cy="2063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642937">
              <a:lnSpc>
                <a:spcPts val="9000"/>
              </a:lnSpc>
              <a:defRPr sz="3200" b="1">
                <a:solidFill>
                  <a:srgbClr val="18174C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FRB Localization with main Array</a:t>
            </a:r>
            <a:endParaRPr sz="1600"/>
          </a:p>
          <a:p>
            <a:pPr defTabSz="642937">
              <a:lnSpc>
                <a:spcPts val="7100"/>
              </a:lnSpc>
              <a:defRPr sz="1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  </a:t>
            </a:r>
          </a:p>
        </p:txBody>
      </p:sp>
      <p:sp>
        <p:nvSpPr>
          <p:cNvPr id="524" name="Array plus outriggers"/>
          <p:cNvSpPr txBox="1"/>
          <p:nvPr/>
        </p:nvSpPr>
        <p:spPr>
          <a:xfrm>
            <a:off x="19804450" y="1744594"/>
            <a:ext cx="4129484" cy="1169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defTabSz="642937">
              <a:lnSpc>
                <a:spcPts val="9000"/>
              </a:lnSpc>
              <a:defRPr sz="3200" b="1">
                <a:solidFill>
                  <a:srgbClr val="19154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Array plus outriggers</a:t>
            </a:r>
          </a:p>
        </p:txBody>
      </p:sp>
      <p:sp>
        <p:nvSpPr>
          <p:cNvPr id="525" name="Key to identify, classify, localise FRBs"/>
          <p:cNvSpPr txBox="1"/>
          <p:nvPr/>
        </p:nvSpPr>
        <p:spPr>
          <a:xfrm>
            <a:off x="8367414" y="12090664"/>
            <a:ext cx="8454863" cy="1234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 defTabSz="642937">
              <a:lnSpc>
                <a:spcPts val="9500"/>
              </a:lnSpc>
              <a:defRPr sz="3600">
                <a:solidFill>
                  <a:srgbClr val="19154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Key to identify, classify, localise FRBs</a:t>
            </a:r>
          </a:p>
        </p:txBody>
      </p:sp>
      <p:sp>
        <p:nvSpPr>
          <p:cNvPr id="526" name="Line"/>
          <p:cNvSpPr/>
          <p:nvPr/>
        </p:nvSpPr>
        <p:spPr>
          <a:xfrm flipH="1">
            <a:off x="20641528" y="3122906"/>
            <a:ext cx="1854639" cy="1446010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27" name="Line"/>
          <p:cNvSpPr/>
          <p:nvPr/>
        </p:nvSpPr>
        <p:spPr>
          <a:xfrm>
            <a:off x="16911967" y="3404070"/>
            <a:ext cx="2" cy="1466609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528" name="Screenshot 2021-07-08 at 18.35.23.png" descr="Screenshot 2021-07-08 at 18.35.2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206" y="7601932"/>
            <a:ext cx="6952459" cy="4547850"/>
          </a:xfrm>
          <a:prstGeom prst="rect">
            <a:avLst/>
          </a:prstGeom>
          <a:ln w="50800">
            <a:solidFill>
              <a:srgbClr val="942193"/>
            </a:solidFill>
            <a:miter lim="400000"/>
          </a:ln>
        </p:spPr>
      </p:pic>
      <p:sp>
        <p:nvSpPr>
          <p:cNvPr id="529" name="CHIME/FRB Catalog 1 Results Rafiei-Ravandi et.al. 2020"/>
          <p:cNvSpPr txBox="1"/>
          <p:nvPr/>
        </p:nvSpPr>
        <p:spPr>
          <a:xfrm>
            <a:off x="1926359" y="12116097"/>
            <a:ext cx="9343008" cy="549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R="57149" indent="57149" algn="l" defTabSz="1285875">
              <a:defRPr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CHIME/FRB Catalog 1 Results Rafiei-Ravandi</a:t>
            </a:r>
            <a:r>
              <a:rPr b="1">
                <a:solidFill>
                  <a:srgbClr val="122792"/>
                </a:solidFill>
              </a:rPr>
              <a:t> </a:t>
            </a:r>
            <a:r>
              <a:t>et.al. 2020 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C-H Niu et. al. 2022"/>
          <p:cNvSpPr txBox="1"/>
          <p:nvPr/>
        </p:nvSpPr>
        <p:spPr>
          <a:xfrm>
            <a:off x="18158973" y="1230236"/>
            <a:ext cx="3026767" cy="1006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 defTabSz="642937">
              <a:defRPr sz="2600">
                <a:solidFill>
                  <a:srgbClr val="942192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l" defTabSz="642937">
              <a:defRPr sz="2600">
                <a:solidFill>
                  <a:srgbClr val="94219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C-H Niu et. al. 2022</a:t>
            </a:r>
          </a:p>
        </p:txBody>
      </p:sp>
      <p:sp>
        <p:nvSpPr>
          <p:cNvPr id="532" name="There is no Typical FRB"/>
          <p:cNvSpPr txBox="1"/>
          <p:nvPr/>
        </p:nvSpPr>
        <p:spPr>
          <a:xfrm>
            <a:off x="4052427" y="291236"/>
            <a:ext cx="14572716" cy="1176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marR="57149" indent="57149" defTabSz="1285875">
              <a:defRPr sz="8000" b="1">
                <a:solidFill>
                  <a:srgbClr val="FFD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There is no Typical FRB</a:t>
            </a:r>
          </a:p>
        </p:txBody>
      </p:sp>
      <p:sp>
        <p:nvSpPr>
          <p:cNvPr id="533" name="FRB 20190520B detected with the Five-hundred-meter Aperture Spherical radio Telescope (FAST)…"/>
          <p:cNvSpPr txBox="1"/>
          <p:nvPr/>
        </p:nvSpPr>
        <p:spPr>
          <a:xfrm>
            <a:off x="811085" y="2422040"/>
            <a:ext cx="21055400" cy="1050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L="40640" marR="57149" algn="l" defTabSz="1285875">
              <a:lnSpc>
                <a:spcPct val="200000"/>
              </a:lnSpc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FRB 20190520B detected with the Five-hundred-meter Aperture Spherical radio Telescope (FAST)</a:t>
            </a:r>
          </a:p>
          <a:p>
            <a:pPr marL="40640" marR="57149" algn="l" defTabSz="1285875">
              <a:lnSpc>
                <a:spcPct val="200000"/>
              </a:lnSpc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Localised with the Very Large Array (VLA) </a:t>
            </a:r>
          </a:p>
          <a:p>
            <a:pPr marL="40640" marR="57149" algn="l" defTabSz="1285875">
              <a:lnSpc>
                <a:spcPct val="200000"/>
              </a:lnSpc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Co-located with persistent radio source —-&gt;  dwarf host galaxy </a:t>
            </a:r>
          </a:p>
          <a:p>
            <a:pPr marL="40640" marR="57149" algn="l" defTabSz="1285875">
              <a:lnSpc>
                <a:spcPct val="200000"/>
              </a:lnSpc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Host identified with an optical image using Canada-France-Hawaii Telescope (CFHT) MegaCam </a:t>
            </a:r>
          </a:p>
          <a:p>
            <a:pPr marL="40640" marR="57149" algn="l" defTabSz="1285875">
              <a:lnSpc>
                <a:spcPct val="200000"/>
              </a:lnSpc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Redshift                                            Host DM:  </a:t>
            </a:r>
          </a:p>
          <a:p>
            <a:pPr marL="40640" marR="57149" algn="l" defTabSz="1285875">
              <a:lnSpc>
                <a:spcPct val="200000"/>
              </a:lnSpc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Properties that help:</a:t>
            </a:r>
          </a:p>
          <a:p>
            <a:pPr marL="40640" marR="57149" algn="l" defTabSz="1285875">
              <a:lnSpc>
                <a:spcPct val="200000"/>
              </a:lnSpc>
              <a:buClr>
                <a:srgbClr val="FFFFFF"/>
              </a:buClr>
              <a:buSzPct val="100000"/>
              <a:buFont typeface="Palatino"/>
              <a:buChar char="•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repeating burst - 75 bursts detected in 18.5 h</a:t>
            </a:r>
          </a:p>
          <a:p>
            <a:pPr marR="57149" algn="l" defTabSz="1285875"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R="57149" algn="l" defTabSz="1285875"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pic>
        <p:nvPicPr>
          <p:cNvPr id="5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876" y="7481641"/>
            <a:ext cx="3429003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8718" y="7424491"/>
            <a:ext cx="5499102" cy="546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9407" y="7449891"/>
            <a:ext cx="4025902" cy="39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Screenshot 2022-06-22 at 10.02.31.png" descr="Screenshot 2022-06-22 at 10.02.3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6669" y="8195509"/>
            <a:ext cx="10518873" cy="4722760"/>
          </a:xfrm>
          <a:prstGeom prst="rect">
            <a:avLst/>
          </a:prstGeom>
          <a:ln w="88900">
            <a:solidFill>
              <a:srgbClr val="960E52"/>
            </a:solidFill>
            <a:miter lim="400000"/>
          </a:ln>
        </p:spPr>
      </p:pic>
      <p:sp>
        <p:nvSpPr>
          <p:cNvPr id="538" name="Rectangle"/>
          <p:cNvSpPr/>
          <p:nvPr/>
        </p:nvSpPr>
        <p:spPr>
          <a:xfrm>
            <a:off x="1534011" y="11873626"/>
            <a:ext cx="5448303" cy="808646"/>
          </a:xfrm>
          <a:prstGeom prst="rect">
            <a:avLst/>
          </a:prstGeom>
          <a:ln w="508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0">
              <a:defRPr sz="50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539" name="Caution for Cosmology!"/>
          <p:cNvSpPr txBox="1"/>
          <p:nvPr/>
        </p:nvSpPr>
        <p:spPr>
          <a:xfrm>
            <a:off x="1762873" y="11922349"/>
            <a:ext cx="499058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57149" algn="l" defTabSz="1285875">
              <a:lnSpc>
                <a:spcPct val="120000"/>
              </a:lnSpc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Caution for Cosmology!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age" descr="Image"/>
          <p:cNvPicPr>
            <a:picLocks noChangeAspect="1"/>
          </p:cNvPicPr>
          <p:nvPr/>
        </p:nvPicPr>
        <p:blipFill>
          <a:blip r:embed="rId2">
            <a:alphaModFix amt="79572"/>
          </a:blip>
          <a:stretch>
            <a:fillRect/>
          </a:stretch>
        </p:blipFill>
        <p:spPr>
          <a:xfrm>
            <a:off x="2038406" y="-1478614"/>
            <a:ext cx="20935183" cy="1577182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Outline"/>
          <p:cNvSpPr txBox="1"/>
          <p:nvPr/>
        </p:nvSpPr>
        <p:spPr>
          <a:xfrm>
            <a:off x="5858185" y="262454"/>
            <a:ext cx="12667630" cy="176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3577" tIns="53577" rIns="53577" bIns="53577" anchor="ctr">
            <a:normAutofit/>
          </a:bodyPr>
          <a:lstStyle>
            <a:lvl1pPr marR="57149" indent="57149" defTabSz="1285875">
              <a:defRPr sz="9000" b="1">
                <a:solidFill>
                  <a:srgbClr val="FFD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 Outline  </a:t>
            </a:r>
          </a:p>
        </p:txBody>
      </p:sp>
      <p:sp>
        <p:nvSpPr>
          <p:cNvPr id="254" name="Nobeyama 45m Radio telescope"/>
          <p:cNvSpPr txBox="1"/>
          <p:nvPr/>
        </p:nvSpPr>
        <p:spPr>
          <a:xfrm>
            <a:off x="14500781" y="12394940"/>
            <a:ext cx="5431829" cy="577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3577" tIns="53577" rIns="53577" bIns="53577" anchor="ctr">
            <a:spAutoFit/>
          </a:bodyPr>
          <a:lstStyle/>
          <a:p>
            <a:pPr marR="57149" indent="57149" algn="l" defTabSz="1285875">
              <a:lnSpc>
                <a:spcPct val="150000"/>
              </a:lnSpc>
              <a:defRPr sz="2800" b="1">
                <a:solidFill>
                  <a:srgbClr val="354851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Nobeyama 45m Radio telescope</a:t>
            </a:r>
            <a:r>
              <a:rPr b="0">
                <a:solidFill>
                  <a:srgbClr val="450E59"/>
                </a:solidFill>
              </a:rPr>
              <a:t> </a:t>
            </a:r>
          </a:p>
        </p:txBody>
      </p:sp>
      <p:sp>
        <p:nvSpPr>
          <p:cNvPr id="255" name="Cosmology - towards concordance or crisis?…"/>
          <p:cNvSpPr txBox="1"/>
          <p:nvPr/>
        </p:nvSpPr>
        <p:spPr>
          <a:xfrm>
            <a:off x="2975822" y="2636645"/>
            <a:ext cx="19828204" cy="740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3577" tIns="53577" rIns="53577" bIns="53577" anchor="ctr">
            <a:spAutoFit/>
          </a:bodyPr>
          <a:lstStyle/>
          <a:p>
            <a:pPr marR="57149" indent="57149" algn="l" defTabSz="1285875">
              <a:lnSpc>
                <a:spcPct val="150000"/>
              </a:lnSpc>
              <a:defRPr sz="38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L="57149" marR="57149" algn="l" defTabSz="1285875">
              <a:lnSpc>
                <a:spcPct val="150000"/>
              </a:lnSpc>
              <a:buSzPct val="80000"/>
              <a:buBlip>
                <a:blip r:embed="rId3"/>
              </a:buBlip>
              <a:defRPr sz="38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Cosmology - towards concordance or crisis? </a:t>
            </a:r>
          </a:p>
          <a:p>
            <a:pPr marL="57149" marR="57149" algn="l" defTabSz="1285875">
              <a:lnSpc>
                <a:spcPct val="150000"/>
              </a:lnSpc>
              <a:buSzPct val="80000"/>
              <a:buBlip>
                <a:blip r:embed="rId3"/>
              </a:buBlip>
              <a:defRPr sz="38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The way forward </a:t>
            </a:r>
          </a:p>
          <a:p>
            <a:pPr marL="57149" marR="57149" algn="l" defTabSz="1285875">
              <a:lnSpc>
                <a:spcPct val="150000"/>
              </a:lnSpc>
              <a:buSzPct val="80000"/>
              <a:buBlip>
                <a:blip r:embed="rId3"/>
              </a:buBlip>
              <a:defRPr sz="38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A novel astrophysical source - Fast Radio Bursts</a:t>
            </a:r>
          </a:p>
          <a:p>
            <a:pPr marL="57149" marR="57149" algn="l" defTabSz="1285875">
              <a:lnSpc>
                <a:spcPct val="150000"/>
              </a:lnSpc>
              <a:buSzPct val="80000"/>
              <a:buBlip>
                <a:blip r:embed="rId3"/>
              </a:buBlip>
              <a:defRPr sz="38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Radio Cosmology </a:t>
            </a:r>
          </a:p>
          <a:p>
            <a:pPr marL="57149" marR="57149" algn="l" defTabSz="1285875">
              <a:lnSpc>
                <a:spcPct val="150000"/>
              </a:lnSpc>
              <a:buSzPct val="80000"/>
              <a:buBlip>
                <a:blip r:embed="rId3"/>
              </a:buBlip>
              <a:defRPr sz="38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HIRAX experiment </a:t>
            </a:r>
          </a:p>
          <a:p>
            <a:pPr marL="57149" marR="57149" algn="l" defTabSz="1285875">
              <a:lnSpc>
                <a:spcPct val="150000"/>
              </a:lnSpc>
              <a:buSzPct val="80000"/>
              <a:buBlip>
                <a:blip r:embed="rId3"/>
              </a:buBlip>
              <a:defRPr sz="38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The sky is a fabulous experimental play ground for high energy physics</a:t>
            </a:r>
          </a:p>
          <a:p>
            <a:pPr marL="57149" marR="57149" algn="l" defTabSz="1285875">
              <a:lnSpc>
                <a:spcPct val="150000"/>
              </a:lnSpc>
              <a:buSzPct val="80000"/>
              <a:buBlip>
                <a:blip r:embed="rId3"/>
              </a:buBlip>
              <a:defRPr sz="38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Connection between high energy physics, small scale physics &amp; large scale observations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9193"/>
            </a:gs>
            <a:gs pos="0">
              <a:srgbClr val="7FC8C9"/>
            </a:gs>
            <a:gs pos="100000">
              <a:srgbClr val="FFFFFF"/>
            </a:gs>
          </a:gsLst>
          <a:lin ang="18784976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Callout Callout" descr="Callout Callout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953" y="1571550"/>
            <a:ext cx="7533483" cy="3159396"/>
          </a:xfrm>
          <a:prstGeom prst="rect">
            <a:avLst/>
          </a:prstGeom>
        </p:spPr>
      </p:pic>
      <p:sp>
        <p:nvSpPr>
          <p:cNvPr id="543" name="51 Theories! None explain all observations…"/>
          <p:cNvSpPr txBox="1"/>
          <p:nvPr/>
        </p:nvSpPr>
        <p:spPr>
          <a:xfrm>
            <a:off x="3874272" y="1628228"/>
            <a:ext cx="8905776" cy="217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sz="3000"/>
          </a:p>
          <a:p>
            <a:pPr marR="57149" algn="l" defTabSz="1285875">
              <a:defRPr sz="3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51 Theories! None explain all observations</a:t>
            </a:r>
          </a:p>
          <a:p>
            <a:pPr marR="57149" algn="l" defTabSz="1285875">
              <a:defRPr sz="3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Including some highly theoretical, </a:t>
            </a:r>
          </a:p>
          <a:p>
            <a:pPr marR="57149" algn="l" defTabSz="1285875">
              <a:defRPr sz="3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e.g. cosmic strings </a:t>
            </a:r>
          </a:p>
        </p:txBody>
      </p:sp>
      <p:sp>
        <p:nvSpPr>
          <p:cNvPr id="544" name="Living Theory Catalogue - frbtheorycat.org"/>
          <p:cNvSpPr txBox="1"/>
          <p:nvPr/>
        </p:nvSpPr>
        <p:spPr>
          <a:xfrm>
            <a:off x="3930393" y="1595378"/>
            <a:ext cx="8793534" cy="65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R="57149" algn="l" defTabSz="1285875">
              <a:defRPr sz="3800" b="1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sz="3000"/>
              <a:t>Living Theory Catalogue - </a:t>
            </a:r>
            <a:r>
              <a:rPr sz="3000" u="sng">
                <a:solidFill>
                  <a:schemeClr val="accent6">
                    <a:satOff val="-40284"/>
                    <a:lumOff val="-12588"/>
                  </a:schemeClr>
                </a:solidFill>
                <a:uFillTx/>
                <a:hlinkClick r:id="rId3"/>
              </a:rPr>
              <a:t>frbtheorycat.org</a:t>
            </a:r>
          </a:p>
        </p:txBody>
      </p:sp>
      <p:sp>
        <p:nvSpPr>
          <p:cNvPr id="545" name="da Costa Santos, Gordin and AW 2018"/>
          <p:cNvSpPr txBox="1"/>
          <p:nvPr/>
        </p:nvSpPr>
        <p:spPr>
          <a:xfrm>
            <a:off x="7093602" y="3252758"/>
            <a:ext cx="6374682" cy="54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57149" marR="57149" algn="l" defTabSz="1285875">
              <a:buClr>
                <a:srgbClr val="FFFFFF"/>
              </a:buClr>
              <a:buFont typeface="Palatino"/>
              <a:defRPr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da Costa Santos, Gordin and </a:t>
            </a:r>
            <a:r>
              <a:rPr b="1">
                <a:solidFill>
                  <a:srgbClr val="122792"/>
                </a:solidFill>
              </a:rPr>
              <a:t>AW </a:t>
            </a:r>
            <a:r>
              <a:t>2018  </a:t>
            </a:r>
          </a:p>
        </p:txBody>
      </p:sp>
      <p:sp>
        <p:nvSpPr>
          <p:cNvPr id="546" name="Platts, AW, Walters, Tendulkar, Gordin, &amp; Kandhai, 2018"/>
          <p:cNvSpPr txBox="1"/>
          <p:nvPr/>
        </p:nvSpPr>
        <p:spPr>
          <a:xfrm>
            <a:off x="3643348" y="3626527"/>
            <a:ext cx="8905776" cy="5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57149" marR="57149" algn="l" defTabSz="1285875">
              <a:buClr>
                <a:srgbClr val="FFFFFF"/>
              </a:buClr>
              <a:buFont typeface="Palatino"/>
              <a:defRPr sz="26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Platts, </a:t>
            </a:r>
            <a:r>
              <a:rPr b="1">
                <a:solidFill>
                  <a:srgbClr val="122792"/>
                </a:solidFill>
              </a:rPr>
              <a:t>AW</a:t>
            </a:r>
            <a:r>
              <a:t>, Walters, Tendulkar, Gordin, &amp; Kandhai, 2018</a:t>
            </a:r>
          </a:p>
        </p:txBody>
      </p:sp>
      <p:sp>
        <p:nvSpPr>
          <p:cNvPr id="547" name="Use FRBs as cosmological…"/>
          <p:cNvSpPr txBox="1"/>
          <p:nvPr/>
        </p:nvSpPr>
        <p:spPr>
          <a:xfrm>
            <a:off x="14924958" y="5434610"/>
            <a:ext cx="7399831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R="57149" algn="l" defTabSz="1285875">
              <a:defRPr sz="32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</a:t>
            </a:r>
            <a:r>
              <a:rPr sz="3000"/>
              <a:t>Use FRBs as cosmological</a:t>
            </a:r>
          </a:p>
          <a:p>
            <a:pPr marR="57149" algn="l" defTabSz="1285875">
              <a:defRPr sz="32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sz="3000"/>
              <a:t> yardsticks</a:t>
            </a:r>
          </a:p>
        </p:txBody>
      </p:sp>
      <p:pic>
        <p:nvPicPr>
          <p:cNvPr id="548" name="Callout Callout" descr="Callout Callout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481607" y="4962118"/>
            <a:ext cx="7065933" cy="5164138"/>
          </a:xfrm>
          <a:prstGeom prst="rect">
            <a:avLst/>
          </a:prstGeom>
        </p:spPr>
      </p:pic>
      <p:sp>
        <p:nvSpPr>
          <p:cNvPr id="550" name="Fast Radio Bursts"/>
          <p:cNvSpPr txBox="1"/>
          <p:nvPr/>
        </p:nvSpPr>
        <p:spPr>
          <a:xfrm>
            <a:off x="3932093" y="10681"/>
            <a:ext cx="15710422" cy="1232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92500" lnSpcReduction="20000"/>
          </a:bodyPr>
          <a:lstStyle>
            <a:lvl1pPr marL="52577" marR="52577" defTabSz="1183005">
              <a:defRPr sz="8464" b="1">
                <a:solidFill>
                  <a:srgbClr val="FFD300"/>
                </a:solidFill>
                <a:effectLst>
                  <a:outerShdw blurRad="11684" dist="23368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Fast Radio Bursts</a:t>
            </a:r>
          </a:p>
        </p:txBody>
      </p:sp>
      <p:sp>
        <p:nvSpPr>
          <p:cNvPr id="551" name="Walters, AW, Gaensler, Ma…"/>
          <p:cNvSpPr txBox="1"/>
          <p:nvPr/>
        </p:nvSpPr>
        <p:spPr>
          <a:xfrm>
            <a:off x="14968165" y="6587999"/>
            <a:ext cx="7313415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57149" marR="57149" algn="l" defTabSz="1285875">
              <a:buClr>
                <a:srgbClr val="FFFFFF"/>
              </a:buClr>
              <a:buFont typeface="Palatino"/>
              <a:defRPr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Walters, </a:t>
            </a:r>
            <a:r>
              <a:rPr b="1">
                <a:solidFill>
                  <a:srgbClr val="122792"/>
                </a:solidFill>
              </a:rPr>
              <a:t>AW</a:t>
            </a:r>
            <a:r>
              <a:t>, Gaensler, Ma</a:t>
            </a:r>
          </a:p>
          <a:p>
            <a:pPr marL="57149" marR="57149" algn="l" defTabSz="1285875">
              <a:buClr>
                <a:srgbClr val="FFFFFF"/>
              </a:buClr>
              <a:buFont typeface="Palatino"/>
              <a:defRPr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&amp; Witzemann, 2017</a:t>
            </a:r>
          </a:p>
        </p:txBody>
      </p:sp>
      <p:sp>
        <p:nvSpPr>
          <p:cNvPr id="552" name="Use FRBs + cosmology observations to solve open astrophysics problems - e.g. find the missing baryons"/>
          <p:cNvSpPr txBox="1"/>
          <p:nvPr/>
        </p:nvSpPr>
        <p:spPr>
          <a:xfrm>
            <a:off x="12897772" y="10638952"/>
            <a:ext cx="8243833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R="57149" algn="l" defTabSz="1285875">
              <a:defRPr sz="3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Use FRBs + cosmology observations to solve open astrophysics problems - e.g. find the missing baryons</a:t>
            </a:r>
          </a:p>
        </p:txBody>
      </p:sp>
      <p:sp>
        <p:nvSpPr>
          <p:cNvPr id="553" name="Walters, Sievers, Ma &amp; AW   2019"/>
          <p:cNvSpPr txBox="1"/>
          <p:nvPr/>
        </p:nvSpPr>
        <p:spPr>
          <a:xfrm>
            <a:off x="12899678" y="12105440"/>
            <a:ext cx="4675784" cy="54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57149" marR="57149" algn="l" defTabSz="1285875">
              <a:buClr>
                <a:srgbClr val="FFFFFF"/>
              </a:buClr>
              <a:buFont typeface="Palatino"/>
              <a:defRPr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Walters, Sievers, Ma &amp; </a:t>
            </a:r>
            <a:r>
              <a:rPr b="1">
                <a:solidFill>
                  <a:srgbClr val="122792"/>
                </a:solidFill>
              </a:rPr>
              <a:t>AW</a:t>
            </a:r>
            <a:r>
              <a:t>   2019</a:t>
            </a:r>
          </a:p>
        </p:txBody>
      </p:sp>
      <p:pic>
        <p:nvPicPr>
          <p:cNvPr id="554" name="Callout Callout" descr="Callout Callout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369099" y="9907562"/>
            <a:ext cx="8792767" cy="3129903"/>
          </a:xfrm>
          <a:prstGeom prst="rect">
            <a:avLst/>
          </a:prstGeom>
        </p:spPr>
      </p:pic>
      <p:pic>
        <p:nvPicPr>
          <p:cNvPr id="556" name="Callout Callout" descr="Callout Callout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599944" y="1441764"/>
            <a:ext cx="9441260" cy="3798252"/>
          </a:xfrm>
          <a:prstGeom prst="rect">
            <a:avLst/>
          </a:prstGeom>
        </p:spPr>
      </p:pic>
      <p:sp>
        <p:nvSpPr>
          <p:cNvPr id="558" name="Identify                FRBs…"/>
          <p:cNvSpPr txBox="1"/>
          <p:nvPr/>
        </p:nvSpPr>
        <p:spPr>
          <a:xfrm>
            <a:off x="14411067" y="1561348"/>
            <a:ext cx="8243833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R="57149" algn="l" defTabSz="1285875">
              <a:defRPr sz="3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Identify                FRBs </a:t>
            </a:r>
          </a:p>
          <a:p>
            <a:pPr marL="391583" marR="57149" indent="-391583" algn="l" defTabSz="1285875">
              <a:buSzPct val="90000"/>
              <a:buChar char="-"/>
              <a:defRPr sz="3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precision science</a:t>
            </a:r>
          </a:p>
          <a:p>
            <a:pPr marL="391583" marR="57149" indent="-391583" algn="l" defTabSz="1285875">
              <a:buSzPct val="90000"/>
              <a:buChar char="-"/>
              <a:defRPr sz="3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HIRAX</a:t>
            </a:r>
          </a:p>
        </p:txBody>
      </p:sp>
      <p:pic>
        <p:nvPicPr>
          <p:cNvPr id="559" name="mathcal_O_(10^4).pdf" descr="mathcal_O_(10^4)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2613" y="1669520"/>
            <a:ext cx="1287128" cy="502593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Kuhn, … AW et.al.  2021"/>
          <p:cNvSpPr txBox="1"/>
          <p:nvPr/>
        </p:nvSpPr>
        <p:spPr>
          <a:xfrm>
            <a:off x="14368989" y="3725583"/>
            <a:ext cx="3497660" cy="54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57149" marR="57149" algn="l" defTabSz="1285875">
              <a:buClr>
                <a:srgbClr val="FFFFFF"/>
              </a:buClr>
              <a:buFont typeface="Palatino"/>
              <a:defRPr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Kuhn, … </a:t>
            </a:r>
            <a:r>
              <a:rPr b="1">
                <a:solidFill>
                  <a:srgbClr val="122792"/>
                </a:solidFill>
              </a:rPr>
              <a:t>AW</a:t>
            </a:r>
            <a:r>
              <a:t> et.al.  2021</a:t>
            </a:r>
          </a:p>
        </p:txBody>
      </p:sp>
      <p:sp>
        <p:nvSpPr>
          <p:cNvPr id="561" name="Newburgh, … AW et.al.  2016"/>
          <p:cNvSpPr txBox="1"/>
          <p:nvPr/>
        </p:nvSpPr>
        <p:spPr>
          <a:xfrm>
            <a:off x="14381598" y="3263870"/>
            <a:ext cx="4205635" cy="54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57149" marR="57149" algn="l" defTabSz="1285875">
              <a:buClr>
                <a:srgbClr val="FFFFFF"/>
              </a:buClr>
              <a:buFont typeface="Palatino"/>
              <a:defRPr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Newburgh, … </a:t>
            </a:r>
            <a:r>
              <a:rPr b="1">
                <a:solidFill>
                  <a:srgbClr val="122792"/>
                </a:solidFill>
              </a:rPr>
              <a:t>AW</a:t>
            </a:r>
            <a:r>
              <a:t> et.al.  2016</a:t>
            </a:r>
          </a:p>
        </p:txBody>
      </p:sp>
      <p:pic>
        <p:nvPicPr>
          <p:cNvPr id="562" name="Callout Callout" descr="Callout Callout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4173772" y="5128894"/>
            <a:ext cx="6295942" cy="4110435"/>
          </a:xfrm>
          <a:prstGeom prst="rect">
            <a:avLst/>
          </a:prstGeom>
        </p:spPr>
      </p:pic>
      <p:sp>
        <p:nvSpPr>
          <p:cNvPr id="564" name="Study specific FRBs…"/>
          <p:cNvSpPr txBox="1"/>
          <p:nvPr/>
        </p:nvSpPr>
        <p:spPr>
          <a:xfrm>
            <a:off x="3571446" y="10535156"/>
            <a:ext cx="8679657" cy="268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R="57149" algn="l" defTabSz="1285875">
              <a:defRPr sz="3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Study specific FRBs</a:t>
            </a:r>
          </a:p>
          <a:p>
            <a:pPr marR="57149" algn="l" defTabSz="1285875">
              <a:defRPr sz="3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Develop techniques to understand sub structure</a:t>
            </a:r>
          </a:p>
          <a:p>
            <a:pPr marL="391583" marR="57149" indent="-391583" algn="l" defTabSz="1285875">
              <a:buSzPct val="90000"/>
              <a:buChar char="-"/>
              <a:defRPr sz="3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MeerKAT</a:t>
            </a:r>
          </a:p>
          <a:p>
            <a:pPr marL="391583" marR="57149" indent="-391583" algn="l" defTabSz="1285875">
              <a:buSzPct val="90000"/>
              <a:buChar char="-"/>
              <a:defRPr sz="3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HIRAX etc </a:t>
            </a:r>
          </a:p>
        </p:txBody>
      </p:sp>
      <p:sp>
        <p:nvSpPr>
          <p:cNvPr id="565" name="Platts, …, AW et.al. 2020"/>
          <p:cNvSpPr txBox="1"/>
          <p:nvPr/>
        </p:nvSpPr>
        <p:spPr>
          <a:xfrm>
            <a:off x="6914276" y="12201527"/>
            <a:ext cx="4131682" cy="54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57149" marR="57149" algn="l" defTabSz="1285875">
              <a:buClr>
                <a:srgbClr val="FFFFFF"/>
              </a:buClr>
              <a:buFont typeface="Palatino"/>
              <a:defRPr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Platts, …, </a:t>
            </a:r>
            <a:r>
              <a:rPr b="1">
                <a:solidFill>
                  <a:srgbClr val="122792"/>
                </a:solidFill>
              </a:rPr>
              <a:t>AW </a:t>
            </a:r>
            <a:r>
              <a:t>et.al. 2020 </a:t>
            </a:r>
          </a:p>
        </p:txBody>
      </p:sp>
      <p:pic>
        <p:nvPicPr>
          <p:cNvPr id="566" name="Callout Callout" descr="Callout Callout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2495727" y="9881982"/>
            <a:ext cx="8679261" cy="3390731"/>
          </a:xfrm>
          <a:prstGeom prst="rect">
            <a:avLst/>
          </a:prstGeom>
        </p:spPr>
      </p:pic>
      <p:sp>
        <p:nvSpPr>
          <p:cNvPr id="568" name="Potentially powerful cosmic probes"/>
          <p:cNvSpPr txBox="1"/>
          <p:nvPr/>
        </p:nvSpPr>
        <p:spPr>
          <a:xfrm>
            <a:off x="3827101" y="7220785"/>
            <a:ext cx="6374681" cy="115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R="57149" algn="l" defTabSz="1285875">
              <a:defRPr sz="3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Potentially powerful cosmic probes</a:t>
            </a:r>
          </a:p>
        </p:txBody>
      </p:sp>
      <p:sp>
        <p:nvSpPr>
          <p:cNvPr id="569" name="Dark Matter"/>
          <p:cNvSpPr txBox="1"/>
          <p:nvPr/>
        </p:nvSpPr>
        <p:spPr>
          <a:xfrm>
            <a:off x="6147109" y="5291585"/>
            <a:ext cx="2449141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R="57149" algn="l" defTabSz="1285875">
              <a:defRPr sz="2800">
                <a:solidFill>
                  <a:srgbClr val="000000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Dark Matter</a:t>
            </a:r>
          </a:p>
        </p:txBody>
      </p:sp>
      <p:sp>
        <p:nvSpPr>
          <p:cNvPr id="570" name="Dark Energy"/>
          <p:cNvSpPr txBox="1"/>
          <p:nvPr/>
        </p:nvSpPr>
        <p:spPr>
          <a:xfrm>
            <a:off x="3965145" y="5431590"/>
            <a:ext cx="2449141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R="57149" algn="l" defTabSz="1285875">
              <a:defRPr sz="2800">
                <a:solidFill>
                  <a:srgbClr val="000000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Dark Energy </a:t>
            </a:r>
          </a:p>
        </p:txBody>
      </p:sp>
      <p:sp>
        <p:nvSpPr>
          <p:cNvPr id="571" name="He Reionisation"/>
          <p:cNvSpPr txBox="1"/>
          <p:nvPr/>
        </p:nvSpPr>
        <p:spPr>
          <a:xfrm>
            <a:off x="3725195" y="9078617"/>
            <a:ext cx="2929041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R="57149" algn="l" defTabSz="1285875">
              <a:defRPr sz="2800">
                <a:solidFill>
                  <a:srgbClr val="000000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He Reionisation</a:t>
            </a:r>
          </a:p>
        </p:txBody>
      </p:sp>
      <p:sp>
        <p:nvSpPr>
          <p:cNvPr id="572" name="Intergalactic Magnetic Fields"/>
          <p:cNvSpPr txBox="1"/>
          <p:nvPr/>
        </p:nvSpPr>
        <p:spPr>
          <a:xfrm>
            <a:off x="7059324" y="8843667"/>
            <a:ext cx="3264021" cy="108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R="57149" algn="l" defTabSz="1285875">
              <a:defRPr sz="2800">
                <a:solidFill>
                  <a:srgbClr val="000000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Intergalactic Magnetic Fields</a:t>
            </a:r>
          </a:p>
        </p:txBody>
      </p:sp>
      <p:sp>
        <p:nvSpPr>
          <p:cNvPr id="573" name="Photon Mass"/>
          <p:cNvSpPr txBox="1"/>
          <p:nvPr/>
        </p:nvSpPr>
        <p:spPr>
          <a:xfrm>
            <a:off x="7869355" y="5957600"/>
            <a:ext cx="2449140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R="57149" algn="l" defTabSz="1285875">
              <a:defRPr sz="2800">
                <a:solidFill>
                  <a:srgbClr val="000000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Photon Mass </a:t>
            </a:r>
          </a:p>
        </p:txBody>
      </p:sp>
      <p:sp>
        <p:nvSpPr>
          <p:cNvPr id="574" name="Line"/>
          <p:cNvSpPr/>
          <p:nvPr/>
        </p:nvSpPr>
        <p:spPr>
          <a:xfrm>
            <a:off x="5284465" y="5972840"/>
            <a:ext cx="310848" cy="1062958"/>
          </a:xfrm>
          <a:prstGeom prst="line">
            <a:avLst/>
          </a:prstGeom>
          <a:ln w="25400">
            <a:solidFill>
              <a:srgbClr val="E324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75" name="Line"/>
          <p:cNvSpPr/>
          <p:nvPr/>
        </p:nvSpPr>
        <p:spPr>
          <a:xfrm flipH="1">
            <a:off x="8157031" y="6599434"/>
            <a:ext cx="342862" cy="653991"/>
          </a:xfrm>
          <a:prstGeom prst="line">
            <a:avLst/>
          </a:prstGeom>
          <a:ln w="25400">
            <a:solidFill>
              <a:srgbClr val="E324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76" name="Line"/>
          <p:cNvSpPr/>
          <p:nvPr/>
        </p:nvSpPr>
        <p:spPr>
          <a:xfrm flipH="1">
            <a:off x="6882557" y="5917897"/>
            <a:ext cx="227012" cy="1175589"/>
          </a:xfrm>
          <a:prstGeom prst="line">
            <a:avLst/>
          </a:prstGeom>
          <a:ln w="25400">
            <a:solidFill>
              <a:srgbClr val="E324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77" name="Line"/>
          <p:cNvSpPr/>
          <p:nvPr/>
        </p:nvSpPr>
        <p:spPr>
          <a:xfrm flipH="1" flipV="1">
            <a:off x="7433463" y="7912119"/>
            <a:ext cx="477812" cy="1065625"/>
          </a:xfrm>
          <a:prstGeom prst="line">
            <a:avLst/>
          </a:prstGeom>
          <a:ln w="25400">
            <a:solidFill>
              <a:srgbClr val="E324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78" name="Line"/>
          <p:cNvSpPr/>
          <p:nvPr/>
        </p:nvSpPr>
        <p:spPr>
          <a:xfrm flipV="1">
            <a:off x="4775849" y="7915260"/>
            <a:ext cx="813557" cy="1061846"/>
          </a:xfrm>
          <a:prstGeom prst="line">
            <a:avLst/>
          </a:prstGeom>
          <a:ln w="25400">
            <a:solidFill>
              <a:srgbClr val="E324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579" name="image61.png" descr="image6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5222" y="5222319"/>
            <a:ext cx="3210443" cy="4643351"/>
          </a:xfrm>
          <a:prstGeom prst="rect">
            <a:avLst/>
          </a:prstGeom>
          <a:ln w="50800">
            <a:solidFill>
              <a:srgbClr val="942193"/>
            </a:solidFill>
            <a:miter lim="400000"/>
          </a:ln>
        </p:spPr>
      </p:pic>
      <p:sp>
        <p:nvSpPr>
          <p:cNvPr id="580" name="Kalita, Bhatporia, AW 2024"/>
          <p:cNvSpPr txBox="1"/>
          <p:nvPr/>
        </p:nvSpPr>
        <p:spPr>
          <a:xfrm>
            <a:off x="14994098" y="7915511"/>
            <a:ext cx="3847258" cy="54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57149" marR="57149" algn="l" defTabSz="1285875">
              <a:buClr>
                <a:srgbClr val="FFFFFF"/>
              </a:buClr>
              <a:buFont typeface="Palatino"/>
              <a:defRPr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Kalita, Bhatporia, </a:t>
            </a:r>
            <a:r>
              <a:rPr b="1">
                <a:solidFill>
                  <a:srgbClr val="122792"/>
                </a:solidFill>
              </a:rPr>
              <a:t>AW 2024</a:t>
            </a:r>
          </a:p>
        </p:txBody>
      </p:sp>
      <p:sp>
        <p:nvSpPr>
          <p:cNvPr id="581" name="Kalita, Bhatporia, AW 2023"/>
          <p:cNvSpPr txBox="1"/>
          <p:nvPr/>
        </p:nvSpPr>
        <p:spPr>
          <a:xfrm>
            <a:off x="12883801" y="12567153"/>
            <a:ext cx="3847258" cy="54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57149" marR="57149" algn="l" defTabSz="1285875">
              <a:buClr>
                <a:srgbClr val="FFFFFF"/>
              </a:buClr>
              <a:buFont typeface="Palatino"/>
              <a:defRPr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Kalita, Bhatporia, </a:t>
            </a:r>
            <a:r>
              <a:rPr b="1">
                <a:solidFill>
                  <a:srgbClr val="122792"/>
                </a:solidFill>
              </a:rPr>
              <a:t>AW 2023</a:t>
            </a:r>
          </a:p>
        </p:txBody>
      </p:sp>
      <p:sp>
        <p:nvSpPr>
          <p:cNvPr id="582" name="Kalita, AW 2022"/>
          <p:cNvSpPr txBox="1"/>
          <p:nvPr/>
        </p:nvSpPr>
        <p:spPr>
          <a:xfrm>
            <a:off x="6850537" y="4028515"/>
            <a:ext cx="2368353" cy="54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57149" marR="57149" algn="l" defTabSz="1285875">
              <a:buClr>
                <a:srgbClr val="FFFFFF"/>
              </a:buClr>
              <a:buFont typeface="Palatino"/>
              <a:defRPr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Kalita, </a:t>
            </a:r>
            <a:r>
              <a:rPr b="1">
                <a:solidFill>
                  <a:srgbClr val="122792"/>
                </a:solidFill>
              </a:rPr>
              <a:t>AW 2022</a:t>
            </a:r>
          </a:p>
        </p:txBody>
      </p:sp>
      <p:sp>
        <p:nvSpPr>
          <p:cNvPr id="583" name="Kalita, Bhatporia, AW 2024"/>
          <p:cNvSpPr txBox="1"/>
          <p:nvPr/>
        </p:nvSpPr>
        <p:spPr>
          <a:xfrm>
            <a:off x="14994098" y="8354281"/>
            <a:ext cx="3847258" cy="54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57149" marR="57149" algn="l" defTabSz="1285875">
              <a:buClr>
                <a:srgbClr val="FFFFFF"/>
              </a:buClr>
              <a:buFont typeface="Palatino"/>
              <a:defRPr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Kalita, Bhatporia, </a:t>
            </a:r>
            <a:r>
              <a:rPr b="1">
                <a:solidFill>
                  <a:srgbClr val="122792"/>
                </a:solidFill>
              </a:rPr>
              <a:t>AW 2024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ML problem"/>
          <p:cNvSpPr txBox="1"/>
          <p:nvPr/>
        </p:nvSpPr>
        <p:spPr>
          <a:xfrm>
            <a:off x="4336788" y="164121"/>
            <a:ext cx="15710424" cy="1982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57149" indent="57149" defTabSz="1285875">
              <a:defRPr sz="9200" b="1">
                <a:solidFill>
                  <a:srgbClr val="FFD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ML problem</a:t>
            </a:r>
          </a:p>
        </p:txBody>
      </p:sp>
      <p:sp>
        <p:nvSpPr>
          <p:cNvPr id="586" name="Rectangle"/>
          <p:cNvSpPr/>
          <p:nvPr/>
        </p:nvSpPr>
        <p:spPr>
          <a:xfrm>
            <a:off x="4068121" y="12552164"/>
            <a:ext cx="16247758" cy="696517"/>
          </a:xfrm>
          <a:prstGeom prst="rect">
            <a:avLst/>
          </a:prstGeom>
          <a:ln w="508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0">
              <a:defRPr sz="50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587" name="Fast Radio Burst Science is an area rich with interesting open problems!"/>
          <p:cNvSpPr txBox="1"/>
          <p:nvPr/>
        </p:nvSpPr>
        <p:spPr>
          <a:xfrm>
            <a:off x="4373086" y="12022320"/>
            <a:ext cx="16301338" cy="123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 defTabSz="642937">
              <a:lnSpc>
                <a:spcPts val="9500"/>
              </a:lnSpc>
              <a:defRPr sz="3600">
                <a:solidFill>
                  <a:srgbClr val="19154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Fast Radio Burst Science is an area rich with interesting open problems! </a:t>
            </a:r>
          </a:p>
        </p:txBody>
      </p:sp>
      <p:sp>
        <p:nvSpPr>
          <p:cNvPr id="588" name="daily, need to identify in real time…"/>
          <p:cNvSpPr txBox="1"/>
          <p:nvPr/>
        </p:nvSpPr>
        <p:spPr>
          <a:xfrm>
            <a:off x="4210567" y="2161073"/>
            <a:ext cx="9222487" cy="2581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marL="461596" marR="57149" indent="-404446" algn="l" defTabSz="1285875">
              <a:buSzPct val="50000"/>
              <a:buFont typeface="Palatino"/>
              <a:buChar char="✴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            daily, need to identify in real time</a:t>
            </a:r>
          </a:p>
          <a:p>
            <a:pPr marL="461596" marR="57149" indent="-404446" algn="l" defTabSz="1285875">
              <a:buSzPct val="50000"/>
              <a:buFont typeface="Palatino"/>
              <a:buChar char="✴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Low S/N in data - we need to remove RFI </a:t>
            </a:r>
          </a:p>
          <a:p>
            <a:pPr marL="461596" marR="57149" indent="-404446" algn="l" defTabSz="1285875">
              <a:buSzPct val="50000"/>
              <a:buFont typeface="Palatino"/>
              <a:buChar char="✴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High false positive rate</a:t>
            </a:r>
          </a:p>
          <a:p>
            <a:pPr marL="461596" marR="57149" indent="-404446" algn="l" defTabSz="1285875">
              <a:buSzPct val="50000"/>
              <a:buFont typeface="Palatino"/>
              <a:buChar char="✴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Identify faint and far away bursts</a:t>
            </a:r>
          </a:p>
        </p:txBody>
      </p:sp>
      <p:pic>
        <p:nvPicPr>
          <p:cNvPr id="589" name="mathcal_O_(10^4).pdf" descr="mathcal_O_(10^4)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218" y="2308711"/>
            <a:ext cx="1300123" cy="507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55" y="1814494"/>
            <a:ext cx="6548640" cy="4400242"/>
          </a:xfrm>
          <a:prstGeom prst="rect">
            <a:avLst/>
          </a:prstGeom>
          <a:ln w="50800">
            <a:solidFill>
              <a:srgbClr val="942193"/>
            </a:solidFill>
            <a:miter lim="400000"/>
          </a:ln>
        </p:spPr>
      </p:pic>
      <p:pic>
        <p:nvPicPr>
          <p:cNvPr id="59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7413" y="2137841"/>
            <a:ext cx="1499710" cy="3753411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Train an imaging algorithm (CNN) to recognise an FRB in the data…"/>
          <p:cNvSpPr txBox="1"/>
          <p:nvPr/>
        </p:nvSpPr>
        <p:spPr>
          <a:xfrm>
            <a:off x="4228524" y="6593879"/>
            <a:ext cx="14037821" cy="2581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marL="461596" marR="57149" indent="-404446" algn="l" defTabSz="1285875">
              <a:buSzPct val="50000"/>
              <a:buFont typeface="Palatino"/>
              <a:buChar char="✴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Train an imaging algorithm (CNN) to recognise an FRB in the data</a:t>
            </a:r>
          </a:p>
          <a:p>
            <a:pPr marL="461596" marR="57149" indent="-404446" algn="l" defTabSz="1285875">
              <a:buSzPct val="50000"/>
              <a:buFont typeface="Palatino"/>
              <a:buChar char="✴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Identify FRBs, identify a golden sample</a:t>
            </a:r>
          </a:p>
          <a:p>
            <a:pPr marL="461596" marR="57149" indent="-404446" algn="l" defTabSz="1285875">
              <a:buSzPct val="50000"/>
              <a:buFont typeface="Palatino"/>
              <a:buChar char="✴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Accurately identify DM + location</a:t>
            </a:r>
          </a:p>
          <a:p>
            <a:pPr marL="461596" marR="57149" indent="-404446" algn="l" defTabSz="1285875">
              <a:buSzPct val="50000"/>
              <a:buFont typeface="Palatino"/>
              <a:buChar char="✴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Standardising detection algorithms - FRB Olympics </a:t>
            </a:r>
          </a:p>
        </p:txBody>
      </p:sp>
      <p:sp>
        <p:nvSpPr>
          <p:cNvPr id="593" name="Machine learning solution?"/>
          <p:cNvSpPr txBox="1"/>
          <p:nvPr/>
        </p:nvSpPr>
        <p:spPr>
          <a:xfrm>
            <a:off x="3896245" y="5115266"/>
            <a:ext cx="6602002" cy="123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 defTabSz="642937">
              <a:lnSpc>
                <a:spcPts val="9500"/>
              </a:lnSpc>
              <a:defRPr sz="3600">
                <a:solidFill>
                  <a:srgbClr val="19154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Machine learning solution?</a:t>
            </a:r>
          </a:p>
        </p:txBody>
      </p:sp>
      <p:sp>
        <p:nvSpPr>
          <p:cNvPr id="594" name="How?"/>
          <p:cNvSpPr txBox="1"/>
          <p:nvPr/>
        </p:nvSpPr>
        <p:spPr>
          <a:xfrm>
            <a:off x="3896245" y="8703589"/>
            <a:ext cx="6602002" cy="123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 defTabSz="642937">
              <a:lnSpc>
                <a:spcPts val="9500"/>
              </a:lnSpc>
              <a:defRPr sz="3600">
                <a:solidFill>
                  <a:srgbClr val="19154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How?</a:t>
            </a:r>
          </a:p>
        </p:txBody>
      </p:sp>
      <p:sp>
        <p:nvSpPr>
          <p:cNvPr id="595" name="Use false positives from known data…"/>
          <p:cNvSpPr txBox="1"/>
          <p:nvPr/>
        </p:nvSpPr>
        <p:spPr>
          <a:xfrm>
            <a:off x="4134937" y="9647588"/>
            <a:ext cx="7969206" cy="2581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marL="461596" marR="57149" indent="-404446" algn="l" defTabSz="1285875">
              <a:buSzPct val="50000"/>
              <a:buFont typeface="Palatino"/>
              <a:buChar char="✴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Use false positives from known data</a:t>
            </a:r>
          </a:p>
          <a:p>
            <a:pPr marL="461596" marR="57149" indent="-404446" algn="l" defTabSz="1285875">
              <a:buSzPct val="50000"/>
              <a:buFont typeface="Palatino"/>
              <a:buChar char="✴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Use existing FRBS</a:t>
            </a:r>
          </a:p>
          <a:p>
            <a:pPr marL="461596" marR="57149" indent="-404446" algn="l" defTabSz="1285875">
              <a:buSzPct val="50000"/>
              <a:buFont typeface="Palatino"/>
              <a:buChar char="✴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Simulate FRBs and inject them</a:t>
            </a:r>
          </a:p>
          <a:p>
            <a:pPr marL="461596" marR="57149" indent="-404446" algn="l" defTabSz="1285875">
              <a:buSzPct val="50000"/>
              <a:buFont typeface="Palatino"/>
              <a:buChar char="✴"/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Use pulsar to test algorithms - 98%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" grpId="2" animBg="1" advAuto="0"/>
      <p:bldP spid="587" grpId="1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Wishlist"/>
          <p:cNvSpPr txBox="1"/>
          <p:nvPr/>
        </p:nvSpPr>
        <p:spPr>
          <a:xfrm>
            <a:off x="4336788" y="34577"/>
            <a:ext cx="15710424" cy="1982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57149" indent="57149" defTabSz="1285875">
              <a:defRPr sz="9200" b="1">
                <a:solidFill>
                  <a:srgbClr val="FFD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Wishlist</a:t>
            </a:r>
          </a:p>
        </p:txBody>
      </p:sp>
      <p:sp>
        <p:nvSpPr>
          <p:cNvPr id="598" name="Large numbers of bursts observed - better statistics (10k per day!)…"/>
          <p:cNvSpPr txBox="1"/>
          <p:nvPr/>
        </p:nvSpPr>
        <p:spPr>
          <a:xfrm>
            <a:off x="1200584" y="2106168"/>
            <a:ext cx="21982832" cy="12658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L="40640" marR="57149" algn="l" defTabSz="1285875">
              <a:lnSpc>
                <a:spcPct val="170000"/>
              </a:lnSpc>
              <a:buClr>
                <a:srgbClr val="FFFFFF"/>
              </a:buClr>
              <a:buSzPct val="100000"/>
              <a:buFont typeface="Palatino"/>
              <a:buChar char="•"/>
              <a:defRPr sz="4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 Large numbers of bursts observed - better statistics (10k per day!) (</a:t>
            </a:r>
            <a:r>
              <a:rPr lang="en-US" dirty="0"/>
              <a:t>&gt;40</a:t>
            </a:r>
            <a:r>
              <a:rPr dirty="0"/>
              <a:t>00 so far)</a:t>
            </a:r>
          </a:p>
          <a:p>
            <a:pPr marL="40640" marR="57149" algn="l" defTabSz="1285875">
              <a:lnSpc>
                <a:spcPct val="170000"/>
              </a:lnSpc>
              <a:buClr>
                <a:srgbClr val="FFFFFF"/>
              </a:buClr>
              <a:buSzPct val="100000"/>
              <a:buFont typeface="Palatino"/>
              <a:buChar char="•"/>
              <a:defRPr sz="4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 Thousands, can cross correlate with galaxy surveys</a:t>
            </a:r>
          </a:p>
          <a:p>
            <a:pPr marL="40640" marR="57149" algn="l" defTabSz="1285875">
              <a:lnSpc>
                <a:spcPct val="170000"/>
              </a:lnSpc>
              <a:buClr>
                <a:srgbClr val="FFFFFF"/>
              </a:buClr>
              <a:buSzPct val="100000"/>
              <a:buFont typeface="Palatino"/>
              <a:buChar char="•"/>
              <a:defRPr sz="4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 Large number of bursts </a:t>
            </a:r>
            <a:r>
              <a:rPr dirty="0" err="1"/>
              <a:t>localised</a:t>
            </a:r>
            <a:r>
              <a:rPr dirty="0"/>
              <a:t> (</a:t>
            </a:r>
            <a:r>
              <a:rPr lang="en-US" dirty="0"/>
              <a:t>&gt;100</a:t>
            </a:r>
            <a:r>
              <a:rPr dirty="0"/>
              <a:t> so far) - redshift info, location within galaxy</a:t>
            </a:r>
          </a:p>
          <a:p>
            <a:pPr marL="40640" marR="57149" algn="l" defTabSz="1285875">
              <a:lnSpc>
                <a:spcPct val="170000"/>
              </a:lnSpc>
              <a:buClr>
                <a:srgbClr val="FFFFFF"/>
              </a:buClr>
              <a:buSzPct val="100000"/>
              <a:buFont typeface="Palatino"/>
              <a:buChar char="•"/>
              <a:defRPr sz="4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 Possible to understand the galaxies of origin</a:t>
            </a:r>
          </a:p>
          <a:p>
            <a:pPr marL="40640" marR="57149" algn="l" defTabSz="1285875">
              <a:lnSpc>
                <a:spcPct val="170000"/>
              </a:lnSpc>
              <a:buClr>
                <a:srgbClr val="FFFFFF"/>
              </a:buClr>
              <a:buSzPct val="100000"/>
              <a:buFont typeface="Palatino"/>
              <a:buChar char="•"/>
              <a:defRPr sz="4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 High redshift bursts </a:t>
            </a:r>
            <a:r>
              <a:rPr dirty="0" err="1"/>
              <a:t>localised</a:t>
            </a:r>
            <a:r>
              <a:rPr dirty="0"/>
              <a:t> - excellent for Dark Energy ! </a:t>
            </a:r>
          </a:p>
          <a:p>
            <a:pPr marL="40640" marR="57149" algn="l" defTabSz="1285875">
              <a:lnSpc>
                <a:spcPct val="170000"/>
              </a:lnSpc>
              <a:buClr>
                <a:srgbClr val="FFFFFF"/>
              </a:buClr>
              <a:buSzPct val="100000"/>
              <a:buFont typeface="Palatino"/>
              <a:buChar char="•"/>
              <a:defRPr sz="4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 </a:t>
            </a:r>
            <a:r>
              <a:rPr dirty="0" err="1"/>
              <a:t>Multimessenger</a:t>
            </a:r>
            <a:r>
              <a:rPr dirty="0"/>
              <a:t> counterparts - </a:t>
            </a:r>
            <a:r>
              <a:rPr dirty="0" err="1"/>
              <a:t>multiwavelenth</a:t>
            </a:r>
            <a:r>
              <a:rPr dirty="0"/>
              <a:t>, gravitational waves, neutrinos </a:t>
            </a:r>
          </a:p>
          <a:p>
            <a:pPr marL="40640" marR="57149" algn="l" defTabSz="1285875">
              <a:lnSpc>
                <a:spcPct val="170000"/>
              </a:lnSpc>
              <a:buClr>
                <a:srgbClr val="FFFFFF"/>
              </a:buClr>
              <a:buSzPct val="100000"/>
              <a:buFont typeface="Palatino"/>
              <a:buChar char="•"/>
              <a:defRPr sz="4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 RM info… learn more about the IGM</a:t>
            </a:r>
          </a:p>
          <a:p>
            <a:pPr marL="40640" marR="57149" algn="l" defTabSz="1285875">
              <a:lnSpc>
                <a:spcPct val="170000"/>
              </a:lnSpc>
              <a:buClr>
                <a:srgbClr val="FFFFFF"/>
              </a:buClr>
              <a:buSzPct val="100000"/>
              <a:buFont typeface="Palatino"/>
              <a:buChar char="•"/>
              <a:defRPr sz="4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 Repeaters (</a:t>
            </a:r>
            <a:r>
              <a:rPr lang="en-US" dirty="0"/>
              <a:t>&gt;200</a:t>
            </a:r>
            <a:r>
              <a:rPr dirty="0"/>
              <a:t> so far), periodicity, classes…?</a:t>
            </a:r>
          </a:p>
          <a:p>
            <a:pPr marR="57149" algn="l" defTabSz="1285875">
              <a:lnSpc>
                <a:spcPct val="170000"/>
              </a:lnSpc>
              <a:defRPr sz="4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marL="40640" marR="57149" algn="l" defTabSz="1285875">
              <a:lnSpc>
                <a:spcPct val="170000"/>
              </a:lnSpc>
              <a:buClr>
                <a:srgbClr val="FFFFFF"/>
              </a:buClr>
              <a:buSzPct val="100000"/>
              <a:buFont typeface="Palatino"/>
              <a:buChar char="•"/>
              <a:defRPr sz="40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marR="57149" algn="l" defTabSz="1285875">
              <a:lnSpc>
                <a:spcPct val="170000"/>
              </a:lnSpc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marR="57149" algn="l" defTabSz="1285875"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  <a:p>
            <a:pPr marR="57149" algn="l" defTabSz="1285875"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dirty="0"/>
          </a:p>
        </p:txBody>
      </p:sp>
      <p:sp>
        <p:nvSpPr>
          <p:cNvPr id="599" name="Rectangle"/>
          <p:cNvSpPr/>
          <p:nvPr/>
        </p:nvSpPr>
        <p:spPr>
          <a:xfrm>
            <a:off x="1920420" y="11873625"/>
            <a:ext cx="21086890" cy="808646"/>
          </a:xfrm>
          <a:prstGeom prst="rect">
            <a:avLst/>
          </a:prstGeom>
          <a:ln w="508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0">
              <a:defRPr sz="50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600" name="Advances in Cosmology are intertwined with Astronomy"/>
          <p:cNvSpPr txBox="1"/>
          <p:nvPr/>
        </p:nvSpPr>
        <p:spPr>
          <a:xfrm>
            <a:off x="2455444" y="11925919"/>
            <a:ext cx="19473112" cy="704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3577" tIns="53577" rIns="53577" bIns="53577" anchor="ctr">
            <a:spAutoFit/>
          </a:bodyPr>
          <a:lstStyle>
            <a:lvl1pPr defTabSz="821530">
              <a:defRPr sz="4700">
                <a:solidFill>
                  <a:srgbClr val="004D80"/>
                </a:solidFill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r>
              <a:t>Advances in Cosmology are intertwined with Astronomy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Lessons from FRBs"/>
          <p:cNvSpPr txBox="1"/>
          <p:nvPr/>
        </p:nvSpPr>
        <p:spPr>
          <a:xfrm>
            <a:off x="4336788" y="-149364"/>
            <a:ext cx="15710424" cy="1982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57149" indent="57149" defTabSz="1285875">
              <a:defRPr sz="9200" b="1">
                <a:solidFill>
                  <a:srgbClr val="FFD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Lessons from FRBs </a:t>
            </a:r>
          </a:p>
        </p:txBody>
      </p:sp>
      <p:sp>
        <p:nvSpPr>
          <p:cNvPr id="603" name="Discovered using high time resolution data with ~ 1000 frequency channels.…"/>
          <p:cNvSpPr txBox="1"/>
          <p:nvPr/>
        </p:nvSpPr>
        <p:spPr>
          <a:xfrm>
            <a:off x="1570439" y="2211702"/>
            <a:ext cx="21243122" cy="10455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4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Discovered using high time resolution data with ~ 1000 frequency channels.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4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Many discovered in archival data. 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4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Found not because of a tech innovation, but because attitude shift to look for them. Tech innovation needed next. 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4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The first one, or few are not representative. 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4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Limited resources/data introduce bias into what is followed up, theories etc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4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Keep searching even if we see nothing. 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4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Look across wavelengths, messengers, parts of the sky for data, localisations. 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4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If we cannot set aside our biases, we will find what we are searching for! </a:t>
            </a:r>
          </a:p>
          <a:p>
            <a:pPr marL="501650" marR="57149" indent="-444500" algn="l" defTabSz="1285875">
              <a:lnSpc>
                <a:spcPct val="150000"/>
              </a:lnSpc>
              <a:buSzPct val="50000"/>
              <a:buBlip>
                <a:blip r:embed="rId2"/>
              </a:buBlip>
              <a:defRPr sz="42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Proceed with caution when using astrophysics as a laboratory. </a:t>
            </a:r>
          </a:p>
        </p:txBody>
      </p:sp>
      <p:sp>
        <p:nvSpPr>
          <p:cNvPr id="604" name="&quot;If you are receptive and humble, mathematics will lead you by the hand.”  — Paul Adrien Dirac (1902 - 1984)"/>
          <p:cNvSpPr txBox="1"/>
          <p:nvPr/>
        </p:nvSpPr>
        <p:spPr>
          <a:xfrm>
            <a:off x="6435847" y="12692912"/>
            <a:ext cx="16899820" cy="523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 defTabSz="642937">
              <a:defRPr sz="28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"If you are receptive and humble, mathematics will lead you by the hand.”  — Paul Adrien Dirac (1902 - 1984)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Screenshot 2024-10-28 at 10.58.30.png" descr="Screenshot 2024-10-28 at 10.58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677" y="301607"/>
            <a:ext cx="9756645" cy="13112786"/>
          </a:xfrm>
          <a:prstGeom prst="rect">
            <a:avLst/>
          </a:prstGeom>
          <a:ln w="88900">
            <a:solidFill>
              <a:srgbClr val="960E52"/>
            </a:solidFill>
            <a:miter lim="400000"/>
          </a:ln>
        </p:spPr>
      </p:pic>
      <p:pic>
        <p:nvPicPr>
          <p:cNvPr id="3" name="Picture 2" descr="A document with text on it&#10;&#10;AI-generated content may be incorrect.">
            <a:extLst>
              <a:ext uri="{FF2B5EF4-FFF2-40B4-BE49-F238E27FC236}">
                <a16:creationId xmlns:a16="http://schemas.microsoft.com/office/drawing/2014/main" id="{8124657B-7864-9AEA-4718-7187A7B41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678" y="301606"/>
            <a:ext cx="9616414" cy="1311278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Open problems"/>
          <p:cNvSpPr txBox="1"/>
          <p:nvPr/>
        </p:nvSpPr>
        <p:spPr>
          <a:xfrm>
            <a:off x="3565921" y="-270946"/>
            <a:ext cx="17252158" cy="2160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57149" indent="57149" defTabSz="1285875">
              <a:defRPr sz="8400" b="1">
                <a:solidFill>
                  <a:srgbClr val="FFD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Open problems</a:t>
            </a:r>
          </a:p>
        </p:txBody>
      </p:sp>
      <p:pic>
        <p:nvPicPr>
          <p:cNvPr id="258" name="Screenshot 2020-07-16 at 09.53.26.png" descr="Screenshot 2020-07-16 at 09.53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754" y="7705877"/>
            <a:ext cx="7729285" cy="3720881"/>
          </a:xfrm>
          <a:prstGeom prst="rect">
            <a:avLst/>
          </a:prstGeom>
          <a:ln w="63500">
            <a:solidFill>
              <a:srgbClr val="99195E"/>
            </a:solidFill>
            <a:miter lim="400000"/>
          </a:ln>
        </p:spPr>
      </p:pic>
      <p:sp>
        <p:nvSpPr>
          <p:cNvPr id="259" name="Freedman et.al. 2019"/>
          <p:cNvSpPr txBox="1"/>
          <p:nvPr/>
        </p:nvSpPr>
        <p:spPr>
          <a:xfrm>
            <a:off x="16665435" y="11422420"/>
            <a:ext cx="3726370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marR="57149" indent="57149" algn="l" defTabSz="1285875">
              <a:lnSpc>
                <a:spcPct val="150000"/>
              </a:lnSpc>
              <a:defRPr sz="3000" b="1">
                <a:solidFill>
                  <a:srgbClr val="354851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Freedman et.al. 2019</a:t>
            </a:r>
          </a:p>
        </p:txBody>
      </p:sp>
      <p:sp>
        <p:nvSpPr>
          <p:cNvPr id="260" name="Nature of Dark Energy…"/>
          <p:cNvSpPr txBox="1"/>
          <p:nvPr/>
        </p:nvSpPr>
        <p:spPr>
          <a:xfrm>
            <a:off x="4078203" y="849040"/>
            <a:ext cx="6096967" cy="458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L="488042" marR="57149" indent="-430892" algn="l" defTabSz="1285875"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Nature of Dark Energy</a:t>
            </a:r>
          </a:p>
          <a:p>
            <a:pPr marL="488042" marR="57149" indent="-430892" algn="l" defTabSz="1285875"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Nature of Dark Matter</a:t>
            </a:r>
          </a:p>
          <a:p>
            <a:pPr marL="488042" marR="57149" indent="-430892" algn="l" defTabSz="1285875"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Inflation candidate</a:t>
            </a:r>
          </a:p>
          <a:p>
            <a:pPr marL="488042" marR="57149" indent="-430892" algn="l" defTabSz="1285875"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Missing baryons</a:t>
            </a:r>
          </a:p>
          <a:p>
            <a:pPr marL="488042" marR="57149" indent="-430892" algn="l" defTabSz="1285875"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Galaxy formation</a:t>
            </a:r>
          </a:p>
          <a:p>
            <a:pPr marL="488042" marR="57149" indent="-430892" algn="l" defTabSz="1285875">
              <a:buSzPct val="80000"/>
              <a:buBlip>
                <a:blip r:embed="rId3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More data - tensions </a:t>
            </a:r>
          </a:p>
        </p:txBody>
      </p:sp>
      <p:sp>
        <p:nvSpPr>
          <p:cNvPr id="261" name="What is the Hubble Constant?"/>
          <p:cNvSpPr txBox="1"/>
          <p:nvPr/>
        </p:nvSpPr>
        <p:spPr>
          <a:xfrm>
            <a:off x="13058427" y="1541231"/>
            <a:ext cx="7601938" cy="7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>
            <a:lvl1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What is the Hubble Constant? </a:t>
            </a:r>
          </a:p>
        </p:txBody>
      </p:sp>
      <p:pic>
        <p:nvPicPr>
          <p:cNvPr id="262" name="Screenshot 2020-07-16 at 10.05.18.png" descr="Screenshot 2020-07-16 at 10.05.1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0566" y="2483005"/>
            <a:ext cx="7729285" cy="4649304"/>
          </a:xfrm>
          <a:prstGeom prst="rect">
            <a:avLst/>
          </a:prstGeom>
          <a:ln w="63500">
            <a:solidFill>
              <a:srgbClr val="99195E"/>
            </a:solidFill>
            <a:miter lim="400000"/>
          </a:ln>
        </p:spPr>
      </p:pic>
      <p:pic>
        <p:nvPicPr>
          <p:cNvPr id="263" name="STSCI-H-p1925b-editable10x6.pdf" descr="STSCI-H-p1925b-editable10x6.pdf"/>
          <p:cNvPicPr>
            <a:picLocks noChangeAspect="1"/>
          </p:cNvPicPr>
          <p:nvPr/>
        </p:nvPicPr>
        <p:blipFill>
          <a:blip r:embed="rId5"/>
          <a:srcRect l="2524" b="5112"/>
          <a:stretch>
            <a:fillRect/>
          </a:stretch>
        </p:blipFill>
        <p:spPr>
          <a:xfrm>
            <a:off x="3656950" y="6337661"/>
            <a:ext cx="8939144" cy="5231064"/>
          </a:xfrm>
          <a:prstGeom prst="rect">
            <a:avLst/>
          </a:prstGeom>
          <a:ln w="63500">
            <a:solidFill>
              <a:srgbClr val="99195E"/>
            </a:solidFill>
            <a:miter lim="400000"/>
          </a:ln>
        </p:spPr>
      </p:pic>
      <p:sp>
        <p:nvSpPr>
          <p:cNvPr id="264" name="NASA"/>
          <p:cNvSpPr txBox="1"/>
          <p:nvPr/>
        </p:nvSpPr>
        <p:spPr>
          <a:xfrm>
            <a:off x="4210948" y="11677325"/>
            <a:ext cx="1355537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marR="57149" indent="57149" algn="l" defTabSz="1285875">
              <a:lnSpc>
                <a:spcPct val="150000"/>
              </a:lnSpc>
              <a:defRPr sz="3000" b="1">
                <a:solidFill>
                  <a:srgbClr val="354851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NASA</a:t>
            </a:r>
          </a:p>
        </p:txBody>
      </p:sp>
      <p:sp>
        <p:nvSpPr>
          <p:cNvPr id="265" name="From philosophy to precision to crisis?"/>
          <p:cNvSpPr txBox="1"/>
          <p:nvPr/>
        </p:nvSpPr>
        <p:spPr>
          <a:xfrm>
            <a:off x="8860115" y="12301852"/>
            <a:ext cx="8476777" cy="7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From philosophy to precision to crisis?</a:t>
            </a:r>
          </a:p>
        </p:txBody>
      </p:sp>
      <p:sp>
        <p:nvSpPr>
          <p:cNvPr id="266" name="Rectangle"/>
          <p:cNvSpPr/>
          <p:nvPr/>
        </p:nvSpPr>
        <p:spPr>
          <a:xfrm>
            <a:off x="8887079" y="12315742"/>
            <a:ext cx="8727039" cy="808647"/>
          </a:xfrm>
          <a:prstGeom prst="rect">
            <a:avLst/>
          </a:prstGeom>
          <a:ln w="508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0">
              <a:defRPr sz="50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pic>
        <p:nvPicPr>
          <p:cNvPr id="267" name="H_0.pdf" descr="H_0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7578" y="4455305"/>
            <a:ext cx="575184" cy="4245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creenshot 2021-03-09 at 10.26.25.png" descr="Screenshot 2021-03-09 at 10.26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395" y="1062093"/>
            <a:ext cx="6535178" cy="7346199"/>
          </a:xfrm>
          <a:prstGeom prst="rect">
            <a:avLst/>
          </a:prstGeom>
          <a:ln w="63500">
            <a:solidFill>
              <a:srgbClr val="650E47"/>
            </a:solidFill>
            <a:miter lim="400000"/>
          </a:ln>
        </p:spPr>
      </p:pic>
      <p:sp>
        <p:nvSpPr>
          <p:cNvPr id="270" name="Verde, Treu &amp; Riess, 2019"/>
          <p:cNvSpPr txBox="1"/>
          <p:nvPr/>
        </p:nvSpPr>
        <p:spPr>
          <a:xfrm>
            <a:off x="4625597" y="167109"/>
            <a:ext cx="4689102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marR="57149" indent="57149" algn="l" defTabSz="1285875">
              <a:lnSpc>
                <a:spcPct val="150000"/>
              </a:lnSpc>
              <a:defRPr sz="3000" b="1">
                <a:solidFill>
                  <a:srgbClr val="354851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Verde, Treu &amp; Riess, 2019 </a:t>
            </a:r>
          </a:p>
        </p:txBody>
      </p:sp>
      <p:pic>
        <p:nvPicPr>
          <p:cNvPr id="271" name="Screenshot 2021-03-06 at 19.48.48.png" descr="Screenshot 2021-03-06 at 19.48.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7297" y="468527"/>
            <a:ext cx="9239237" cy="12778946"/>
          </a:xfrm>
          <a:prstGeom prst="rect">
            <a:avLst/>
          </a:prstGeom>
          <a:ln w="63500">
            <a:solidFill>
              <a:srgbClr val="650E47"/>
            </a:solidFill>
            <a:miter lim="400000"/>
          </a:ln>
        </p:spPr>
      </p:pic>
      <p:sp>
        <p:nvSpPr>
          <p:cNvPr id="272" name="Di Valentino et.al. 2021"/>
          <p:cNvSpPr txBox="1"/>
          <p:nvPr/>
        </p:nvSpPr>
        <p:spPr>
          <a:xfrm>
            <a:off x="4480024" y="12618422"/>
            <a:ext cx="4223084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marR="57149" indent="57149" algn="l" defTabSz="1285875">
              <a:lnSpc>
                <a:spcPct val="150000"/>
              </a:lnSpc>
              <a:defRPr sz="3000" b="1">
                <a:solidFill>
                  <a:srgbClr val="354851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 Valentino et.al. 2021</a:t>
            </a:r>
          </a:p>
        </p:txBody>
      </p:sp>
      <p:sp>
        <p:nvSpPr>
          <p:cNvPr id="273" name="Line"/>
          <p:cNvSpPr/>
          <p:nvPr/>
        </p:nvSpPr>
        <p:spPr>
          <a:xfrm>
            <a:off x="10069518" y="9209971"/>
            <a:ext cx="7969616" cy="1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4" name="Line"/>
          <p:cNvSpPr/>
          <p:nvPr/>
        </p:nvSpPr>
        <p:spPr>
          <a:xfrm>
            <a:off x="8250828" y="11759927"/>
            <a:ext cx="8458242" cy="1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5" name="Planck 2018 range…"/>
          <p:cNvSpPr txBox="1"/>
          <p:nvPr/>
        </p:nvSpPr>
        <p:spPr>
          <a:xfrm>
            <a:off x="5767873" y="10630450"/>
            <a:ext cx="4639946" cy="1412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Planck 2018 range </a:t>
            </a:r>
          </a:p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(CMB)</a:t>
            </a:r>
          </a:p>
        </p:txBody>
      </p:sp>
      <p:sp>
        <p:nvSpPr>
          <p:cNvPr id="276" name="SHOES 2021 range…"/>
          <p:cNvSpPr txBox="1"/>
          <p:nvPr/>
        </p:nvSpPr>
        <p:spPr>
          <a:xfrm>
            <a:off x="5582913" y="8647438"/>
            <a:ext cx="7601937" cy="1412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SHOES 2021 range</a:t>
            </a:r>
          </a:p>
          <a:p>
            <a:pPr marR="57149" indent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(Cepheids)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Rounded Rectangle"/>
          <p:cNvSpPr/>
          <p:nvPr/>
        </p:nvSpPr>
        <p:spPr>
          <a:xfrm>
            <a:off x="9900093" y="6026401"/>
            <a:ext cx="4512005" cy="3273312"/>
          </a:xfrm>
          <a:prstGeom prst="roundRect">
            <a:avLst>
              <a:gd name="adj" fmla="val 11321"/>
            </a:avLst>
          </a:prstGeom>
          <a:solidFill>
            <a:srgbClr val="FFFC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0">
              <a:defRPr sz="50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79" name="Dark Energy…"/>
          <p:cNvSpPr txBox="1"/>
          <p:nvPr/>
        </p:nvSpPr>
        <p:spPr>
          <a:xfrm>
            <a:off x="10102744" y="6867692"/>
            <a:ext cx="4214415" cy="2276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821530">
              <a:defRPr sz="4200" b="1">
                <a:solidFill>
                  <a:srgbClr val="01199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Dark Energy</a:t>
            </a:r>
          </a:p>
          <a:p>
            <a:pPr defTabSz="821530">
              <a:defRPr sz="4200" b="1">
                <a:solidFill>
                  <a:srgbClr val="01199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Dark Matter</a:t>
            </a:r>
          </a:p>
          <a:p>
            <a:pPr defTabSz="821530">
              <a:defRPr sz="4200" b="1">
                <a:solidFill>
                  <a:srgbClr val="01199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Hubble Tension </a:t>
            </a:r>
          </a:p>
        </p:txBody>
      </p:sp>
      <p:sp>
        <p:nvSpPr>
          <p:cNvPr id="280" name="Solutions"/>
          <p:cNvSpPr txBox="1"/>
          <p:nvPr/>
        </p:nvSpPr>
        <p:spPr>
          <a:xfrm>
            <a:off x="3565921" y="325932"/>
            <a:ext cx="17252158" cy="1501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 fontScale="92500" lnSpcReduction="20000"/>
          </a:bodyPr>
          <a:lstStyle>
            <a:lvl1pPr marR="52006" indent="52006" defTabSz="1170146">
              <a:defRPr sz="10500" b="1">
                <a:solidFill>
                  <a:srgbClr val="FFD300"/>
                </a:solidFill>
                <a:effectLst>
                  <a:outerShdw blurRad="12700" dist="23114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Solutions</a:t>
            </a:r>
          </a:p>
        </p:txBody>
      </p:sp>
      <p:sp>
        <p:nvSpPr>
          <p:cNvPr id="281" name="Rounded Rectangle"/>
          <p:cNvSpPr/>
          <p:nvPr/>
        </p:nvSpPr>
        <p:spPr>
          <a:xfrm>
            <a:off x="10925246" y="6066047"/>
            <a:ext cx="3238502" cy="34137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FF"/>
              </a:gs>
              <a:gs pos="80108">
                <a:srgbClr val="FFFEBC"/>
              </a:gs>
              <a:gs pos="100000">
                <a:srgbClr val="FFFC79"/>
              </a:gs>
            </a:gsLst>
            <a:lin ang="12222023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0">
              <a:defRPr sz="50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pic>
        <p:nvPicPr>
          <p:cNvPr id="282" name="Callout Callout" descr="Callout Callou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1007" y="1966097"/>
            <a:ext cx="6840143" cy="3445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Callout Callout" descr="Callout Callou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477" y="1966097"/>
            <a:ext cx="6840141" cy="3677618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Relook at existing data…"/>
          <p:cNvSpPr txBox="1"/>
          <p:nvPr/>
        </p:nvSpPr>
        <p:spPr>
          <a:xfrm>
            <a:off x="5364047" y="2336125"/>
            <a:ext cx="5851176" cy="204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Relook at existing data</a:t>
            </a:r>
          </a:p>
          <a:p>
            <a: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methods</a:t>
            </a:r>
          </a:p>
          <a:p>
            <a: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analysis </a:t>
            </a:r>
          </a:p>
        </p:txBody>
      </p:sp>
      <p:sp>
        <p:nvSpPr>
          <p:cNvPr id="285" name="New physics:…"/>
          <p:cNvSpPr txBox="1"/>
          <p:nvPr/>
        </p:nvSpPr>
        <p:spPr>
          <a:xfrm>
            <a:off x="13730388" y="2304944"/>
            <a:ext cx="5483262" cy="2682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New physics: </a:t>
            </a:r>
          </a:p>
          <a:p>
            <a: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Beyond Standard Model </a:t>
            </a:r>
          </a:p>
          <a:p>
            <a: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i.e. a new particle/field</a:t>
            </a:r>
          </a:p>
          <a:p>
            <a: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   </a:t>
            </a:r>
          </a:p>
        </p:txBody>
      </p:sp>
      <p:pic>
        <p:nvPicPr>
          <p:cNvPr id="286" name="Callout Callout" descr="Callout Callou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694" y="5796953"/>
            <a:ext cx="4299749" cy="2122093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New theory"/>
          <p:cNvSpPr txBox="1"/>
          <p:nvPr/>
        </p:nvSpPr>
        <p:spPr>
          <a:xfrm>
            <a:off x="15721739" y="6275399"/>
            <a:ext cx="2823542" cy="7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New theory </a:t>
            </a:r>
          </a:p>
        </p:txBody>
      </p:sp>
      <p:pic>
        <p:nvPicPr>
          <p:cNvPr id="288" name="Callout Callout" descr="Callout Callou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266" y="5533156"/>
            <a:ext cx="6203599" cy="3831433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New probes :…"/>
          <p:cNvSpPr txBox="1"/>
          <p:nvPr/>
        </p:nvSpPr>
        <p:spPr>
          <a:xfrm>
            <a:off x="4173968" y="5790001"/>
            <a:ext cx="3772483" cy="331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New probes : </a:t>
            </a:r>
          </a:p>
          <a:p>
            <a: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Lab experiments</a:t>
            </a:r>
          </a:p>
          <a:p>
            <a: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Direct + Indirect </a:t>
            </a:r>
          </a:p>
          <a:p>
            <a: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Astrophysics</a:t>
            </a:r>
          </a:p>
          <a:p>
            <a: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Cosmic Frontier </a:t>
            </a:r>
          </a:p>
        </p:txBody>
      </p:sp>
      <p:pic>
        <p:nvPicPr>
          <p:cNvPr id="290" name="Callout Callout" descr="Callout Callou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0629" y="7927537"/>
            <a:ext cx="10626727" cy="5131388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Test against all known observations…"/>
          <p:cNvSpPr txBox="1"/>
          <p:nvPr/>
        </p:nvSpPr>
        <p:spPr>
          <a:xfrm>
            <a:off x="7875521" y="10513879"/>
            <a:ext cx="9570988" cy="204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Test against all known observations</a:t>
            </a:r>
          </a:p>
          <a:p>
            <a: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Make new predictions </a:t>
            </a:r>
          </a:p>
          <a:p>
            <a: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Use new observations to rule out/constrain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adio to the rescue"/>
          <p:cNvSpPr txBox="1"/>
          <p:nvPr/>
        </p:nvSpPr>
        <p:spPr>
          <a:xfrm>
            <a:off x="4735710" y="-194117"/>
            <a:ext cx="14912580" cy="2357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>
            <a:lvl1pPr marL="57149" marR="57149" defTabSz="1285875">
              <a:defRPr sz="9200" b="1">
                <a:solidFill>
                  <a:srgbClr val="FFD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 Radio to the rescue </a:t>
            </a:r>
          </a:p>
        </p:txBody>
      </p:sp>
      <p:sp>
        <p:nvSpPr>
          <p:cNvPr id="294" name="Discovered by Jansky in 1930’s to get rid of noise to improve telephones for Bell labs…"/>
          <p:cNvSpPr txBox="1"/>
          <p:nvPr/>
        </p:nvSpPr>
        <p:spPr>
          <a:xfrm>
            <a:off x="3512477" y="1904659"/>
            <a:ext cx="15829281" cy="467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57149" marR="57149" algn="l" defTabSz="1285875">
              <a:lnSpc>
                <a:spcPct val="150000"/>
              </a:lnSpc>
              <a:buSzPct val="80000"/>
              <a:buBlip>
                <a:blip r:embed="rId2"/>
              </a:buBlip>
              <a:defRPr sz="32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Discovered by Jansky in 1930’s to get rid of noise to improve telephones for Bell labs</a:t>
            </a:r>
          </a:p>
          <a:p>
            <a:pPr marL="57149" marR="57149" algn="l" defTabSz="1285875">
              <a:lnSpc>
                <a:spcPct val="150000"/>
              </a:lnSpc>
              <a:buSzPct val="80000"/>
              <a:buBlip>
                <a:blip r:embed="rId2"/>
              </a:buBlip>
              <a:defRPr sz="32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Extremely weak - Add them all up (except solar) - not enough to melt a snowflake!</a:t>
            </a:r>
          </a:p>
          <a:p>
            <a:pPr marL="57149" marR="57149" algn="l" defTabSz="1285875">
              <a:lnSpc>
                <a:spcPct val="150000"/>
              </a:lnSpc>
              <a:buSzPct val="80000"/>
              <a:buBlip>
                <a:blip r:embed="rId2"/>
              </a:buBlip>
              <a:defRPr sz="32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Low Frequencies, long wavelengths  ~ 10 MHz —&gt; 1 THz</a:t>
            </a:r>
          </a:p>
          <a:p>
            <a:pPr marL="57149" marR="57149" algn="l" defTabSz="1285875">
              <a:lnSpc>
                <a:spcPct val="150000"/>
              </a:lnSpc>
              <a:buSzPct val="80000"/>
              <a:buBlip>
                <a:blip r:embed="rId2"/>
              </a:buBlip>
              <a:defRPr sz="32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Large wavelengths - good because goes straight through dust</a:t>
            </a:r>
          </a:p>
          <a:p>
            <a:pPr marL="57149" marR="57149" algn="l" defTabSz="1285875">
              <a:lnSpc>
                <a:spcPct val="150000"/>
              </a:lnSpc>
              <a:buSzPct val="80000"/>
              <a:buBlip>
                <a:blip r:embed="rId2"/>
              </a:buBlip>
              <a:defRPr sz="32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Low energy —&gt; hyperfine splitting ——&gt; 21 cm HI line. </a:t>
            </a:r>
          </a:p>
          <a:p>
            <a:pPr marL="57149" marR="57149" algn="l" defTabSz="1285875">
              <a:lnSpc>
                <a:spcPct val="150000"/>
              </a:lnSpc>
              <a:buSzPct val="80000"/>
              <a:buBlip>
                <a:blip r:embed="rId2"/>
              </a:buBlip>
              <a:defRPr sz="32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Optical and radio - ground based.  Atmosphere absorbs IR, UV, X-ray, Gamma-ray. </a:t>
            </a:r>
          </a:p>
        </p:txBody>
      </p:sp>
      <p:pic>
        <p:nvPicPr>
          <p:cNvPr id="295" name="Screen Shot 2017-03-21 at 1.20.47 PM.png" descr="Screen Shot 2017-03-21 at 1.20.4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414" y="6895445"/>
            <a:ext cx="10938065" cy="4513437"/>
          </a:xfrm>
          <a:prstGeom prst="rect">
            <a:avLst/>
          </a:prstGeom>
          <a:ln w="50800">
            <a:solidFill>
              <a:srgbClr val="C142FC"/>
            </a:solidFill>
            <a:miter lim="400000"/>
          </a:ln>
          <a:effectLst>
            <a:outerShdw blurRad="88900" dist="508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96" name="CMB, pulsars, quasars, radio galaxies, neutron stars, evidence for DM, indirect evidence…"/>
          <p:cNvSpPr txBox="1"/>
          <p:nvPr/>
        </p:nvSpPr>
        <p:spPr>
          <a:xfrm>
            <a:off x="3733865" y="11715749"/>
            <a:ext cx="16012717" cy="147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57149" marR="57149" algn="l" defTabSz="1285875">
              <a:lnSpc>
                <a:spcPct val="150000"/>
              </a:lnSpc>
              <a:defRPr sz="32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CMB, pulsars, quasars, radio galaxies, neutron stars, evidence for DM, indirect evidence</a:t>
            </a:r>
          </a:p>
          <a:p>
            <a:pPr marL="57149" marR="57149" algn="l" defTabSz="1285875">
              <a:lnSpc>
                <a:spcPct val="150000"/>
              </a:lnSpc>
              <a:defRPr sz="3200">
                <a:solidFill>
                  <a:srgbClr val="450E59"/>
                </a:solidFill>
                <a:uFill>
                  <a:solidFill>
                    <a:srgbClr val="450E59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for gravitational radiation, strong lensing, exoplanets  ——-&gt; What is next? </a:t>
            </a:r>
          </a:p>
        </p:txBody>
      </p:sp>
      <p:sp>
        <p:nvSpPr>
          <p:cNvPr id="297" name="Rectangle"/>
          <p:cNvSpPr/>
          <p:nvPr/>
        </p:nvSpPr>
        <p:spPr>
          <a:xfrm>
            <a:off x="3263637" y="11549061"/>
            <a:ext cx="16953172" cy="1809751"/>
          </a:xfrm>
          <a:prstGeom prst="rect">
            <a:avLst/>
          </a:prstGeom>
          <a:ln w="50800">
            <a:solidFill>
              <a:srgbClr val="E324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50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creenshot 2023-06-11 at 09.34.41.png" descr="Screenshot 2023-06-11 at 09.34.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46" y="2079284"/>
            <a:ext cx="13439180" cy="5707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Screenshot 2023-06-11 at 09.34.20.png" descr="Screenshot 2023-06-11 at 09.34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157" y="7774343"/>
            <a:ext cx="14673939" cy="5531538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Fast Radio Bursts"/>
          <p:cNvSpPr txBox="1"/>
          <p:nvPr/>
        </p:nvSpPr>
        <p:spPr>
          <a:xfrm>
            <a:off x="4336788" y="248394"/>
            <a:ext cx="15710424" cy="1591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57149" indent="57149" defTabSz="1285875">
              <a:defRPr sz="9200" b="1">
                <a:solidFill>
                  <a:srgbClr val="FFD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Fast Radio Bursts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FRBs"/>
          <p:cNvSpPr txBox="1"/>
          <p:nvPr/>
        </p:nvSpPr>
        <p:spPr>
          <a:xfrm>
            <a:off x="4336788" y="-44639"/>
            <a:ext cx="15710424" cy="1982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normAutofit/>
          </a:bodyPr>
          <a:lstStyle>
            <a:lvl1pPr marR="57149" indent="57149" defTabSz="1285875">
              <a:defRPr sz="9200" b="1">
                <a:solidFill>
                  <a:srgbClr val="FFD3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D300"/>
                  </a:solidFill>
                </a:u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FRBs</a:t>
            </a:r>
          </a:p>
        </p:txBody>
      </p:sp>
      <p:sp>
        <p:nvSpPr>
          <p:cNvPr id="304" name="Transients, recently discovered (2007), from ~few to ~few hundred in few years…"/>
          <p:cNvSpPr txBox="1"/>
          <p:nvPr/>
        </p:nvSpPr>
        <p:spPr>
          <a:xfrm>
            <a:off x="3634861" y="1315811"/>
            <a:ext cx="17114278" cy="3002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L="448127" marR="57149" indent="-448127" algn="l" defTabSz="1285875">
              <a:lnSpc>
                <a:spcPct val="120000"/>
              </a:lnSpc>
              <a:buSzPct val="80000"/>
              <a:buBlip>
                <a:blip r:embed="rId2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</a:t>
            </a:r>
            <a:r>
              <a:rPr sz="3600"/>
              <a:t>Transients, recently discovered (2007), from ~few to ~few hundred in few years</a:t>
            </a:r>
          </a:p>
          <a:p>
            <a:pPr marL="457198" marR="57149" indent="-457198" algn="l" defTabSz="1285875">
              <a:lnSpc>
                <a:spcPct val="120000"/>
              </a:lnSpc>
              <a:buSzPct val="80000"/>
              <a:buBlip>
                <a:blip r:embed="rId2"/>
              </a:buBlip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Progenitor mechanism is currently unknown, strong hints from magnetars</a:t>
            </a:r>
          </a:p>
          <a:p>
            <a:pPr marL="457198" marR="57149" indent="-457198" algn="l" defTabSz="1285875">
              <a:lnSpc>
                <a:spcPct val="120000"/>
              </a:lnSpc>
              <a:buSzPct val="80000"/>
              <a:buBlip>
                <a:blip r:embed="rId2"/>
              </a:buBlip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Number of classes is unknown, some have been observed to repeat </a:t>
            </a:r>
          </a:p>
          <a:p>
            <a:pPr marL="440871" marR="57149" indent="-440871" algn="l" defTabSz="1285875">
              <a:lnSpc>
                <a:spcPct val="120000"/>
              </a:lnSpc>
              <a:buSzPct val="80000"/>
              <a:buBlip>
                <a:blip r:embed="rId2"/>
              </a:buBlip>
              <a:defRPr sz="36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Very bright (~Jy) and brief (~ms)  </a:t>
            </a:r>
            <a:r>
              <a:rPr sz="3800"/>
              <a:t> </a:t>
            </a:r>
          </a:p>
        </p:txBody>
      </p:sp>
      <p:sp>
        <p:nvSpPr>
          <p:cNvPr id="305" name="Living Theory Catalogue  - frbtheorycat.org…"/>
          <p:cNvSpPr txBox="1"/>
          <p:nvPr/>
        </p:nvSpPr>
        <p:spPr>
          <a:xfrm>
            <a:off x="465802" y="5365335"/>
            <a:ext cx="10182821" cy="7381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</a:t>
            </a:r>
            <a:r>
              <a:rPr sz="3200"/>
              <a:t>Living Theory Catalogue  - </a:t>
            </a:r>
            <a:r>
              <a:rPr sz="3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frbtheorycat.org</a:t>
            </a:r>
            <a:endParaRPr sz="3200"/>
          </a:p>
          <a:p>
            <a:pPr marR="57149" algn="l" defTabSz="1285875">
              <a:defRPr sz="32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 sz="3200"/>
          </a:p>
          <a:p>
            <a:pPr marR="57149" algn="l" defTabSz="1285875">
              <a:defRPr sz="32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Progenitor mechanisms </a:t>
            </a:r>
          </a:p>
          <a:p>
            <a:pPr marR="57149" algn="l" defTabSz="1285875">
              <a:defRPr sz="32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R="57149" algn="l" defTabSz="1285875">
              <a:defRPr sz="32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Use FRBs as cosmological yardsticks</a:t>
            </a:r>
          </a:p>
          <a:p>
            <a:pPr marR="57149" algn="l" defTabSz="1285875">
              <a:defRPr sz="32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R="57149" algn="l" defTabSz="1285875">
              <a:defRPr sz="32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</a:t>
            </a:r>
          </a:p>
          <a:p>
            <a:pPr marR="57149" algn="l" defTabSz="1285875">
              <a:defRPr sz="32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Use FRBs + Cosmology to find missing baryons</a:t>
            </a:r>
          </a:p>
          <a:p>
            <a:pPr marR="57149" algn="l" defTabSz="1285875">
              <a:defRPr sz="32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R="57149" algn="l" defTabSz="1285875">
              <a:defRPr sz="32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Understand substructure</a:t>
            </a:r>
          </a:p>
          <a:p>
            <a:pPr marR="57149" algn="l" defTabSz="1285875">
              <a:defRPr sz="32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 </a:t>
            </a:r>
          </a:p>
          <a:p>
            <a:pPr marL="448127" marR="57149" indent="-448127" algn="l" defTabSz="1285875">
              <a:buSzPct val="80000"/>
              <a:buBlip>
                <a:blip r:embed="rId2"/>
              </a:buBlip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marR="57149" algn="l" defTabSz="1285875">
              <a:defRPr sz="38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   </a:t>
            </a:r>
          </a:p>
        </p:txBody>
      </p:sp>
      <p:sp>
        <p:nvSpPr>
          <p:cNvPr id="306" name="Rectangle"/>
          <p:cNvSpPr/>
          <p:nvPr/>
        </p:nvSpPr>
        <p:spPr>
          <a:xfrm>
            <a:off x="6720199" y="4643941"/>
            <a:ext cx="10943602" cy="808646"/>
          </a:xfrm>
          <a:prstGeom prst="rect">
            <a:avLst/>
          </a:prstGeom>
          <a:ln w="508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0">
              <a:defRPr sz="50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07" name="Possibility for new science and discovery!"/>
          <p:cNvSpPr txBox="1"/>
          <p:nvPr/>
        </p:nvSpPr>
        <p:spPr>
          <a:xfrm>
            <a:off x="6953503" y="4560410"/>
            <a:ext cx="10093040" cy="854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marR="57149" algn="l" defTabSz="1285875">
              <a:defRPr sz="42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Possibility for new science and discovery!</a:t>
            </a:r>
            <a:r>
              <a:rPr sz="3200"/>
              <a:t> </a:t>
            </a:r>
          </a:p>
        </p:txBody>
      </p:sp>
      <p:sp>
        <p:nvSpPr>
          <p:cNvPr id="308" name="da Costa Santos, Gordin and AW 2018"/>
          <p:cNvSpPr txBox="1"/>
          <p:nvPr/>
        </p:nvSpPr>
        <p:spPr>
          <a:xfrm>
            <a:off x="5880972" y="6712979"/>
            <a:ext cx="7791171" cy="574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R="57149" indent="57149" algn="l" defTabSz="1285875">
              <a:defRPr sz="26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da Costa Santos, Gordin and </a:t>
            </a:r>
            <a:r>
              <a:rPr b="1">
                <a:solidFill>
                  <a:srgbClr val="122792"/>
                </a:solidFill>
              </a:rPr>
              <a:t>AW </a:t>
            </a:r>
            <a:r>
              <a:t>2018  </a:t>
            </a:r>
          </a:p>
        </p:txBody>
      </p:sp>
      <p:sp>
        <p:nvSpPr>
          <p:cNvPr id="309" name="Walters, AW, Gaensler, Ma &amp; Witzemann 2017"/>
          <p:cNvSpPr txBox="1"/>
          <p:nvPr/>
        </p:nvSpPr>
        <p:spPr>
          <a:xfrm>
            <a:off x="5795069" y="8180089"/>
            <a:ext cx="8657351" cy="574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R="57149" indent="57149" algn="l" defTabSz="1285875">
              <a:defRPr sz="26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Walters, </a:t>
            </a:r>
            <a:r>
              <a:rPr b="1">
                <a:solidFill>
                  <a:srgbClr val="122792"/>
                </a:solidFill>
              </a:rPr>
              <a:t>AW</a:t>
            </a:r>
            <a:r>
              <a:t>, Gaensler, Ma &amp; Witzemann 2017</a:t>
            </a:r>
          </a:p>
        </p:txBody>
      </p:sp>
      <p:sp>
        <p:nvSpPr>
          <p:cNvPr id="310" name="Platts, AW, Walters, Tendulkar, Gordin, &amp; Kandhai, 2018"/>
          <p:cNvSpPr txBox="1"/>
          <p:nvPr/>
        </p:nvSpPr>
        <p:spPr>
          <a:xfrm>
            <a:off x="4251903" y="6082200"/>
            <a:ext cx="8905778" cy="574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R="57149" indent="57149" algn="l" defTabSz="1285875">
              <a:defRPr sz="26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Platts, </a:t>
            </a:r>
            <a:r>
              <a:rPr b="1">
                <a:solidFill>
                  <a:srgbClr val="122792"/>
                </a:solidFill>
              </a:rPr>
              <a:t>AW</a:t>
            </a:r>
            <a:r>
              <a:t>, Walters, Tendulkar, Gordin, &amp; Kandhai, 2018</a:t>
            </a:r>
          </a:p>
        </p:txBody>
      </p:sp>
      <p:pic>
        <p:nvPicPr>
          <p:cNvPr id="311" name="Screen Shot 2018-10-17 at 9.00.37 AM.png" descr="Screen Shot 2018-10-17 at 9.00.3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9332" y="5906593"/>
            <a:ext cx="10458023" cy="5407188"/>
          </a:xfrm>
          <a:prstGeom prst="rect">
            <a:avLst/>
          </a:prstGeom>
          <a:ln w="63500">
            <a:solidFill>
              <a:srgbClr val="99195E"/>
            </a:solidFill>
            <a:miter lim="400000"/>
          </a:ln>
        </p:spPr>
      </p:pic>
      <p:sp>
        <p:nvSpPr>
          <p:cNvPr id="312" name="Walters, Sievers, Ma &amp; AW   2019"/>
          <p:cNvSpPr txBox="1"/>
          <p:nvPr/>
        </p:nvSpPr>
        <p:spPr>
          <a:xfrm>
            <a:off x="8200576" y="10032618"/>
            <a:ext cx="5047704" cy="574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marR="57149" indent="57149" algn="l" defTabSz="1285875">
              <a:defRPr sz="26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Walters, Sievers, Ma &amp; </a:t>
            </a:r>
            <a:r>
              <a:rPr b="1">
                <a:solidFill>
                  <a:srgbClr val="122792"/>
                </a:solidFill>
              </a:rPr>
              <a:t>AW</a:t>
            </a:r>
            <a:r>
              <a:t>   2019</a:t>
            </a:r>
          </a:p>
        </p:txBody>
      </p:sp>
      <p:sp>
        <p:nvSpPr>
          <p:cNvPr id="313" name="An FRB in our own galactic backyard"/>
          <p:cNvSpPr txBox="1"/>
          <p:nvPr/>
        </p:nvSpPr>
        <p:spPr>
          <a:xfrm>
            <a:off x="555095" y="12616123"/>
            <a:ext cx="6972300" cy="676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marR="57149" algn="l" defTabSz="1285875">
              <a:lnSpc>
                <a:spcPct val="140000"/>
              </a:lnSpc>
              <a:defRPr sz="32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An FRB in our own galactic backyard </a:t>
            </a:r>
          </a:p>
        </p:txBody>
      </p:sp>
      <p:sp>
        <p:nvSpPr>
          <p:cNvPr id="314" name="AW  &amp; Walters, Nature News &amp; Views 2020"/>
          <p:cNvSpPr txBox="1"/>
          <p:nvPr/>
        </p:nvSpPr>
        <p:spPr>
          <a:xfrm>
            <a:off x="8229041" y="12705599"/>
            <a:ext cx="6634049" cy="574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marR="57149" indent="57149" algn="l" defTabSz="1285875">
              <a:defRPr sz="2600" b="1">
                <a:solidFill>
                  <a:srgbClr val="1227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AW</a:t>
            </a:r>
            <a:r>
              <a:rPr b="0">
                <a:solidFill>
                  <a:srgbClr val="942192"/>
                </a:solidFill>
              </a:rPr>
              <a:t>  &amp; Walters, Nature News &amp; Views 2020 </a:t>
            </a:r>
          </a:p>
        </p:txBody>
      </p:sp>
      <p:sp>
        <p:nvSpPr>
          <p:cNvPr id="315" name="GZ effect and Gravitational Waves"/>
          <p:cNvSpPr txBox="1"/>
          <p:nvPr/>
        </p:nvSpPr>
        <p:spPr>
          <a:xfrm>
            <a:off x="441476" y="11456369"/>
            <a:ext cx="6557168" cy="676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marR="57149" algn="l" defTabSz="1285875">
              <a:lnSpc>
                <a:spcPct val="140000"/>
              </a:lnSpc>
              <a:defRPr sz="32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GZ effect and Gravitational Waves  </a:t>
            </a:r>
          </a:p>
        </p:txBody>
      </p:sp>
      <p:sp>
        <p:nvSpPr>
          <p:cNvPr id="316" name="Kalita &amp; AW  2022"/>
          <p:cNvSpPr txBox="1"/>
          <p:nvPr/>
        </p:nvSpPr>
        <p:spPr>
          <a:xfrm>
            <a:off x="8291593" y="11520365"/>
            <a:ext cx="2969927" cy="574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marR="57149" indent="57149" algn="l" defTabSz="1285875">
              <a:defRPr sz="26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Kalita &amp; </a:t>
            </a:r>
            <a:r>
              <a:rPr b="1">
                <a:solidFill>
                  <a:srgbClr val="122792"/>
                </a:solidFill>
              </a:rPr>
              <a:t>AW</a:t>
            </a:r>
            <a:r>
              <a:t>  2022 </a:t>
            </a:r>
          </a:p>
        </p:txBody>
      </p:sp>
      <p:sp>
        <p:nvSpPr>
          <p:cNvPr id="317" name="Modified gravity and lensing"/>
          <p:cNvSpPr txBox="1"/>
          <p:nvPr/>
        </p:nvSpPr>
        <p:spPr>
          <a:xfrm>
            <a:off x="551427" y="12062931"/>
            <a:ext cx="5721152" cy="676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marR="57149" algn="l" defTabSz="1285875">
              <a:lnSpc>
                <a:spcPct val="140000"/>
              </a:lnSpc>
              <a:defRPr sz="32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Modified gravity and lensing   </a:t>
            </a:r>
          </a:p>
        </p:txBody>
      </p:sp>
      <p:sp>
        <p:nvSpPr>
          <p:cNvPr id="318" name="Kalita, Bhatporia  &amp; AW  2023"/>
          <p:cNvSpPr txBox="1"/>
          <p:nvPr/>
        </p:nvSpPr>
        <p:spPr>
          <a:xfrm>
            <a:off x="8257650" y="12062931"/>
            <a:ext cx="4572073" cy="574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marR="57149" indent="57149" algn="l" defTabSz="1285875">
              <a:defRPr sz="26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Kalita, Bhatporia  &amp; </a:t>
            </a:r>
            <a:r>
              <a:rPr b="1">
                <a:solidFill>
                  <a:srgbClr val="122792"/>
                </a:solidFill>
              </a:rPr>
              <a:t>AW</a:t>
            </a:r>
            <a:r>
              <a:t>  2023</a:t>
            </a:r>
          </a:p>
        </p:txBody>
      </p:sp>
      <p:sp>
        <p:nvSpPr>
          <p:cNvPr id="319" name="Platts, …, AW et.al. 2020"/>
          <p:cNvSpPr txBox="1"/>
          <p:nvPr/>
        </p:nvSpPr>
        <p:spPr>
          <a:xfrm>
            <a:off x="8232046" y="10534355"/>
            <a:ext cx="4131683" cy="574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>
            <a:spAutoFit/>
          </a:bodyPr>
          <a:lstStyle/>
          <a:p>
            <a:pPr marR="57149" indent="57149" algn="l" defTabSz="1285875">
              <a:defRPr sz="26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Platts, …, </a:t>
            </a:r>
            <a:r>
              <a:rPr b="1">
                <a:solidFill>
                  <a:srgbClr val="122792"/>
                </a:solidFill>
              </a:rPr>
              <a:t>AW </a:t>
            </a:r>
            <a:r>
              <a:t>et.al. 2020 </a:t>
            </a:r>
          </a:p>
        </p:txBody>
      </p:sp>
      <p:sp>
        <p:nvSpPr>
          <p:cNvPr id="320" name="Kalita,  AW 2022"/>
          <p:cNvSpPr txBox="1"/>
          <p:nvPr/>
        </p:nvSpPr>
        <p:spPr>
          <a:xfrm>
            <a:off x="5808919" y="7343759"/>
            <a:ext cx="257275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l" defTabSz="914400">
              <a:buClr>
                <a:srgbClr val="FFFFFF"/>
              </a:buClr>
              <a:buFont typeface="Palatino"/>
              <a:defRPr sz="26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Kalita,  </a:t>
            </a:r>
            <a:r>
              <a:rPr b="1">
                <a:solidFill>
                  <a:srgbClr val="122792"/>
                </a:solidFill>
              </a:rPr>
              <a:t>AW 2022</a:t>
            </a:r>
          </a:p>
        </p:txBody>
      </p:sp>
      <p:sp>
        <p:nvSpPr>
          <p:cNvPr id="321" name="Kalita, Bhatporia, AW 2024"/>
          <p:cNvSpPr txBox="1"/>
          <p:nvPr/>
        </p:nvSpPr>
        <p:spPr>
          <a:xfrm>
            <a:off x="8077569" y="9047055"/>
            <a:ext cx="409235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l" defTabSz="914400">
              <a:buClr>
                <a:srgbClr val="FFFFFF"/>
              </a:buClr>
              <a:buFont typeface="Palatino"/>
              <a:defRPr sz="26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Kalita, Bhatporia, </a:t>
            </a:r>
            <a:r>
              <a:rPr b="1">
                <a:solidFill>
                  <a:srgbClr val="122792"/>
                </a:solidFill>
              </a:rPr>
              <a:t>AW 2024</a:t>
            </a:r>
          </a:p>
        </p:txBody>
      </p:sp>
      <p:sp>
        <p:nvSpPr>
          <p:cNvPr id="322" name="Kalita, Bhatporia, AW 2023"/>
          <p:cNvSpPr txBox="1"/>
          <p:nvPr/>
        </p:nvSpPr>
        <p:spPr>
          <a:xfrm>
            <a:off x="8077569" y="8586148"/>
            <a:ext cx="409235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algn="l" defTabSz="914400">
              <a:buClr>
                <a:srgbClr val="FFFFFF"/>
              </a:buClr>
              <a:buFont typeface="Palatino"/>
              <a:defRPr sz="26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Kalita, Bhatporia, </a:t>
            </a:r>
            <a:r>
              <a:rPr b="1">
                <a:solidFill>
                  <a:srgbClr val="122792"/>
                </a:solidFill>
              </a:rPr>
              <a:t>AW 2023</a:t>
            </a:r>
          </a:p>
        </p:txBody>
      </p:sp>
      <p:sp>
        <p:nvSpPr>
          <p:cNvPr id="323" name="An FRB in our own galactic backyard"/>
          <p:cNvSpPr txBox="1"/>
          <p:nvPr/>
        </p:nvSpPr>
        <p:spPr>
          <a:xfrm>
            <a:off x="13559978" y="11425112"/>
            <a:ext cx="10280300" cy="676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marR="57149" algn="l" defTabSz="1285875">
              <a:lnSpc>
                <a:spcPct val="140000"/>
              </a:lnSpc>
              <a:defRPr sz="3200">
                <a:solidFill>
                  <a:srgbClr val="1A0A53"/>
                </a:solidFill>
                <a:uFill>
                  <a:solidFill>
                    <a:srgbClr val="1A0A53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Topological Data Analysis to understand FRB catalogue</a:t>
            </a:r>
          </a:p>
        </p:txBody>
      </p:sp>
      <p:sp>
        <p:nvSpPr>
          <p:cNvPr id="324" name="Kalita, Bhatporia  &amp; AW  2023"/>
          <p:cNvSpPr txBox="1"/>
          <p:nvPr/>
        </p:nvSpPr>
        <p:spPr>
          <a:xfrm>
            <a:off x="14569513" y="12062932"/>
            <a:ext cx="6343997" cy="574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marR="57149" indent="57149" algn="l" defTabSz="1285875">
              <a:defRPr sz="2600">
                <a:solidFill>
                  <a:srgbClr val="942192"/>
                </a:solidFill>
                <a:uFill>
                  <a:solidFill>
                    <a:srgbClr val="00C7FC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Bhatporia, Walters, Murugan  &amp; </a:t>
            </a:r>
            <a:r>
              <a:rPr b="1">
                <a:solidFill>
                  <a:srgbClr val="122792"/>
                </a:solidFill>
              </a:rPr>
              <a:t>AW</a:t>
            </a:r>
            <a:r>
              <a:t>  2023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6734</TotalTime>
  <Words>2719</Words>
  <Application>Microsoft Macintosh PowerPoint</Application>
  <PresentationFormat>Custom</PresentationFormat>
  <Paragraphs>389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Baskerville</vt:lpstr>
      <vt:lpstr>Cambria Math</vt:lpstr>
      <vt:lpstr>Copperplate</vt:lpstr>
      <vt:lpstr>Helvetica Neue</vt:lpstr>
      <vt:lpstr>Helvetica Neue Medium</vt:lpstr>
      <vt:lpstr>Hoefler Text</vt:lpstr>
      <vt:lpstr>Palatino</vt:lpstr>
      <vt:lpstr>Times New Roman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Amanda Weltman</cp:lastModifiedBy>
  <cp:revision>7</cp:revision>
  <dcterms:modified xsi:type="dcterms:W3CDTF">2026-03-16T06:39:18Z</dcterms:modified>
</cp:coreProperties>
</file>