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media1.mp4" ContentType="video/unknown"/>
  <Override PartName="/ppt/media/media2.mp4" ContentType="video/unknown"/>
  <Override PartName="/ppt/media/media3.mp4" ContentType="video/unknown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nkitabm@umd.edu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10.png"/><Relationship Id="rId5" Type="http://schemas.openxmlformats.org/officeDocument/2006/relationships/video" Target="../media/media2.mp4"/><Relationship Id="rId6" Type="http://schemas.microsoft.com/office/2007/relationships/media" Target="../media/media2.mp4"/><Relationship Id="rId7" Type="http://schemas.openxmlformats.org/officeDocument/2006/relationships/image" Target="../media/image11.png"/><Relationship Id="rId8" Type="http://schemas.openxmlformats.org/officeDocument/2006/relationships/video" Target="../media/media3.mp4"/><Relationship Id="rId9" Type="http://schemas.microsoft.com/office/2007/relationships/media" Target="../media/media3.mp4"/><Relationship Id="rId10" Type="http://schemas.openxmlformats.org/officeDocument/2006/relationships/image" Target="../media/image12.png"/><Relationship Id="rId11" Type="http://schemas.openxmlformats.org/officeDocument/2006/relationships/hyperlink" Target="mailto:ankitabm@umd.edu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nkitabm@umd.edu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nkitabm@umd.edu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hyperlink" Target="mailto:ankitabm@umd.edu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hyperlink" Target="mailto:ankitabm@umd.edu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hyperlink" Target="mailto:ankitabm@umd.edu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hyperlink" Target="mailto:ankitabm@umd.edu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hyperlink" Target="mailto:ankitabm@umd.edu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4" Type="http://schemas.openxmlformats.org/officeDocument/2006/relationships/hyperlink" Target="mailto:ankitabm@umd.edu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mailto:ankitabm@umd.edu" TargetMode="Externa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hyperlink" Target="mailto:ankitabm@umd.edu" TargetMode="Externa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Relationship Id="rId4" Type="http://schemas.openxmlformats.org/officeDocument/2006/relationships/image" Target="../media/image3.jpeg"/><Relationship Id="rId5" Type="http://schemas.openxmlformats.org/officeDocument/2006/relationships/hyperlink" Target="mailto:ankitabm@umd.edu" TargetMode="Externa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nkitabm@umd.edu" TargetMode="Externa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nkitabm@umd.edu" TargetMode="Externa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hyperlink" Target="mailto:ankitabm@umd.edu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hyperlink" Target="mailto:ankitabm@umd.edu" TargetMode="Externa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hyperlink" Target="mailto:ankitabm@umd.edu" TargetMode="Externa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hyperlink" Target="mailto:ankitabm@umd.edu" TargetMode="Externa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hyperlink" Target="mailto:ankitabm@umd.edu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hyperlink" Target="mailto:ankitabm@umd.edu" TargetMode="Externa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hyperlink" Target="mailto:ankitabm@umd.edu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hyperlink" Target="mailto:ankitabm@umd.edu" TargetMode="External"/><Relationship Id="rId5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hyperlink" Target="mailto:ankitabm@umd.edu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mailto:ankitabm@umd.edu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hyperlink" Target="mailto:ankitabm@umd.edu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hyperlink" Target="mailto:ankitabm@umd.edu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hyperlink" Target="mailto:ankitabm@umd.edu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" name="Shape 1"/>
          <p:cNvSpPr/>
          <p:nvPr/>
        </p:nvSpPr>
        <p:spPr>
          <a:xfrm>
            <a:off x="0" y="-1"/>
            <a:ext cx="9144000" cy="36578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" name="Text 2"/>
          <p:cNvSpPr txBox="1"/>
          <p:nvPr/>
        </p:nvSpPr>
        <p:spPr>
          <a:xfrm>
            <a:off x="640079" y="1062989"/>
            <a:ext cx="8219473" cy="982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15000"/>
              </a:lnSpc>
              <a:defRPr b="1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Synergies between Cosmic Reionization and JWST Galaxy Surveys</a:t>
            </a:r>
          </a:p>
        </p:txBody>
      </p:sp>
      <p:sp>
        <p:nvSpPr>
          <p:cNvPr id="23" name="Text 3"/>
          <p:cNvSpPr txBox="1"/>
          <p:nvPr/>
        </p:nvSpPr>
        <p:spPr>
          <a:xfrm>
            <a:off x="640080" y="2485216"/>
            <a:ext cx="6400801" cy="24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>
                <a:solidFill>
                  <a:srgbClr val="FFD54F"/>
                </a:solidFill>
              </a:defRPr>
            </a:lvl1pPr>
          </a:lstStyle>
          <a:p>
            <a:pPr/>
            <a:r>
              <a:t>The Role of Bright Galaxies and Strong Feedback</a:t>
            </a:r>
          </a:p>
        </p:txBody>
      </p:sp>
      <p:sp>
        <p:nvSpPr>
          <p:cNvPr id="24" name="Shape 4"/>
          <p:cNvSpPr/>
          <p:nvPr/>
        </p:nvSpPr>
        <p:spPr>
          <a:xfrm>
            <a:off x="640080" y="2926079"/>
            <a:ext cx="3200401" cy="18289"/>
          </a:xfrm>
          <a:prstGeom prst="rect">
            <a:avLst/>
          </a:prstGeom>
          <a:solidFill>
            <a:srgbClr val="4FC3F7">
              <a:alpha val="6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" name="Text 5"/>
          <p:cNvSpPr txBox="1"/>
          <p:nvPr/>
        </p:nvSpPr>
        <p:spPr>
          <a:xfrm>
            <a:off x="640080" y="3265477"/>
            <a:ext cx="4572001" cy="60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b="1" sz="1600">
                <a:solidFill>
                  <a:srgbClr val="FFFFFF"/>
                </a:solidFill>
              </a:defRPr>
            </a:pPr>
            <a:r>
              <a:t>Ankita Bera</a:t>
            </a:r>
          </a:p>
          <a:p>
            <a:pPr>
              <a:defRPr sz="1200">
                <a:solidFill>
                  <a:srgbClr val="B0BEC5"/>
                </a:solidFill>
              </a:defRPr>
            </a:pPr>
            <a:r>
              <a:t>CTC Post-Doctoral Fellow</a:t>
            </a:r>
            <a:endParaRPr sz="1600"/>
          </a:p>
          <a:p>
            <a:pPr>
              <a:defRPr sz="1200">
                <a:solidFill>
                  <a:srgbClr val="B0BEC5"/>
                </a:solidFill>
              </a:defRPr>
            </a:pPr>
            <a:r>
              <a:t>University of Maryland, College Park</a:t>
            </a:r>
          </a:p>
        </p:txBody>
      </p:sp>
      <p:pic>
        <p:nvPicPr>
          <p:cNvPr id="26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46320" y="3154679"/>
            <a:ext cx="640081" cy="64008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 6"/>
          <p:cNvSpPr txBox="1"/>
          <p:nvPr/>
        </p:nvSpPr>
        <p:spPr>
          <a:xfrm>
            <a:off x="640080" y="4127939"/>
            <a:ext cx="7315201" cy="16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300">
                <a:solidFill>
                  <a:srgbClr val="4FC3F7"/>
                </a:solidFill>
              </a:defRPr>
            </a:lvl1pPr>
          </a:lstStyle>
          <a:p>
            <a:pPr/>
            <a:r>
              <a:t>Collaborators: Sultan Hassan, Robert Feldmann, Romeel Davé, Kristian Finlator</a:t>
            </a:r>
          </a:p>
        </p:txBody>
      </p:sp>
      <p:sp>
        <p:nvSpPr>
          <p:cNvPr id="28" name="Shape 7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" name="Text 8"/>
          <p:cNvSpPr txBox="1"/>
          <p:nvPr/>
        </p:nvSpPr>
        <p:spPr>
          <a:xfrm>
            <a:off x="6903719" y="4914812"/>
            <a:ext cx="2011681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ankitabm@umd.edu</a:t>
            </a:r>
          </a:p>
        </p:txBody>
      </p:sp>
      <p:sp>
        <p:nvSpPr>
          <p:cNvPr id="30" name="Text 9"/>
          <p:cNvSpPr txBox="1"/>
          <p:nvPr/>
        </p:nvSpPr>
        <p:spPr>
          <a:xfrm>
            <a:off x="502919" y="4914812"/>
            <a:ext cx="1737362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arXiv: 2511.19600</a:t>
            </a:r>
          </a:p>
        </p:txBody>
      </p:sp>
      <p:pic>
        <p:nvPicPr>
          <p:cNvPr id="31" name="arxiv_qr_2511.19600.png" descr="arxiv_qr_2511.196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6698" y="4336849"/>
            <a:ext cx="607425" cy="607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2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3" name="Shape 4"/>
          <p:cNvSpPr/>
          <p:nvPr/>
        </p:nvSpPr>
        <p:spPr>
          <a:xfrm>
            <a:off x="457200" y="320040"/>
            <a:ext cx="54864" cy="54864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4" name="Text 5"/>
          <p:cNvSpPr txBox="1"/>
          <p:nvPr/>
        </p:nvSpPr>
        <p:spPr>
          <a:xfrm>
            <a:off x="685800" y="377190"/>
            <a:ext cx="77724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Source Model: Non-linear ionization rate</a:t>
            </a:r>
          </a:p>
        </p:txBody>
      </p:sp>
      <p:sp>
        <p:nvSpPr>
          <p:cNvPr id="215" name="Shape 9"/>
          <p:cNvSpPr/>
          <p:nvPr/>
        </p:nvSpPr>
        <p:spPr>
          <a:xfrm>
            <a:off x="2204720" y="3424701"/>
            <a:ext cx="1371601" cy="1015693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16" name="Shape 10"/>
          <p:cNvSpPr/>
          <p:nvPr/>
        </p:nvSpPr>
        <p:spPr>
          <a:xfrm>
            <a:off x="2204720" y="3391456"/>
            <a:ext cx="1371601" cy="36577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7" name="Text 11"/>
          <p:cNvSpPr txBox="1"/>
          <p:nvPr/>
        </p:nvSpPr>
        <p:spPr>
          <a:xfrm>
            <a:off x="1976120" y="3350557"/>
            <a:ext cx="1828801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600">
                <a:solidFill>
                  <a:srgbClr val="4FC3F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18" name="Text 12"/>
          <p:cNvSpPr txBox="1"/>
          <p:nvPr/>
        </p:nvSpPr>
        <p:spPr>
          <a:xfrm>
            <a:off x="2067560" y="3914877"/>
            <a:ext cx="1645921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Amplitude</a:t>
            </a:r>
          </a:p>
        </p:txBody>
      </p:sp>
      <p:sp>
        <p:nvSpPr>
          <p:cNvPr id="219" name="Text 13"/>
          <p:cNvSpPr txBox="1"/>
          <p:nvPr/>
        </p:nvSpPr>
        <p:spPr>
          <a:xfrm>
            <a:off x="2067560" y="4121865"/>
            <a:ext cx="1645921" cy="25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900">
                <a:solidFill>
                  <a:srgbClr val="B0BEC5"/>
                </a:solidFill>
              </a:defRPr>
            </a:pPr>
            <a:r>
              <a:t>Scales ionizing</a:t>
            </a:r>
          </a:p>
          <a:p>
            <a:pPr algn="ctr">
              <a:defRPr sz="900">
                <a:solidFill>
                  <a:srgbClr val="B0BEC5"/>
                </a:solidFill>
              </a:defRPr>
            </a:pPr>
            <a:r>
              <a:t>emissivity uniformly</a:t>
            </a:r>
          </a:p>
        </p:txBody>
      </p:sp>
      <p:sp>
        <p:nvSpPr>
          <p:cNvPr id="220" name="Shape 14"/>
          <p:cNvSpPr/>
          <p:nvPr/>
        </p:nvSpPr>
        <p:spPr>
          <a:xfrm>
            <a:off x="3886200" y="3361386"/>
            <a:ext cx="1371600" cy="1048938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21" name="Shape 15"/>
          <p:cNvSpPr/>
          <p:nvPr/>
        </p:nvSpPr>
        <p:spPr>
          <a:xfrm>
            <a:off x="3886200" y="3364718"/>
            <a:ext cx="1371600" cy="29913"/>
          </a:xfrm>
          <a:prstGeom prst="rect">
            <a:avLst/>
          </a:prstGeom>
          <a:solidFill>
            <a:srgbClr val="26C6D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2" name="Text 16"/>
          <p:cNvSpPr txBox="1"/>
          <p:nvPr/>
        </p:nvSpPr>
        <p:spPr>
          <a:xfrm>
            <a:off x="3657600" y="3320487"/>
            <a:ext cx="1828800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600">
                <a:solidFill>
                  <a:srgbClr val="26C6D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223" name="Text 17"/>
          <p:cNvSpPr txBox="1"/>
          <p:nvPr/>
        </p:nvSpPr>
        <p:spPr>
          <a:xfrm>
            <a:off x="3749039" y="3867249"/>
            <a:ext cx="1645921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Quenching Mass</a:t>
            </a:r>
          </a:p>
        </p:txBody>
      </p:sp>
      <p:sp>
        <p:nvSpPr>
          <p:cNvPr id="224" name="Text 18"/>
          <p:cNvSpPr txBox="1"/>
          <p:nvPr/>
        </p:nvSpPr>
        <p:spPr>
          <a:xfrm>
            <a:off x="3749039" y="4083016"/>
            <a:ext cx="1645921" cy="25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900">
                <a:solidFill>
                  <a:srgbClr val="B0BEC5"/>
                </a:solidFill>
              </a:defRPr>
            </a:pPr>
            <a:r>
              <a:t>Minimum Mh for</a:t>
            </a:r>
          </a:p>
          <a:p>
            <a:pPr algn="ctr">
              <a:defRPr sz="900">
                <a:solidFill>
                  <a:srgbClr val="B0BEC5"/>
                </a:solidFill>
              </a:defRPr>
            </a:pPr>
            <a:r>
              <a:t>ionizing radiation</a:t>
            </a:r>
          </a:p>
        </p:txBody>
      </p:sp>
      <p:sp>
        <p:nvSpPr>
          <p:cNvPr id="225" name="Shape 19"/>
          <p:cNvSpPr/>
          <p:nvPr/>
        </p:nvSpPr>
        <p:spPr>
          <a:xfrm>
            <a:off x="5567679" y="3361386"/>
            <a:ext cx="1371601" cy="1048938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26" name="Shape 20"/>
          <p:cNvSpPr/>
          <p:nvPr/>
        </p:nvSpPr>
        <p:spPr>
          <a:xfrm>
            <a:off x="5567679" y="3358054"/>
            <a:ext cx="1371601" cy="36577"/>
          </a:xfrm>
          <a:prstGeom prst="rect">
            <a:avLst/>
          </a:prstGeom>
          <a:solidFill>
            <a:srgbClr val="FFD54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7" name="Text 21"/>
          <p:cNvSpPr txBox="1"/>
          <p:nvPr/>
        </p:nvSpPr>
        <p:spPr>
          <a:xfrm>
            <a:off x="5339079" y="3361386"/>
            <a:ext cx="1828801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600">
                <a:solidFill>
                  <a:srgbClr val="FFD54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228" name="Text 22"/>
          <p:cNvSpPr txBox="1"/>
          <p:nvPr/>
        </p:nvSpPr>
        <p:spPr>
          <a:xfrm>
            <a:off x="5453379" y="3884807"/>
            <a:ext cx="1645921" cy="156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Mass Index</a:t>
            </a:r>
          </a:p>
        </p:txBody>
      </p:sp>
      <p:sp>
        <p:nvSpPr>
          <p:cNvPr id="229" name="Text 23"/>
          <p:cNvSpPr txBox="1"/>
          <p:nvPr/>
        </p:nvSpPr>
        <p:spPr>
          <a:xfrm>
            <a:off x="5453379" y="4091443"/>
            <a:ext cx="1645921" cy="25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900">
                <a:solidFill>
                  <a:srgbClr val="B0BEC5"/>
                </a:solidFill>
              </a:defRPr>
            </a:pPr>
            <a:r>
              <a:t>Slope of Rion–Mh</a:t>
            </a:r>
          </a:p>
          <a:p>
            <a:pPr algn="ctr">
              <a:defRPr sz="900">
                <a:solidFill>
                  <a:srgbClr val="B0BEC5"/>
                </a:solidFill>
              </a:defRPr>
            </a:pPr>
            <a:r>
              <a:t>relation</a:t>
            </a:r>
          </a:p>
        </p:txBody>
      </p:sp>
      <p:sp>
        <p:nvSpPr>
          <p:cNvPr id="230" name="Shape 24"/>
          <p:cNvSpPr/>
          <p:nvPr/>
        </p:nvSpPr>
        <p:spPr>
          <a:xfrm>
            <a:off x="7249159" y="3361386"/>
            <a:ext cx="1371602" cy="1048938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31" name="Shape 25"/>
          <p:cNvSpPr/>
          <p:nvPr/>
        </p:nvSpPr>
        <p:spPr>
          <a:xfrm>
            <a:off x="7249159" y="3361386"/>
            <a:ext cx="1371602" cy="36577"/>
          </a:xfrm>
          <a:prstGeom prst="rect">
            <a:avLst/>
          </a:prstGeom>
          <a:solidFill>
            <a:srgbClr val="FF704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2" name="Text 26"/>
          <p:cNvSpPr txBox="1"/>
          <p:nvPr/>
        </p:nvSpPr>
        <p:spPr>
          <a:xfrm>
            <a:off x="7020559" y="3350557"/>
            <a:ext cx="1828801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600">
                <a:solidFill>
                  <a:srgbClr val="FF704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233" name="Text 27"/>
          <p:cNvSpPr txBox="1"/>
          <p:nvPr/>
        </p:nvSpPr>
        <p:spPr>
          <a:xfrm>
            <a:off x="7111999" y="3884807"/>
            <a:ext cx="1645921" cy="156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z-Evolution</a:t>
            </a:r>
          </a:p>
        </p:txBody>
      </p:sp>
      <p:sp>
        <p:nvSpPr>
          <p:cNvPr id="234" name="Text 28"/>
          <p:cNvSpPr txBox="1"/>
          <p:nvPr/>
        </p:nvSpPr>
        <p:spPr>
          <a:xfrm>
            <a:off x="7111999" y="4073155"/>
            <a:ext cx="1645921" cy="25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900">
                <a:solidFill>
                  <a:srgbClr val="B0BEC5"/>
                </a:solidFill>
              </a:defRPr>
            </a:pPr>
            <a:r>
              <a:t>Feedback strength</a:t>
            </a:r>
          </a:p>
          <a:p>
            <a:pPr algn="ctr">
              <a:defRPr sz="900">
                <a:solidFill>
                  <a:srgbClr val="B0BEC5"/>
                </a:solidFill>
              </a:defRPr>
            </a:pPr>
            <a:r>
              <a:t>&amp; redshift evolution</a:t>
            </a:r>
          </a:p>
        </p:txBody>
      </p:sp>
      <p:sp>
        <p:nvSpPr>
          <p:cNvPr id="235" name="Text 29"/>
          <p:cNvSpPr txBox="1"/>
          <p:nvPr/>
        </p:nvSpPr>
        <p:spPr>
          <a:xfrm>
            <a:off x="502919" y="4583343"/>
            <a:ext cx="813816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+ Sheth-Tormen HMF  •  Metallicity-dependent emissivity (Finlator+ 2011)  •  redshift-dependent mass-weighted metallicity (Madau &amp; Fragos 2017)</a:t>
            </a:r>
          </a:p>
        </p:txBody>
      </p:sp>
      <p:sp>
        <p:nvSpPr>
          <p:cNvPr id="236" name="Shape 9"/>
          <p:cNvSpPr/>
          <p:nvPr/>
        </p:nvSpPr>
        <p:spPr>
          <a:xfrm>
            <a:off x="523240" y="3432197"/>
            <a:ext cx="1371601" cy="1015694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37" name="Shape 10"/>
          <p:cNvSpPr/>
          <p:nvPr/>
        </p:nvSpPr>
        <p:spPr>
          <a:xfrm>
            <a:off x="523240" y="3398953"/>
            <a:ext cx="1371601" cy="36577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8" name="Text 11"/>
          <p:cNvSpPr txBox="1"/>
          <p:nvPr/>
        </p:nvSpPr>
        <p:spPr>
          <a:xfrm>
            <a:off x="294640" y="3377104"/>
            <a:ext cx="182880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400">
                <a:solidFill>
                  <a:srgbClr val="4FC3F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fesc</a:t>
            </a:r>
          </a:p>
        </p:txBody>
      </p:sp>
      <p:sp>
        <p:nvSpPr>
          <p:cNvPr id="239" name="Text 12"/>
          <p:cNvSpPr txBox="1"/>
          <p:nvPr/>
        </p:nvSpPr>
        <p:spPr>
          <a:xfrm>
            <a:off x="647895" y="3894745"/>
            <a:ext cx="1122291" cy="347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Photon escape fraction</a:t>
            </a:r>
          </a:p>
        </p:txBody>
      </p:sp>
      <p:sp>
        <p:nvSpPr>
          <p:cNvPr id="240" name="Shape 7"/>
          <p:cNvSpPr/>
          <p:nvPr/>
        </p:nvSpPr>
        <p:spPr>
          <a:xfrm>
            <a:off x="457200" y="1655402"/>
            <a:ext cx="8229600" cy="100584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41" name="Equation"/>
          <p:cNvSpPr txBox="1"/>
          <p:nvPr/>
        </p:nvSpPr>
        <p:spPr>
          <a:xfrm>
            <a:off x="2112012" y="1818239"/>
            <a:ext cx="4919976" cy="7526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2500" i="1">
                          <a:solidFill>
                            <a:srgbClr val="FFDF7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2500" i="1">
                              <a:solidFill>
                                <a:srgbClr val="FFDF7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xmlns:a="http://schemas.openxmlformats.org/drawingml/2006/main" sz="2500" i="1">
                              <a:solidFill>
                                <a:srgbClr val="FFDF7F"/>
                              </a:solidFill>
                              <a:latin typeface="Cambria Math" panose="02040503050406030204" pitchFamily="18" charset="0"/>
                            </a:rPr>
                            <m:t>ion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2500" i="1">
                              <a:solidFill>
                                <a:srgbClr val="FFDF7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xmlns:a="http://schemas.openxmlformats.org/drawingml/2006/main" sz="2500" i="1">
                              <a:solidFill>
                                <a:srgbClr val="FFDF7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den>
                  </m:f>
                  <m:r>
                    <a:rPr xmlns:a="http://schemas.openxmlformats.org/drawingml/2006/main" sz="2500" i="1">
                      <a:solidFill>
                        <a:srgbClr val="FFDF7F"/>
                      </a:solidFill>
                      <a:latin typeface="Cambria Math" panose="02040503050406030204" pitchFamily="18" charset="0"/>
                    </a:rPr>
                    <m:t>∝</m:t>
                  </m:r>
                  <m:sSub>
                    <m:e>
                      <m:r>
                        <a:rPr xmlns:a="http://schemas.openxmlformats.org/drawingml/2006/main" sz="2500" i="1">
                          <a:solidFill>
                            <a:srgbClr val="FFDF7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2500" i="1">
                          <a:solidFill>
                            <a:srgbClr val="FFDF7F"/>
                          </a:solidFill>
                          <a:latin typeface="Cambria Math" panose="02040503050406030204" pitchFamily="18" charset="0"/>
                        </a:rPr>
                        <m:t>esc</m:t>
                      </m:r>
                    </m:sub>
                  </m:sSub>
                  <m:sSubSup>
                    <m:e>
                      <m:r>
                        <a:rPr xmlns:a="http://schemas.openxmlformats.org/drawingml/2006/main" sz="2500" i="1">
                          <a:solidFill>
                            <a:srgbClr val="FFDF7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500" i="1">
                          <a:solidFill>
                            <a:srgbClr val="FFDF7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sub>
                    <m:sup>
                      <m:r>
                        <a:rPr xmlns:a="http://schemas.openxmlformats.org/drawingml/2006/main" sz="2500" i="1">
                          <a:solidFill>
                            <a:srgbClr val="FFDF7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p>
                  </m:sSubSup>
                  <m:r>
                    <a:rPr xmlns:a="http://schemas.openxmlformats.org/drawingml/2006/main" sz="2500" i="1">
                      <a:solidFill>
                        <a:srgbClr val="FFDF7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500" i="1">
                      <a:solidFill>
                        <a:srgbClr val="FFDF7F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500" i="1">
                      <a:solidFill>
                        <a:srgbClr val="FFDF7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500" i="1">
                      <a:solidFill>
                        <a:srgbClr val="FFDF7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500" i="1">
                      <a:solidFill>
                        <a:srgbClr val="FFDF7F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500" i="1">
                      <a:solidFill>
                        <a:srgbClr val="FFDF7F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500" i="1">
                          <a:solidFill>
                            <a:srgbClr val="FFDF7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500" i="1">
                          <a:solidFill>
                            <a:srgbClr val="FFDF7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sub>
                  </m:sSub>
                  <m:r>
                    <a:rPr xmlns:a="http://schemas.openxmlformats.org/drawingml/2006/main" sz="2500" i="1">
                      <a:solidFill>
                        <a:srgbClr val="FFDF7F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500" i="1">
                      <a:solidFill>
                        <a:srgbClr val="FFDF7F"/>
                      </a:solidFill>
                      <a:latin typeface="Cambria Math" panose="02040503050406030204" pitchFamily="18" charset="0"/>
                    </a:rPr>
                    <m:t>B</m:t>
                  </m:r>
                  <m:sSup>
                    <m:e>
                      <m:r>
                        <a:rPr xmlns:a="http://schemas.openxmlformats.org/drawingml/2006/main" sz="2500" i="1">
                          <a:solidFill>
                            <a:srgbClr val="FFDF7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2500" i="1">
                          <a:solidFill>
                            <a:srgbClr val="FFDF7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2500" i="1">
                      <a:solidFill>
                        <a:srgbClr val="FFDF7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500" i="1">
                      <a:solidFill>
                        <a:srgbClr val="FFDF7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500" i="1">
                      <a:solidFill>
                        <a:srgbClr val="FFDF7F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2500" i="1">
                      <a:solidFill>
                        <a:srgbClr val="FFDF7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500" i="1">
                      <a:solidFill>
                        <a:srgbClr val="FFDF7F"/>
                      </a:solidFill>
                      <a:latin typeface="Cambria Math" panose="02040503050406030204" pitchFamily="18" charset="0"/>
                    </a:rPr>
                    <m:t>z</m:t>
                  </m:r>
                  <m:sSup>
                    <m:e>
                      <m:r>
                        <a:rPr xmlns:a="http://schemas.openxmlformats.org/drawingml/2006/main" sz="2500" i="1">
                          <a:solidFill>
                            <a:srgbClr val="FFDF7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2500" i="1">
                          <a:solidFill>
                            <a:srgbClr val="FFDF7F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p>
                  </m:sSup>
                </m:oMath>
              </m:oMathPara>
            </a14:m>
            <a:endParaRPr sz="2500">
              <a:solidFill>
                <a:srgbClr val="FFE080"/>
              </a:solidFill>
            </a:endParaRPr>
          </a:p>
        </p:txBody>
      </p:sp>
      <p:sp>
        <p:nvSpPr>
          <p:cNvPr id="242" name="Text 6"/>
          <p:cNvSpPr txBox="1"/>
          <p:nvPr/>
        </p:nvSpPr>
        <p:spPr>
          <a:xfrm>
            <a:off x="660400" y="892986"/>
            <a:ext cx="8410437" cy="134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100">
                <a:solidFill>
                  <a:srgbClr val="B0BEC5"/>
                </a:solidFill>
              </a:defRPr>
            </a:lvl1pPr>
          </a:lstStyle>
          <a:p>
            <a:pPr/>
            <a:r>
              <a:t>A flexible, physically-motivated framework (Hassan+ 2016, Bera+ 2023); from hydrodynamic simulations of reionization (Davé+ 2013, Finlator+2015)</a:t>
            </a:r>
          </a:p>
        </p:txBody>
      </p:sp>
      <p:sp>
        <p:nvSpPr>
          <p:cNvPr id="243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244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245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8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9" name="Shape 4"/>
          <p:cNvSpPr/>
          <p:nvPr/>
        </p:nvSpPr>
        <p:spPr>
          <a:xfrm>
            <a:off x="457200" y="320040"/>
            <a:ext cx="54864" cy="54864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0" name="Text 5"/>
          <p:cNvSpPr txBox="1"/>
          <p:nvPr/>
        </p:nvSpPr>
        <p:spPr>
          <a:xfrm>
            <a:off x="685800" y="377190"/>
            <a:ext cx="77724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Source Model: Non-linear ionization rate</a:t>
            </a:r>
          </a:p>
        </p:txBody>
      </p:sp>
      <p:sp>
        <p:nvSpPr>
          <p:cNvPr id="251" name="Text 6"/>
          <p:cNvSpPr txBox="1"/>
          <p:nvPr/>
        </p:nvSpPr>
        <p:spPr>
          <a:xfrm>
            <a:off x="660400" y="892986"/>
            <a:ext cx="8410437" cy="134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100">
                <a:solidFill>
                  <a:srgbClr val="B0BEC5"/>
                </a:solidFill>
              </a:defRPr>
            </a:lvl1pPr>
          </a:lstStyle>
          <a:p>
            <a:pPr/>
            <a:r>
              <a:t>A flexible, physically-motivated framework (Hassan+ 2016, Bera+ 2023); from hydrodynamic simulations of reionization (Davé+ 2013, Finlator+2015)</a:t>
            </a:r>
          </a:p>
        </p:txBody>
      </p:sp>
      <p:sp>
        <p:nvSpPr>
          <p:cNvPr id="252" name="Shape 9"/>
          <p:cNvSpPr/>
          <p:nvPr/>
        </p:nvSpPr>
        <p:spPr>
          <a:xfrm>
            <a:off x="2204720" y="3424701"/>
            <a:ext cx="1371601" cy="1015693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53" name="Shape 10"/>
          <p:cNvSpPr/>
          <p:nvPr/>
        </p:nvSpPr>
        <p:spPr>
          <a:xfrm>
            <a:off x="2204720" y="3391456"/>
            <a:ext cx="1371601" cy="36577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4" name="Text 11"/>
          <p:cNvSpPr txBox="1"/>
          <p:nvPr/>
        </p:nvSpPr>
        <p:spPr>
          <a:xfrm>
            <a:off x="1976120" y="3350557"/>
            <a:ext cx="1828801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600">
                <a:solidFill>
                  <a:srgbClr val="4FC3F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55" name="Text 12"/>
          <p:cNvSpPr txBox="1"/>
          <p:nvPr/>
        </p:nvSpPr>
        <p:spPr>
          <a:xfrm>
            <a:off x="2067560" y="3914877"/>
            <a:ext cx="1645921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Amplitude</a:t>
            </a:r>
          </a:p>
        </p:txBody>
      </p:sp>
      <p:sp>
        <p:nvSpPr>
          <p:cNvPr id="256" name="Text 13"/>
          <p:cNvSpPr txBox="1"/>
          <p:nvPr/>
        </p:nvSpPr>
        <p:spPr>
          <a:xfrm>
            <a:off x="2067560" y="4121865"/>
            <a:ext cx="1645921" cy="25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900">
                <a:solidFill>
                  <a:srgbClr val="B0BEC5"/>
                </a:solidFill>
              </a:defRPr>
            </a:pPr>
            <a:r>
              <a:t>Scales ionizing</a:t>
            </a:r>
          </a:p>
          <a:p>
            <a:pPr algn="ctr">
              <a:defRPr sz="900">
                <a:solidFill>
                  <a:srgbClr val="B0BEC5"/>
                </a:solidFill>
              </a:defRPr>
            </a:pPr>
            <a:r>
              <a:t>emissivity uniformly</a:t>
            </a:r>
          </a:p>
        </p:txBody>
      </p:sp>
      <p:sp>
        <p:nvSpPr>
          <p:cNvPr id="257" name="Shape 14"/>
          <p:cNvSpPr/>
          <p:nvPr/>
        </p:nvSpPr>
        <p:spPr>
          <a:xfrm>
            <a:off x="3886200" y="3361386"/>
            <a:ext cx="1371600" cy="1048938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58" name="Shape 15"/>
          <p:cNvSpPr/>
          <p:nvPr/>
        </p:nvSpPr>
        <p:spPr>
          <a:xfrm>
            <a:off x="3886200" y="3364718"/>
            <a:ext cx="1371600" cy="29913"/>
          </a:xfrm>
          <a:prstGeom prst="rect">
            <a:avLst/>
          </a:prstGeom>
          <a:solidFill>
            <a:srgbClr val="26C6D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9" name="Text 16"/>
          <p:cNvSpPr txBox="1"/>
          <p:nvPr/>
        </p:nvSpPr>
        <p:spPr>
          <a:xfrm>
            <a:off x="3657600" y="3320487"/>
            <a:ext cx="1828800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600">
                <a:solidFill>
                  <a:srgbClr val="26C6D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260" name="Text 17"/>
          <p:cNvSpPr txBox="1"/>
          <p:nvPr/>
        </p:nvSpPr>
        <p:spPr>
          <a:xfrm>
            <a:off x="3749039" y="3867249"/>
            <a:ext cx="1645921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Quenching Mass</a:t>
            </a:r>
          </a:p>
        </p:txBody>
      </p:sp>
      <p:sp>
        <p:nvSpPr>
          <p:cNvPr id="261" name="Text 18"/>
          <p:cNvSpPr txBox="1"/>
          <p:nvPr/>
        </p:nvSpPr>
        <p:spPr>
          <a:xfrm>
            <a:off x="3749039" y="4083016"/>
            <a:ext cx="1645921" cy="25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900">
                <a:solidFill>
                  <a:srgbClr val="B0BEC5"/>
                </a:solidFill>
              </a:defRPr>
            </a:pPr>
            <a:r>
              <a:t>Minimum Mh for</a:t>
            </a:r>
          </a:p>
          <a:p>
            <a:pPr algn="ctr">
              <a:defRPr sz="900">
                <a:solidFill>
                  <a:srgbClr val="B0BEC5"/>
                </a:solidFill>
              </a:defRPr>
            </a:pPr>
            <a:r>
              <a:t>ionizing radiation</a:t>
            </a:r>
          </a:p>
        </p:txBody>
      </p:sp>
      <p:sp>
        <p:nvSpPr>
          <p:cNvPr id="262" name="Shape 19"/>
          <p:cNvSpPr/>
          <p:nvPr/>
        </p:nvSpPr>
        <p:spPr>
          <a:xfrm>
            <a:off x="5567679" y="3361386"/>
            <a:ext cx="1371601" cy="1048938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63" name="Shape 20"/>
          <p:cNvSpPr/>
          <p:nvPr/>
        </p:nvSpPr>
        <p:spPr>
          <a:xfrm>
            <a:off x="5567679" y="3358054"/>
            <a:ext cx="1371601" cy="36577"/>
          </a:xfrm>
          <a:prstGeom prst="rect">
            <a:avLst/>
          </a:prstGeom>
          <a:solidFill>
            <a:srgbClr val="FFD54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4" name="Text 21"/>
          <p:cNvSpPr txBox="1"/>
          <p:nvPr/>
        </p:nvSpPr>
        <p:spPr>
          <a:xfrm>
            <a:off x="5339079" y="3361386"/>
            <a:ext cx="1828801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600">
                <a:solidFill>
                  <a:srgbClr val="FFD54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265" name="Text 22"/>
          <p:cNvSpPr txBox="1"/>
          <p:nvPr/>
        </p:nvSpPr>
        <p:spPr>
          <a:xfrm>
            <a:off x="5453379" y="3884807"/>
            <a:ext cx="1645921" cy="156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Mass Index</a:t>
            </a:r>
          </a:p>
        </p:txBody>
      </p:sp>
      <p:sp>
        <p:nvSpPr>
          <p:cNvPr id="266" name="Text 23"/>
          <p:cNvSpPr txBox="1"/>
          <p:nvPr/>
        </p:nvSpPr>
        <p:spPr>
          <a:xfrm>
            <a:off x="5453379" y="4091443"/>
            <a:ext cx="1645921" cy="25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900">
                <a:solidFill>
                  <a:srgbClr val="B0BEC5"/>
                </a:solidFill>
              </a:defRPr>
            </a:pPr>
            <a:r>
              <a:t>Slope of Rion–Mh</a:t>
            </a:r>
          </a:p>
          <a:p>
            <a:pPr algn="ctr">
              <a:defRPr sz="900">
                <a:solidFill>
                  <a:srgbClr val="B0BEC5"/>
                </a:solidFill>
              </a:defRPr>
            </a:pPr>
            <a:r>
              <a:t>relation</a:t>
            </a:r>
          </a:p>
        </p:txBody>
      </p:sp>
      <p:sp>
        <p:nvSpPr>
          <p:cNvPr id="267" name="Shape 24"/>
          <p:cNvSpPr/>
          <p:nvPr/>
        </p:nvSpPr>
        <p:spPr>
          <a:xfrm>
            <a:off x="7249159" y="3361386"/>
            <a:ext cx="1371602" cy="1048938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68" name="Shape 25"/>
          <p:cNvSpPr/>
          <p:nvPr/>
        </p:nvSpPr>
        <p:spPr>
          <a:xfrm>
            <a:off x="7249159" y="3361386"/>
            <a:ext cx="1371602" cy="36577"/>
          </a:xfrm>
          <a:prstGeom prst="rect">
            <a:avLst/>
          </a:prstGeom>
          <a:solidFill>
            <a:srgbClr val="FF704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9" name="Text 26"/>
          <p:cNvSpPr txBox="1"/>
          <p:nvPr/>
        </p:nvSpPr>
        <p:spPr>
          <a:xfrm>
            <a:off x="7020559" y="3350557"/>
            <a:ext cx="1828801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600">
                <a:solidFill>
                  <a:srgbClr val="FF704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270" name="Text 27"/>
          <p:cNvSpPr txBox="1"/>
          <p:nvPr/>
        </p:nvSpPr>
        <p:spPr>
          <a:xfrm>
            <a:off x="7111999" y="3884807"/>
            <a:ext cx="1645921" cy="156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z-Evolution</a:t>
            </a:r>
          </a:p>
        </p:txBody>
      </p:sp>
      <p:sp>
        <p:nvSpPr>
          <p:cNvPr id="271" name="Text 28"/>
          <p:cNvSpPr txBox="1"/>
          <p:nvPr/>
        </p:nvSpPr>
        <p:spPr>
          <a:xfrm>
            <a:off x="7111999" y="4073155"/>
            <a:ext cx="1645921" cy="25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900">
                <a:solidFill>
                  <a:srgbClr val="B0BEC5"/>
                </a:solidFill>
              </a:defRPr>
            </a:pPr>
            <a:r>
              <a:t>Feedback strength</a:t>
            </a:r>
          </a:p>
          <a:p>
            <a:pPr algn="ctr">
              <a:defRPr sz="900">
                <a:solidFill>
                  <a:srgbClr val="B0BEC5"/>
                </a:solidFill>
              </a:defRPr>
            </a:pPr>
            <a:r>
              <a:t>&amp; redshift evolution</a:t>
            </a:r>
          </a:p>
        </p:txBody>
      </p:sp>
      <p:sp>
        <p:nvSpPr>
          <p:cNvPr id="272" name="Text 29"/>
          <p:cNvSpPr txBox="1"/>
          <p:nvPr/>
        </p:nvSpPr>
        <p:spPr>
          <a:xfrm>
            <a:off x="502919" y="4583343"/>
            <a:ext cx="813816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+ Sheth-Tormen HMF  •  Metallicity-dependent emissivity (Finlator+ 2011)  •  redshift-dependent mass-weighted metallicity (Madau &amp; Fragos 2017)</a:t>
            </a:r>
          </a:p>
        </p:txBody>
      </p:sp>
      <p:sp>
        <p:nvSpPr>
          <p:cNvPr id="273" name="Shape 9"/>
          <p:cNvSpPr/>
          <p:nvPr/>
        </p:nvSpPr>
        <p:spPr>
          <a:xfrm>
            <a:off x="523240" y="3432197"/>
            <a:ext cx="1371601" cy="1015694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74" name="Shape 10"/>
          <p:cNvSpPr/>
          <p:nvPr/>
        </p:nvSpPr>
        <p:spPr>
          <a:xfrm>
            <a:off x="523240" y="3398953"/>
            <a:ext cx="1371601" cy="36577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5" name="Text 11"/>
          <p:cNvSpPr txBox="1"/>
          <p:nvPr/>
        </p:nvSpPr>
        <p:spPr>
          <a:xfrm>
            <a:off x="294640" y="3377104"/>
            <a:ext cx="182880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400">
                <a:solidFill>
                  <a:srgbClr val="4FC3F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fesc</a:t>
            </a:r>
          </a:p>
        </p:txBody>
      </p:sp>
      <p:sp>
        <p:nvSpPr>
          <p:cNvPr id="276" name="Text 12"/>
          <p:cNvSpPr txBox="1"/>
          <p:nvPr/>
        </p:nvSpPr>
        <p:spPr>
          <a:xfrm>
            <a:off x="647895" y="3894745"/>
            <a:ext cx="1122291" cy="347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Photon escape fraction</a:t>
            </a:r>
          </a:p>
        </p:txBody>
      </p:sp>
      <p:pic>
        <p:nvPicPr>
          <p:cNvPr id="277" name="model_animation_B_param.mp4" descr="model_animation_B_param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59046" y="1117923"/>
            <a:ext cx="2903589" cy="2177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model_animation_C_param.mp4" descr="model_animation_C_param.mp4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3120206" y="1117923"/>
            <a:ext cx="2903588" cy="2177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model_animation_D_param.mp4" descr="model_animation_D_param.mp4"/>
          <p:cNvPicPr>
            <a:picLocks noChangeAspect="0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5980837" y="1118453"/>
            <a:ext cx="2902881" cy="217716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1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281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282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" fill="hold"/>
                                        <p:tgtEl>
                                          <p:spTgt spid="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34" fill="hold"/>
                                        <p:tgtEl>
                                          <p:spTgt spid="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mediacall" nodeType="click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34" fill="hold"/>
                                        <p:tgtEl>
                                          <p:spTgt spid="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277"/>
                </p:tgtEl>
              </p:cMediaNode>
            </p:video>
            <p:seq concurrent="1" prevAc="none" nextAc="seek">
              <p:cTn id="16" evtFilter="cancelBubble" nodeType="interactiveSeq" restart="whenNotActive" fill="hold">
                <p:stCondLst>
                  <p:cond delay="0" evt="onClick">
                    <p:tgtEl>
                      <p:spTgt spid="27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77"/>
                  </p:tgtEl>
                </p:cond>
              </p:nextCondLst>
            </p:seq>
            <p:video fullScrn="0">
              <p:cMediaNode mute="0" showWhenStopped="1" numSld="1" vol="100000">
                <p:cTn id="21" fill="hold" display="0">
                  <p:stCondLst>
                    <p:cond delay="indefinite"/>
                  </p:stCondLst>
                </p:cTn>
                <p:tgtEl>
                  <p:spTgt spid="278"/>
                </p:tgtEl>
              </p:cMediaNode>
            </p:video>
            <p:seq concurrent="1" prevAc="none" nextAc="seek">
              <p:cTn id="22" evtFilter="cancelBubble" nodeType="interactiveSeq" restart="whenNotActive" fill="hold">
                <p:stCondLst>
                  <p:cond delay="0" evt="onClick">
                    <p:tgtEl>
                      <p:spTgt spid="27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78"/>
                  </p:tgtEl>
                </p:cond>
              </p:nextCondLst>
            </p:seq>
            <p:video fullScrn="0">
              <p:cMediaNode mute="0" showWhenStopped="1" numSld="1" vol="100000">
                <p:cTn id="27" fill="hold" display="0">
                  <p:stCondLst>
                    <p:cond delay="indefinite"/>
                  </p:stCondLst>
                </p:cTn>
                <p:tgtEl>
                  <p:spTgt spid="279"/>
                </p:tgtEl>
              </p:cMediaNode>
            </p:video>
            <p:seq concurrent="1" prevAc="none" nextAc="seek">
              <p:cTn id="28" evtFilter="cancelBubble" nodeType="interactiveSeq" restart="whenNotActive" fill="hold">
                <p:stCondLst>
                  <p:cond delay="0" evt="onClick">
                    <p:tgtEl>
                      <p:spTgt spid="27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7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5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6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7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Bayesian Inference &amp; MCMC</a:t>
            </a:r>
          </a:p>
        </p:txBody>
      </p:sp>
      <p:sp>
        <p:nvSpPr>
          <p:cNvPr id="288" name="Text 6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Joint calibration to multiple observables using emcee</a:t>
            </a:r>
          </a:p>
        </p:txBody>
      </p:sp>
      <p:sp>
        <p:nvSpPr>
          <p:cNvPr id="289" name="Shape 7"/>
          <p:cNvSpPr/>
          <p:nvPr/>
        </p:nvSpPr>
        <p:spPr>
          <a:xfrm>
            <a:off x="457200" y="1188719"/>
            <a:ext cx="4572000" cy="64008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0" name="Text 8"/>
          <p:cNvSpPr txBox="1"/>
          <p:nvPr/>
        </p:nvSpPr>
        <p:spPr>
          <a:xfrm>
            <a:off x="502919" y="1309337"/>
            <a:ext cx="4480561" cy="398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>
                <a:solidFill>
                  <a:srgbClr val="FFD54F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/>
            <a:r>
              <a:t>P(θ|D) ∝ L(D|θ) × π(θ)</a:t>
            </a:r>
          </a:p>
        </p:txBody>
      </p:sp>
      <p:sp>
        <p:nvSpPr>
          <p:cNvPr id="291" name="Shape 9"/>
          <p:cNvSpPr/>
          <p:nvPr/>
        </p:nvSpPr>
        <p:spPr>
          <a:xfrm>
            <a:off x="594359" y="2084832"/>
            <a:ext cx="73153" cy="73153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2" name="Text 10"/>
          <p:cNvSpPr txBox="1"/>
          <p:nvPr/>
        </p:nvSpPr>
        <p:spPr>
          <a:xfrm>
            <a:off x="868680" y="2104566"/>
            <a:ext cx="4114801" cy="134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B0BEC5"/>
                </a:solidFill>
              </a:defRPr>
            </a:lvl1pPr>
          </a:lstStyle>
          <a:p>
            <a:pPr/>
            <a:r>
              <a:t>Gaussian likelihood for each dataset</a:t>
            </a:r>
          </a:p>
        </p:txBody>
      </p:sp>
      <p:sp>
        <p:nvSpPr>
          <p:cNvPr id="293" name="Shape 11"/>
          <p:cNvSpPr/>
          <p:nvPr/>
        </p:nvSpPr>
        <p:spPr>
          <a:xfrm>
            <a:off x="594359" y="2496311"/>
            <a:ext cx="73153" cy="73153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4" name="Text 12"/>
          <p:cNvSpPr txBox="1"/>
          <p:nvPr/>
        </p:nvSpPr>
        <p:spPr>
          <a:xfrm>
            <a:off x="868680" y="2516046"/>
            <a:ext cx="4114801" cy="134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B0BEC5"/>
                </a:solidFill>
              </a:defRPr>
            </a:lvl1pPr>
          </a:lstStyle>
          <a:p>
            <a:pPr/>
            <a:r>
              <a:t>Total likelihood = product over independent datasets</a:t>
            </a:r>
          </a:p>
        </p:txBody>
      </p:sp>
      <p:sp>
        <p:nvSpPr>
          <p:cNvPr id="295" name="Shape 13"/>
          <p:cNvSpPr/>
          <p:nvPr/>
        </p:nvSpPr>
        <p:spPr>
          <a:xfrm>
            <a:off x="594359" y="2907792"/>
            <a:ext cx="73153" cy="73153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6" name="Text 14"/>
          <p:cNvSpPr txBox="1"/>
          <p:nvPr/>
        </p:nvSpPr>
        <p:spPr>
          <a:xfrm>
            <a:off x="868680" y="2927526"/>
            <a:ext cx="4114801" cy="134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B0BEC5"/>
                </a:solidFill>
              </a:defRPr>
            </a:lvl1pPr>
          </a:lstStyle>
          <a:p>
            <a:pPr/>
            <a:r>
              <a:t>Affine-invariant MCMC sampler (emcee)</a:t>
            </a:r>
          </a:p>
        </p:txBody>
      </p:sp>
      <p:sp>
        <p:nvSpPr>
          <p:cNvPr id="297" name="Shape 15"/>
          <p:cNvSpPr/>
          <p:nvPr/>
        </p:nvSpPr>
        <p:spPr>
          <a:xfrm>
            <a:off x="594359" y="3319271"/>
            <a:ext cx="73153" cy="73153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8" name="Text 16"/>
          <p:cNvSpPr txBox="1"/>
          <p:nvPr/>
        </p:nvSpPr>
        <p:spPr>
          <a:xfrm>
            <a:off x="868680" y="3339006"/>
            <a:ext cx="4114801" cy="134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B0BEC5"/>
                </a:solidFill>
              </a:defRPr>
            </a:lvl1pPr>
          </a:lstStyle>
          <a:p>
            <a:pPr/>
            <a:r>
              <a:t>Uniform/log-uniform priors on parameters</a:t>
            </a:r>
          </a:p>
        </p:txBody>
      </p:sp>
      <p:sp>
        <p:nvSpPr>
          <p:cNvPr id="299" name="Shape 17"/>
          <p:cNvSpPr/>
          <p:nvPr/>
        </p:nvSpPr>
        <p:spPr>
          <a:xfrm>
            <a:off x="594359" y="3730752"/>
            <a:ext cx="73153" cy="73153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0" name="Text 18"/>
          <p:cNvSpPr txBox="1"/>
          <p:nvPr/>
        </p:nvSpPr>
        <p:spPr>
          <a:xfrm>
            <a:off x="868680" y="3750486"/>
            <a:ext cx="4114801" cy="134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B0BEC5"/>
                </a:solidFill>
              </a:defRPr>
            </a:lvl1pPr>
          </a:lstStyle>
          <a:p>
            <a:pPr/>
            <a:r>
              <a:t>Convergence via integrated autocorrelation time</a:t>
            </a:r>
          </a:p>
        </p:txBody>
      </p:sp>
      <p:sp>
        <p:nvSpPr>
          <p:cNvPr id="301" name="Shape 19"/>
          <p:cNvSpPr/>
          <p:nvPr/>
        </p:nvSpPr>
        <p:spPr>
          <a:xfrm>
            <a:off x="5303520" y="1188719"/>
            <a:ext cx="3383280" cy="3474722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2" name="Text 20"/>
          <p:cNvSpPr txBox="1"/>
          <p:nvPr/>
        </p:nvSpPr>
        <p:spPr>
          <a:xfrm>
            <a:off x="5486400" y="1338580"/>
            <a:ext cx="301752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400">
                <a:solidFill>
                  <a:srgbClr val="4FC3F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Observational Data</a:t>
            </a:r>
          </a:p>
        </p:txBody>
      </p:sp>
      <p:sp>
        <p:nvSpPr>
          <p:cNvPr id="303" name="Shape 21"/>
          <p:cNvSpPr/>
          <p:nvPr/>
        </p:nvSpPr>
        <p:spPr>
          <a:xfrm>
            <a:off x="5577840" y="1783079"/>
            <a:ext cx="137161" cy="137161"/>
          </a:xfrm>
          <a:prstGeom prst="ellipse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4" name="Text 22"/>
          <p:cNvSpPr txBox="1"/>
          <p:nvPr/>
        </p:nvSpPr>
        <p:spPr>
          <a:xfrm>
            <a:off x="5897879" y="1740832"/>
            <a:ext cx="2560321" cy="19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b="1" sz="1200">
                <a:solidFill>
                  <a:srgbClr val="FFFFFF"/>
                </a:solidFill>
              </a:defRPr>
            </a:pPr>
            <a:r>
              <a:t>UVLF (</a:t>
            </a:r>
            <a14:m>
              <m:oMath>
                <m:sSub>
                  <m:e>
                    <m:r>
                      <a:rPr xmlns:a="http://schemas.openxmlformats.org/drawingml/2006/main" sz="13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ϕ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3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UV</m:t>
                    </m:r>
                  </m:sub>
                </m:sSub>
              </m:oMath>
            </a14:m>
            <a:r>
              <a:t>)</a:t>
            </a:r>
          </a:p>
        </p:txBody>
      </p:sp>
      <p:sp>
        <p:nvSpPr>
          <p:cNvPr id="305" name="Text 23"/>
          <p:cNvSpPr txBox="1"/>
          <p:nvPr/>
        </p:nvSpPr>
        <p:spPr>
          <a:xfrm>
            <a:off x="5897879" y="1975611"/>
            <a:ext cx="25603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16 JWST surveys, z~8-14</a:t>
            </a:r>
          </a:p>
        </p:txBody>
      </p:sp>
      <p:sp>
        <p:nvSpPr>
          <p:cNvPr id="306" name="Shape 24"/>
          <p:cNvSpPr/>
          <p:nvPr/>
        </p:nvSpPr>
        <p:spPr>
          <a:xfrm>
            <a:off x="5577840" y="2331720"/>
            <a:ext cx="137161" cy="137161"/>
          </a:xfrm>
          <a:prstGeom prst="ellipse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7" name="Text 25"/>
          <p:cNvSpPr txBox="1"/>
          <p:nvPr/>
        </p:nvSpPr>
        <p:spPr>
          <a:xfrm>
            <a:off x="5897879" y="2293090"/>
            <a:ext cx="2560321" cy="18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200">
                <a:solidFill>
                  <a:srgbClr val="FFFFFF"/>
                </a:solidFill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3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UV</m:t>
                      </m:r>
                    </m:sub>
                  </m:sSub>
                </m:oMath>
              </m:oMathPara>
            </a14:m>
          </a:p>
        </p:txBody>
      </p:sp>
      <p:sp>
        <p:nvSpPr>
          <p:cNvPr id="308" name="Text 26"/>
          <p:cNvSpPr txBox="1"/>
          <p:nvPr/>
        </p:nvSpPr>
        <p:spPr>
          <a:xfrm>
            <a:off x="5897879" y="2524251"/>
            <a:ext cx="25603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post-JWST, z &gt; 8</a:t>
            </a:r>
          </a:p>
        </p:txBody>
      </p:sp>
      <p:sp>
        <p:nvSpPr>
          <p:cNvPr id="309" name="Shape 27"/>
          <p:cNvSpPr/>
          <p:nvPr/>
        </p:nvSpPr>
        <p:spPr>
          <a:xfrm>
            <a:off x="5577840" y="2880360"/>
            <a:ext cx="137161" cy="137161"/>
          </a:xfrm>
          <a:prstGeom prst="ellipse">
            <a:avLst/>
          </a:prstGeom>
          <a:solidFill>
            <a:srgbClr val="FF704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0" name="Text 28"/>
          <p:cNvSpPr txBox="1"/>
          <p:nvPr/>
        </p:nvSpPr>
        <p:spPr>
          <a:xfrm>
            <a:off x="5897879" y="2824098"/>
            <a:ext cx="2560321" cy="222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200">
                <a:solidFill>
                  <a:srgbClr val="FFFFFF"/>
                </a:solidFill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limUpp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13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lim>
                          <m:r>
                            <a:rPr xmlns:a="http://schemas.openxmlformats.org/drawingml/2006/main" sz="13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</m:lim>
                      </m:limUpp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ion</m:t>
                      </m:r>
                    </m:sub>
                  </m:sSub>
                </m:oMath>
              </m:oMathPara>
            </a14:m>
          </a:p>
        </p:txBody>
      </p:sp>
      <p:sp>
        <p:nvSpPr>
          <p:cNvPr id="311" name="Text 29"/>
          <p:cNvSpPr txBox="1"/>
          <p:nvPr/>
        </p:nvSpPr>
        <p:spPr>
          <a:xfrm>
            <a:off x="5897879" y="3072891"/>
            <a:ext cx="25603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Becker+13/21, Gaikwad+23</a:t>
            </a:r>
          </a:p>
        </p:txBody>
      </p:sp>
      <p:sp>
        <p:nvSpPr>
          <p:cNvPr id="312" name="Shape 30"/>
          <p:cNvSpPr/>
          <p:nvPr/>
        </p:nvSpPr>
        <p:spPr>
          <a:xfrm>
            <a:off x="5577840" y="3429000"/>
            <a:ext cx="137161" cy="137161"/>
          </a:xfrm>
          <a:prstGeom prst="ellipse">
            <a:avLst/>
          </a:prstGeom>
          <a:solidFill>
            <a:srgbClr val="FF704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3" name="Text 31"/>
          <p:cNvSpPr txBox="1"/>
          <p:nvPr/>
        </p:nvSpPr>
        <p:spPr>
          <a:xfrm>
            <a:off x="5897879" y="3391199"/>
            <a:ext cx="2560321" cy="185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200">
                <a:solidFill>
                  <a:srgbClr val="FFFFFF"/>
                </a:solidFill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HI</m:t>
                      </m:r>
                    </m:sub>
                  </m:sSub>
                </m:oMath>
              </m:oMathPara>
            </a14:m>
          </a:p>
        </p:txBody>
      </p:sp>
      <p:sp>
        <p:nvSpPr>
          <p:cNvPr id="314" name="Text 32"/>
          <p:cNvSpPr txBox="1"/>
          <p:nvPr/>
        </p:nvSpPr>
        <p:spPr>
          <a:xfrm>
            <a:off x="5897879" y="3621532"/>
            <a:ext cx="25603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18+ studies, z~5-11</a:t>
            </a:r>
          </a:p>
        </p:txBody>
      </p:sp>
      <p:sp>
        <p:nvSpPr>
          <p:cNvPr id="315" name="Shape 33"/>
          <p:cNvSpPr/>
          <p:nvPr/>
        </p:nvSpPr>
        <p:spPr>
          <a:xfrm>
            <a:off x="5577840" y="3977640"/>
            <a:ext cx="137161" cy="137161"/>
          </a:xfrm>
          <a:prstGeom prst="ellipse">
            <a:avLst/>
          </a:prstGeom>
          <a:solidFill>
            <a:srgbClr val="FF704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6" name="Text 34"/>
          <p:cNvSpPr txBox="1"/>
          <p:nvPr/>
        </p:nvSpPr>
        <p:spPr>
          <a:xfrm>
            <a:off x="5897879" y="3954071"/>
            <a:ext cx="2560321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τ (CMB)</a:t>
            </a:r>
          </a:p>
        </p:txBody>
      </p:sp>
      <p:sp>
        <p:nvSpPr>
          <p:cNvPr id="317" name="Text 35"/>
          <p:cNvSpPr txBox="1"/>
          <p:nvPr/>
        </p:nvSpPr>
        <p:spPr>
          <a:xfrm>
            <a:off x="5897879" y="4170172"/>
            <a:ext cx="25603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Planck 2018</a:t>
            </a:r>
          </a:p>
        </p:txBody>
      </p:sp>
      <p:sp>
        <p:nvSpPr>
          <p:cNvPr id="318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319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320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3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4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5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Model Variants</a:t>
            </a:r>
          </a:p>
        </p:txBody>
      </p:sp>
      <p:sp>
        <p:nvSpPr>
          <p:cNvPr id="326" name="Text 6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Five calibration strategies spanning weak to strong feedback</a:t>
            </a:r>
          </a:p>
        </p:txBody>
      </p:sp>
      <p:graphicFrame>
        <p:nvGraphicFramePr>
          <p:cNvPr id="327" name="Table 0"/>
          <p:cNvGraphicFramePr/>
          <p:nvPr/>
        </p:nvGraphicFramePr>
        <p:xfrm>
          <a:off x="457200" y="1188719"/>
          <a:ext cx="8229600" cy="242316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463040"/>
                <a:gridCol w="1828800"/>
                <a:gridCol w="1371600"/>
                <a:gridCol w="1371600"/>
                <a:gridCol w="2194560"/>
              </a:tblGrid>
              <a:tr h="3657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Model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028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Constraints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028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Free Params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028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D (feedback)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0288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000">
                          <a:solidFill>
                            <a:srgbClr val="FFFFFF"/>
                          </a:solidFill>
                        </a:rPr>
                        <a:t>Key Feature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0288D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900">
                          <a:solidFill>
                            <a:srgbClr val="FFFFFF"/>
                          </a:solidFill>
                        </a:rPr>
                        <a:t>EoR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21E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B0BEC5"/>
                          </a:solidFill>
                        </a:rPr>
                        <a:t>Ṅion + xHI + τ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21E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B0BEC5"/>
                          </a:solidFill>
                        </a:rPr>
                        <a:t>fesc, C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21E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000">
                          <a:solidFill>
                            <a:srgbClr val="4FC3F7"/>
                          </a:solidFill>
                        </a:rPr>
                        <a:t>2.28 (fixed)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21E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B0BEC5"/>
                          </a:solidFill>
                        </a:rPr>
                        <a:t>Fiducial reionization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21E33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900">
                          <a:solidFill>
                            <a:srgbClr val="FFFFFF"/>
                          </a:solidFill>
                        </a:rPr>
                        <a:t>EoR-ϕUV-wf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21E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B0BEC5"/>
                          </a:solidFill>
                        </a:rPr>
                        <a:t>ϕUV + Ṅion + xHI + τ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21E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B0BEC5"/>
                          </a:solidFill>
                        </a:rPr>
                        <a:t>fesc, C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21E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000">
                          <a:solidFill>
                            <a:srgbClr val="4FC3F7"/>
                          </a:solidFill>
                        </a:rPr>
                        <a:t>2.28 (fixed)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21E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B0BEC5"/>
                          </a:solidFill>
                        </a:rPr>
                        <a:t>Weak feedback + UVLF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21E33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900">
                          <a:solidFill>
                            <a:srgbClr val="FFFFFF"/>
                          </a:solidFill>
                        </a:rPr>
                        <a:t>EoR-ρUV-wf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21E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B0BEC5"/>
                          </a:solidFill>
                        </a:rPr>
                        <a:t>ρUV + Ṅion + xHI + τ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21E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B0BEC5"/>
                          </a:solidFill>
                        </a:rPr>
                        <a:t>fesc, C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21E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000">
                          <a:solidFill>
                            <a:srgbClr val="4FC3F7"/>
                          </a:solidFill>
                        </a:rPr>
                        <a:t>2.28 (fixed)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21E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B0BEC5"/>
                          </a:solidFill>
                        </a:rPr>
                        <a:t>Weak feedback + ρUV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21E33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900">
                          <a:solidFill>
                            <a:srgbClr val="FFD54F"/>
                          </a:solidFill>
                        </a:rPr>
                        <a:t>EoR-ϕUV-sf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A27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B0BEC5"/>
                          </a:solidFill>
                        </a:rPr>
                        <a:t>ϕUV + Ṅion + xHI + τ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A27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B0BEC5"/>
                          </a:solidFill>
                        </a:rPr>
                        <a:t>fesc, A, C, D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A27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000">
                          <a:solidFill>
                            <a:srgbClr val="FF7043"/>
                          </a:solidFill>
                        </a:rPr>
                        <a:t>5.33 ± 0.13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A27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B0BEC5"/>
                          </a:solidFill>
                        </a:rPr>
                        <a:t>Strong feedback + UVLF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A2744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900">
                          <a:solidFill>
                            <a:srgbClr val="FFD54F"/>
                          </a:solidFill>
                        </a:rPr>
                        <a:t>EoR-ρUV-sf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A27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B0BEC5"/>
                          </a:solidFill>
                        </a:rPr>
                        <a:t>ρUV + Ṅion + xHI + τ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A27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B0BEC5"/>
                          </a:solidFill>
                        </a:rPr>
                        <a:t>fesc, A, C, D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A27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000">
                          <a:solidFill>
                            <a:srgbClr val="FF7043"/>
                          </a:solidFill>
                        </a:rPr>
                        <a:t>6.77 ± 1.05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A27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B0BEC5"/>
                          </a:solidFill>
                        </a:rPr>
                        <a:t>Strong feedback + ρUV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rgbClr val="2A3A5A"/>
                      </a:solidFill>
                    </a:lnL>
                    <a:lnR w="6350">
                      <a:solidFill>
                        <a:srgbClr val="2A3A5A"/>
                      </a:solidFill>
                    </a:lnR>
                    <a:lnT w="6350">
                      <a:solidFill>
                        <a:srgbClr val="2A3A5A"/>
                      </a:solidFill>
                    </a:lnT>
                    <a:lnB w="6350">
                      <a:solidFill>
                        <a:srgbClr val="2A3A5A"/>
                      </a:solidFill>
                    </a:lnB>
                    <a:solidFill>
                      <a:srgbClr val="1A2744"/>
                    </a:solidFill>
                  </a:tcPr>
                </a:tc>
              </a:tr>
            </a:tbl>
          </a:graphicData>
        </a:graphic>
      </p:graphicFrame>
      <p:sp>
        <p:nvSpPr>
          <p:cNvPr id="328" name="Shape 7"/>
          <p:cNvSpPr/>
          <p:nvPr/>
        </p:nvSpPr>
        <p:spPr>
          <a:xfrm>
            <a:off x="457200" y="3840479"/>
            <a:ext cx="8229600" cy="77724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9" name="Shape 8"/>
          <p:cNvSpPr/>
          <p:nvPr/>
        </p:nvSpPr>
        <p:spPr>
          <a:xfrm>
            <a:off x="457200" y="3840479"/>
            <a:ext cx="54864" cy="777241"/>
          </a:xfrm>
          <a:prstGeom prst="rect">
            <a:avLst/>
          </a:prstGeom>
          <a:solidFill>
            <a:srgbClr val="FFD54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0" name="Text 9"/>
          <p:cNvSpPr txBox="1"/>
          <p:nvPr/>
        </p:nvSpPr>
        <p:spPr>
          <a:xfrm>
            <a:off x="731519" y="3997628"/>
            <a:ext cx="7680961" cy="462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200">
                <a:solidFill>
                  <a:srgbClr val="FFD54F"/>
                </a:solidFill>
              </a:defRPr>
            </a:pPr>
            <a:r>
              <a:t>Key Insight: </a:t>
            </a:r>
            <a:r>
              <a:rPr b="0" sz="1100">
                <a:solidFill>
                  <a:srgbClr val="B0BEC5"/>
                </a:solidFill>
              </a:rPr>
              <a:t>Strong-feedback models (D ~ 5–7) favor massive galaxies (Mh ≳ 10¹⁰ M☉) with high fesc ~ 0.5–0.6, while weak-feedback models prefer faint galaxies with lower fesc ~ 0.15–0.17.</a:t>
            </a:r>
          </a:p>
        </p:txBody>
      </p:sp>
      <p:sp>
        <p:nvSpPr>
          <p:cNvPr id="331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332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333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6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7" name="Shape 4"/>
          <p:cNvSpPr/>
          <p:nvPr/>
        </p:nvSpPr>
        <p:spPr>
          <a:xfrm>
            <a:off x="457200" y="320040"/>
            <a:ext cx="54864" cy="54864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8" name="Text 5"/>
          <p:cNvSpPr txBox="1"/>
          <p:nvPr/>
        </p:nvSpPr>
        <p:spPr>
          <a:xfrm>
            <a:off x="685800" y="377190"/>
            <a:ext cx="77724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UV Luminosity Functions: Models vs. Data</a:t>
            </a:r>
          </a:p>
        </p:txBody>
      </p:sp>
      <p:pic>
        <p:nvPicPr>
          <p:cNvPr id="339" name="subplots_model_vs_obs_uvlf_uptoz14_mcmc_col_v4.pdf" descr="subplots_model_vs_obs_uvlf_uptoz14_mcmc_col_v4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74320" y="1120139"/>
            <a:ext cx="5943600" cy="3566161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7"/>
          <p:cNvSpPr/>
          <p:nvPr/>
        </p:nvSpPr>
        <p:spPr>
          <a:xfrm>
            <a:off x="6400800" y="1097280"/>
            <a:ext cx="2468881" cy="155448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41" name="Shape 8"/>
          <p:cNvSpPr/>
          <p:nvPr/>
        </p:nvSpPr>
        <p:spPr>
          <a:xfrm>
            <a:off x="6400800" y="1097280"/>
            <a:ext cx="2468881" cy="36577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2" name="Text 9"/>
          <p:cNvSpPr txBox="1"/>
          <p:nvPr/>
        </p:nvSpPr>
        <p:spPr>
          <a:xfrm>
            <a:off x="6537959" y="1512483"/>
            <a:ext cx="2194561" cy="72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b="1" sz="1100">
                <a:solidFill>
                  <a:srgbClr val="4FC3F7"/>
                </a:solidFill>
              </a:defRPr>
            </a:pPr>
            <a:r>
              <a:t>Weak Feedback (wf)</a:t>
            </a:r>
          </a:p>
          <a:p>
            <a:pPr>
              <a:defRPr b="1" sz="1100">
                <a:solidFill>
                  <a:srgbClr val="4FC3F7"/>
                </a:solidFill>
              </a:defRPr>
            </a:pPr>
          </a:p>
          <a:p>
            <a:pPr>
              <a:defRPr sz="900">
                <a:solidFill>
                  <a:srgbClr val="B0BEC5"/>
                </a:solidFill>
              </a:defRPr>
            </a:pPr>
            <a:r>
              <a:t>Good fit at z &lt; 10</a:t>
            </a:r>
            <a:endParaRPr sz="1100"/>
          </a:p>
          <a:p>
            <a:pPr>
              <a:defRPr sz="900">
                <a:solidFill>
                  <a:srgbClr val="B0BEC5"/>
                </a:solidFill>
              </a:defRPr>
            </a:pPr>
            <a:r>
              <a:t>Underpredicts bright end at z &gt; 10</a:t>
            </a:r>
            <a:endParaRPr sz="1100"/>
          </a:p>
          <a:p>
            <a:pPr>
              <a:defRPr sz="900">
                <a:solidFill>
                  <a:srgbClr val="B0BEC5"/>
                </a:solidFill>
              </a:defRPr>
            </a:pPr>
            <a:r>
              <a:t>Dashed green/brown lines</a:t>
            </a:r>
          </a:p>
        </p:txBody>
      </p:sp>
      <p:sp>
        <p:nvSpPr>
          <p:cNvPr id="343" name="Shape 10"/>
          <p:cNvSpPr/>
          <p:nvPr/>
        </p:nvSpPr>
        <p:spPr>
          <a:xfrm>
            <a:off x="6400800" y="2880360"/>
            <a:ext cx="2468881" cy="155448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44" name="Shape 11"/>
          <p:cNvSpPr/>
          <p:nvPr/>
        </p:nvSpPr>
        <p:spPr>
          <a:xfrm>
            <a:off x="6400800" y="2880360"/>
            <a:ext cx="2468881" cy="36577"/>
          </a:xfrm>
          <a:prstGeom prst="rect">
            <a:avLst/>
          </a:prstGeom>
          <a:solidFill>
            <a:srgbClr val="FFD54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5" name="Text 12"/>
          <p:cNvSpPr txBox="1"/>
          <p:nvPr/>
        </p:nvSpPr>
        <p:spPr>
          <a:xfrm>
            <a:off x="6537959" y="3135130"/>
            <a:ext cx="2194561" cy="109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b="1" sz="1100">
                <a:solidFill>
                  <a:srgbClr val="FFD54F"/>
                </a:solidFill>
              </a:defRPr>
            </a:pPr>
            <a:r>
              <a:t>Strong Feedback (sf)</a:t>
            </a:r>
          </a:p>
          <a:p>
            <a:pPr>
              <a:defRPr b="1" sz="1100">
                <a:solidFill>
                  <a:srgbClr val="FFD54F"/>
                </a:solidFill>
              </a:defRPr>
            </a:pPr>
          </a:p>
          <a:p>
            <a:pPr>
              <a:defRPr sz="900">
                <a:solidFill>
                  <a:srgbClr val="B0BEC5"/>
                </a:solidFill>
              </a:defRPr>
            </a:pPr>
            <a:r>
              <a:t>Excellent at z ≥ 10</a:t>
            </a:r>
          </a:p>
          <a:p>
            <a:pPr>
              <a:defRPr sz="900">
                <a:solidFill>
                  <a:srgbClr val="B0BEC5"/>
                </a:solidFill>
              </a:defRPr>
            </a:pPr>
            <a:r>
              <a:t>Overestimates bright end at z &lt; 9</a:t>
            </a:r>
          </a:p>
          <a:p>
            <a:pPr>
              <a:defRPr sz="900">
                <a:solidFill>
                  <a:srgbClr val="B0BEC5"/>
                </a:solidFill>
              </a:defRPr>
            </a:pPr>
            <a:r>
              <a:t>Solid blue/orange lines</a:t>
            </a:r>
          </a:p>
          <a:p>
            <a:pPr>
              <a:defRPr sz="900">
                <a:solidFill>
                  <a:srgbClr val="B0BEC5"/>
                </a:solidFill>
              </a:defRPr>
            </a:pPr>
            <a:endParaRPr sz="1100"/>
          </a:p>
          <a:p>
            <a:pPr>
              <a:defRPr b="1" sz="900">
                <a:solidFill>
                  <a:srgbClr val="FF7043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950" i="1">
                          <a:solidFill>
                            <a:srgbClr val="FF7043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950" i="1">
                          <a:solidFill>
                            <a:srgbClr val="FF7043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950" i="1">
                          <a:solidFill>
                            <a:srgbClr val="FF7043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950" i="1">
                          <a:solidFill>
                            <a:srgbClr val="FF7043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950" i="1">
                      <a:solidFill>
                        <a:srgbClr val="FF7043"/>
                      </a:solidFill>
                      <a:latin typeface="Cambria Math" panose="02040503050406030204" pitchFamily="18" charset="0"/>
                    </a:rPr>
                    <m:t>∝</m:t>
                  </m:r>
                  <m:r>
                    <a:rPr xmlns:a="http://schemas.openxmlformats.org/drawingml/2006/main" sz="950" i="1">
                      <a:solidFill>
                        <a:srgbClr val="FF7043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950" i="1">
                      <a:solidFill>
                        <a:srgbClr val="FF7043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950" i="1">
                      <a:solidFill>
                        <a:srgbClr val="FF7043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950" i="1">
                      <a:solidFill>
                        <a:srgbClr val="FF7043"/>
                      </a:solidFill>
                      <a:latin typeface="Cambria Math" panose="02040503050406030204" pitchFamily="18" charset="0"/>
                    </a:rPr>
                    <m:t>z</m:t>
                  </m:r>
                  <m:sSup>
                    <m:e>
                      <m:r>
                        <a:rPr xmlns:a="http://schemas.openxmlformats.org/drawingml/2006/main" sz="950" i="1">
                          <a:solidFill>
                            <a:srgbClr val="FF704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950" i="1">
                          <a:solidFill>
                            <a:srgbClr val="FF7043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p>
                  </m:sSup>
                </m:oMath>
              </m:oMathPara>
            </a14:m>
          </a:p>
        </p:txBody>
      </p:sp>
      <p:sp>
        <p:nvSpPr>
          <p:cNvPr id="346" name="• Gray = photometric"/>
          <p:cNvSpPr txBox="1"/>
          <p:nvPr/>
        </p:nvSpPr>
        <p:spPr>
          <a:xfrm>
            <a:off x="6400800" y="4528075"/>
            <a:ext cx="1116153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900">
                <a:solidFill>
                  <a:srgbClr val="78909C"/>
                </a:solidFill>
              </a:defRPr>
            </a:pPr>
            <a:r>
              <a:t>• Gray = photometric</a:t>
            </a:r>
            <a:r>
              <a: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347" name="• Black = spectroscopic"/>
          <p:cNvSpPr txBox="1"/>
          <p:nvPr/>
        </p:nvSpPr>
        <p:spPr>
          <a:xfrm>
            <a:off x="7655564" y="4528075"/>
            <a:ext cx="120104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900">
                <a:solidFill>
                  <a:srgbClr val="78909C"/>
                </a:solidFill>
              </a:defRPr>
            </a:pPr>
            <a:r>
              <a:t>• Black = spectroscopic</a:t>
            </a:r>
            <a:r>
              <a: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348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349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350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3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4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5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Reionization Timeline</a:t>
            </a:r>
          </a:p>
        </p:txBody>
      </p:sp>
      <p:sp>
        <p:nvSpPr>
          <p:cNvPr id="356" name="Text 6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All models complete reionization by z ~ 6, but with different timelines</a:t>
            </a:r>
          </a:p>
        </p:txBody>
      </p:sp>
      <p:pic>
        <p:nvPicPr>
          <p:cNvPr id="357" name="xHI_model_with_zoomed_panel_v4.pdf" descr="xHI_model_with_zoomed_panel_v4.pdf"/>
          <p:cNvPicPr>
            <a:picLocks noChangeAspect="1"/>
          </p:cNvPicPr>
          <p:nvPr/>
        </p:nvPicPr>
        <p:blipFill>
          <a:blip r:embed="rId2">
            <a:extLst/>
          </a:blip>
          <a:srcRect l="0" t="293" r="0" b="293"/>
          <a:stretch>
            <a:fillRect/>
          </a:stretch>
        </p:blipFill>
        <p:spPr>
          <a:xfrm>
            <a:off x="436401" y="1051560"/>
            <a:ext cx="2510479" cy="3553146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 7"/>
          <p:cNvSpPr txBox="1"/>
          <p:nvPr/>
        </p:nvSpPr>
        <p:spPr>
          <a:xfrm>
            <a:off x="228599" y="4633837"/>
            <a:ext cx="2926082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Neutral Hydrogen Fraction</a:t>
            </a:r>
          </a:p>
        </p:txBody>
      </p:sp>
      <p:sp>
        <p:nvSpPr>
          <p:cNvPr id="359" name="— Strong feedback: EoR+UVLF        — Strong feedback: EoR+UV density - - Weak feedback:EoR+UVLF…"/>
          <p:cNvSpPr txBox="1"/>
          <p:nvPr/>
        </p:nvSpPr>
        <p:spPr>
          <a:xfrm>
            <a:off x="4986080" y="1650558"/>
            <a:ext cx="3492224" cy="15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>
                <a:solidFill>
                  <a:schemeClr val="accent5"/>
                </a:solidFill>
              </a:rPr>
              <a:t>— Strong feedback: EoR+UVLF</a:t>
            </a:r>
            <a:r>
              <a:rPr>
                <a:solidFill>
                  <a:schemeClr val="accent1"/>
                </a:solidFill>
              </a:rPr>
              <a:t> </a:t>
            </a:r>
            <a:r>
              <a:rPr>
                <a:solidFill>
                  <a:srgbClr val="4A7DB3"/>
                </a:solidFill>
              </a:rPr>
              <a:t>       </a:t>
            </a:r>
            <a:r>
              <a:rPr>
                <a:solidFill>
                  <a:srgbClr val="FF9300"/>
                </a:solidFill>
              </a:rPr>
              <a:t>— Strong feedback: EoR+UV density - -</a:t>
            </a:r>
            <a:r>
              <a:rPr>
                <a:solidFill>
                  <a:schemeClr val="accent6">
                    <a:lumOff val="-9568"/>
                  </a:schemeClr>
                </a:solidFill>
              </a:rPr>
              <a:t> Weak feedback:EoR+UVLF </a:t>
            </a:r>
            <a:r>
              <a:t>          </a:t>
            </a:r>
          </a:p>
          <a:p>
            <a:pPr/>
            <a:r>
              <a:rPr>
                <a:solidFill>
                  <a:srgbClr val="9B5A33"/>
                </a:solidFill>
              </a:rPr>
              <a:t>- - Weak feedback: EoR+UV density </a:t>
            </a:r>
            <a:r>
              <a:rPr>
                <a:solidFill>
                  <a:srgbClr val="D17BAB"/>
                </a:solidFill>
              </a:rPr>
              <a:t>-.- EoR only </a:t>
            </a:r>
          </a:p>
        </p:txBody>
      </p:sp>
      <p:sp>
        <p:nvSpPr>
          <p:cNvPr id="360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361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362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5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6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7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Reionization Timeline</a:t>
            </a:r>
          </a:p>
        </p:txBody>
      </p:sp>
      <p:sp>
        <p:nvSpPr>
          <p:cNvPr id="368" name="Text 6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All models complete reionization by z ~ 6, but with different timelines</a:t>
            </a:r>
          </a:p>
        </p:txBody>
      </p:sp>
      <p:pic>
        <p:nvPicPr>
          <p:cNvPr id="369" name="xHI_model_with_zoomed_panel_v4.pdf" descr="xHI_model_with_zoomed_panel_v4.pdf"/>
          <p:cNvPicPr>
            <a:picLocks noChangeAspect="1"/>
          </p:cNvPicPr>
          <p:nvPr/>
        </p:nvPicPr>
        <p:blipFill>
          <a:blip r:embed="rId2">
            <a:extLst/>
          </a:blip>
          <a:srcRect l="0" t="293" r="0" b="293"/>
          <a:stretch>
            <a:fillRect/>
          </a:stretch>
        </p:blipFill>
        <p:spPr>
          <a:xfrm>
            <a:off x="436401" y="1051560"/>
            <a:ext cx="2510479" cy="3553147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Text 7"/>
          <p:cNvSpPr txBox="1"/>
          <p:nvPr/>
        </p:nvSpPr>
        <p:spPr>
          <a:xfrm>
            <a:off x="228599" y="4633837"/>
            <a:ext cx="2926082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Neutral Hydrogen Fraction</a:t>
            </a:r>
          </a:p>
        </p:txBody>
      </p:sp>
      <p:sp>
        <p:nvSpPr>
          <p:cNvPr id="371" name="Line"/>
          <p:cNvSpPr/>
          <p:nvPr/>
        </p:nvSpPr>
        <p:spPr>
          <a:xfrm>
            <a:off x="725471" y="2423160"/>
            <a:ext cx="2150152" cy="1"/>
          </a:xfrm>
          <a:prstGeom prst="line">
            <a:avLst/>
          </a:prstGeom>
          <a:ln w="25400">
            <a:solidFill>
              <a:srgbClr val="212121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372" name="Midpoint of Reionization"/>
          <p:cNvSpPr txBox="1"/>
          <p:nvPr/>
        </p:nvSpPr>
        <p:spPr>
          <a:xfrm>
            <a:off x="1337631" y="2397760"/>
            <a:ext cx="92583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80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Midpoint of Reionization</a:t>
            </a:r>
          </a:p>
        </p:txBody>
      </p:sp>
      <p:sp>
        <p:nvSpPr>
          <p:cNvPr id="373" name="Rapid Reionization"/>
          <p:cNvSpPr txBox="1"/>
          <p:nvPr/>
        </p:nvSpPr>
        <p:spPr>
          <a:xfrm>
            <a:off x="782641" y="1071913"/>
            <a:ext cx="1376517" cy="27116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Rapid Reionization</a:t>
            </a:r>
          </a:p>
        </p:txBody>
      </p:sp>
      <p:sp>
        <p:nvSpPr>
          <p:cNvPr id="374" name="Line"/>
          <p:cNvSpPr/>
          <p:nvPr/>
        </p:nvSpPr>
        <p:spPr>
          <a:xfrm flipH="1">
            <a:off x="1224720" y="1316396"/>
            <a:ext cx="478889" cy="478888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375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376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377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  <p:sp>
        <p:nvSpPr>
          <p:cNvPr id="378" name="— Strong feedback: EoR+UVLF        — Strong feedback: EoR+UV density - - Weak feedback:EoR+UVLF…"/>
          <p:cNvSpPr txBox="1"/>
          <p:nvPr/>
        </p:nvSpPr>
        <p:spPr>
          <a:xfrm>
            <a:off x="4986080" y="1650558"/>
            <a:ext cx="3492224" cy="15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>
                <a:solidFill>
                  <a:schemeClr val="accent5"/>
                </a:solidFill>
              </a:rPr>
              <a:t>— Strong feedback: EoR+UVLF</a:t>
            </a:r>
            <a:r>
              <a:rPr>
                <a:solidFill>
                  <a:schemeClr val="accent1"/>
                </a:solidFill>
              </a:rPr>
              <a:t> </a:t>
            </a:r>
            <a:r>
              <a:rPr>
                <a:solidFill>
                  <a:srgbClr val="4A7DB3"/>
                </a:solidFill>
              </a:rPr>
              <a:t>       </a:t>
            </a:r>
            <a:r>
              <a:rPr>
                <a:solidFill>
                  <a:srgbClr val="FF9300"/>
                </a:solidFill>
              </a:rPr>
              <a:t>— Strong feedback: EoR+UV density - -</a:t>
            </a:r>
            <a:r>
              <a:rPr>
                <a:solidFill>
                  <a:schemeClr val="accent6">
                    <a:lumOff val="-9568"/>
                  </a:schemeClr>
                </a:solidFill>
              </a:rPr>
              <a:t> Weak feedback:EoR+UVLF </a:t>
            </a:r>
            <a:r>
              <a:t>          </a:t>
            </a:r>
          </a:p>
          <a:p>
            <a:pPr/>
            <a:r>
              <a:rPr>
                <a:solidFill>
                  <a:srgbClr val="9B5A33"/>
                </a:solidFill>
              </a:rPr>
              <a:t>- - Weak feedback: EoR+UV density </a:t>
            </a:r>
            <a:r>
              <a:rPr>
                <a:solidFill>
                  <a:srgbClr val="D17BAB"/>
                </a:solidFill>
              </a:rPr>
              <a:t>-.- EoR only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1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2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3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Reionization Timeline</a:t>
            </a:r>
          </a:p>
        </p:txBody>
      </p:sp>
      <p:sp>
        <p:nvSpPr>
          <p:cNvPr id="384" name="Text 6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All models complete reionization by z ~ 6, but with different timelines</a:t>
            </a:r>
          </a:p>
        </p:txBody>
      </p:sp>
      <p:pic>
        <p:nvPicPr>
          <p:cNvPr id="385" name="xHI_model_with_zoomed_panel_v4.pdf" descr="xHI_model_with_zoomed_panel_v4.pdf"/>
          <p:cNvPicPr>
            <a:picLocks noChangeAspect="1"/>
          </p:cNvPicPr>
          <p:nvPr/>
        </p:nvPicPr>
        <p:blipFill>
          <a:blip r:embed="rId2">
            <a:extLst/>
          </a:blip>
          <a:srcRect l="0" t="293" r="0" b="293"/>
          <a:stretch>
            <a:fillRect/>
          </a:stretch>
        </p:blipFill>
        <p:spPr>
          <a:xfrm>
            <a:off x="436401" y="1051560"/>
            <a:ext cx="2510479" cy="3553147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Text 7"/>
          <p:cNvSpPr txBox="1"/>
          <p:nvPr/>
        </p:nvSpPr>
        <p:spPr>
          <a:xfrm>
            <a:off x="228599" y="4633837"/>
            <a:ext cx="2926082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Neutral Hydrogen Fraction</a:t>
            </a:r>
          </a:p>
        </p:txBody>
      </p:sp>
      <p:sp>
        <p:nvSpPr>
          <p:cNvPr id="387" name="Line"/>
          <p:cNvSpPr/>
          <p:nvPr/>
        </p:nvSpPr>
        <p:spPr>
          <a:xfrm>
            <a:off x="725471" y="2423160"/>
            <a:ext cx="2150152" cy="1"/>
          </a:xfrm>
          <a:prstGeom prst="line">
            <a:avLst/>
          </a:prstGeom>
          <a:ln w="25400">
            <a:solidFill>
              <a:srgbClr val="212121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388" name="Midpoint of Reionization"/>
          <p:cNvSpPr txBox="1"/>
          <p:nvPr/>
        </p:nvSpPr>
        <p:spPr>
          <a:xfrm>
            <a:off x="1337631" y="2397760"/>
            <a:ext cx="92583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80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Midpoint of Reionization</a:t>
            </a:r>
          </a:p>
        </p:txBody>
      </p:sp>
      <p:sp>
        <p:nvSpPr>
          <p:cNvPr id="389" name="Rapid Reionization"/>
          <p:cNvSpPr txBox="1"/>
          <p:nvPr/>
        </p:nvSpPr>
        <p:spPr>
          <a:xfrm>
            <a:off x="782641" y="1071913"/>
            <a:ext cx="1376517" cy="27116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Rapid Reionization</a:t>
            </a:r>
          </a:p>
        </p:txBody>
      </p:sp>
      <p:sp>
        <p:nvSpPr>
          <p:cNvPr id="390" name="Extended Reionization"/>
          <p:cNvSpPr txBox="1"/>
          <p:nvPr/>
        </p:nvSpPr>
        <p:spPr>
          <a:xfrm>
            <a:off x="1648216" y="1933384"/>
            <a:ext cx="919482" cy="455316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Extended Reionization</a:t>
            </a:r>
          </a:p>
        </p:txBody>
      </p:sp>
      <p:sp>
        <p:nvSpPr>
          <p:cNvPr id="391" name="Line"/>
          <p:cNvSpPr/>
          <p:nvPr/>
        </p:nvSpPr>
        <p:spPr>
          <a:xfrm flipH="1">
            <a:off x="1224720" y="1316396"/>
            <a:ext cx="478889" cy="478888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400" name="Connection Line"/>
          <p:cNvSpPr/>
          <p:nvPr/>
        </p:nvSpPr>
        <p:spPr>
          <a:xfrm>
            <a:off x="1893996" y="1578015"/>
            <a:ext cx="756567" cy="373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21" fill="norm" stroke="1" extrusionOk="0">
                <a:moveTo>
                  <a:pt x="0" y="20221"/>
                </a:moveTo>
                <a:cubicBezTo>
                  <a:pt x="2755" y="5283"/>
                  <a:pt x="9955" y="-1379"/>
                  <a:pt x="21600" y="236"/>
                </a:cubicBezTo>
              </a:path>
            </a:pathLst>
          </a:custGeom>
          <a:ln w="38100">
            <a:solidFill>
              <a:srgbClr val="0096FF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393" name="Shape 10"/>
          <p:cNvSpPr/>
          <p:nvPr/>
        </p:nvSpPr>
        <p:spPr>
          <a:xfrm>
            <a:off x="3000245" y="4023359"/>
            <a:ext cx="5902071" cy="73152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4" name="Text 12"/>
          <p:cNvSpPr txBox="1"/>
          <p:nvPr/>
        </p:nvSpPr>
        <p:spPr>
          <a:xfrm>
            <a:off x="3103015" y="4192314"/>
            <a:ext cx="5696531" cy="393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000">
                <a:solidFill>
                  <a:srgbClr val="4FC3F7"/>
                </a:solidFill>
              </a:defRPr>
            </a:pPr>
            <a:r>
              <a:t>Constrained by JWST UVLF : </a:t>
            </a:r>
            <a:r>
              <a:rPr b="0">
                <a:solidFill>
                  <a:srgbClr val="B0BEC5"/>
                </a:solidFill>
              </a:rPr>
              <a:t>Early onset (z~16–18), extended &amp; gradual reionization </a:t>
            </a:r>
            <a:endParaRPr b="0">
              <a:solidFill>
                <a:srgbClr val="B0BEC5"/>
              </a:solidFill>
            </a:endParaRPr>
          </a:p>
          <a:p>
            <a:pPr>
              <a:defRPr b="1" sz="1000">
                <a:solidFill>
                  <a:srgbClr val="4FC3F7"/>
                </a:solidFill>
              </a:defRPr>
            </a:pPr>
            <a:r>
              <a:rPr b="0">
                <a:solidFill>
                  <a:srgbClr val="B0BEC5"/>
                </a:solidFill>
              </a:rPr>
              <a:t> </a:t>
            </a:r>
            <a:r>
              <a:rPr b="0">
                <a:solidFill>
                  <a:srgbClr val="1D2742"/>
                </a:solidFill>
              </a:rPr>
              <a:t>→</a:t>
            </a:r>
          </a:p>
        </p:txBody>
      </p:sp>
      <p:sp>
        <p:nvSpPr>
          <p:cNvPr id="395" name="Shape 11"/>
          <p:cNvSpPr/>
          <p:nvPr/>
        </p:nvSpPr>
        <p:spPr>
          <a:xfrm>
            <a:off x="2993821" y="4016890"/>
            <a:ext cx="54865" cy="73152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6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397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398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  <p:sp>
        <p:nvSpPr>
          <p:cNvPr id="399" name="— Strong feedback: EoR+UVLF        — Strong feedback: EoR+UV density - - Weak feedback:EoR+UVLF…"/>
          <p:cNvSpPr txBox="1"/>
          <p:nvPr/>
        </p:nvSpPr>
        <p:spPr>
          <a:xfrm>
            <a:off x="4986080" y="1650558"/>
            <a:ext cx="3492224" cy="15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>
                <a:solidFill>
                  <a:schemeClr val="accent5"/>
                </a:solidFill>
              </a:rPr>
              <a:t>— Strong feedback: EoR+UVLF</a:t>
            </a:r>
            <a:r>
              <a:rPr>
                <a:solidFill>
                  <a:schemeClr val="accent1"/>
                </a:solidFill>
              </a:rPr>
              <a:t> </a:t>
            </a:r>
            <a:r>
              <a:rPr>
                <a:solidFill>
                  <a:srgbClr val="4A7DB3"/>
                </a:solidFill>
              </a:rPr>
              <a:t>       </a:t>
            </a:r>
            <a:r>
              <a:rPr>
                <a:solidFill>
                  <a:srgbClr val="FF9300"/>
                </a:solidFill>
              </a:rPr>
              <a:t>— Strong feedback: EoR+UV density - -</a:t>
            </a:r>
            <a:r>
              <a:rPr>
                <a:solidFill>
                  <a:schemeClr val="accent6">
                    <a:lumOff val="-9568"/>
                  </a:schemeClr>
                </a:solidFill>
              </a:rPr>
              <a:t> Weak feedback:EoR+UVLF </a:t>
            </a:r>
            <a:r>
              <a:t>          </a:t>
            </a:r>
          </a:p>
          <a:p>
            <a:pPr/>
            <a:r>
              <a:rPr>
                <a:solidFill>
                  <a:srgbClr val="9B5A33"/>
                </a:solidFill>
              </a:rPr>
              <a:t>- - Weak feedback: EoR+UV density </a:t>
            </a:r>
            <a:r>
              <a:rPr>
                <a:solidFill>
                  <a:srgbClr val="D17BAB"/>
                </a:solidFill>
              </a:rPr>
              <a:t>-.- EoR only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03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04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05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Reionization Timeline</a:t>
            </a:r>
          </a:p>
        </p:txBody>
      </p:sp>
      <p:sp>
        <p:nvSpPr>
          <p:cNvPr id="406" name="Text 6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All models complete reionization by z ~ 6, but with different timelines</a:t>
            </a:r>
          </a:p>
        </p:txBody>
      </p:sp>
      <p:pic>
        <p:nvPicPr>
          <p:cNvPr id="407" name="xHI_model_with_zoomed_panel_v4.pdf" descr="xHI_model_with_zoomed_panel_v4.pdf"/>
          <p:cNvPicPr>
            <a:picLocks noChangeAspect="1"/>
          </p:cNvPicPr>
          <p:nvPr/>
        </p:nvPicPr>
        <p:blipFill>
          <a:blip r:embed="rId2">
            <a:extLst/>
          </a:blip>
          <a:srcRect l="0" t="293" r="0" b="293"/>
          <a:stretch>
            <a:fillRect/>
          </a:stretch>
        </p:blipFill>
        <p:spPr>
          <a:xfrm>
            <a:off x="436401" y="1051560"/>
            <a:ext cx="2510479" cy="3553147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Text 7"/>
          <p:cNvSpPr txBox="1"/>
          <p:nvPr/>
        </p:nvSpPr>
        <p:spPr>
          <a:xfrm>
            <a:off x="228599" y="4633837"/>
            <a:ext cx="2926082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Neutral Hydrogen Fraction</a:t>
            </a:r>
          </a:p>
        </p:txBody>
      </p:sp>
      <p:sp>
        <p:nvSpPr>
          <p:cNvPr id="409" name="Text 8"/>
          <p:cNvSpPr txBox="1"/>
          <p:nvPr/>
        </p:nvSpPr>
        <p:spPr>
          <a:xfrm>
            <a:off x="3246119" y="3737523"/>
            <a:ext cx="2926081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Ionizing Emissivity Ṅion</a:t>
            </a:r>
          </a:p>
        </p:txBody>
      </p:sp>
      <p:sp>
        <p:nvSpPr>
          <p:cNvPr id="410" name="Line"/>
          <p:cNvSpPr/>
          <p:nvPr/>
        </p:nvSpPr>
        <p:spPr>
          <a:xfrm>
            <a:off x="725471" y="2423160"/>
            <a:ext cx="2150152" cy="1"/>
          </a:xfrm>
          <a:prstGeom prst="line">
            <a:avLst/>
          </a:prstGeom>
          <a:ln w="25400">
            <a:solidFill>
              <a:srgbClr val="212121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411" name="Midpoint of Reionization"/>
          <p:cNvSpPr txBox="1"/>
          <p:nvPr/>
        </p:nvSpPr>
        <p:spPr>
          <a:xfrm>
            <a:off x="1337631" y="2397760"/>
            <a:ext cx="92583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80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Midpoint of Reionization</a:t>
            </a:r>
          </a:p>
        </p:txBody>
      </p:sp>
      <p:pic>
        <p:nvPicPr>
          <p:cNvPr id="412" name="Nion_dot_model_vs_obs_EoR_rho_uvlf_z14_mcmc_col_v4.pdf" descr="Nion_dot_model_vs_obs_EoR_rho_uvlf_z14_mcmc_col_v4.pdf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2994321" y="1327973"/>
            <a:ext cx="3205140" cy="2302003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Rapid Reionization"/>
          <p:cNvSpPr txBox="1"/>
          <p:nvPr/>
        </p:nvSpPr>
        <p:spPr>
          <a:xfrm>
            <a:off x="782641" y="1071913"/>
            <a:ext cx="1376517" cy="27116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Rapid Reionization</a:t>
            </a:r>
          </a:p>
        </p:txBody>
      </p:sp>
      <p:sp>
        <p:nvSpPr>
          <p:cNvPr id="414" name="Extended Reionization"/>
          <p:cNvSpPr txBox="1"/>
          <p:nvPr/>
        </p:nvSpPr>
        <p:spPr>
          <a:xfrm>
            <a:off x="1648216" y="1933384"/>
            <a:ext cx="919482" cy="455316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Extended Reionization</a:t>
            </a:r>
          </a:p>
        </p:txBody>
      </p:sp>
      <p:sp>
        <p:nvSpPr>
          <p:cNvPr id="415" name="Line"/>
          <p:cNvSpPr/>
          <p:nvPr/>
        </p:nvSpPr>
        <p:spPr>
          <a:xfrm flipH="1">
            <a:off x="1224720" y="1316396"/>
            <a:ext cx="478889" cy="478888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424" name="Connection Line"/>
          <p:cNvSpPr/>
          <p:nvPr/>
        </p:nvSpPr>
        <p:spPr>
          <a:xfrm>
            <a:off x="1893996" y="1578015"/>
            <a:ext cx="756567" cy="373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21" fill="norm" stroke="1" extrusionOk="0">
                <a:moveTo>
                  <a:pt x="0" y="20221"/>
                </a:moveTo>
                <a:cubicBezTo>
                  <a:pt x="2755" y="5283"/>
                  <a:pt x="9955" y="-1379"/>
                  <a:pt x="21600" y="236"/>
                </a:cubicBezTo>
              </a:path>
            </a:pathLst>
          </a:custGeom>
          <a:ln w="38100">
            <a:solidFill>
              <a:srgbClr val="0096FF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417" name="— Strong feedback: EoR+UVLF…"/>
          <p:cNvSpPr txBox="1"/>
          <p:nvPr/>
        </p:nvSpPr>
        <p:spPr>
          <a:xfrm>
            <a:off x="4415050" y="1470232"/>
            <a:ext cx="1714885" cy="704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/>
            </a:pPr>
            <a:r>
              <a:rPr>
                <a:solidFill>
                  <a:schemeClr val="accent5"/>
                </a:solidFill>
              </a:rPr>
              <a:t>— Strong feedback: EoR+UVLF</a:t>
            </a:r>
            <a:r>
              <a:rPr>
                <a:solidFill>
                  <a:schemeClr val="accent1"/>
                </a:solidFill>
              </a:rPr>
              <a:t> </a:t>
            </a:r>
            <a:r>
              <a:rPr>
                <a:solidFill>
                  <a:srgbClr val="4A7DB3"/>
                </a:solidFill>
              </a:rPr>
              <a:t>       </a:t>
            </a:r>
            <a:endParaRPr>
              <a:solidFill>
                <a:srgbClr val="4A7DB3"/>
              </a:solidFill>
            </a:endParaRPr>
          </a:p>
          <a:p>
            <a:pPr>
              <a:defRPr sz="800"/>
            </a:pPr>
            <a:r>
              <a:rPr>
                <a:solidFill>
                  <a:srgbClr val="FF9300"/>
                </a:solidFill>
              </a:rPr>
              <a:t>— Strong feedback: EoR+UV density </a:t>
            </a:r>
            <a:endParaRPr>
              <a:solidFill>
                <a:srgbClr val="FF9300"/>
              </a:solidFill>
            </a:endParaRPr>
          </a:p>
          <a:p>
            <a:pPr>
              <a:defRPr sz="800"/>
            </a:pPr>
            <a:r>
              <a:rPr>
                <a:solidFill>
                  <a:schemeClr val="accent6">
                    <a:lumOff val="-9568"/>
                  </a:schemeClr>
                </a:solidFill>
              </a:rPr>
              <a:t>- - Weak feedback:EoR+UVLF </a:t>
            </a:r>
            <a:r>
              <a:t>          </a:t>
            </a:r>
          </a:p>
          <a:p>
            <a:pPr>
              <a:defRPr sz="800"/>
            </a:pPr>
            <a:r>
              <a:rPr>
                <a:solidFill>
                  <a:srgbClr val="9B5A33"/>
                </a:solidFill>
              </a:rPr>
              <a:t>- - Weak feedback: EoR+UV density </a:t>
            </a:r>
            <a:endParaRPr>
              <a:solidFill>
                <a:srgbClr val="9B5A33"/>
              </a:solidFill>
            </a:endParaRPr>
          </a:p>
          <a:p>
            <a:pPr>
              <a:defRPr sz="800"/>
            </a:pPr>
            <a:r>
              <a:rPr>
                <a:solidFill>
                  <a:srgbClr val="D17BAB"/>
                </a:solidFill>
              </a:rPr>
              <a:t>-.- EoR only </a:t>
            </a:r>
          </a:p>
        </p:txBody>
      </p:sp>
      <p:sp>
        <p:nvSpPr>
          <p:cNvPr id="418" name="Shape 10"/>
          <p:cNvSpPr/>
          <p:nvPr/>
        </p:nvSpPr>
        <p:spPr>
          <a:xfrm>
            <a:off x="3000245" y="4023359"/>
            <a:ext cx="5902071" cy="73152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19" name="Text 12"/>
          <p:cNvSpPr txBox="1"/>
          <p:nvPr/>
        </p:nvSpPr>
        <p:spPr>
          <a:xfrm>
            <a:off x="3103015" y="4192314"/>
            <a:ext cx="5696531" cy="393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000">
                <a:solidFill>
                  <a:srgbClr val="4FC3F7"/>
                </a:solidFill>
              </a:defRPr>
            </a:pPr>
            <a:r>
              <a:t>Constrained by JWST UVLF : </a:t>
            </a:r>
            <a:r>
              <a:rPr b="0">
                <a:solidFill>
                  <a:srgbClr val="B0BEC5"/>
                </a:solidFill>
              </a:rPr>
              <a:t>Early onset (z~16–18), extended &amp; gradual reionization </a:t>
            </a:r>
            <a:endParaRPr b="0">
              <a:solidFill>
                <a:srgbClr val="B0BEC5"/>
              </a:solidFill>
            </a:endParaRPr>
          </a:p>
          <a:p>
            <a:pPr>
              <a:defRPr b="1" sz="1000">
                <a:solidFill>
                  <a:srgbClr val="4FC3F7"/>
                </a:solidFill>
              </a:defRPr>
            </a:pPr>
            <a:r>
              <a:rPr b="0">
                <a:solidFill>
                  <a:srgbClr val="B0BEC5"/>
                </a:solidFill>
              </a:rPr>
              <a:t> </a:t>
            </a:r>
            <a:r>
              <a:rPr b="0">
                <a:solidFill>
                  <a:srgbClr val="1D2742"/>
                </a:solidFill>
              </a:rPr>
              <a:t>→</a:t>
            </a:r>
          </a:p>
        </p:txBody>
      </p:sp>
      <p:sp>
        <p:nvSpPr>
          <p:cNvPr id="420" name="Shape 11"/>
          <p:cNvSpPr/>
          <p:nvPr/>
        </p:nvSpPr>
        <p:spPr>
          <a:xfrm>
            <a:off x="2993821" y="4016890"/>
            <a:ext cx="54865" cy="73152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1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422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423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7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8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9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Reionization Timeline</a:t>
            </a:r>
          </a:p>
        </p:txBody>
      </p:sp>
      <p:sp>
        <p:nvSpPr>
          <p:cNvPr id="430" name="Text 6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All models complete reionization by z ~ 6, but with different timelines</a:t>
            </a:r>
          </a:p>
        </p:txBody>
      </p:sp>
      <p:pic>
        <p:nvPicPr>
          <p:cNvPr id="431" name="xHI_model_with_zoomed_panel_v4.pdf" descr="xHI_model_with_zoomed_panel_v4.pdf"/>
          <p:cNvPicPr>
            <a:picLocks noChangeAspect="1"/>
          </p:cNvPicPr>
          <p:nvPr/>
        </p:nvPicPr>
        <p:blipFill>
          <a:blip r:embed="rId2">
            <a:extLst/>
          </a:blip>
          <a:srcRect l="0" t="293" r="0" b="293"/>
          <a:stretch>
            <a:fillRect/>
          </a:stretch>
        </p:blipFill>
        <p:spPr>
          <a:xfrm>
            <a:off x="436401" y="1051560"/>
            <a:ext cx="2510479" cy="3553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Text 7"/>
          <p:cNvSpPr txBox="1"/>
          <p:nvPr/>
        </p:nvSpPr>
        <p:spPr>
          <a:xfrm>
            <a:off x="228599" y="4633837"/>
            <a:ext cx="2926082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Neutral Hydrogen Fraction</a:t>
            </a:r>
          </a:p>
        </p:txBody>
      </p:sp>
      <p:sp>
        <p:nvSpPr>
          <p:cNvPr id="433" name="Text 8"/>
          <p:cNvSpPr txBox="1"/>
          <p:nvPr/>
        </p:nvSpPr>
        <p:spPr>
          <a:xfrm>
            <a:off x="3246119" y="3737523"/>
            <a:ext cx="2926081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Ionizing Emissivity Ṅion</a:t>
            </a:r>
          </a:p>
        </p:txBody>
      </p:sp>
      <p:sp>
        <p:nvSpPr>
          <p:cNvPr id="434" name="Line"/>
          <p:cNvSpPr/>
          <p:nvPr/>
        </p:nvSpPr>
        <p:spPr>
          <a:xfrm>
            <a:off x="725471" y="2423160"/>
            <a:ext cx="2150152" cy="1"/>
          </a:xfrm>
          <a:prstGeom prst="line">
            <a:avLst/>
          </a:prstGeom>
          <a:ln w="25400">
            <a:solidFill>
              <a:srgbClr val="212121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435" name="Midpoint of Reionization"/>
          <p:cNvSpPr txBox="1"/>
          <p:nvPr/>
        </p:nvSpPr>
        <p:spPr>
          <a:xfrm>
            <a:off x="1337631" y="2397760"/>
            <a:ext cx="92583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80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Midpoint of Reionization</a:t>
            </a:r>
          </a:p>
        </p:txBody>
      </p:sp>
      <p:pic>
        <p:nvPicPr>
          <p:cNvPr id="436" name="Nion_dot_model_vs_obs_EoR_rho_uvlf_z14_mcmc_col_diff_Mh.pdf" descr="Nion_dot_model_vs_obs_EoR_rho_uvlf_z14_mcmc_col_diff_Mh.pdf"/>
          <p:cNvPicPr>
            <a:picLocks noChangeAspect="1"/>
          </p:cNvPicPr>
          <p:nvPr/>
        </p:nvPicPr>
        <p:blipFill>
          <a:blip r:embed="rId3">
            <a:extLst/>
          </a:blip>
          <a:srcRect l="0" t="548" r="0" b="548"/>
          <a:stretch>
            <a:fillRect/>
          </a:stretch>
        </p:blipFill>
        <p:spPr>
          <a:xfrm>
            <a:off x="2994321" y="1319374"/>
            <a:ext cx="3205140" cy="23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Rapid Reionization"/>
          <p:cNvSpPr txBox="1"/>
          <p:nvPr/>
        </p:nvSpPr>
        <p:spPr>
          <a:xfrm>
            <a:off x="782641" y="1071913"/>
            <a:ext cx="1376517" cy="27116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Rapid Reionization</a:t>
            </a:r>
          </a:p>
        </p:txBody>
      </p:sp>
      <p:sp>
        <p:nvSpPr>
          <p:cNvPr id="438" name="Extended Reionization"/>
          <p:cNvSpPr txBox="1"/>
          <p:nvPr/>
        </p:nvSpPr>
        <p:spPr>
          <a:xfrm>
            <a:off x="1648216" y="1933384"/>
            <a:ext cx="919482" cy="455316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Extended Reionization</a:t>
            </a:r>
          </a:p>
        </p:txBody>
      </p:sp>
      <p:sp>
        <p:nvSpPr>
          <p:cNvPr id="439" name="Line"/>
          <p:cNvSpPr/>
          <p:nvPr/>
        </p:nvSpPr>
        <p:spPr>
          <a:xfrm flipH="1">
            <a:off x="1224720" y="1316396"/>
            <a:ext cx="478889" cy="478888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447" name="Connection Line"/>
          <p:cNvSpPr/>
          <p:nvPr/>
        </p:nvSpPr>
        <p:spPr>
          <a:xfrm>
            <a:off x="1893996" y="1578015"/>
            <a:ext cx="756567" cy="373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21" fill="norm" stroke="1" extrusionOk="0">
                <a:moveTo>
                  <a:pt x="0" y="20221"/>
                </a:moveTo>
                <a:cubicBezTo>
                  <a:pt x="2755" y="5283"/>
                  <a:pt x="9955" y="-1379"/>
                  <a:pt x="21600" y="236"/>
                </a:cubicBezTo>
              </a:path>
            </a:pathLst>
          </a:custGeom>
          <a:ln w="38100">
            <a:solidFill>
              <a:srgbClr val="0096FF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441" name="Shape 10"/>
          <p:cNvSpPr/>
          <p:nvPr/>
        </p:nvSpPr>
        <p:spPr>
          <a:xfrm>
            <a:off x="3000245" y="4023359"/>
            <a:ext cx="5902071" cy="73152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42" name="Text 12"/>
          <p:cNvSpPr txBox="1"/>
          <p:nvPr/>
        </p:nvSpPr>
        <p:spPr>
          <a:xfrm>
            <a:off x="3103015" y="4192314"/>
            <a:ext cx="5696531" cy="393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000">
                <a:solidFill>
                  <a:srgbClr val="4FC3F7"/>
                </a:solidFill>
              </a:defRPr>
            </a:pPr>
            <a:r>
              <a:t>Constrained by JWST UVLF : </a:t>
            </a:r>
            <a:r>
              <a:rPr b="0">
                <a:solidFill>
                  <a:srgbClr val="B0BEC5"/>
                </a:solidFill>
              </a:rPr>
              <a:t>Early onset (z~16–18), extended &amp; gradual reionization </a:t>
            </a:r>
            <a:endParaRPr b="0">
              <a:solidFill>
                <a:srgbClr val="B0BEC5"/>
              </a:solidFill>
            </a:endParaRPr>
          </a:p>
          <a:p>
            <a:pPr>
              <a:defRPr b="1" sz="1000">
                <a:solidFill>
                  <a:srgbClr val="4FC3F7"/>
                </a:solidFill>
              </a:defRPr>
            </a:pPr>
            <a:r>
              <a:rPr b="0">
                <a:solidFill>
                  <a:srgbClr val="B0BEC5"/>
                </a:solidFill>
              </a:rPr>
              <a:t> </a:t>
            </a:r>
            <a:r>
              <a:rPr b="0">
                <a:solidFill>
                  <a:srgbClr val="1D2742"/>
                </a:solidFill>
              </a:rPr>
              <a:t>→</a:t>
            </a:r>
          </a:p>
        </p:txBody>
      </p:sp>
      <p:sp>
        <p:nvSpPr>
          <p:cNvPr id="443" name="Shape 11"/>
          <p:cNvSpPr/>
          <p:nvPr/>
        </p:nvSpPr>
        <p:spPr>
          <a:xfrm>
            <a:off x="2993821" y="4016890"/>
            <a:ext cx="54865" cy="73152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44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445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446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Cosmic Dawn &amp; Epoch of Reionization</a:t>
            </a:r>
          </a:p>
        </p:txBody>
      </p:sp>
      <p:pic>
        <p:nvPicPr>
          <p:cNvPr id="37" name="eso1620a.jpg" descr="eso1620a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51" y="818105"/>
            <a:ext cx="8964898" cy="2320754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39" name="Text 19"/>
          <p:cNvSpPr txBox="1"/>
          <p:nvPr/>
        </p:nvSpPr>
        <p:spPr>
          <a:xfrm>
            <a:off x="7114911" y="2896787"/>
            <a:ext cx="1440879" cy="18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700">
                <a:solidFill>
                  <a:srgbClr val="78909C"/>
                </a:solidFill>
              </a:defRPr>
            </a:lvl1pPr>
          </a:lstStyle>
          <a:p>
            <a:pPr/>
            <a:r>
              <a:t>Credit: NAOJ</a:t>
            </a:r>
          </a:p>
        </p:txBody>
      </p:sp>
      <p:sp>
        <p:nvSpPr>
          <p:cNvPr id="40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41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0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1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2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Reionization Timeline</a:t>
            </a:r>
          </a:p>
        </p:txBody>
      </p:sp>
      <p:sp>
        <p:nvSpPr>
          <p:cNvPr id="453" name="Text 6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All models complete reionization by z ~ 6, but with different timelines</a:t>
            </a:r>
          </a:p>
        </p:txBody>
      </p:sp>
      <p:pic>
        <p:nvPicPr>
          <p:cNvPr id="454" name="xHI_model_with_zoomed_panel_v4.pdf" descr="xHI_model_with_zoomed_panel_v4.pdf"/>
          <p:cNvPicPr>
            <a:picLocks noChangeAspect="1"/>
          </p:cNvPicPr>
          <p:nvPr/>
        </p:nvPicPr>
        <p:blipFill>
          <a:blip r:embed="rId2">
            <a:extLst/>
          </a:blip>
          <a:srcRect l="0" t="293" r="0" b="293"/>
          <a:stretch>
            <a:fillRect/>
          </a:stretch>
        </p:blipFill>
        <p:spPr>
          <a:xfrm>
            <a:off x="436401" y="1051560"/>
            <a:ext cx="2510479" cy="3553147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Text 7"/>
          <p:cNvSpPr txBox="1"/>
          <p:nvPr/>
        </p:nvSpPr>
        <p:spPr>
          <a:xfrm>
            <a:off x="228599" y="4633837"/>
            <a:ext cx="2926082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Neutral Hydrogen Fraction</a:t>
            </a:r>
          </a:p>
        </p:txBody>
      </p:sp>
      <p:sp>
        <p:nvSpPr>
          <p:cNvPr id="456" name="Text 8"/>
          <p:cNvSpPr txBox="1"/>
          <p:nvPr/>
        </p:nvSpPr>
        <p:spPr>
          <a:xfrm>
            <a:off x="3246119" y="3737523"/>
            <a:ext cx="2926081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Ionizing Emissivity Ṅion</a:t>
            </a:r>
          </a:p>
        </p:txBody>
      </p:sp>
      <p:sp>
        <p:nvSpPr>
          <p:cNvPr id="457" name="Line"/>
          <p:cNvSpPr/>
          <p:nvPr/>
        </p:nvSpPr>
        <p:spPr>
          <a:xfrm>
            <a:off x="725471" y="2423160"/>
            <a:ext cx="2150152" cy="1"/>
          </a:xfrm>
          <a:prstGeom prst="line">
            <a:avLst/>
          </a:prstGeom>
          <a:ln w="25400">
            <a:solidFill>
              <a:srgbClr val="212121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458" name="Midpoint of Reionization"/>
          <p:cNvSpPr txBox="1"/>
          <p:nvPr/>
        </p:nvSpPr>
        <p:spPr>
          <a:xfrm>
            <a:off x="1337631" y="2397760"/>
            <a:ext cx="92583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80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Midpoint of Reionization</a:t>
            </a:r>
          </a:p>
        </p:txBody>
      </p:sp>
      <p:pic>
        <p:nvPicPr>
          <p:cNvPr id="459" name="Nion_dot_model_vs_obs_EoR_rho_uvlf_z14_mcmc_col_diff_Mh.pdf" descr="Nion_dot_model_vs_obs_EoR_rho_uvlf_z14_mcmc_col_diff_Mh.pdf"/>
          <p:cNvPicPr>
            <a:picLocks noChangeAspect="1"/>
          </p:cNvPicPr>
          <p:nvPr/>
        </p:nvPicPr>
        <p:blipFill>
          <a:blip r:embed="rId3">
            <a:extLst/>
          </a:blip>
          <a:srcRect l="0" t="548" r="0" b="548"/>
          <a:stretch>
            <a:fillRect/>
          </a:stretch>
        </p:blipFill>
        <p:spPr>
          <a:xfrm>
            <a:off x="2994321" y="1319374"/>
            <a:ext cx="3205140" cy="23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Rapid Reionization"/>
          <p:cNvSpPr txBox="1"/>
          <p:nvPr/>
        </p:nvSpPr>
        <p:spPr>
          <a:xfrm>
            <a:off x="782641" y="1071913"/>
            <a:ext cx="1376517" cy="27116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Rapid Reionization</a:t>
            </a:r>
          </a:p>
        </p:txBody>
      </p:sp>
      <p:sp>
        <p:nvSpPr>
          <p:cNvPr id="461" name="Extended Reionization"/>
          <p:cNvSpPr txBox="1"/>
          <p:nvPr/>
        </p:nvSpPr>
        <p:spPr>
          <a:xfrm>
            <a:off x="1648216" y="1933384"/>
            <a:ext cx="919482" cy="455316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Extended Reionization</a:t>
            </a:r>
          </a:p>
        </p:txBody>
      </p:sp>
      <p:sp>
        <p:nvSpPr>
          <p:cNvPr id="462" name="Line"/>
          <p:cNvSpPr/>
          <p:nvPr/>
        </p:nvSpPr>
        <p:spPr>
          <a:xfrm flipH="1">
            <a:off x="1224720" y="1316396"/>
            <a:ext cx="478889" cy="478888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472" name="Connection Line"/>
          <p:cNvSpPr/>
          <p:nvPr/>
        </p:nvSpPr>
        <p:spPr>
          <a:xfrm>
            <a:off x="1893996" y="1578015"/>
            <a:ext cx="756567" cy="373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21" fill="norm" stroke="1" extrusionOk="0">
                <a:moveTo>
                  <a:pt x="0" y="20221"/>
                </a:moveTo>
                <a:cubicBezTo>
                  <a:pt x="2755" y="5283"/>
                  <a:pt x="9955" y="-1379"/>
                  <a:pt x="21600" y="236"/>
                </a:cubicBezTo>
              </a:path>
            </a:pathLst>
          </a:custGeom>
          <a:ln w="38100">
            <a:solidFill>
              <a:srgbClr val="0096FF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464" name="Text 9"/>
          <p:cNvSpPr txBox="1"/>
          <p:nvPr/>
        </p:nvSpPr>
        <p:spPr>
          <a:xfrm>
            <a:off x="6172200" y="3737523"/>
            <a:ext cx="2743200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Thomson Optical Depth τ</a:t>
            </a:r>
          </a:p>
        </p:txBody>
      </p:sp>
      <p:pic>
        <p:nvPicPr>
          <p:cNvPr id="465" name="tau_model_vs_obs_EoR_rho_uvlf_z14_mcmc_col_v4.pdf" descr="tau_model_vs_obs_EoR_rho_uvlf_z14_mcmc_col_v4.pdf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6246773" y="1331240"/>
            <a:ext cx="2834640" cy="2295607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Shape 10"/>
          <p:cNvSpPr/>
          <p:nvPr/>
        </p:nvSpPr>
        <p:spPr>
          <a:xfrm>
            <a:off x="3000245" y="4023359"/>
            <a:ext cx="5902071" cy="73152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67" name="Text 12"/>
          <p:cNvSpPr txBox="1"/>
          <p:nvPr/>
        </p:nvSpPr>
        <p:spPr>
          <a:xfrm>
            <a:off x="3103015" y="4192314"/>
            <a:ext cx="5696531" cy="393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000">
                <a:solidFill>
                  <a:srgbClr val="4FC3F7"/>
                </a:solidFill>
              </a:defRPr>
            </a:pPr>
            <a:r>
              <a:t>Constrained by JWST UVLF : </a:t>
            </a:r>
            <a:r>
              <a:rPr b="0">
                <a:solidFill>
                  <a:srgbClr val="B0BEC5"/>
                </a:solidFill>
              </a:rPr>
              <a:t>Early onset (z~16–18), extended &amp; gradual reionization → τ within 2σ of Planck </a:t>
            </a:r>
            <a:r>
              <a:rPr b="0">
                <a:solidFill>
                  <a:srgbClr val="1D2742"/>
                </a:solidFill>
              </a:rPr>
              <a:t>→</a:t>
            </a:r>
          </a:p>
        </p:txBody>
      </p:sp>
      <p:sp>
        <p:nvSpPr>
          <p:cNvPr id="468" name="Shape 11"/>
          <p:cNvSpPr/>
          <p:nvPr/>
        </p:nvSpPr>
        <p:spPr>
          <a:xfrm>
            <a:off x="2993821" y="4016890"/>
            <a:ext cx="54865" cy="73152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69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470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471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75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76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77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Reionization Timeline</a:t>
            </a:r>
          </a:p>
        </p:txBody>
      </p:sp>
      <p:sp>
        <p:nvSpPr>
          <p:cNvPr id="478" name="Text 6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All models complete reionization by z ~ 6, but with different timelines</a:t>
            </a:r>
          </a:p>
        </p:txBody>
      </p:sp>
      <p:pic>
        <p:nvPicPr>
          <p:cNvPr id="479" name="xHI_model_with_zoomed_panel_v4.pdf" descr="xHI_model_with_zoomed_panel_v4.pdf"/>
          <p:cNvPicPr>
            <a:picLocks noChangeAspect="1"/>
          </p:cNvPicPr>
          <p:nvPr/>
        </p:nvPicPr>
        <p:blipFill>
          <a:blip r:embed="rId2">
            <a:extLst/>
          </a:blip>
          <a:srcRect l="0" t="293" r="0" b="293"/>
          <a:stretch>
            <a:fillRect/>
          </a:stretch>
        </p:blipFill>
        <p:spPr>
          <a:xfrm>
            <a:off x="436401" y="1051560"/>
            <a:ext cx="2510479" cy="3553147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Text 7"/>
          <p:cNvSpPr txBox="1"/>
          <p:nvPr/>
        </p:nvSpPr>
        <p:spPr>
          <a:xfrm>
            <a:off x="228599" y="4633837"/>
            <a:ext cx="2926082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Neutral Hydrogen Fraction</a:t>
            </a:r>
          </a:p>
        </p:txBody>
      </p:sp>
      <p:sp>
        <p:nvSpPr>
          <p:cNvPr id="481" name="Line"/>
          <p:cNvSpPr/>
          <p:nvPr/>
        </p:nvSpPr>
        <p:spPr>
          <a:xfrm>
            <a:off x="725471" y="2423160"/>
            <a:ext cx="2150152" cy="1"/>
          </a:xfrm>
          <a:prstGeom prst="line">
            <a:avLst/>
          </a:prstGeom>
          <a:ln w="25400">
            <a:solidFill>
              <a:srgbClr val="212121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482" name="Midpoint of Reionization"/>
          <p:cNvSpPr txBox="1"/>
          <p:nvPr/>
        </p:nvSpPr>
        <p:spPr>
          <a:xfrm>
            <a:off x="1337631" y="2397760"/>
            <a:ext cx="92583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80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Midpoint of Reionization</a:t>
            </a:r>
          </a:p>
        </p:txBody>
      </p:sp>
      <p:sp>
        <p:nvSpPr>
          <p:cNvPr id="483" name="Rapid Reionization"/>
          <p:cNvSpPr txBox="1"/>
          <p:nvPr/>
        </p:nvSpPr>
        <p:spPr>
          <a:xfrm>
            <a:off x="782641" y="1071913"/>
            <a:ext cx="1376517" cy="27116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Rapid Reionization</a:t>
            </a:r>
          </a:p>
        </p:txBody>
      </p:sp>
      <p:sp>
        <p:nvSpPr>
          <p:cNvPr id="484" name="Extended Reionization"/>
          <p:cNvSpPr txBox="1"/>
          <p:nvPr/>
        </p:nvSpPr>
        <p:spPr>
          <a:xfrm>
            <a:off x="1648216" y="1933384"/>
            <a:ext cx="919482" cy="455316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Extended Reionization</a:t>
            </a:r>
          </a:p>
        </p:txBody>
      </p:sp>
      <p:sp>
        <p:nvSpPr>
          <p:cNvPr id="485" name="Line"/>
          <p:cNvSpPr/>
          <p:nvPr/>
        </p:nvSpPr>
        <p:spPr>
          <a:xfrm flipH="1">
            <a:off x="1224720" y="1316396"/>
            <a:ext cx="478889" cy="478888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497" name="Connection Line"/>
          <p:cNvSpPr/>
          <p:nvPr/>
        </p:nvSpPr>
        <p:spPr>
          <a:xfrm>
            <a:off x="1893996" y="1578015"/>
            <a:ext cx="756567" cy="373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21" fill="norm" stroke="1" extrusionOk="0">
                <a:moveTo>
                  <a:pt x="0" y="20221"/>
                </a:moveTo>
                <a:cubicBezTo>
                  <a:pt x="2755" y="5283"/>
                  <a:pt x="9955" y="-1379"/>
                  <a:pt x="21600" y="236"/>
                </a:cubicBezTo>
              </a:path>
            </a:pathLst>
          </a:custGeom>
          <a:ln w="38100">
            <a:solidFill>
              <a:srgbClr val="0096FF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487" name="Text 9"/>
          <p:cNvSpPr txBox="1"/>
          <p:nvPr/>
        </p:nvSpPr>
        <p:spPr>
          <a:xfrm>
            <a:off x="6172200" y="3737523"/>
            <a:ext cx="2743200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Thomson Optical Depth τ</a:t>
            </a:r>
          </a:p>
        </p:txBody>
      </p:sp>
      <p:pic>
        <p:nvPicPr>
          <p:cNvPr id="488" name="tau_model_vs_obs_EoR_rho_uvlf_z14_mcmc_col_v4.pdf" descr="tau_model_vs_obs_EoR_rho_uvlf_z14_mcmc_col_v4.pdf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6246773" y="1331240"/>
            <a:ext cx="2834640" cy="2295607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hape 10"/>
          <p:cNvSpPr/>
          <p:nvPr/>
        </p:nvSpPr>
        <p:spPr>
          <a:xfrm>
            <a:off x="3000245" y="4023359"/>
            <a:ext cx="5902071" cy="73152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90" name="Text 12"/>
          <p:cNvSpPr txBox="1"/>
          <p:nvPr/>
        </p:nvSpPr>
        <p:spPr>
          <a:xfrm>
            <a:off x="3103015" y="4192314"/>
            <a:ext cx="5696531" cy="393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000">
                <a:solidFill>
                  <a:srgbClr val="4FC3F7"/>
                </a:solidFill>
              </a:defRPr>
            </a:pPr>
            <a:r>
              <a:t>Constrained by JWST UVLF : </a:t>
            </a:r>
            <a:r>
              <a:rPr b="0">
                <a:solidFill>
                  <a:srgbClr val="B0BEC5"/>
                </a:solidFill>
              </a:rPr>
              <a:t>Early onset (z~16–18), extended &amp; gradual reionization → τ within 2σ of Planck → </a:t>
            </a:r>
            <a:r>
              <a:rPr>
                <a:solidFill>
                  <a:srgbClr val="FFD54F"/>
                </a:solidFill>
              </a:rPr>
              <a:t>resolves photon-budget crisis</a:t>
            </a:r>
          </a:p>
        </p:txBody>
      </p:sp>
      <p:pic>
        <p:nvPicPr>
          <p:cNvPr id="491" name="slae086fig1.jpeg" descr="slae086fig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0580" y="1183470"/>
            <a:ext cx="2926081" cy="1955144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Text 19"/>
          <p:cNvSpPr txBox="1"/>
          <p:nvPr/>
        </p:nvSpPr>
        <p:spPr>
          <a:xfrm>
            <a:off x="4576181" y="3141850"/>
            <a:ext cx="1440878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Muñoz et al. 2024</a:t>
            </a:r>
          </a:p>
        </p:txBody>
      </p:sp>
      <p:sp>
        <p:nvSpPr>
          <p:cNvPr id="493" name="Shape 11"/>
          <p:cNvSpPr/>
          <p:nvPr/>
        </p:nvSpPr>
        <p:spPr>
          <a:xfrm>
            <a:off x="2993821" y="4016890"/>
            <a:ext cx="54865" cy="73152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94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495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496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00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01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FFD54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02" name="Text 5"/>
          <p:cNvSpPr txBox="1"/>
          <p:nvPr/>
        </p:nvSpPr>
        <p:spPr>
          <a:xfrm>
            <a:off x="685800" y="276859"/>
            <a:ext cx="73152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Key Findings</a:t>
            </a:r>
          </a:p>
        </p:txBody>
      </p:sp>
      <p:sp>
        <p:nvSpPr>
          <p:cNvPr id="503" name="Shape 6"/>
          <p:cNvSpPr/>
          <p:nvPr/>
        </p:nvSpPr>
        <p:spPr>
          <a:xfrm>
            <a:off x="457200" y="1005839"/>
            <a:ext cx="8229600" cy="82296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04" name="Shape 7"/>
          <p:cNvSpPr/>
          <p:nvPr/>
        </p:nvSpPr>
        <p:spPr>
          <a:xfrm>
            <a:off x="457200" y="1005839"/>
            <a:ext cx="54864" cy="82296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05" name="Text 8"/>
          <p:cNvSpPr txBox="1"/>
          <p:nvPr/>
        </p:nvSpPr>
        <p:spPr>
          <a:xfrm>
            <a:off x="640080" y="1163319"/>
            <a:ext cx="41148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>
                <a:solidFill>
                  <a:srgbClr val="4FC3F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06" name="Text 9"/>
          <p:cNvSpPr txBox="1"/>
          <p:nvPr/>
        </p:nvSpPr>
        <p:spPr>
          <a:xfrm>
            <a:off x="1097280" y="1144332"/>
            <a:ext cx="7315201" cy="1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Weak feedback models struggle at z &gt; 9</a:t>
            </a:r>
          </a:p>
        </p:txBody>
      </p:sp>
      <p:sp>
        <p:nvSpPr>
          <p:cNvPr id="507" name="Text 10"/>
          <p:cNvSpPr txBox="1"/>
          <p:nvPr/>
        </p:nvSpPr>
        <p:spPr>
          <a:xfrm>
            <a:off x="1097280" y="1490516"/>
            <a:ext cx="7315201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">
                <a:solidFill>
                  <a:srgbClr val="B0BEC5"/>
                </a:solidFill>
              </a:defRPr>
            </a:lvl1pPr>
          </a:lstStyle>
          <a:p>
            <a:pPr/>
            <a:r>
              <a:t>C ~ 0.15, D = 2.28 → faint galaxy-dominated, good at z &lt; 10 but misses the bright-end excess</a:t>
            </a:r>
          </a:p>
        </p:txBody>
      </p:sp>
      <p:sp>
        <p:nvSpPr>
          <p:cNvPr id="508" name="Shape 11"/>
          <p:cNvSpPr/>
          <p:nvPr/>
        </p:nvSpPr>
        <p:spPr>
          <a:xfrm>
            <a:off x="457200" y="1965960"/>
            <a:ext cx="8229600" cy="82296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09" name="Shape 12"/>
          <p:cNvSpPr/>
          <p:nvPr/>
        </p:nvSpPr>
        <p:spPr>
          <a:xfrm>
            <a:off x="457200" y="1965960"/>
            <a:ext cx="54864" cy="822961"/>
          </a:xfrm>
          <a:prstGeom prst="rect">
            <a:avLst/>
          </a:prstGeom>
          <a:solidFill>
            <a:srgbClr val="FFD54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10" name="Text 13"/>
          <p:cNvSpPr txBox="1"/>
          <p:nvPr/>
        </p:nvSpPr>
        <p:spPr>
          <a:xfrm>
            <a:off x="640080" y="2123439"/>
            <a:ext cx="41148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>
                <a:solidFill>
                  <a:srgbClr val="FFD54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11" name="Text 14"/>
          <p:cNvSpPr txBox="1"/>
          <p:nvPr/>
        </p:nvSpPr>
        <p:spPr>
          <a:xfrm>
            <a:off x="1097280" y="2104452"/>
            <a:ext cx="7315201" cy="1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Strong feedback models capture high-z UVLF</a:t>
            </a:r>
          </a:p>
        </p:txBody>
      </p:sp>
      <p:sp>
        <p:nvSpPr>
          <p:cNvPr id="512" name="Text 15"/>
          <p:cNvSpPr txBox="1"/>
          <p:nvPr/>
        </p:nvSpPr>
        <p:spPr>
          <a:xfrm>
            <a:off x="1097280" y="2450636"/>
            <a:ext cx="7315201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">
                <a:solidFill>
                  <a:srgbClr val="B0BEC5"/>
                </a:solidFill>
              </a:defRPr>
            </a:lvl1pPr>
          </a:lstStyle>
          <a:p>
            <a:pPr/>
            <a:r>
              <a:t>C ≳ 0.6, D ~ 5–7 → massive galaxy-dominated with fesc ~ 0.5–0.6, matches z ≥ 10 observations</a:t>
            </a:r>
          </a:p>
        </p:txBody>
      </p:sp>
      <p:sp>
        <p:nvSpPr>
          <p:cNvPr id="513" name="Shape 16"/>
          <p:cNvSpPr/>
          <p:nvPr/>
        </p:nvSpPr>
        <p:spPr>
          <a:xfrm>
            <a:off x="457200" y="2926079"/>
            <a:ext cx="8229600" cy="82296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14" name="Shape 17"/>
          <p:cNvSpPr/>
          <p:nvPr/>
        </p:nvSpPr>
        <p:spPr>
          <a:xfrm>
            <a:off x="457200" y="2926079"/>
            <a:ext cx="54864" cy="822961"/>
          </a:xfrm>
          <a:prstGeom prst="rect">
            <a:avLst/>
          </a:prstGeom>
          <a:solidFill>
            <a:srgbClr val="FF704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15" name="Text 18"/>
          <p:cNvSpPr txBox="1"/>
          <p:nvPr/>
        </p:nvSpPr>
        <p:spPr>
          <a:xfrm>
            <a:off x="640080" y="3083560"/>
            <a:ext cx="41148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>
                <a:solidFill>
                  <a:srgbClr val="FF704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16" name="Text 19"/>
          <p:cNvSpPr txBox="1"/>
          <p:nvPr/>
        </p:nvSpPr>
        <p:spPr>
          <a:xfrm>
            <a:off x="1097280" y="3064572"/>
            <a:ext cx="7315201" cy="1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Extended reionization resolves photon-budget crisis</a:t>
            </a:r>
          </a:p>
        </p:txBody>
      </p:sp>
      <p:sp>
        <p:nvSpPr>
          <p:cNvPr id="517" name="Text 20"/>
          <p:cNvSpPr txBox="1"/>
          <p:nvPr/>
        </p:nvSpPr>
        <p:spPr>
          <a:xfrm>
            <a:off x="1097280" y="3410756"/>
            <a:ext cx="7315201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">
                <a:solidFill>
                  <a:srgbClr val="B0BEC5"/>
                </a:solidFill>
              </a:defRPr>
            </a:lvl1pPr>
          </a:lstStyle>
          <a:p>
            <a:pPr/>
            <a:r>
              <a:t>EoR-ϕUV-sf: reionization from z ~ 16 to z ~ 6, optical depth within 2σ of Planck (τ = 0.054 ± 0.007)</a:t>
            </a:r>
          </a:p>
        </p:txBody>
      </p:sp>
      <p:sp>
        <p:nvSpPr>
          <p:cNvPr id="518" name="Shape 21"/>
          <p:cNvSpPr/>
          <p:nvPr/>
        </p:nvSpPr>
        <p:spPr>
          <a:xfrm>
            <a:off x="457200" y="3886200"/>
            <a:ext cx="8229600" cy="82296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19" name="Shape 22"/>
          <p:cNvSpPr/>
          <p:nvPr/>
        </p:nvSpPr>
        <p:spPr>
          <a:xfrm>
            <a:off x="457200" y="3886200"/>
            <a:ext cx="54864" cy="822961"/>
          </a:xfrm>
          <a:prstGeom prst="rect">
            <a:avLst/>
          </a:prstGeom>
          <a:solidFill>
            <a:srgbClr val="26C6D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20" name="Text 23"/>
          <p:cNvSpPr txBox="1"/>
          <p:nvPr/>
        </p:nvSpPr>
        <p:spPr>
          <a:xfrm>
            <a:off x="640080" y="4043680"/>
            <a:ext cx="41148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>
                <a:solidFill>
                  <a:srgbClr val="26C6D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21" name="Text 24"/>
          <p:cNvSpPr txBox="1"/>
          <p:nvPr/>
        </p:nvSpPr>
        <p:spPr>
          <a:xfrm>
            <a:off x="1097280" y="4024692"/>
            <a:ext cx="7315201" cy="1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All models complete reionization by z ~ 6</a:t>
            </a:r>
          </a:p>
        </p:txBody>
      </p:sp>
      <p:sp>
        <p:nvSpPr>
          <p:cNvPr id="522" name="Text 25"/>
          <p:cNvSpPr txBox="1"/>
          <p:nvPr/>
        </p:nvSpPr>
        <p:spPr>
          <a:xfrm>
            <a:off x="1097280" y="4370876"/>
            <a:ext cx="7315201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">
                <a:solidFill>
                  <a:srgbClr val="B0BEC5"/>
                </a:solidFill>
              </a:defRPr>
            </a:lvl1pPr>
          </a:lstStyle>
          <a:p>
            <a:pPr/>
            <a:r>
              <a:t>Consistent with Lyα forest, quasar damping wings, and CMB constraints — no very-late scenarios favored</a:t>
            </a:r>
          </a:p>
        </p:txBody>
      </p:sp>
      <p:sp>
        <p:nvSpPr>
          <p:cNvPr id="523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524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525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28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29" name="Shape 3"/>
          <p:cNvSpPr/>
          <p:nvPr/>
        </p:nvSpPr>
        <p:spPr>
          <a:xfrm>
            <a:off x="457200" y="274320"/>
            <a:ext cx="54864" cy="45720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30" name="Text 4"/>
          <p:cNvSpPr txBox="1"/>
          <p:nvPr/>
        </p:nvSpPr>
        <p:spPr>
          <a:xfrm>
            <a:off x="685800" y="262127"/>
            <a:ext cx="777240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Physical Interpretation of Feedback</a:t>
            </a:r>
          </a:p>
        </p:txBody>
      </p:sp>
      <p:sp>
        <p:nvSpPr>
          <p:cNvPr id="531" name="Text 5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What drives the D parameter? Democratic vs. oligarch reionization</a:t>
            </a:r>
          </a:p>
        </p:txBody>
      </p:sp>
      <p:sp>
        <p:nvSpPr>
          <p:cNvPr id="532" name="Shape 6"/>
          <p:cNvSpPr/>
          <p:nvPr/>
        </p:nvSpPr>
        <p:spPr>
          <a:xfrm>
            <a:off x="320040" y="1051560"/>
            <a:ext cx="4069080" cy="502920"/>
          </a:xfrm>
          <a:prstGeom prst="rect">
            <a:avLst/>
          </a:prstGeom>
          <a:solidFill>
            <a:srgbClr val="0288D1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33" name="Text 7"/>
          <p:cNvSpPr txBox="1"/>
          <p:nvPr/>
        </p:nvSpPr>
        <p:spPr>
          <a:xfrm>
            <a:off x="365760" y="1149349"/>
            <a:ext cx="397764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Weak Feedback  (D = 2.28)</a:t>
            </a:r>
          </a:p>
        </p:txBody>
      </p:sp>
      <p:sp>
        <p:nvSpPr>
          <p:cNvPr id="534" name="Shape 8"/>
          <p:cNvSpPr/>
          <p:nvPr/>
        </p:nvSpPr>
        <p:spPr>
          <a:xfrm>
            <a:off x="320040" y="1645920"/>
            <a:ext cx="4069080" cy="306324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35" name="Shape 9"/>
          <p:cNvSpPr/>
          <p:nvPr/>
        </p:nvSpPr>
        <p:spPr>
          <a:xfrm>
            <a:off x="457200" y="1755648"/>
            <a:ext cx="1508761" cy="292609"/>
          </a:xfrm>
          <a:prstGeom prst="rect">
            <a:avLst/>
          </a:prstGeom>
          <a:solidFill>
            <a:srgbClr val="0288D1">
              <a:alpha val="6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36" name="Text 10"/>
          <p:cNvSpPr txBox="1"/>
          <p:nvPr/>
        </p:nvSpPr>
        <p:spPr>
          <a:xfrm>
            <a:off x="502919" y="1798995"/>
            <a:ext cx="1417322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900">
                <a:solidFill>
                  <a:srgbClr val="4FC3F7"/>
                </a:solidFill>
              </a:defRPr>
            </a:lvl1pPr>
          </a:lstStyle>
          <a:p>
            <a:pPr/>
            <a:r>
              <a:t>"Democratic" picture</a:t>
            </a:r>
          </a:p>
        </p:txBody>
      </p:sp>
      <p:sp>
        <p:nvSpPr>
          <p:cNvPr id="537" name="Shape 11"/>
          <p:cNvSpPr/>
          <p:nvPr/>
        </p:nvSpPr>
        <p:spPr>
          <a:xfrm>
            <a:off x="502919" y="2203704"/>
            <a:ext cx="91441" cy="91441"/>
          </a:xfrm>
          <a:prstGeom prst="ellipse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38" name="Text 12"/>
          <p:cNvSpPr txBox="1"/>
          <p:nvPr/>
        </p:nvSpPr>
        <p:spPr>
          <a:xfrm>
            <a:off x="731519" y="2164002"/>
            <a:ext cx="3429001" cy="134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100">
                <a:solidFill>
                  <a:srgbClr val="FFFFFF"/>
                </a:solidFill>
              </a:defRPr>
            </a:lvl1pPr>
          </a:lstStyle>
          <a:p>
            <a:pPr/>
            <a:r>
              <a:t>Mild redshift evolution</a:t>
            </a:r>
          </a:p>
        </p:txBody>
      </p:sp>
      <p:sp>
        <p:nvSpPr>
          <p:cNvPr id="539" name="Text 13"/>
          <p:cNvSpPr txBox="1"/>
          <p:nvPr/>
        </p:nvSpPr>
        <p:spPr>
          <a:xfrm>
            <a:off x="731519" y="2332649"/>
            <a:ext cx="3429001" cy="254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B0BEC5"/>
                </a:solidFill>
              </a:defRPr>
            </a:lvl1pPr>
          </a:lstStyle>
          <a:p>
            <a:pPr/>
            <a:r>
              <a:t>Rion ∝ (1+z)^2.3 — moderate feedback from RT simulations (Hassan+ 2016, 2017)</a:t>
            </a:r>
          </a:p>
        </p:txBody>
      </p:sp>
      <p:sp>
        <p:nvSpPr>
          <p:cNvPr id="540" name="Shape 14"/>
          <p:cNvSpPr/>
          <p:nvPr/>
        </p:nvSpPr>
        <p:spPr>
          <a:xfrm>
            <a:off x="502919" y="2706623"/>
            <a:ext cx="91441" cy="91441"/>
          </a:xfrm>
          <a:prstGeom prst="ellipse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41" name="Text 15"/>
          <p:cNvSpPr txBox="1"/>
          <p:nvPr/>
        </p:nvSpPr>
        <p:spPr>
          <a:xfrm>
            <a:off x="731519" y="2666922"/>
            <a:ext cx="3429001" cy="134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100">
                <a:solidFill>
                  <a:srgbClr val="FFFFFF"/>
                </a:solidFill>
              </a:defRPr>
            </a:lvl1pPr>
          </a:lstStyle>
          <a:p>
            <a:pPr/>
            <a:r>
              <a:t>Faint galaxies dominate</a:t>
            </a:r>
          </a:p>
        </p:txBody>
      </p:sp>
      <p:sp>
        <p:nvSpPr>
          <p:cNvPr id="542" name="Text 16"/>
          <p:cNvSpPr txBox="1"/>
          <p:nvPr/>
        </p:nvSpPr>
        <p:spPr>
          <a:xfrm>
            <a:off x="731519" y="2894901"/>
            <a:ext cx="3429001" cy="135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B0BEC5"/>
                </a:solidFill>
              </a:defRPr>
            </a:lvl1pPr>
          </a:lstStyle>
          <a:p>
            <a:pPr/>
            <a:r>
              <a:t>Low-mass halos (Mh ≲ 10¹⁰ M☉) provide the bulk of ionizing photons</a:t>
            </a:r>
          </a:p>
        </p:txBody>
      </p:sp>
      <p:sp>
        <p:nvSpPr>
          <p:cNvPr id="543" name="Shape 17"/>
          <p:cNvSpPr/>
          <p:nvPr/>
        </p:nvSpPr>
        <p:spPr>
          <a:xfrm>
            <a:off x="502919" y="3209544"/>
            <a:ext cx="91441" cy="91441"/>
          </a:xfrm>
          <a:prstGeom prst="ellipse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44" name="Text 18"/>
          <p:cNvSpPr txBox="1"/>
          <p:nvPr/>
        </p:nvSpPr>
        <p:spPr>
          <a:xfrm>
            <a:off x="731519" y="3169842"/>
            <a:ext cx="3429001" cy="134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100">
                <a:solidFill>
                  <a:srgbClr val="FFFFFF"/>
                </a:solidFill>
              </a:defRPr>
            </a:lvl1pPr>
          </a:lstStyle>
          <a:p>
            <a:pPr/>
            <a:r>
              <a:t>SN + photoheating feedback</a:t>
            </a:r>
          </a:p>
        </p:txBody>
      </p:sp>
      <p:sp>
        <p:nvSpPr>
          <p:cNvPr id="545" name="Text 19"/>
          <p:cNvSpPr txBox="1"/>
          <p:nvPr/>
        </p:nvSpPr>
        <p:spPr>
          <a:xfrm>
            <a:off x="731519" y="3338488"/>
            <a:ext cx="3429001" cy="25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B0BEC5"/>
                </a:solidFill>
              </a:defRPr>
            </a:lvl1pPr>
          </a:lstStyle>
          <a:p>
            <a:pPr/>
            <a:r>
              <a:t>Stellar feedback scales mildly with z; star formation not strongly suppressed</a:t>
            </a:r>
          </a:p>
        </p:txBody>
      </p:sp>
      <p:sp>
        <p:nvSpPr>
          <p:cNvPr id="546" name="Shape 20"/>
          <p:cNvSpPr/>
          <p:nvPr/>
        </p:nvSpPr>
        <p:spPr>
          <a:xfrm>
            <a:off x="502919" y="3712464"/>
            <a:ext cx="91441" cy="91441"/>
          </a:xfrm>
          <a:prstGeom prst="ellipse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47" name="Text 21"/>
          <p:cNvSpPr txBox="1"/>
          <p:nvPr/>
        </p:nvSpPr>
        <p:spPr>
          <a:xfrm>
            <a:off x="731519" y="3672762"/>
            <a:ext cx="3429001" cy="134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100">
                <a:solidFill>
                  <a:srgbClr val="FFFFFF"/>
                </a:solidFill>
              </a:defRPr>
            </a:lvl1pPr>
          </a:lstStyle>
          <a:p>
            <a:pPr/>
            <a:r>
              <a:t>Low escape fraction</a:t>
            </a:r>
          </a:p>
        </p:txBody>
      </p:sp>
      <p:sp>
        <p:nvSpPr>
          <p:cNvPr id="548" name="Text 22"/>
          <p:cNvSpPr txBox="1"/>
          <p:nvPr/>
        </p:nvSpPr>
        <p:spPr>
          <a:xfrm>
            <a:off x="731519" y="3904995"/>
            <a:ext cx="3429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B0BEC5"/>
                </a:solidFill>
              </a:defRPr>
            </a:lvl1pPr>
          </a:lstStyle>
          <a:p>
            <a:pPr/>
            <a:r>
              <a:t>fesc ~ 0.15–0.17 sufficient when many faint sources contribute</a:t>
            </a:r>
          </a:p>
        </p:txBody>
      </p:sp>
      <p:sp>
        <p:nvSpPr>
          <p:cNvPr id="549" name="Shape 23"/>
          <p:cNvSpPr/>
          <p:nvPr/>
        </p:nvSpPr>
        <p:spPr>
          <a:xfrm>
            <a:off x="502919" y="4215384"/>
            <a:ext cx="91441" cy="91441"/>
          </a:xfrm>
          <a:prstGeom prst="ellipse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50" name="Text 24"/>
          <p:cNvSpPr txBox="1"/>
          <p:nvPr/>
        </p:nvSpPr>
        <p:spPr>
          <a:xfrm>
            <a:off x="731519" y="4175682"/>
            <a:ext cx="3429001" cy="134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100">
                <a:solidFill>
                  <a:srgbClr val="FFFFFF"/>
                </a:solidFill>
              </a:defRPr>
            </a:lvl1pPr>
          </a:lstStyle>
          <a:p>
            <a:pPr/>
            <a:r>
              <a:t>Consistent with</a:t>
            </a:r>
          </a:p>
        </p:txBody>
      </p:sp>
      <p:sp>
        <p:nvSpPr>
          <p:cNvPr id="551" name="Text 25"/>
          <p:cNvSpPr txBox="1"/>
          <p:nvPr/>
        </p:nvSpPr>
        <p:spPr>
          <a:xfrm>
            <a:off x="731519" y="4344329"/>
            <a:ext cx="3429001" cy="254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B0BEC5"/>
                </a:solidFill>
              </a:defRPr>
            </a:lvl1pPr>
          </a:lstStyle>
          <a:p>
            <a:pPr/>
            <a:r>
              <a:t>Finkelstein+ 2019, Robertson+ 2015 — faint galaxies collectively drive reionization</a:t>
            </a:r>
          </a:p>
        </p:txBody>
      </p:sp>
      <p:sp>
        <p:nvSpPr>
          <p:cNvPr id="552" name="Shape 26"/>
          <p:cNvSpPr/>
          <p:nvPr/>
        </p:nvSpPr>
        <p:spPr>
          <a:xfrm>
            <a:off x="4754879" y="1051560"/>
            <a:ext cx="4069081" cy="502920"/>
          </a:xfrm>
          <a:prstGeom prst="rect">
            <a:avLst/>
          </a:prstGeom>
          <a:solidFill>
            <a:srgbClr val="BF360C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53" name="Text 27"/>
          <p:cNvSpPr txBox="1"/>
          <p:nvPr/>
        </p:nvSpPr>
        <p:spPr>
          <a:xfrm>
            <a:off x="4800600" y="1149349"/>
            <a:ext cx="397764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Strong Feedback  (D ~ 5–7)</a:t>
            </a:r>
          </a:p>
        </p:txBody>
      </p:sp>
      <p:sp>
        <p:nvSpPr>
          <p:cNvPr id="554" name="Shape 28"/>
          <p:cNvSpPr/>
          <p:nvPr/>
        </p:nvSpPr>
        <p:spPr>
          <a:xfrm>
            <a:off x="4754879" y="1645920"/>
            <a:ext cx="4069081" cy="306324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55" name="Shape 29"/>
          <p:cNvSpPr/>
          <p:nvPr/>
        </p:nvSpPr>
        <p:spPr>
          <a:xfrm>
            <a:off x="4892040" y="1755648"/>
            <a:ext cx="1417321" cy="292609"/>
          </a:xfrm>
          <a:prstGeom prst="rect">
            <a:avLst/>
          </a:prstGeom>
          <a:solidFill>
            <a:srgbClr val="BF360C">
              <a:alpha val="5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56" name="Text 30"/>
          <p:cNvSpPr txBox="1"/>
          <p:nvPr/>
        </p:nvSpPr>
        <p:spPr>
          <a:xfrm>
            <a:off x="4937760" y="1798995"/>
            <a:ext cx="1325881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900">
                <a:solidFill>
                  <a:srgbClr val="FF7043"/>
                </a:solidFill>
              </a:defRPr>
            </a:lvl1pPr>
          </a:lstStyle>
          <a:p>
            <a:pPr/>
            <a:r>
              <a:t>"Oligarch" picture</a:t>
            </a:r>
          </a:p>
        </p:txBody>
      </p:sp>
      <p:sp>
        <p:nvSpPr>
          <p:cNvPr id="557" name="Shape 31"/>
          <p:cNvSpPr/>
          <p:nvPr/>
        </p:nvSpPr>
        <p:spPr>
          <a:xfrm>
            <a:off x="4892040" y="2157983"/>
            <a:ext cx="201169" cy="201169"/>
          </a:xfrm>
          <a:prstGeom prst="ellipse">
            <a:avLst/>
          </a:prstGeom>
          <a:solidFill>
            <a:srgbClr val="FF7043">
              <a:alpha val="80000"/>
            </a:srgbClr>
          </a:solidFill>
          <a:ln w="12700">
            <a:solidFill>
              <a:srgbClr val="FF704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58" name="Text 32"/>
          <p:cNvSpPr txBox="1"/>
          <p:nvPr/>
        </p:nvSpPr>
        <p:spPr>
          <a:xfrm>
            <a:off x="4937760" y="2155611"/>
            <a:ext cx="109729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9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59" name="Text 33"/>
          <p:cNvSpPr txBox="1"/>
          <p:nvPr/>
        </p:nvSpPr>
        <p:spPr>
          <a:xfrm>
            <a:off x="5212079" y="2164002"/>
            <a:ext cx="3429001" cy="134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100">
                <a:solidFill>
                  <a:srgbClr val="FFFFFF"/>
                </a:solidFill>
              </a:defRPr>
            </a:lvl1pPr>
          </a:lstStyle>
          <a:p>
            <a:pPr/>
            <a:r>
              <a:t>Enhanced SN feedback at high z</a:t>
            </a:r>
          </a:p>
        </p:txBody>
      </p:sp>
      <p:sp>
        <p:nvSpPr>
          <p:cNvPr id="560" name="Text 34"/>
          <p:cNvSpPr txBox="1"/>
          <p:nvPr/>
        </p:nvSpPr>
        <p:spPr>
          <a:xfrm>
            <a:off x="5212079" y="2332649"/>
            <a:ext cx="3429001" cy="254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B0BEC5"/>
                </a:solidFill>
              </a:defRPr>
            </a:lvl1pPr>
          </a:lstStyle>
          <a:p>
            <a:pPr/>
            <a:r>
              <a:t>Low metallicity → reduced cooling → energy couples more effectively to gas</a:t>
            </a:r>
          </a:p>
        </p:txBody>
      </p:sp>
      <p:sp>
        <p:nvSpPr>
          <p:cNvPr id="561" name="Shape 35"/>
          <p:cNvSpPr/>
          <p:nvPr/>
        </p:nvSpPr>
        <p:spPr>
          <a:xfrm>
            <a:off x="4892040" y="2660904"/>
            <a:ext cx="201169" cy="201169"/>
          </a:xfrm>
          <a:prstGeom prst="ellipse">
            <a:avLst/>
          </a:prstGeom>
          <a:solidFill>
            <a:srgbClr val="FF7043">
              <a:alpha val="80000"/>
            </a:srgbClr>
          </a:solidFill>
          <a:ln w="12700">
            <a:solidFill>
              <a:srgbClr val="FF704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2" name="Text 36"/>
          <p:cNvSpPr txBox="1"/>
          <p:nvPr/>
        </p:nvSpPr>
        <p:spPr>
          <a:xfrm>
            <a:off x="4937760" y="2658531"/>
            <a:ext cx="109729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9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63" name="Text 37"/>
          <p:cNvSpPr txBox="1"/>
          <p:nvPr/>
        </p:nvSpPr>
        <p:spPr>
          <a:xfrm>
            <a:off x="5212079" y="2666922"/>
            <a:ext cx="3429001" cy="134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100">
                <a:solidFill>
                  <a:srgbClr val="FFFFFF"/>
                </a:solidFill>
              </a:defRPr>
            </a:lvl1pPr>
          </a:lstStyle>
          <a:p>
            <a:pPr/>
            <a:r>
              <a:t>Radiative feedback suppresses low-mass halos</a:t>
            </a:r>
          </a:p>
        </p:txBody>
      </p:sp>
      <p:sp>
        <p:nvSpPr>
          <p:cNvPr id="564" name="Text 38"/>
          <p:cNvSpPr txBox="1"/>
          <p:nvPr/>
        </p:nvSpPr>
        <p:spPr>
          <a:xfrm>
            <a:off x="5212079" y="2809089"/>
            <a:ext cx="3429001" cy="307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B0BEC5"/>
                </a:solidFill>
              </a:defRPr>
            </a:lvl1pPr>
          </a:lstStyle>
          <a:p>
            <a:pPr/>
            <a:r>
              <a:t>UV background photoheats Mh ≲ 10⁹ M☉ → shifts sources to massive systems</a:t>
            </a:r>
          </a:p>
        </p:txBody>
      </p:sp>
      <p:sp>
        <p:nvSpPr>
          <p:cNvPr id="565" name="Shape 39"/>
          <p:cNvSpPr/>
          <p:nvPr/>
        </p:nvSpPr>
        <p:spPr>
          <a:xfrm>
            <a:off x="4892040" y="3163823"/>
            <a:ext cx="201169" cy="201169"/>
          </a:xfrm>
          <a:prstGeom prst="ellipse">
            <a:avLst/>
          </a:prstGeom>
          <a:solidFill>
            <a:srgbClr val="FF7043">
              <a:alpha val="80000"/>
            </a:srgbClr>
          </a:solidFill>
          <a:ln w="12700">
            <a:solidFill>
              <a:srgbClr val="FF704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6" name="Text 40"/>
          <p:cNvSpPr txBox="1"/>
          <p:nvPr/>
        </p:nvSpPr>
        <p:spPr>
          <a:xfrm>
            <a:off x="4937760" y="3161451"/>
            <a:ext cx="109729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9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67" name="Text 41"/>
          <p:cNvSpPr txBox="1"/>
          <p:nvPr/>
        </p:nvSpPr>
        <p:spPr>
          <a:xfrm>
            <a:off x="5212079" y="3169842"/>
            <a:ext cx="3429001" cy="134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100">
                <a:solidFill>
                  <a:srgbClr val="FFFFFF"/>
                </a:solidFill>
              </a:defRPr>
            </a:lvl1pPr>
          </a:lstStyle>
          <a:p>
            <a:pPr/>
            <a:r>
              <a:t>Bursty star formation histories</a:t>
            </a:r>
          </a:p>
        </p:txBody>
      </p:sp>
      <p:sp>
        <p:nvSpPr>
          <p:cNvPr id="568" name="Text 42"/>
          <p:cNvSpPr txBox="1"/>
          <p:nvPr/>
        </p:nvSpPr>
        <p:spPr>
          <a:xfrm>
            <a:off x="5212079" y="3402075"/>
            <a:ext cx="3429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B0BEC5"/>
                </a:solidFill>
              </a:defRPr>
            </a:lvl1pPr>
          </a:lstStyle>
          <a:p>
            <a:pPr/>
            <a:r>
              <a:t>Rapid UV variability mimics stronger feedback when time-averaged</a:t>
            </a:r>
          </a:p>
        </p:txBody>
      </p:sp>
      <p:sp>
        <p:nvSpPr>
          <p:cNvPr id="569" name="Shape 43"/>
          <p:cNvSpPr/>
          <p:nvPr/>
        </p:nvSpPr>
        <p:spPr>
          <a:xfrm>
            <a:off x="4892040" y="3666744"/>
            <a:ext cx="201169" cy="201169"/>
          </a:xfrm>
          <a:prstGeom prst="ellipse">
            <a:avLst/>
          </a:prstGeom>
          <a:solidFill>
            <a:srgbClr val="FF7043">
              <a:alpha val="80000"/>
            </a:srgbClr>
          </a:solidFill>
          <a:ln w="12700">
            <a:solidFill>
              <a:srgbClr val="FF704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0" name="Text 44"/>
          <p:cNvSpPr txBox="1"/>
          <p:nvPr/>
        </p:nvSpPr>
        <p:spPr>
          <a:xfrm>
            <a:off x="4937760" y="3664371"/>
            <a:ext cx="109729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9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71" name="Text 45"/>
          <p:cNvSpPr txBox="1"/>
          <p:nvPr/>
        </p:nvSpPr>
        <p:spPr>
          <a:xfrm>
            <a:off x="5212079" y="3672762"/>
            <a:ext cx="3429001" cy="134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100">
                <a:solidFill>
                  <a:srgbClr val="FFFFFF"/>
                </a:solidFill>
              </a:defRPr>
            </a:lvl1pPr>
          </a:lstStyle>
          <a:p>
            <a:pPr/>
            <a:r>
              <a:t>Mass-dependent fesc rising with z</a:t>
            </a:r>
          </a:p>
        </p:txBody>
      </p:sp>
      <p:sp>
        <p:nvSpPr>
          <p:cNvPr id="572" name="Text 46"/>
          <p:cNvSpPr txBox="1"/>
          <p:nvPr/>
        </p:nvSpPr>
        <p:spPr>
          <a:xfrm>
            <a:off x="5212079" y="3841408"/>
            <a:ext cx="3429001" cy="25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B0BEC5"/>
                </a:solidFill>
              </a:defRPr>
            </a:lvl1pPr>
          </a:lstStyle>
          <a:p>
            <a:pPr/>
            <a:r>
              <a:t>fesc ~ 0.5–0.6 in massive halos; feedback-driven channels facilitate photon escape</a:t>
            </a:r>
          </a:p>
        </p:txBody>
      </p:sp>
      <p:sp>
        <p:nvSpPr>
          <p:cNvPr id="573" name="Shape 47"/>
          <p:cNvSpPr/>
          <p:nvPr/>
        </p:nvSpPr>
        <p:spPr>
          <a:xfrm>
            <a:off x="4892040" y="4197096"/>
            <a:ext cx="201169" cy="36577"/>
          </a:xfrm>
          <a:prstGeom prst="rect">
            <a:avLst/>
          </a:prstGeom>
          <a:solidFill>
            <a:srgbClr val="FFD54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4" name="Shape 48"/>
          <p:cNvSpPr/>
          <p:nvPr/>
        </p:nvSpPr>
        <p:spPr>
          <a:xfrm>
            <a:off x="4892040" y="4270247"/>
            <a:ext cx="201169" cy="36577"/>
          </a:xfrm>
          <a:prstGeom prst="rect">
            <a:avLst/>
          </a:prstGeom>
          <a:solidFill>
            <a:srgbClr val="FFD54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5" name="Text 49"/>
          <p:cNvSpPr txBox="1"/>
          <p:nvPr/>
        </p:nvSpPr>
        <p:spPr>
          <a:xfrm>
            <a:off x="5212079" y="4175682"/>
            <a:ext cx="3429001" cy="134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100">
                <a:solidFill>
                  <a:srgbClr val="FFFFFF"/>
                </a:solidFill>
              </a:defRPr>
            </a:lvl1pPr>
          </a:lstStyle>
          <a:p>
            <a:pPr/>
            <a:r>
              <a:t>Combined effect captured by D ~ 5–7</a:t>
            </a:r>
          </a:p>
        </p:txBody>
      </p:sp>
      <p:sp>
        <p:nvSpPr>
          <p:cNvPr id="576" name="Text 50"/>
          <p:cNvSpPr txBox="1"/>
          <p:nvPr/>
        </p:nvSpPr>
        <p:spPr>
          <a:xfrm>
            <a:off x="5212079" y="4407915"/>
            <a:ext cx="3429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900">
                <a:solidFill>
                  <a:srgbClr val="B0BEC5"/>
                </a:solidFill>
              </a:defRPr>
            </a:pPr>
            <a:r>
              <a:t>Consistent with Naidu+ 2020; </a:t>
            </a:r>
            <a:r>
              <a:rPr>
                <a:solidFill>
                  <a:schemeClr val="accent4"/>
                </a:solidFill>
              </a:rPr>
              <a:t>Cannot individually disentangle</a:t>
            </a:r>
          </a:p>
        </p:txBody>
      </p:sp>
      <p:sp>
        <p:nvSpPr>
          <p:cNvPr id="577" name="Shape 51"/>
          <p:cNvSpPr/>
          <p:nvPr/>
        </p:nvSpPr>
        <p:spPr>
          <a:xfrm>
            <a:off x="4507991" y="1188719"/>
            <a:ext cx="13717" cy="3383281"/>
          </a:xfrm>
          <a:prstGeom prst="rect">
            <a:avLst/>
          </a:prstGeom>
          <a:solidFill>
            <a:srgbClr val="2A3A5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8" name="Shape 52"/>
          <p:cNvSpPr/>
          <p:nvPr/>
        </p:nvSpPr>
        <p:spPr>
          <a:xfrm>
            <a:off x="4325111" y="2606039"/>
            <a:ext cx="411481" cy="411481"/>
          </a:xfrm>
          <a:prstGeom prst="ellipse">
            <a:avLst/>
          </a:prstGeom>
          <a:solidFill>
            <a:srgbClr val="0A1628"/>
          </a:solidFill>
          <a:ln w="19050">
            <a:solidFill>
              <a:srgbClr val="2A3A5A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9" name="Text 53"/>
          <p:cNvSpPr txBox="1"/>
          <p:nvPr/>
        </p:nvSpPr>
        <p:spPr>
          <a:xfrm>
            <a:off x="4370832" y="2689859"/>
            <a:ext cx="32004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i="1" sz="1100">
                <a:solidFill>
                  <a:srgbClr val="FFD54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vs</a:t>
            </a:r>
          </a:p>
        </p:txBody>
      </p:sp>
      <p:sp>
        <p:nvSpPr>
          <p:cNvPr id="580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581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582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5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6" name="Shape 3"/>
          <p:cNvSpPr/>
          <p:nvPr/>
        </p:nvSpPr>
        <p:spPr>
          <a:xfrm>
            <a:off x="457200" y="274320"/>
            <a:ext cx="54864" cy="457201"/>
          </a:xfrm>
          <a:prstGeom prst="rect">
            <a:avLst/>
          </a:prstGeom>
          <a:solidFill>
            <a:srgbClr val="FFD54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7" name="Text 4"/>
          <p:cNvSpPr txBox="1"/>
          <p:nvPr/>
        </p:nvSpPr>
        <p:spPr>
          <a:xfrm>
            <a:off x="685800" y="249427"/>
            <a:ext cx="73152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Future Outlook</a:t>
            </a:r>
          </a:p>
        </p:txBody>
      </p:sp>
      <p:sp>
        <p:nvSpPr>
          <p:cNvPr id="588" name="Text 5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How upcoming facilities will sharpen reionization constraints</a:t>
            </a:r>
          </a:p>
        </p:txBody>
      </p:sp>
      <p:pic>
        <p:nvPicPr>
          <p:cNvPr id="589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" y="1097280"/>
            <a:ext cx="4114801" cy="1874521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Shape 6"/>
          <p:cNvSpPr/>
          <p:nvPr/>
        </p:nvSpPr>
        <p:spPr>
          <a:xfrm>
            <a:off x="320040" y="2240279"/>
            <a:ext cx="4114801" cy="731521"/>
          </a:xfrm>
          <a:prstGeom prst="rect">
            <a:avLst/>
          </a:prstGeom>
          <a:solidFill>
            <a:srgbClr val="000000">
              <a:alpha val="7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1" name="Text 7"/>
          <p:cNvSpPr txBox="1"/>
          <p:nvPr/>
        </p:nvSpPr>
        <p:spPr>
          <a:xfrm>
            <a:off x="457200" y="2550159"/>
            <a:ext cx="3840480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Nancy Grace Roman Space Telescope</a:t>
            </a:r>
          </a:p>
        </p:txBody>
      </p:sp>
      <p:sp>
        <p:nvSpPr>
          <p:cNvPr id="592" name="Shape 8"/>
          <p:cNvSpPr/>
          <p:nvPr/>
        </p:nvSpPr>
        <p:spPr>
          <a:xfrm>
            <a:off x="320040" y="1097280"/>
            <a:ext cx="4114801" cy="36577"/>
          </a:xfrm>
          <a:prstGeom prst="rect">
            <a:avLst/>
          </a:prstGeom>
          <a:solidFill>
            <a:srgbClr val="FFD54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3" name="Shape 9"/>
          <p:cNvSpPr/>
          <p:nvPr/>
        </p:nvSpPr>
        <p:spPr>
          <a:xfrm>
            <a:off x="320040" y="3063239"/>
            <a:ext cx="4114801" cy="169164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94" name="Shape 10"/>
          <p:cNvSpPr/>
          <p:nvPr/>
        </p:nvSpPr>
        <p:spPr>
          <a:xfrm>
            <a:off x="320040" y="3063239"/>
            <a:ext cx="54865" cy="1691641"/>
          </a:xfrm>
          <a:prstGeom prst="rect">
            <a:avLst/>
          </a:prstGeom>
          <a:solidFill>
            <a:srgbClr val="FFD54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5" name="Text 11"/>
          <p:cNvSpPr txBox="1"/>
          <p:nvPr/>
        </p:nvSpPr>
        <p:spPr>
          <a:xfrm>
            <a:off x="502919" y="3160014"/>
            <a:ext cx="3749042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300">
                <a:solidFill>
                  <a:srgbClr val="FFD54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Wide-Field IR Survey</a:t>
            </a:r>
          </a:p>
        </p:txBody>
      </p:sp>
      <p:sp>
        <p:nvSpPr>
          <p:cNvPr id="596" name="Shape 12"/>
          <p:cNvSpPr/>
          <p:nvPr/>
        </p:nvSpPr>
        <p:spPr>
          <a:xfrm>
            <a:off x="548640" y="3493008"/>
            <a:ext cx="73153" cy="73153"/>
          </a:xfrm>
          <a:prstGeom prst="rect">
            <a:avLst/>
          </a:prstGeom>
          <a:solidFill>
            <a:srgbClr val="FFD54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7" name="Text 13"/>
          <p:cNvSpPr txBox="1"/>
          <p:nvPr/>
        </p:nvSpPr>
        <p:spPr>
          <a:xfrm>
            <a:off x="758951" y="3461048"/>
            <a:ext cx="3429001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000">
                <a:solidFill>
                  <a:srgbClr val="FFFFFF"/>
                </a:solidFill>
              </a:defRPr>
            </a:lvl1pPr>
          </a:lstStyle>
          <a:p>
            <a:pPr/>
            <a:r>
              <a:t>Unprecedented galaxy statistics</a:t>
            </a:r>
          </a:p>
        </p:txBody>
      </p:sp>
      <p:sp>
        <p:nvSpPr>
          <p:cNvPr id="598" name="Text 14"/>
          <p:cNvSpPr txBox="1"/>
          <p:nvPr/>
        </p:nvSpPr>
        <p:spPr>
          <a:xfrm>
            <a:off x="758951" y="3624107"/>
            <a:ext cx="3429001" cy="231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">
                <a:solidFill>
                  <a:srgbClr val="B0BEC5"/>
                </a:solidFill>
              </a:defRPr>
            </a:lvl1pPr>
          </a:lstStyle>
          <a:p>
            <a:pPr/>
            <a:r>
              <a:t>Wide-field coverage → large cosmic volumes at z ~ 7–12, orders of magnitude more galaxies than JWST deep fields</a:t>
            </a:r>
          </a:p>
        </p:txBody>
      </p:sp>
      <p:sp>
        <p:nvSpPr>
          <p:cNvPr id="599" name="Shape 15"/>
          <p:cNvSpPr/>
          <p:nvPr/>
        </p:nvSpPr>
        <p:spPr>
          <a:xfrm>
            <a:off x="548640" y="3913632"/>
            <a:ext cx="73153" cy="73153"/>
          </a:xfrm>
          <a:prstGeom prst="rect">
            <a:avLst/>
          </a:prstGeom>
          <a:solidFill>
            <a:srgbClr val="FFD54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00" name="Text 16"/>
          <p:cNvSpPr txBox="1"/>
          <p:nvPr/>
        </p:nvSpPr>
        <p:spPr>
          <a:xfrm>
            <a:off x="758951" y="3881672"/>
            <a:ext cx="3429001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000">
                <a:solidFill>
                  <a:srgbClr val="FFFFFF"/>
                </a:solidFill>
              </a:defRPr>
            </a:lvl1pPr>
          </a:lstStyle>
          <a:p>
            <a:pPr/>
            <a:r>
              <a:t>Precise UVLF bright end</a:t>
            </a:r>
          </a:p>
        </p:txBody>
      </p:sp>
      <p:sp>
        <p:nvSpPr>
          <p:cNvPr id="601" name="Text 17"/>
          <p:cNvSpPr txBox="1"/>
          <p:nvPr/>
        </p:nvSpPr>
        <p:spPr>
          <a:xfrm>
            <a:off x="758951" y="4097019"/>
            <a:ext cx="3429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">
                <a:solidFill>
                  <a:srgbClr val="B0BEC5"/>
                </a:solidFill>
              </a:defRPr>
            </a:lvl1pPr>
          </a:lstStyle>
          <a:p>
            <a:pPr/>
            <a:r>
              <a:t>Constrain bright &amp; intermediate-luminosity galaxies</a:t>
            </a:r>
          </a:p>
        </p:txBody>
      </p:sp>
      <p:sp>
        <p:nvSpPr>
          <p:cNvPr id="602" name="Shape 18"/>
          <p:cNvSpPr/>
          <p:nvPr/>
        </p:nvSpPr>
        <p:spPr>
          <a:xfrm>
            <a:off x="548640" y="4334255"/>
            <a:ext cx="73153" cy="73153"/>
          </a:xfrm>
          <a:prstGeom prst="rect">
            <a:avLst/>
          </a:prstGeom>
          <a:solidFill>
            <a:srgbClr val="FFD54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03" name="Text 19"/>
          <p:cNvSpPr txBox="1"/>
          <p:nvPr/>
        </p:nvSpPr>
        <p:spPr>
          <a:xfrm>
            <a:off x="758951" y="4302296"/>
            <a:ext cx="3429001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000">
                <a:solidFill>
                  <a:srgbClr val="FFFFFF"/>
                </a:solidFill>
              </a:defRPr>
            </a:lvl1pPr>
          </a:lstStyle>
          <a:p>
            <a:pPr/>
            <a:r>
              <a:t>Galaxy clustering &amp; environments</a:t>
            </a:r>
          </a:p>
        </p:txBody>
      </p:sp>
      <p:sp>
        <p:nvSpPr>
          <p:cNvPr id="604" name="Text 20"/>
          <p:cNvSpPr txBox="1"/>
          <p:nvPr/>
        </p:nvSpPr>
        <p:spPr>
          <a:xfrm>
            <a:off x="758951" y="4517643"/>
            <a:ext cx="3429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">
                <a:solidFill>
                  <a:srgbClr val="B0BEC5"/>
                </a:solidFill>
              </a:defRPr>
            </a:lvl1pPr>
          </a:lstStyle>
          <a:p>
            <a:pPr/>
            <a:r>
              <a:t>Measure galaxy bias &amp; large-scale structure around early ionizing sources</a:t>
            </a:r>
          </a:p>
        </p:txBody>
      </p:sp>
      <p:pic>
        <p:nvPicPr>
          <p:cNvPr id="605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9159" y="1097280"/>
            <a:ext cx="4114801" cy="1874521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Shape 21"/>
          <p:cNvSpPr/>
          <p:nvPr/>
        </p:nvSpPr>
        <p:spPr>
          <a:xfrm>
            <a:off x="4709159" y="2240279"/>
            <a:ext cx="4114801" cy="731521"/>
          </a:xfrm>
          <a:prstGeom prst="rect">
            <a:avLst/>
          </a:prstGeom>
          <a:solidFill>
            <a:srgbClr val="000000">
              <a:alpha val="7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07" name="Text 22"/>
          <p:cNvSpPr txBox="1"/>
          <p:nvPr/>
        </p:nvSpPr>
        <p:spPr>
          <a:xfrm>
            <a:off x="4846320" y="2550159"/>
            <a:ext cx="3840480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Square Kilometre Array (SKA-Low)</a:t>
            </a:r>
          </a:p>
        </p:txBody>
      </p:sp>
      <p:sp>
        <p:nvSpPr>
          <p:cNvPr id="608" name="Shape 23"/>
          <p:cNvSpPr/>
          <p:nvPr/>
        </p:nvSpPr>
        <p:spPr>
          <a:xfrm>
            <a:off x="4709159" y="1097280"/>
            <a:ext cx="4114801" cy="36577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09" name="Shape 24"/>
          <p:cNvSpPr/>
          <p:nvPr/>
        </p:nvSpPr>
        <p:spPr>
          <a:xfrm>
            <a:off x="4709159" y="3063239"/>
            <a:ext cx="4114801" cy="1691641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10" name="Shape 25"/>
          <p:cNvSpPr/>
          <p:nvPr/>
        </p:nvSpPr>
        <p:spPr>
          <a:xfrm>
            <a:off x="4709159" y="3063239"/>
            <a:ext cx="54865" cy="169164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11" name="Text 26"/>
          <p:cNvSpPr txBox="1"/>
          <p:nvPr/>
        </p:nvSpPr>
        <p:spPr>
          <a:xfrm>
            <a:off x="4892040" y="3160014"/>
            <a:ext cx="374904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300">
                <a:solidFill>
                  <a:srgbClr val="4FC3F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21-cm Tomography</a:t>
            </a:r>
          </a:p>
        </p:txBody>
      </p:sp>
      <p:sp>
        <p:nvSpPr>
          <p:cNvPr id="612" name="Shape 27"/>
          <p:cNvSpPr/>
          <p:nvPr/>
        </p:nvSpPr>
        <p:spPr>
          <a:xfrm>
            <a:off x="4937759" y="3493008"/>
            <a:ext cx="73153" cy="73153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13" name="Text 28"/>
          <p:cNvSpPr txBox="1"/>
          <p:nvPr/>
        </p:nvSpPr>
        <p:spPr>
          <a:xfrm>
            <a:off x="5148071" y="3461048"/>
            <a:ext cx="3429001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000">
                <a:solidFill>
                  <a:srgbClr val="FFFFFF"/>
                </a:solidFill>
              </a:defRPr>
            </a:lvl1pPr>
          </a:lstStyle>
          <a:p>
            <a:pPr/>
            <a:r>
              <a:t>Spatially resolved 21-cm maps</a:t>
            </a:r>
          </a:p>
        </p:txBody>
      </p:sp>
      <p:sp>
        <p:nvSpPr>
          <p:cNvPr id="614" name="Text 29"/>
          <p:cNvSpPr txBox="1"/>
          <p:nvPr/>
        </p:nvSpPr>
        <p:spPr>
          <a:xfrm>
            <a:off x="5148071" y="3624107"/>
            <a:ext cx="3429001" cy="231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">
                <a:solidFill>
                  <a:srgbClr val="B0BEC5"/>
                </a:solidFill>
              </a:defRPr>
            </a:lvl1pPr>
          </a:lstStyle>
          <a:p>
            <a:pPr/>
            <a:r>
              <a:t>Directly image how ionized bubbles expand around early sources → map reionization morphology </a:t>
            </a:r>
          </a:p>
        </p:txBody>
      </p:sp>
      <p:sp>
        <p:nvSpPr>
          <p:cNvPr id="615" name="Shape 30"/>
          <p:cNvSpPr/>
          <p:nvPr/>
        </p:nvSpPr>
        <p:spPr>
          <a:xfrm>
            <a:off x="4937759" y="3913632"/>
            <a:ext cx="73153" cy="73153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16" name="Text 31"/>
          <p:cNvSpPr txBox="1"/>
          <p:nvPr/>
        </p:nvSpPr>
        <p:spPr>
          <a:xfrm>
            <a:off x="5148071" y="3881672"/>
            <a:ext cx="3429001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000">
                <a:solidFill>
                  <a:srgbClr val="FFFFFF"/>
                </a:solidFill>
              </a:defRPr>
            </a:lvl1pPr>
          </a:lstStyle>
          <a:p>
            <a:pPr/>
            <a:r>
              <a:t>Distinguish reionization timelines</a:t>
            </a:r>
          </a:p>
        </p:txBody>
      </p:sp>
      <p:sp>
        <p:nvSpPr>
          <p:cNvPr id="617" name="Text 32"/>
          <p:cNvSpPr txBox="1"/>
          <p:nvPr/>
        </p:nvSpPr>
        <p:spPr>
          <a:xfrm>
            <a:off x="5148071" y="4044731"/>
            <a:ext cx="3429001" cy="231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">
                <a:solidFill>
                  <a:srgbClr val="B0BEC5"/>
                </a:solidFill>
              </a:defRPr>
            </a:lvl1pPr>
          </a:lstStyle>
          <a:p>
            <a:pPr/>
            <a:r>
              <a:t>Extended (z ~ 16→6) vs. rapid (z ~ 8→6) histories produce distinct 21-cm power spectra → direct test of our wf vs. sf models</a:t>
            </a:r>
          </a:p>
        </p:txBody>
      </p:sp>
      <p:sp>
        <p:nvSpPr>
          <p:cNvPr id="618" name="Shape 33"/>
          <p:cNvSpPr/>
          <p:nvPr/>
        </p:nvSpPr>
        <p:spPr>
          <a:xfrm>
            <a:off x="4937759" y="4334255"/>
            <a:ext cx="73153" cy="73153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19" name="Text 34"/>
          <p:cNvSpPr txBox="1"/>
          <p:nvPr/>
        </p:nvSpPr>
        <p:spPr>
          <a:xfrm>
            <a:off x="5148071" y="4302296"/>
            <a:ext cx="3429001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000">
                <a:solidFill>
                  <a:srgbClr val="FFFFFF"/>
                </a:solidFill>
              </a:defRPr>
            </a:lvl1pPr>
          </a:lstStyle>
          <a:p>
            <a:pPr/>
            <a:r>
              <a:t>Feedback-regulated physics</a:t>
            </a:r>
          </a:p>
        </p:txBody>
      </p:sp>
      <p:sp>
        <p:nvSpPr>
          <p:cNvPr id="620" name="Text 35"/>
          <p:cNvSpPr txBox="1"/>
          <p:nvPr/>
        </p:nvSpPr>
        <p:spPr>
          <a:xfrm>
            <a:off x="5148071" y="4465354"/>
            <a:ext cx="3429001" cy="231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">
                <a:solidFill>
                  <a:srgbClr val="B0BEC5"/>
                </a:solidFill>
              </a:defRPr>
            </a:lvl1pPr>
          </a:lstStyle>
          <a:p>
            <a:pPr/>
            <a:r>
              <a:t>Cross-correlate 21-cm signal with galaxy surveys → pin down emissivity, and which halo masses drive reionization</a:t>
            </a:r>
          </a:p>
        </p:txBody>
      </p:sp>
      <p:sp>
        <p:nvSpPr>
          <p:cNvPr id="621" name="Shape 36"/>
          <p:cNvSpPr/>
          <p:nvPr/>
        </p:nvSpPr>
        <p:spPr>
          <a:xfrm>
            <a:off x="4507991" y="1234439"/>
            <a:ext cx="13717" cy="3383281"/>
          </a:xfrm>
          <a:prstGeom prst="rect">
            <a:avLst/>
          </a:prstGeom>
          <a:solidFill>
            <a:srgbClr val="2A3A5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22" name="Shape 37"/>
          <p:cNvSpPr/>
          <p:nvPr/>
        </p:nvSpPr>
        <p:spPr>
          <a:xfrm>
            <a:off x="4297679" y="1828800"/>
            <a:ext cx="457201" cy="457200"/>
          </a:xfrm>
          <a:prstGeom prst="ellipse">
            <a:avLst/>
          </a:prstGeom>
          <a:solidFill>
            <a:srgbClr val="0A1628"/>
          </a:solidFill>
          <a:ln w="19050">
            <a:solidFill>
              <a:srgbClr val="FFD54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23" name="Text 38"/>
          <p:cNvSpPr txBox="1"/>
          <p:nvPr/>
        </p:nvSpPr>
        <p:spPr>
          <a:xfrm>
            <a:off x="4343400" y="1871980"/>
            <a:ext cx="36576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2000">
                <a:solidFill>
                  <a:srgbClr val="FFD54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24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625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626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29" name="Shape 1"/>
          <p:cNvSpPr/>
          <p:nvPr/>
        </p:nvSpPr>
        <p:spPr>
          <a:xfrm>
            <a:off x="0" y="-1"/>
            <a:ext cx="9144000" cy="36578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30" name="Text 2"/>
          <p:cNvSpPr txBox="1"/>
          <p:nvPr/>
        </p:nvSpPr>
        <p:spPr>
          <a:xfrm>
            <a:off x="45719" y="793749"/>
            <a:ext cx="9052561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Thank You</a:t>
            </a:r>
          </a:p>
        </p:txBody>
      </p:sp>
      <p:sp>
        <p:nvSpPr>
          <p:cNvPr id="631" name="Text 3"/>
          <p:cNvSpPr txBox="1"/>
          <p:nvPr/>
        </p:nvSpPr>
        <p:spPr>
          <a:xfrm>
            <a:off x="45719" y="1707976"/>
            <a:ext cx="9052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FD54F"/>
                </a:solidFill>
              </a:defRPr>
            </a:lvl1pPr>
          </a:lstStyle>
          <a:p>
            <a:pPr/>
            <a:r>
              <a:t>Questions? Comments?</a:t>
            </a:r>
          </a:p>
        </p:txBody>
      </p:sp>
      <p:sp>
        <p:nvSpPr>
          <p:cNvPr id="632" name="Shape 4"/>
          <p:cNvSpPr/>
          <p:nvPr/>
        </p:nvSpPr>
        <p:spPr>
          <a:xfrm>
            <a:off x="3200400" y="2286000"/>
            <a:ext cx="2743200" cy="18289"/>
          </a:xfrm>
          <a:prstGeom prst="rect">
            <a:avLst/>
          </a:prstGeom>
          <a:solidFill>
            <a:srgbClr val="4FC3F7">
              <a:alpha val="6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33" name="Shape 5"/>
          <p:cNvSpPr/>
          <p:nvPr/>
        </p:nvSpPr>
        <p:spPr>
          <a:xfrm>
            <a:off x="2286000" y="2560320"/>
            <a:ext cx="4572000" cy="1828801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34" name="Text 6"/>
          <p:cNvSpPr txBox="1"/>
          <p:nvPr/>
        </p:nvSpPr>
        <p:spPr>
          <a:xfrm>
            <a:off x="2331720" y="2626667"/>
            <a:ext cx="4480560" cy="1696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Ankita Bera</a:t>
            </a:r>
          </a:p>
          <a:p>
            <a:pPr algn="ctr">
              <a:defRPr sz="1200">
                <a:solidFill>
                  <a:srgbClr val="B0BEC5"/>
                </a:solidFill>
              </a:defRPr>
            </a:pPr>
            <a:r>
              <a:t>CTC Post-Doctoral Fellow</a:t>
            </a:r>
          </a:p>
          <a:p>
            <a:pPr algn="ctr">
              <a:defRPr sz="1200">
                <a:solidFill>
                  <a:srgbClr val="B0BEC5"/>
                </a:solidFill>
              </a:defRPr>
            </a:pPr>
          </a:p>
          <a:p>
            <a:pPr algn="ctr">
              <a:defRPr sz="1200">
                <a:solidFill>
                  <a:srgbClr val="B0BEC5"/>
                </a:solidFill>
              </a:defRPr>
            </a:pPr>
            <a:r>
              <a:t>University of Maryland, College Park</a:t>
            </a:r>
          </a:p>
          <a:p>
            <a:pPr algn="ctr">
              <a:defRPr sz="1200">
                <a:solidFill>
                  <a:srgbClr val="B0BEC5"/>
                </a:solidFill>
              </a:defRPr>
            </a:pPr>
          </a:p>
          <a:p>
            <a:pPr algn="ctr">
              <a:defRPr sz="1200">
                <a:solidFill>
                  <a:srgbClr val="B0BEC5"/>
                </a:solidFill>
              </a:defRPr>
            </a:pPr>
          </a:p>
          <a:p>
            <a:pPr algn="ctr">
              <a:defRPr b="1" sz="1300">
                <a:solidFill>
                  <a:srgbClr val="4FC3F7"/>
                </a:solidFill>
              </a:defRPr>
            </a:pPr>
            <a:r>
              <a:t>ankitabm@umd.edu</a:t>
            </a:r>
          </a:p>
          <a:p>
            <a:pPr algn="ctr">
              <a:defRPr sz="1200">
                <a:solidFill>
                  <a:srgbClr val="FFD54F"/>
                </a:solidFill>
              </a:defRPr>
            </a:pPr>
            <a:r>
              <a:t>arXiv: 2511.19600, arXiv: 2209.14312 </a:t>
            </a:r>
          </a:p>
        </p:txBody>
      </p:sp>
      <p:pic>
        <p:nvPicPr>
          <p:cNvPr id="635" name="arxiv_qr_2511.19600.png" descr="arxiv_qr_2511.196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8287" y="4360652"/>
            <a:ext cx="607426" cy="607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38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39" name="Shape 4"/>
          <p:cNvSpPr/>
          <p:nvPr/>
        </p:nvSpPr>
        <p:spPr>
          <a:xfrm>
            <a:off x="457200" y="320040"/>
            <a:ext cx="54864" cy="54864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40" name="Text 5"/>
          <p:cNvSpPr txBox="1"/>
          <p:nvPr/>
        </p:nvSpPr>
        <p:spPr>
          <a:xfrm>
            <a:off x="685800" y="377190"/>
            <a:ext cx="77724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UV Luminosity Density &amp; Star Formation Rate</a:t>
            </a:r>
          </a:p>
        </p:txBody>
      </p:sp>
      <p:sp>
        <p:nvSpPr>
          <p:cNvPr id="641" name="Text 6"/>
          <p:cNvSpPr txBox="1"/>
          <p:nvPr/>
        </p:nvSpPr>
        <p:spPr>
          <a:xfrm>
            <a:off x="685800" y="88168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sf models reproduce observed ρUV at z ~ 8–12</a:t>
            </a:r>
          </a:p>
        </p:txBody>
      </p:sp>
      <p:pic>
        <p:nvPicPr>
          <p:cNvPr id="642" name="rhouv_model_vs_obs_EoR_uvlf_z14_mcmc_col_v4.pdf" descr="rhouv_model_vs_obs_EoR_uvlf_z14_mcmc_col_v4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19960" y="1273529"/>
            <a:ext cx="4023329" cy="3246559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Text 7"/>
          <p:cNvSpPr txBox="1"/>
          <p:nvPr/>
        </p:nvSpPr>
        <p:spPr>
          <a:xfrm>
            <a:off x="320040" y="4610642"/>
            <a:ext cx="4023360" cy="247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000">
                <a:solidFill>
                  <a:srgbClr val="78909C"/>
                </a:solidFill>
              </a:defRPr>
            </a:pPr>
            <a14:m>
              <m:oMath>
                <m:sSub>
                  <m:e>
                    <m:r>
                      <a:rPr xmlns:a="http://schemas.openxmlformats.org/drawingml/2006/main" sz="1050" i="1">
                        <a:solidFill>
                          <a:srgbClr val="78909C"/>
                        </a:solidFill>
                        <a:latin typeface="Cambria Math" panose="02040503050406030204" pitchFamily="18" charset="0"/>
                      </a:rPr>
                      <m:t>ρ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050" i="1">
                        <a:solidFill>
                          <a:srgbClr val="78909C"/>
                        </a:solidFill>
                        <a:latin typeface="Cambria Math" panose="02040503050406030204" pitchFamily="18" charset="0"/>
                      </a:rPr>
                      <m:t>UV</m:t>
                    </m:r>
                  </m:sub>
                </m:sSub>
              </m:oMath>
            </a14:m>
            <a:r>
              <a:t> evolution</a:t>
            </a:r>
          </a:p>
        </p:txBody>
      </p:sp>
      <p:sp>
        <p:nvSpPr>
          <p:cNvPr id="644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645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646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49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50" name="Shape 4"/>
          <p:cNvSpPr/>
          <p:nvPr/>
        </p:nvSpPr>
        <p:spPr>
          <a:xfrm>
            <a:off x="457200" y="320040"/>
            <a:ext cx="54864" cy="54864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51" name="Text 5"/>
          <p:cNvSpPr txBox="1"/>
          <p:nvPr/>
        </p:nvSpPr>
        <p:spPr>
          <a:xfrm>
            <a:off x="685800" y="377190"/>
            <a:ext cx="77724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UV Luminosity Density &amp; Star Formation Rate</a:t>
            </a:r>
          </a:p>
        </p:txBody>
      </p:sp>
      <p:sp>
        <p:nvSpPr>
          <p:cNvPr id="652" name="Text 6"/>
          <p:cNvSpPr txBox="1"/>
          <p:nvPr/>
        </p:nvSpPr>
        <p:spPr>
          <a:xfrm>
            <a:off x="685800" y="88168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sf models reproduce observed ρUV at z ~ 8–12</a:t>
            </a:r>
          </a:p>
        </p:txBody>
      </p:sp>
      <p:pic>
        <p:nvPicPr>
          <p:cNvPr id="653" name="rhouv_model_vs_obs_EoR_uvlf_z14_mcmc_col_v4.pdf" descr="rhouv_model_vs_obs_EoR_uvlf_z14_mcmc_col_v4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19960" y="1273529"/>
            <a:ext cx="4023329" cy="3246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sfrd_model_vs_obs_EoR_rho_uvlf_z14_mcmc_col_v4.pdf" descr="sfrd_model_vs_obs_EoR_rho_uvlf_z14_mcmc_col_v4.pdf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4754879" y="1290242"/>
            <a:ext cx="4114801" cy="3212986"/>
          </a:xfrm>
          <a:prstGeom prst="rect">
            <a:avLst/>
          </a:prstGeom>
          <a:ln w="12700">
            <a:miter lim="400000"/>
          </a:ln>
        </p:spPr>
      </p:pic>
      <p:sp>
        <p:nvSpPr>
          <p:cNvPr id="655" name="Text 7"/>
          <p:cNvSpPr txBox="1"/>
          <p:nvPr/>
        </p:nvSpPr>
        <p:spPr>
          <a:xfrm>
            <a:off x="320040" y="4610642"/>
            <a:ext cx="4023360" cy="247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000">
                <a:solidFill>
                  <a:srgbClr val="78909C"/>
                </a:solidFill>
              </a:defRPr>
            </a:pPr>
            <a14:m>
              <m:oMath>
                <m:sSub>
                  <m:e>
                    <m:r>
                      <a:rPr xmlns:a="http://schemas.openxmlformats.org/drawingml/2006/main" sz="1050" i="1">
                        <a:solidFill>
                          <a:srgbClr val="78909C"/>
                        </a:solidFill>
                        <a:latin typeface="Cambria Math" panose="02040503050406030204" pitchFamily="18" charset="0"/>
                      </a:rPr>
                      <m:t>ρ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050" i="1">
                        <a:solidFill>
                          <a:srgbClr val="78909C"/>
                        </a:solidFill>
                        <a:latin typeface="Cambria Math" panose="02040503050406030204" pitchFamily="18" charset="0"/>
                      </a:rPr>
                      <m:t>UV</m:t>
                    </m:r>
                  </m:sub>
                </m:sSub>
              </m:oMath>
            </a14:m>
            <a:r>
              <a:t> evolution</a:t>
            </a:r>
          </a:p>
        </p:txBody>
      </p:sp>
      <p:sp>
        <p:nvSpPr>
          <p:cNvPr id="656" name="Text 8"/>
          <p:cNvSpPr txBox="1"/>
          <p:nvPr/>
        </p:nvSpPr>
        <p:spPr>
          <a:xfrm>
            <a:off x="4800600" y="4610642"/>
            <a:ext cx="4023360" cy="247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000">
                <a:solidFill>
                  <a:srgbClr val="78909C"/>
                </a:solidFill>
              </a:defRPr>
            </a:pPr>
            <a14:m>
              <m:oMath>
                <m:sSub>
                  <m:e>
                    <m:r>
                      <a:rPr xmlns:a="http://schemas.openxmlformats.org/drawingml/2006/main" sz="1050" i="1">
                        <a:solidFill>
                          <a:srgbClr val="78909C"/>
                        </a:solidFill>
                        <a:latin typeface="Cambria Math" panose="02040503050406030204" pitchFamily="18" charset="0"/>
                      </a:rPr>
                      <m:t>ρ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050" i="1">
                        <a:solidFill>
                          <a:srgbClr val="78909C"/>
                        </a:solidFill>
                        <a:latin typeface="Cambria Math" panose="02040503050406030204" pitchFamily="18" charset="0"/>
                      </a:rPr>
                      <m:t>SFR</m:t>
                    </m:r>
                  </m:sub>
                </m:sSub>
              </m:oMath>
            </a14:m>
            <a:r>
              <a:t> evolution</a:t>
            </a:r>
          </a:p>
        </p:txBody>
      </p:sp>
      <p:sp>
        <p:nvSpPr>
          <p:cNvPr id="657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658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659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62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63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64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Parameter Constraints</a:t>
            </a:r>
          </a:p>
        </p:txBody>
      </p:sp>
      <p:sp>
        <p:nvSpPr>
          <p:cNvPr id="665" name="Text 6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Posterior distributions from joint fits to EoR + JWST data</a:t>
            </a:r>
          </a:p>
        </p:txBody>
      </p:sp>
      <p:pic>
        <p:nvPicPr>
          <p:cNvPr id="666" name="corner_plot_eor-uvlf_vs_eor-rho_fACD_B7.67.pdf" descr="corner_plot_eor-uvlf_vs_eor-rho_fACD_B7.67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458470" y="962660"/>
            <a:ext cx="3746500" cy="3746501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Text 7"/>
          <p:cNvSpPr txBox="1"/>
          <p:nvPr/>
        </p:nvSpPr>
        <p:spPr>
          <a:xfrm>
            <a:off x="320040" y="4696046"/>
            <a:ext cx="4023360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Strong-feedback models (fesc, A, C, D)</a:t>
            </a:r>
          </a:p>
        </p:txBody>
      </p:sp>
      <p:sp>
        <p:nvSpPr>
          <p:cNvPr id="668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669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670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73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74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75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Parameter Constraints</a:t>
            </a:r>
          </a:p>
        </p:txBody>
      </p:sp>
      <p:sp>
        <p:nvSpPr>
          <p:cNvPr id="676" name="Text 6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Posterior distributions from joint fits to EoR + JWST data</a:t>
            </a:r>
          </a:p>
        </p:txBody>
      </p:sp>
      <p:pic>
        <p:nvPicPr>
          <p:cNvPr id="677" name="corner_plot_eor-uvlf_vs_eor-rho_fACD_B7.67.pdf" descr="corner_plot_eor-uvlf_vs_eor-rho_fACD_B7.67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458470" y="962660"/>
            <a:ext cx="3746500" cy="374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corner_plot_eor_uvlf_rho_compare_fC_v4_zoom.pdf" descr="corner_plot_eor_uvlf_rho_compare_fC_v4_zoom.pdf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4945728" y="962685"/>
            <a:ext cx="3733104" cy="3746476"/>
          </a:xfrm>
          <a:prstGeom prst="rect">
            <a:avLst/>
          </a:prstGeom>
          <a:ln w="12700">
            <a:miter lim="400000"/>
          </a:ln>
        </p:spPr>
      </p:pic>
      <p:sp>
        <p:nvSpPr>
          <p:cNvPr id="679" name="Text 7"/>
          <p:cNvSpPr txBox="1"/>
          <p:nvPr/>
        </p:nvSpPr>
        <p:spPr>
          <a:xfrm>
            <a:off x="320040" y="4696046"/>
            <a:ext cx="4023360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Strong-feedback models (fesc, A, C, D)</a:t>
            </a:r>
          </a:p>
        </p:txBody>
      </p:sp>
      <p:sp>
        <p:nvSpPr>
          <p:cNvPr id="680" name="Text 8"/>
          <p:cNvSpPr txBox="1"/>
          <p:nvPr/>
        </p:nvSpPr>
        <p:spPr>
          <a:xfrm>
            <a:off x="4800600" y="4696046"/>
            <a:ext cx="4023360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78909C"/>
                </a:solidFill>
              </a:defRPr>
            </a:lvl1pPr>
          </a:lstStyle>
          <a:p>
            <a:pPr/>
            <a:r>
              <a:t>All models: fesc vs. C plane</a:t>
            </a:r>
          </a:p>
        </p:txBody>
      </p:sp>
      <p:sp>
        <p:nvSpPr>
          <p:cNvPr id="681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682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683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4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6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Cosmic Dawn &amp; Epoch of Reionization</a:t>
            </a:r>
          </a:p>
        </p:txBody>
      </p:sp>
      <p:pic>
        <p:nvPicPr>
          <p:cNvPr id="47" name="eso1620a.jpg" descr="eso1620a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51" y="818105"/>
            <a:ext cx="8964898" cy="2320754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Rectangle"/>
          <p:cNvSpPr/>
          <p:nvPr/>
        </p:nvSpPr>
        <p:spPr>
          <a:xfrm flipH="1" rot="16200000">
            <a:off x="2885807" y="1698211"/>
            <a:ext cx="1382238" cy="640081"/>
          </a:xfrm>
          <a:prstGeom prst="rect">
            <a:avLst/>
          </a:prstGeom>
          <a:gradFill>
            <a:gsLst>
              <a:gs pos="0">
                <a:srgbClr val="496392">
                  <a:alpha val="34918"/>
                </a:srgbClr>
              </a:gs>
              <a:gs pos="100000">
                <a:srgbClr val="A8C3DF">
                  <a:alpha val="34918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189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49" name="Rectangle"/>
          <p:cNvSpPr/>
          <p:nvPr/>
        </p:nvSpPr>
        <p:spPr>
          <a:xfrm rot="5400000">
            <a:off x="3851621" y="1373975"/>
            <a:ext cx="1382239" cy="1291306"/>
          </a:xfrm>
          <a:prstGeom prst="rect">
            <a:avLst/>
          </a:prstGeom>
          <a:gradFill>
            <a:gsLst>
              <a:gs pos="0">
                <a:srgbClr val="496392">
                  <a:alpha val="35156"/>
                </a:srgbClr>
              </a:gs>
              <a:gs pos="100000">
                <a:srgbClr val="A8C3DF">
                  <a:alpha val="35156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189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pic>
        <p:nvPicPr>
          <p:cNvPr id="50" name="image4.jpeg" descr="image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193" y="2959445"/>
            <a:ext cx="4480561" cy="173928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ext 19"/>
          <p:cNvSpPr txBox="1"/>
          <p:nvPr/>
        </p:nvSpPr>
        <p:spPr>
          <a:xfrm>
            <a:off x="5297361" y="4693258"/>
            <a:ext cx="1440878" cy="18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700">
                <a:solidFill>
                  <a:srgbClr val="78909C"/>
                </a:solidFill>
              </a:defRPr>
            </a:lvl1pPr>
          </a:lstStyle>
          <a:p>
            <a:pPr/>
            <a:r>
              <a:t>Credit: M. Alvarez, R. Kaehler, T. Abel</a:t>
            </a:r>
          </a:p>
        </p:txBody>
      </p:sp>
      <p:sp>
        <p:nvSpPr>
          <p:cNvPr id="52" name="Line"/>
          <p:cNvSpPr/>
          <p:nvPr/>
        </p:nvSpPr>
        <p:spPr>
          <a:xfrm flipH="1">
            <a:off x="2246679" y="2736392"/>
            <a:ext cx="1006837" cy="203872"/>
          </a:xfrm>
          <a:prstGeom prst="line">
            <a:avLst/>
          </a:prstGeom>
          <a:ln w="25400">
            <a:solidFill>
              <a:srgbClr val="C9C3BA"/>
            </a:solidFill>
            <a:miter lim="400000"/>
            <a:tailEnd type="triangle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53" name="Line"/>
          <p:cNvSpPr/>
          <p:nvPr/>
        </p:nvSpPr>
        <p:spPr>
          <a:xfrm>
            <a:off x="5186673" y="2742222"/>
            <a:ext cx="1525155" cy="213664"/>
          </a:xfrm>
          <a:prstGeom prst="line">
            <a:avLst/>
          </a:prstGeom>
          <a:ln w="25400">
            <a:solidFill>
              <a:srgbClr val="C9C3BA"/>
            </a:solidFill>
            <a:miter lim="400000"/>
            <a:tailEnd type="triangle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54" name="Text 19"/>
          <p:cNvSpPr txBox="1"/>
          <p:nvPr/>
        </p:nvSpPr>
        <p:spPr>
          <a:xfrm>
            <a:off x="7114911" y="2896787"/>
            <a:ext cx="1440879" cy="18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700">
                <a:solidFill>
                  <a:srgbClr val="78909C"/>
                </a:solidFill>
              </a:defRPr>
            </a:lvl1pPr>
          </a:lstStyle>
          <a:p>
            <a:pPr/>
            <a:r>
              <a:t>Credit: NAOJ</a:t>
            </a:r>
          </a:p>
        </p:txBody>
      </p:sp>
      <p:sp>
        <p:nvSpPr>
          <p:cNvPr id="55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56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57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86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87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88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JWST UV Luminosity Functions</a:t>
            </a:r>
          </a:p>
        </p:txBody>
      </p:sp>
      <p:sp>
        <p:nvSpPr>
          <p:cNvPr id="689" name="Text 6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Comprehensive compilation across z ~ 8 – 14</a:t>
            </a:r>
          </a:p>
        </p:txBody>
      </p:sp>
      <p:pic>
        <p:nvPicPr>
          <p:cNvPr id="69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59" y="1097280"/>
            <a:ext cx="5120642" cy="36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691" name="Shape 7"/>
          <p:cNvSpPr/>
          <p:nvPr/>
        </p:nvSpPr>
        <p:spPr>
          <a:xfrm>
            <a:off x="5760720" y="1188719"/>
            <a:ext cx="3017521" cy="3474722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92" name="Text 8"/>
          <p:cNvSpPr txBox="1"/>
          <p:nvPr/>
        </p:nvSpPr>
        <p:spPr>
          <a:xfrm>
            <a:off x="5943600" y="1338580"/>
            <a:ext cx="265176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400">
                <a:solidFill>
                  <a:srgbClr val="4FC3F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Data Summary</a:t>
            </a:r>
          </a:p>
        </p:txBody>
      </p:sp>
      <p:sp>
        <p:nvSpPr>
          <p:cNvPr id="693" name="Text 9"/>
          <p:cNvSpPr txBox="1"/>
          <p:nvPr/>
        </p:nvSpPr>
        <p:spPr>
          <a:xfrm>
            <a:off x="5943600" y="1609003"/>
            <a:ext cx="2651761" cy="2908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b="1" sz="1100">
                <a:solidFill>
                  <a:srgbClr val="FFFFFF"/>
                </a:solidFill>
              </a:defRPr>
            </a:pPr>
            <a:r>
              <a:t>16+ independent surveys</a:t>
            </a:r>
          </a:p>
          <a:p>
            <a:pPr>
              <a:defRPr b="1" sz="1100">
                <a:solidFill>
                  <a:srgbClr val="FFFFFF"/>
                </a:solidFill>
              </a:defRPr>
            </a:pPr>
          </a:p>
          <a:p>
            <a:pPr>
              <a:defRPr sz="900">
                <a:solidFill>
                  <a:srgbClr val="B0BEC5"/>
                </a:solidFill>
              </a:defRPr>
            </a:pPr>
            <a:r>
              <a:t>including JADES, CEERS, COSMOS-Web, PEARLS, NGDEEP</a:t>
            </a:r>
          </a:p>
          <a:p>
            <a:pPr>
              <a:defRPr sz="900">
                <a:solidFill>
                  <a:srgbClr val="B0BEC5"/>
                </a:solidFill>
              </a:defRPr>
            </a:pPr>
          </a:p>
          <a:p>
            <a:pPr>
              <a:defRPr sz="900">
                <a:solidFill>
                  <a:srgbClr val="B0BEC5"/>
                </a:solidFill>
              </a:defRPr>
            </a:pPr>
            <a:endParaRPr sz="1100"/>
          </a:p>
          <a:p>
            <a:pPr>
              <a:defRPr b="1" sz="1100">
                <a:solidFill>
                  <a:srgbClr val="FFFFFF"/>
                </a:solidFill>
              </a:defRPr>
            </a:pPr>
            <a:r>
              <a:t>6 redshift bins</a:t>
            </a:r>
          </a:p>
          <a:p>
            <a:pPr>
              <a:defRPr b="1" sz="1100">
                <a:solidFill>
                  <a:srgbClr val="FFFFFF"/>
                </a:solidFill>
              </a:defRPr>
            </a:pPr>
          </a:p>
          <a:p>
            <a:pPr>
              <a:defRPr sz="900">
                <a:solidFill>
                  <a:srgbClr val="B0BEC5"/>
                </a:solidFill>
              </a:defRPr>
            </a:pPr>
            <a:r>
              <a:t>z = 8, 9, ~10, ~11, ~12, ~13.5</a:t>
            </a:r>
          </a:p>
          <a:p>
            <a:pPr>
              <a:defRPr sz="900">
                <a:solidFill>
                  <a:srgbClr val="B0BEC5"/>
                </a:solidFill>
              </a:defRPr>
            </a:pPr>
          </a:p>
          <a:p>
            <a:pPr>
              <a:defRPr sz="900">
                <a:solidFill>
                  <a:srgbClr val="B0BEC5"/>
                </a:solidFill>
              </a:defRPr>
            </a:pPr>
            <a:endParaRPr sz="1100"/>
          </a:p>
          <a:p>
            <a:pPr>
              <a:defRPr b="1" sz="1100">
                <a:solidFill>
                  <a:srgbClr val="FFD54F"/>
                </a:solidFill>
              </a:defRPr>
            </a:pPr>
            <a:r>
              <a:t>Key features:</a:t>
            </a:r>
          </a:p>
          <a:p>
            <a:pPr>
              <a:defRPr b="1" sz="1100">
                <a:solidFill>
                  <a:srgbClr val="FFD54F"/>
                </a:solidFill>
              </a:defRPr>
            </a:pPr>
          </a:p>
          <a:p>
            <a:pPr>
              <a:defRPr sz="900">
                <a:solidFill>
                  <a:srgbClr val="B0BEC5"/>
                </a:solidFill>
              </a:defRPr>
            </a:pPr>
            <a:r>
              <a:t>• Steep faint-end slope (α ≲ −2.3)</a:t>
            </a:r>
          </a:p>
          <a:p>
            <a:pPr>
              <a:defRPr sz="900">
                <a:solidFill>
                  <a:srgbClr val="B0BEC5"/>
                </a:solidFill>
              </a:defRPr>
            </a:pPr>
            <a:endParaRPr sz="1100"/>
          </a:p>
          <a:p>
            <a:pPr>
              <a:defRPr sz="900">
                <a:solidFill>
                  <a:srgbClr val="B0BEC5"/>
                </a:solidFill>
              </a:defRPr>
            </a:pPr>
            <a:r>
              <a:t>• Bright-end excess vs. pre-JWST</a:t>
            </a:r>
          </a:p>
          <a:p>
            <a:pPr>
              <a:defRPr sz="900">
                <a:solidFill>
                  <a:srgbClr val="B0BEC5"/>
                </a:solidFill>
              </a:defRPr>
            </a:pPr>
            <a:endParaRPr sz="1100"/>
          </a:p>
          <a:p>
            <a:pPr>
              <a:defRPr sz="900">
                <a:solidFill>
                  <a:srgbClr val="78909C"/>
                </a:solidFill>
              </a:defRPr>
            </a:pPr>
            <a:r>
              <a:t>• Gray = photometric</a:t>
            </a:r>
          </a:p>
          <a:p>
            <a:pPr>
              <a:defRPr sz="900">
                <a:solidFill>
                  <a:srgbClr val="78909C"/>
                </a:solidFill>
              </a:defRPr>
            </a:pPr>
            <a:endParaRPr sz="1100"/>
          </a:p>
          <a:p>
            <a:pPr>
              <a:defRPr sz="900">
                <a:solidFill>
                  <a:srgbClr val="78909C"/>
                </a:solidFill>
              </a:defRPr>
            </a:pPr>
            <a:r>
              <a:t>• Black = spectroscopic</a:t>
            </a:r>
          </a:p>
        </p:txBody>
      </p:sp>
      <p:sp>
        <p:nvSpPr>
          <p:cNvPr id="694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695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696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0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1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2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Cosmic Dawn &amp; Epoch of Reionization</a:t>
            </a:r>
          </a:p>
        </p:txBody>
      </p:sp>
      <p:pic>
        <p:nvPicPr>
          <p:cNvPr id="63" name="eso1620a.jpg" descr="eso1620a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51" y="818105"/>
            <a:ext cx="8964898" cy="232075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Rectangle"/>
          <p:cNvSpPr/>
          <p:nvPr/>
        </p:nvSpPr>
        <p:spPr>
          <a:xfrm flipH="1" rot="16200000">
            <a:off x="2885807" y="1698211"/>
            <a:ext cx="1382238" cy="640081"/>
          </a:xfrm>
          <a:prstGeom prst="rect">
            <a:avLst/>
          </a:prstGeom>
          <a:gradFill>
            <a:gsLst>
              <a:gs pos="0">
                <a:srgbClr val="496392">
                  <a:alpha val="34918"/>
                </a:srgbClr>
              </a:gs>
              <a:gs pos="100000">
                <a:srgbClr val="A8C3DF">
                  <a:alpha val="34918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189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65" name="Rectangle"/>
          <p:cNvSpPr/>
          <p:nvPr/>
        </p:nvSpPr>
        <p:spPr>
          <a:xfrm rot="5400000">
            <a:off x="3851621" y="1373975"/>
            <a:ext cx="1382239" cy="1291306"/>
          </a:xfrm>
          <a:prstGeom prst="rect">
            <a:avLst/>
          </a:prstGeom>
          <a:gradFill>
            <a:gsLst>
              <a:gs pos="0">
                <a:srgbClr val="496392">
                  <a:alpha val="35156"/>
                </a:srgbClr>
              </a:gs>
              <a:gs pos="100000">
                <a:srgbClr val="A8C3DF">
                  <a:alpha val="35156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189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pic>
        <p:nvPicPr>
          <p:cNvPr id="66" name="image4.jpeg" descr="image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193" y="2959445"/>
            <a:ext cx="4480561" cy="173928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19"/>
          <p:cNvSpPr txBox="1"/>
          <p:nvPr/>
        </p:nvSpPr>
        <p:spPr>
          <a:xfrm>
            <a:off x="5297361" y="4693258"/>
            <a:ext cx="1440878" cy="18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700">
                <a:solidFill>
                  <a:srgbClr val="78909C"/>
                </a:solidFill>
              </a:defRPr>
            </a:lvl1pPr>
          </a:lstStyle>
          <a:p>
            <a:pPr/>
            <a:r>
              <a:t>Credit: M. Alvarez, R. Kaehler, T. Abel</a:t>
            </a:r>
          </a:p>
        </p:txBody>
      </p:sp>
      <p:sp>
        <p:nvSpPr>
          <p:cNvPr id="68" name="Line"/>
          <p:cNvSpPr/>
          <p:nvPr/>
        </p:nvSpPr>
        <p:spPr>
          <a:xfrm flipH="1">
            <a:off x="2246679" y="2736392"/>
            <a:ext cx="1006837" cy="203872"/>
          </a:xfrm>
          <a:prstGeom prst="line">
            <a:avLst/>
          </a:prstGeom>
          <a:ln w="25400">
            <a:solidFill>
              <a:srgbClr val="C9C3BA"/>
            </a:solidFill>
            <a:miter lim="400000"/>
            <a:tailEnd type="triangle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69" name="Line"/>
          <p:cNvSpPr/>
          <p:nvPr/>
        </p:nvSpPr>
        <p:spPr>
          <a:xfrm>
            <a:off x="5186673" y="2742222"/>
            <a:ext cx="1525155" cy="213664"/>
          </a:xfrm>
          <a:prstGeom prst="line">
            <a:avLst/>
          </a:prstGeom>
          <a:ln w="25400">
            <a:solidFill>
              <a:srgbClr val="C9C3BA"/>
            </a:solidFill>
            <a:miter lim="400000"/>
            <a:tailEnd type="triangle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70" name="Text 19"/>
          <p:cNvSpPr txBox="1"/>
          <p:nvPr/>
        </p:nvSpPr>
        <p:spPr>
          <a:xfrm>
            <a:off x="7114911" y="2896787"/>
            <a:ext cx="1440879" cy="18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700">
                <a:solidFill>
                  <a:srgbClr val="78909C"/>
                </a:solidFill>
              </a:defRPr>
            </a:lvl1pPr>
          </a:lstStyle>
          <a:p>
            <a:pPr/>
            <a:r>
              <a:t>Credit: NAOJ</a:t>
            </a:r>
          </a:p>
        </p:txBody>
      </p:sp>
      <p:sp>
        <p:nvSpPr>
          <p:cNvPr id="71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72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73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  <p:sp>
        <p:nvSpPr>
          <p:cNvPr id="74" name="Line"/>
          <p:cNvSpPr/>
          <p:nvPr/>
        </p:nvSpPr>
        <p:spPr>
          <a:xfrm flipV="1">
            <a:off x="4319085" y="1269197"/>
            <a:ext cx="1" cy="1418730"/>
          </a:xfrm>
          <a:prstGeom prst="line">
            <a:avLst/>
          </a:pr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4200">
                <a:solidFill>
                  <a:srgbClr val="C9C3BA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75" name="Image 0" descr="Image 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96747" y="1132111"/>
            <a:ext cx="1738610" cy="1601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9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0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JWST Revolution</a:t>
            </a:r>
          </a:p>
        </p:txBody>
      </p:sp>
      <p:sp>
        <p:nvSpPr>
          <p:cNvPr id="81" name="Text 6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Elevated UV luminosity functions challenge existing models</a:t>
            </a:r>
          </a:p>
        </p:txBody>
      </p:sp>
      <p:sp>
        <p:nvSpPr>
          <p:cNvPr id="82" name="Shape 7"/>
          <p:cNvSpPr/>
          <p:nvPr/>
        </p:nvSpPr>
        <p:spPr>
          <a:xfrm>
            <a:off x="594359" y="1216152"/>
            <a:ext cx="109729" cy="109729"/>
          </a:xfrm>
          <a:prstGeom prst="ellipse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3" name="Text 8"/>
          <p:cNvSpPr txBox="1"/>
          <p:nvPr/>
        </p:nvSpPr>
        <p:spPr>
          <a:xfrm>
            <a:off x="868680" y="1196779"/>
            <a:ext cx="4389121" cy="16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Overabundance of bright galaxies</a:t>
            </a:r>
          </a:p>
        </p:txBody>
      </p:sp>
      <p:sp>
        <p:nvSpPr>
          <p:cNvPr id="84" name="Text 9"/>
          <p:cNvSpPr txBox="1"/>
          <p:nvPr/>
        </p:nvSpPr>
        <p:spPr>
          <a:xfrm>
            <a:off x="868680" y="1494834"/>
            <a:ext cx="4389121" cy="302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">
                <a:solidFill>
                  <a:srgbClr val="B0BEC5"/>
                </a:solidFill>
              </a:defRPr>
            </a:lvl1pPr>
          </a:lstStyle>
          <a:p>
            <a:pPr/>
            <a:r>
              <a:t>JWST surveys (JADES, CEERS, COSMOS-Web) reveal more UV-bright galaxies than predicted at z &gt; 9</a:t>
            </a:r>
          </a:p>
        </p:txBody>
      </p:sp>
      <p:sp>
        <p:nvSpPr>
          <p:cNvPr id="85" name="Shape 10"/>
          <p:cNvSpPr/>
          <p:nvPr/>
        </p:nvSpPr>
        <p:spPr>
          <a:xfrm>
            <a:off x="594359" y="2084832"/>
            <a:ext cx="109729" cy="109729"/>
          </a:xfrm>
          <a:prstGeom prst="ellipse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6" name="Text 11"/>
          <p:cNvSpPr txBox="1"/>
          <p:nvPr/>
        </p:nvSpPr>
        <p:spPr>
          <a:xfrm>
            <a:off x="868680" y="2065459"/>
            <a:ext cx="4389121" cy="16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Steep faint-end slopes</a:t>
            </a:r>
          </a:p>
        </p:txBody>
      </p:sp>
      <p:sp>
        <p:nvSpPr>
          <p:cNvPr id="87" name="Text 12"/>
          <p:cNvSpPr txBox="1"/>
          <p:nvPr/>
        </p:nvSpPr>
        <p:spPr>
          <a:xfrm>
            <a:off x="868680" y="2446064"/>
            <a:ext cx="4389121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">
                <a:solidFill>
                  <a:srgbClr val="B0BEC5"/>
                </a:solidFill>
              </a:defRPr>
            </a:lvl1pPr>
          </a:lstStyle>
          <a:p>
            <a:pPr/>
            <a:r>
              <a:t>UVLF faint-end slope α ≲ −2.3, extending to MUV ~ −17</a:t>
            </a:r>
          </a:p>
        </p:txBody>
      </p:sp>
      <p:sp>
        <p:nvSpPr>
          <p:cNvPr id="88" name="Text 21"/>
          <p:cNvSpPr txBox="1"/>
          <p:nvPr/>
        </p:nvSpPr>
        <p:spPr>
          <a:xfrm>
            <a:off x="5805162" y="3251068"/>
            <a:ext cx="2834641" cy="82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 sz="2500">
                <a:solidFill>
                  <a:srgbClr val="FFD54F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2700" i="1">
                      <a:solidFill>
                        <a:srgbClr val="FFD54F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2700" i="1">
                      <a:solidFill>
                        <a:srgbClr val="FFD54F"/>
                      </a:solidFill>
                      <a:latin typeface="Cambria Math" panose="02040503050406030204" pitchFamily="18" charset="0"/>
                    </a:rPr>
                    <m:t>∼</m:t>
                  </m:r>
                  <m:r>
                    <a:rPr xmlns:a="http://schemas.openxmlformats.org/drawingml/2006/main" sz="2700" i="1">
                      <a:solidFill>
                        <a:srgbClr val="FFD54F"/>
                      </a:solidFill>
                      <a:latin typeface="Cambria Math" panose="02040503050406030204" pitchFamily="18" charset="0"/>
                    </a:rPr>
                    <m:t>14</m:t>
                  </m:r>
                </m:oMath>
              </m:oMathPara>
            </a14:m>
            <a:endParaRPr sz="3600"/>
          </a:p>
          <a:p>
            <a:pPr algn="ctr">
              <a:defRPr sz="1100">
                <a:solidFill>
                  <a:srgbClr val="B0BEC5"/>
                </a:solidFill>
              </a:defRPr>
            </a:pPr>
            <a:r>
              <a:t>JWST pushes UVLF measurements</a:t>
            </a:r>
            <a:endParaRPr sz="3600"/>
          </a:p>
          <a:p>
            <a:pPr algn="ctr">
              <a:defRPr sz="1100">
                <a:solidFill>
                  <a:srgbClr val="B0BEC5"/>
                </a:solidFill>
              </a:defRPr>
            </a:pPr>
            <a:r>
              <a:t>to unprecedented redshifts</a:t>
            </a:r>
          </a:p>
        </p:txBody>
      </p:sp>
      <p:pic>
        <p:nvPicPr>
          <p:cNvPr id="89" name="Screenshot 2024-12-06 at 4.20.55 PM.png" descr="Screenshot 2024-12-06 at 4.20.5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0790" y="706149"/>
            <a:ext cx="3383550" cy="1904587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Line"/>
          <p:cNvSpPr/>
          <p:nvPr/>
        </p:nvSpPr>
        <p:spPr>
          <a:xfrm flipV="1">
            <a:off x="5400020" y="726592"/>
            <a:ext cx="1" cy="636949"/>
          </a:xfrm>
          <a:prstGeom prst="line">
            <a:avLst/>
          </a:prstGeom>
          <a:ln w="25400">
            <a:solidFill>
              <a:srgbClr val="C84A36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91" name="Line"/>
          <p:cNvSpPr/>
          <p:nvPr/>
        </p:nvSpPr>
        <p:spPr>
          <a:xfrm>
            <a:off x="5400020" y="1948221"/>
            <a:ext cx="1" cy="636950"/>
          </a:xfrm>
          <a:prstGeom prst="line">
            <a:avLst/>
          </a:prstGeom>
          <a:ln w="25400">
            <a:solidFill>
              <a:srgbClr val="C84A36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92" name="Line"/>
          <p:cNvSpPr/>
          <p:nvPr/>
        </p:nvSpPr>
        <p:spPr>
          <a:xfrm>
            <a:off x="8156668" y="2698750"/>
            <a:ext cx="636949" cy="0"/>
          </a:xfrm>
          <a:prstGeom prst="line">
            <a:avLst/>
          </a:prstGeom>
          <a:ln w="25400">
            <a:solidFill>
              <a:srgbClr val="C84A36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93" name="Line"/>
          <p:cNvSpPr/>
          <p:nvPr/>
        </p:nvSpPr>
        <p:spPr>
          <a:xfrm flipH="1">
            <a:off x="5681899" y="2698750"/>
            <a:ext cx="636950" cy="0"/>
          </a:xfrm>
          <a:prstGeom prst="line">
            <a:avLst/>
          </a:prstGeom>
          <a:ln w="25400">
            <a:solidFill>
              <a:srgbClr val="C84A36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94" name="Text 21"/>
          <p:cNvSpPr txBox="1"/>
          <p:nvPr/>
        </p:nvSpPr>
        <p:spPr>
          <a:xfrm>
            <a:off x="7573440" y="2691542"/>
            <a:ext cx="1224896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Early universe</a:t>
            </a:r>
          </a:p>
        </p:txBody>
      </p:sp>
      <p:sp>
        <p:nvSpPr>
          <p:cNvPr id="95" name="Text 21"/>
          <p:cNvSpPr txBox="1"/>
          <p:nvPr/>
        </p:nvSpPr>
        <p:spPr>
          <a:xfrm>
            <a:off x="5751100" y="2691542"/>
            <a:ext cx="107852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Late universe</a:t>
            </a:r>
          </a:p>
        </p:txBody>
      </p:sp>
      <p:sp>
        <p:nvSpPr>
          <p:cNvPr id="96" name="Text 21"/>
          <p:cNvSpPr txBox="1"/>
          <p:nvPr/>
        </p:nvSpPr>
        <p:spPr>
          <a:xfrm rot="16200000">
            <a:off x="4811371" y="2094668"/>
            <a:ext cx="94624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Faint</a:t>
            </a:r>
          </a:p>
        </p:txBody>
      </p:sp>
      <p:sp>
        <p:nvSpPr>
          <p:cNvPr id="97" name="Text 21"/>
          <p:cNvSpPr txBox="1"/>
          <p:nvPr/>
        </p:nvSpPr>
        <p:spPr>
          <a:xfrm rot="16200000">
            <a:off x="4811371" y="968167"/>
            <a:ext cx="94624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Bright</a:t>
            </a:r>
          </a:p>
        </p:txBody>
      </p:sp>
      <p:sp>
        <p:nvSpPr>
          <p:cNvPr id="98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99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100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"/>
          <p:cNvSpPr/>
          <p:nvPr/>
        </p:nvSpPr>
        <p:spPr>
          <a:xfrm>
            <a:off x="5032593" y="2979595"/>
            <a:ext cx="4056822" cy="1565568"/>
          </a:xfrm>
          <a:prstGeom prst="roundRect">
            <a:avLst>
              <a:gd name="adj" fmla="val 15000"/>
            </a:avLst>
          </a:prstGeom>
          <a:solidFill>
            <a:srgbClr val="0F192C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4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5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Reionization - JWST Tension</a:t>
            </a:r>
          </a:p>
        </p:txBody>
      </p:sp>
      <p:sp>
        <p:nvSpPr>
          <p:cNvPr id="107" name="Text 6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Elevated UV luminosity functions challenge existing models</a:t>
            </a:r>
          </a:p>
        </p:txBody>
      </p:sp>
      <p:sp>
        <p:nvSpPr>
          <p:cNvPr id="108" name="Shape 7"/>
          <p:cNvSpPr/>
          <p:nvPr/>
        </p:nvSpPr>
        <p:spPr>
          <a:xfrm>
            <a:off x="594359" y="1216152"/>
            <a:ext cx="109729" cy="109729"/>
          </a:xfrm>
          <a:prstGeom prst="ellipse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9" name="Text 8"/>
          <p:cNvSpPr txBox="1"/>
          <p:nvPr/>
        </p:nvSpPr>
        <p:spPr>
          <a:xfrm>
            <a:off x="868680" y="1196779"/>
            <a:ext cx="4389121" cy="16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Overabundance of bright galaxies</a:t>
            </a:r>
          </a:p>
        </p:txBody>
      </p:sp>
      <p:sp>
        <p:nvSpPr>
          <p:cNvPr id="110" name="Text 9"/>
          <p:cNvSpPr txBox="1"/>
          <p:nvPr/>
        </p:nvSpPr>
        <p:spPr>
          <a:xfrm>
            <a:off x="868680" y="1494834"/>
            <a:ext cx="4389121" cy="302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">
                <a:solidFill>
                  <a:srgbClr val="B0BEC5"/>
                </a:solidFill>
              </a:defRPr>
            </a:lvl1pPr>
          </a:lstStyle>
          <a:p>
            <a:pPr/>
            <a:r>
              <a:t>JWST surveys (JADES, CEERS, COSMOS-Web) reveal more UV-bright galaxies than predicted at z &gt; 9</a:t>
            </a:r>
          </a:p>
        </p:txBody>
      </p:sp>
      <p:sp>
        <p:nvSpPr>
          <p:cNvPr id="111" name="Shape 10"/>
          <p:cNvSpPr/>
          <p:nvPr/>
        </p:nvSpPr>
        <p:spPr>
          <a:xfrm>
            <a:off x="594359" y="2084832"/>
            <a:ext cx="109729" cy="109729"/>
          </a:xfrm>
          <a:prstGeom prst="ellipse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Text 11"/>
          <p:cNvSpPr txBox="1"/>
          <p:nvPr/>
        </p:nvSpPr>
        <p:spPr>
          <a:xfrm>
            <a:off x="868680" y="2065459"/>
            <a:ext cx="4389121" cy="16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Steep faint-end slopes</a:t>
            </a:r>
          </a:p>
        </p:txBody>
      </p:sp>
      <p:sp>
        <p:nvSpPr>
          <p:cNvPr id="113" name="Text 12"/>
          <p:cNvSpPr txBox="1"/>
          <p:nvPr/>
        </p:nvSpPr>
        <p:spPr>
          <a:xfrm>
            <a:off x="868680" y="2446064"/>
            <a:ext cx="4389121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">
                <a:solidFill>
                  <a:srgbClr val="B0BEC5"/>
                </a:solidFill>
              </a:defRPr>
            </a:lvl1pPr>
          </a:lstStyle>
          <a:p>
            <a:pPr/>
            <a:r>
              <a:t>UVLF faint-end slope α ≲ −2.3, extending to MUV ~ −17</a:t>
            </a:r>
          </a:p>
        </p:txBody>
      </p:sp>
      <p:sp>
        <p:nvSpPr>
          <p:cNvPr id="114" name="Shape 13"/>
          <p:cNvSpPr/>
          <p:nvPr/>
        </p:nvSpPr>
        <p:spPr>
          <a:xfrm>
            <a:off x="594359" y="2953511"/>
            <a:ext cx="109729" cy="109729"/>
          </a:xfrm>
          <a:prstGeom prst="ellipse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Text 14"/>
          <p:cNvSpPr txBox="1"/>
          <p:nvPr/>
        </p:nvSpPr>
        <p:spPr>
          <a:xfrm>
            <a:off x="868680" y="2934139"/>
            <a:ext cx="4389121" cy="16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Photon-budget tension</a:t>
            </a:r>
          </a:p>
        </p:txBody>
      </p:sp>
      <p:sp>
        <p:nvSpPr>
          <p:cNvPr id="116" name="Text 15"/>
          <p:cNvSpPr txBox="1"/>
          <p:nvPr/>
        </p:nvSpPr>
        <p:spPr>
          <a:xfrm>
            <a:off x="868680" y="3314744"/>
            <a:ext cx="4389121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">
                <a:solidFill>
                  <a:srgbClr val="B0BEC5"/>
                </a:solidFill>
              </a:defRPr>
            </a:lvl1pPr>
          </a:lstStyle>
          <a:p>
            <a:pPr/>
            <a:r>
              <a:t>Elevated UVLFs may overshoot CMB optical depth τ constraints (Muñoz+ 2024)</a:t>
            </a:r>
          </a:p>
        </p:txBody>
      </p:sp>
      <p:pic>
        <p:nvPicPr>
          <p:cNvPr id="117" name="Screenshot 2024-12-06 at 4.20.55 PM.png" descr="Screenshot 2024-12-06 at 4.20.5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0790" y="706149"/>
            <a:ext cx="3383550" cy="1904587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Line"/>
          <p:cNvSpPr/>
          <p:nvPr/>
        </p:nvSpPr>
        <p:spPr>
          <a:xfrm flipV="1">
            <a:off x="5400020" y="726592"/>
            <a:ext cx="1" cy="636949"/>
          </a:xfrm>
          <a:prstGeom prst="line">
            <a:avLst/>
          </a:prstGeom>
          <a:ln w="25400">
            <a:solidFill>
              <a:srgbClr val="C84A36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19" name="Line"/>
          <p:cNvSpPr/>
          <p:nvPr/>
        </p:nvSpPr>
        <p:spPr>
          <a:xfrm>
            <a:off x="5400020" y="1948221"/>
            <a:ext cx="1" cy="636950"/>
          </a:xfrm>
          <a:prstGeom prst="line">
            <a:avLst/>
          </a:prstGeom>
          <a:ln w="25400">
            <a:solidFill>
              <a:srgbClr val="C84A36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20" name="Line"/>
          <p:cNvSpPr/>
          <p:nvPr/>
        </p:nvSpPr>
        <p:spPr>
          <a:xfrm>
            <a:off x="8156668" y="2698750"/>
            <a:ext cx="636949" cy="0"/>
          </a:xfrm>
          <a:prstGeom prst="line">
            <a:avLst/>
          </a:prstGeom>
          <a:ln w="25400">
            <a:solidFill>
              <a:srgbClr val="C84A36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21" name="Line"/>
          <p:cNvSpPr/>
          <p:nvPr/>
        </p:nvSpPr>
        <p:spPr>
          <a:xfrm flipH="1">
            <a:off x="5681899" y="2698750"/>
            <a:ext cx="636950" cy="0"/>
          </a:xfrm>
          <a:prstGeom prst="line">
            <a:avLst/>
          </a:prstGeom>
          <a:ln w="25400">
            <a:solidFill>
              <a:srgbClr val="C84A36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22" name="Text 21"/>
          <p:cNvSpPr txBox="1"/>
          <p:nvPr/>
        </p:nvSpPr>
        <p:spPr>
          <a:xfrm>
            <a:off x="7573440" y="2691542"/>
            <a:ext cx="1224896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Early universe</a:t>
            </a:r>
          </a:p>
        </p:txBody>
      </p:sp>
      <p:sp>
        <p:nvSpPr>
          <p:cNvPr id="123" name="Text 21"/>
          <p:cNvSpPr txBox="1"/>
          <p:nvPr/>
        </p:nvSpPr>
        <p:spPr>
          <a:xfrm>
            <a:off x="5751100" y="2691542"/>
            <a:ext cx="107852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Late universe</a:t>
            </a:r>
          </a:p>
        </p:txBody>
      </p:sp>
      <p:sp>
        <p:nvSpPr>
          <p:cNvPr id="124" name="Text 21"/>
          <p:cNvSpPr txBox="1"/>
          <p:nvPr/>
        </p:nvSpPr>
        <p:spPr>
          <a:xfrm rot="16200000">
            <a:off x="4811371" y="2094668"/>
            <a:ext cx="94624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Faint</a:t>
            </a:r>
          </a:p>
        </p:txBody>
      </p:sp>
      <p:sp>
        <p:nvSpPr>
          <p:cNvPr id="125" name="Text 21"/>
          <p:cNvSpPr txBox="1"/>
          <p:nvPr/>
        </p:nvSpPr>
        <p:spPr>
          <a:xfrm rot="16200000">
            <a:off x="4811371" y="968167"/>
            <a:ext cx="94624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Bright</a:t>
            </a:r>
          </a:p>
        </p:txBody>
      </p:sp>
      <p:pic>
        <p:nvPicPr>
          <p:cNvPr id="126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4886427" y="3314744"/>
            <a:ext cx="1143521" cy="1053243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Arrow"/>
          <p:cNvSpPr/>
          <p:nvPr/>
        </p:nvSpPr>
        <p:spPr>
          <a:xfrm>
            <a:off x="6990192" y="3611293"/>
            <a:ext cx="640081" cy="302172"/>
          </a:xfrm>
          <a:prstGeom prst="rightArrow">
            <a:avLst>
              <a:gd name="adj1" fmla="val 29222"/>
              <a:gd name="adj2" fmla="val 55010"/>
            </a:avLst>
          </a:prstGeom>
          <a:solidFill>
            <a:srgbClr val="FF704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28" name="Screenshot 2025-12-02 at 8.25.24 PM.png" descr="Screenshot 2025-12-02 at 8.25.24 PM.png"/>
          <p:cNvPicPr>
            <a:picLocks noChangeAspect="1"/>
          </p:cNvPicPr>
          <p:nvPr/>
        </p:nvPicPr>
        <p:blipFill>
          <a:blip r:embed="rId4">
            <a:extLst/>
          </a:blip>
          <a:srcRect l="61106" t="14449" r="2985" b="7756"/>
          <a:stretch>
            <a:fillRect/>
          </a:stretch>
        </p:blipFill>
        <p:spPr>
          <a:xfrm>
            <a:off x="7704253" y="3425314"/>
            <a:ext cx="1290499" cy="674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82" fill="norm" stroke="1" extrusionOk="0">
                <a:moveTo>
                  <a:pt x="11099" y="2"/>
                </a:moveTo>
                <a:cubicBezTo>
                  <a:pt x="10820" y="-3"/>
                  <a:pt x="10523" y="2"/>
                  <a:pt x="10213" y="15"/>
                </a:cubicBezTo>
                <a:cubicBezTo>
                  <a:pt x="9631" y="40"/>
                  <a:pt x="9087" y="53"/>
                  <a:pt x="9003" y="53"/>
                </a:cubicBezTo>
                <a:cubicBezTo>
                  <a:pt x="8918" y="53"/>
                  <a:pt x="8814" y="81"/>
                  <a:pt x="8771" y="116"/>
                </a:cubicBezTo>
                <a:cubicBezTo>
                  <a:pt x="8729" y="152"/>
                  <a:pt x="8443" y="239"/>
                  <a:pt x="8136" y="307"/>
                </a:cubicBezTo>
                <a:cubicBezTo>
                  <a:pt x="7830" y="375"/>
                  <a:pt x="7362" y="509"/>
                  <a:pt x="7098" y="612"/>
                </a:cubicBezTo>
                <a:cubicBezTo>
                  <a:pt x="6833" y="715"/>
                  <a:pt x="6575" y="806"/>
                  <a:pt x="6522" y="815"/>
                </a:cubicBezTo>
                <a:cubicBezTo>
                  <a:pt x="6470" y="824"/>
                  <a:pt x="6402" y="854"/>
                  <a:pt x="6370" y="879"/>
                </a:cubicBezTo>
                <a:cubicBezTo>
                  <a:pt x="6339" y="904"/>
                  <a:pt x="6130" y="1015"/>
                  <a:pt x="5907" y="1120"/>
                </a:cubicBezTo>
                <a:cubicBezTo>
                  <a:pt x="5685" y="1226"/>
                  <a:pt x="5271" y="1469"/>
                  <a:pt x="4988" y="1654"/>
                </a:cubicBezTo>
                <a:cubicBezTo>
                  <a:pt x="4705" y="1838"/>
                  <a:pt x="4456" y="1989"/>
                  <a:pt x="4432" y="1997"/>
                </a:cubicBezTo>
                <a:cubicBezTo>
                  <a:pt x="4409" y="2005"/>
                  <a:pt x="4356" y="2042"/>
                  <a:pt x="4313" y="2086"/>
                </a:cubicBezTo>
                <a:cubicBezTo>
                  <a:pt x="4271" y="2130"/>
                  <a:pt x="4062" y="2309"/>
                  <a:pt x="3850" y="2480"/>
                </a:cubicBezTo>
                <a:cubicBezTo>
                  <a:pt x="3039" y="3134"/>
                  <a:pt x="2150" y="4174"/>
                  <a:pt x="1516" y="5199"/>
                </a:cubicBezTo>
                <a:cubicBezTo>
                  <a:pt x="1246" y="5634"/>
                  <a:pt x="882" y="6398"/>
                  <a:pt x="636" y="7054"/>
                </a:cubicBezTo>
                <a:cubicBezTo>
                  <a:pt x="158" y="8327"/>
                  <a:pt x="-85" y="10086"/>
                  <a:pt x="27" y="11450"/>
                </a:cubicBezTo>
                <a:cubicBezTo>
                  <a:pt x="54" y="11772"/>
                  <a:pt x="77" y="12106"/>
                  <a:pt x="80" y="12187"/>
                </a:cubicBezTo>
                <a:cubicBezTo>
                  <a:pt x="87" y="12348"/>
                  <a:pt x="91" y="12370"/>
                  <a:pt x="272" y="13191"/>
                </a:cubicBezTo>
                <a:cubicBezTo>
                  <a:pt x="845" y="15781"/>
                  <a:pt x="2473" y="18168"/>
                  <a:pt x="4697" y="19683"/>
                </a:cubicBezTo>
                <a:cubicBezTo>
                  <a:pt x="5649" y="20332"/>
                  <a:pt x="7616" y="21202"/>
                  <a:pt x="8447" y="21335"/>
                </a:cubicBezTo>
                <a:cubicBezTo>
                  <a:pt x="8856" y="21400"/>
                  <a:pt x="9873" y="21532"/>
                  <a:pt x="10121" y="21551"/>
                </a:cubicBezTo>
                <a:cubicBezTo>
                  <a:pt x="10729" y="21597"/>
                  <a:pt x="10887" y="21594"/>
                  <a:pt x="11642" y="21525"/>
                </a:cubicBezTo>
                <a:cubicBezTo>
                  <a:pt x="12554" y="21443"/>
                  <a:pt x="13240" y="21325"/>
                  <a:pt x="13487" y="21220"/>
                </a:cubicBezTo>
                <a:cubicBezTo>
                  <a:pt x="13670" y="21143"/>
                  <a:pt x="14021" y="21062"/>
                  <a:pt x="14175" y="21068"/>
                </a:cubicBezTo>
                <a:cubicBezTo>
                  <a:pt x="14226" y="21070"/>
                  <a:pt x="14283" y="21043"/>
                  <a:pt x="14307" y="21004"/>
                </a:cubicBezTo>
                <a:cubicBezTo>
                  <a:pt x="14332" y="20966"/>
                  <a:pt x="14392" y="20940"/>
                  <a:pt x="14433" y="20941"/>
                </a:cubicBezTo>
                <a:cubicBezTo>
                  <a:pt x="14670" y="20949"/>
                  <a:pt x="16384" y="20029"/>
                  <a:pt x="17105" y="19505"/>
                </a:cubicBezTo>
                <a:cubicBezTo>
                  <a:pt x="19005" y="18126"/>
                  <a:pt x="20537" y="15862"/>
                  <a:pt x="21140" y="13559"/>
                </a:cubicBezTo>
                <a:cubicBezTo>
                  <a:pt x="21290" y="12986"/>
                  <a:pt x="21491" y="11915"/>
                  <a:pt x="21464" y="11831"/>
                </a:cubicBezTo>
                <a:cubicBezTo>
                  <a:pt x="21453" y="11797"/>
                  <a:pt x="21461" y="11731"/>
                  <a:pt x="21484" y="11679"/>
                </a:cubicBezTo>
                <a:cubicBezTo>
                  <a:pt x="21512" y="11612"/>
                  <a:pt x="21515" y="11275"/>
                  <a:pt x="21490" y="10560"/>
                </a:cubicBezTo>
                <a:cubicBezTo>
                  <a:pt x="21453" y="9462"/>
                  <a:pt x="21358" y="8766"/>
                  <a:pt x="21140" y="7943"/>
                </a:cubicBezTo>
                <a:cubicBezTo>
                  <a:pt x="20768" y="6543"/>
                  <a:pt x="19970" y="4998"/>
                  <a:pt x="19050" y="3890"/>
                </a:cubicBezTo>
                <a:cubicBezTo>
                  <a:pt x="18399" y="3106"/>
                  <a:pt x="17461" y="2241"/>
                  <a:pt x="16788" y="1819"/>
                </a:cubicBezTo>
                <a:cubicBezTo>
                  <a:pt x="16645" y="1730"/>
                  <a:pt x="16516" y="1628"/>
                  <a:pt x="16503" y="1590"/>
                </a:cubicBezTo>
                <a:cubicBezTo>
                  <a:pt x="16491" y="1552"/>
                  <a:pt x="16464" y="1540"/>
                  <a:pt x="16444" y="1565"/>
                </a:cubicBezTo>
                <a:cubicBezTo>
                  <a:pt x="16423" y="1589"/>
                  <a:pt x="16382" y="1576"/>
                  <a:pt x="16351" y="1527"/>
                </a:cubicBezTo>
                <a:cubicBezTo>
                  <a:pt x="16320" y="1478"/>
                  <a:pt x="16292" y="1453"/>
                  <a:pt x="16292" y="1476"/>
                </a:cubicBezTo>
                <a:cubicBezTo>
                  <a:pt x="16292" y="1499"/>
                  <a:pt x="16223" y="1473"/>
                  <a:pt x="16133" y="1412"/>
                </a:cubicBezTo>
                <a:cubicBezTo>
                  <a:pt x="15643" y="1080"/>
                  <a:pt x="14405" y="579"/>
                  <a:pt x="13388" y="307"/>
                </a:cubicBezTo>
                <a:cubicBezTo>
                  <a:pt x="12657" y="112"/>
                  <a:pt x="11938" y="18"/>
                  <a:pt x="11099" y="2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129" name="tension_diagram_dark.png" descr="tension_diagram_dark.png"/>
          <p:cNvPicPr>
            <a:picLocks noChangeAspect="1"/>
          </p:cNvPicPr>
          <p:nvPr/>
        </p:nvPicPr>
        <p:blipFill>
          <a:blip r:embed="rId5">
            <a:extLst/>
          </a:blip>
          <a:srcRect l="17980" t="17345" r="62230" b="17345"/>
          <a:stretch>
            <a:fillRect/>
          </a:stretch>
        </p:blipFill>
        <p:spPr>
          <a:xfrm>
            <a:off x="5849412" y="3236098"/>
            <a:ext cx="1066960" cy="113179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 21"/>
          <p:cNvSpPr txBox="1"/>
          <p:nvPr/>
        </p:nvSpPr>
        <p:spPr>
          <a:xfrm>
            <a:off x="6683219" y="3898586"/>
            <a:ext cx="107852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chemeClr val="accent2"/>
                </a:solidFill>
              </a:defRPr>
            </a:lvl1pPr>
          </a:lstStyle>
          <a:p>
            <a:pPr/>
            <a:r>
              <a:t>Tension</a:t>
            </a:r>
          </a:p>
        </p:txBody>
      </p:sp>
      <p:sp>
        <p:nvSpPr>
          <p:cNvPr id="131" name="Text 21"/>
          <p:cNvSpPr txBox="1"/>
          <p:nvPr/>
        </p:nvSpPr>
        <p:spPr>
          <a:xfrm>
            <a:off x="4918923" y="4293310"/>
            <a:ext cx="107852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JWST</a:t>
            </a:r>
          </a:p>
        </p:txBody>
      </p:sp>
      <p:sp>
        <p:nvSpPr>
          <p:cNvPr id="132" name="Text 21"/>
          <p:cNvSpPr txBox="1"/>
          <p:nvPr/>
        </p:nvSpPr>
        <p:spPr>
          <a:xfrm>
            <a:off x="7810239" y="4293310"/>
            <a:ext cx="107852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Planck</a:t>
            </a:r>
          </a:p>
        </p:txBody>
      </p:sp>
      <p:sp>
        <p:nvSpPr>
          <p:cNvPr id="133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134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135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8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9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Text 5"/>
          <p:cNvSpPr txBox="1"/>
          <p:nvPr/>
        </p:nvSpPr>
        <p:spPr>
          <a:xfrm>
            <a:off x="685800" y="276859"/>
            <a:ext cx="777240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Reionization - JWST Tension</a:t>
            </a:r>
          </a:p>
        </p:txBody>
      </p:sp>
      <p:sp>
        <p:nvSpPr>
          <p:cNvPr id="141" name="Text 6"/>
          <p:cNvSpPr txBox="1"/>
          <p:nvPr/>
        </p:nvSpPr>
        <p:spPr>
          <a:xfrm>
            <a:off x="685800" y="744527"/>
            <a:ext cx="7772400" cy="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200">
                <a:solidFill>
                  <a:srgbClr val="B0BEC5"/>
                </a:solidFill>
              </a:defRPr>
            </a:lvl1pPr>
          </a:lstStyle>
          <a:p>
            <a:pPr/>
            <a:r>
              <a:t>Elevated UV luminosity functions challenge existing models</a:t>
            </a:r>
          </a:p>
        </p:txBody>
      </p:sp>
      <p:sp>
        <p:nvSpPr>
          <p:cNvPr id="142" name="Shape 7"/>
          <p:cNvSpPr/>
          <p:nvPr/>
        </p:nvSpPr>
        <p:spPr>
          <a:xfrm>
            <a:off x="594359" y="1216152"/>
            <a:ext cx="109729" cy="109729"/>
          </a:xfrm>
          <a:prstGeom prst="ellipse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3" name="Text 8"/>
          <p:cNvSpPr txBox="1"/>
          <p:nvPr/>
        </p:nvSpPr>
        <p:spPr>
          <a:xfrm>
            <a:off x="868680" y="1196779"/>
            <a:ext cx="4389121" cy="16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Overabundance of bright galaxies</a:t>
            </a:r>
          </a:p>
        </p:txBody>
      </p:sp>
      <p:sp>
        <p:nvSpPr>
          <p:cNvPr id="144" name="Text 9"/>
          <p:cNvSpPr txBox="1"/>
          <p:nvPr/>
        </p:nvSpPr>
        <p:spPr>
          <a:xfrm>
            <a:off x="868680" y="1494834"/>
            <a:ext cx="4389121" cy="302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">
                <a:solidFill>
                  <a:srgbClr val="B0BEC5"/>
                </a:solidFill>
              </a:defRPr>
            </a:lvl1pPr>
          </a:lstStyle>
          <a:p>
            <a:pPr/>
            <a:r>
              <a:t>JWST surveys (JADES, CEERS, COSMOS-Web) reveal more UV-bright galaxies than predicted at z &gt; 9</a:t>
            </a:r>
          </a:p>
        </p:txBody>
      </p:sp>
      <p:sp>
        <p:nvSpPr>
          <p:cNvPr id="145" name="Shape 10"/>
          <p:cNvSpPr/>
          <p:nvPr/>
        </p:nvSpPr>
        <p:spPr>
          <a:xfrm>
            <a:off x="594359" y="2084832"/>
            <a:ext cx="109729" cy="109729"/>
          </a:xfrm>
          <a:prstGeom prst="ellipse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6" name="Text 11"/>
          <p:cNvSpPr txBox="1"/>
          <p:nvPr/>
        </p:nvSpPr>
        <p:spPr>
          <a:xfrm>
            <a:off x="868680" y="2065459"/>
            <a:ext cx="4389121" cy="16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Steep faint-end slopes</a:t>
            </a:r>
          </a:p>
        </p:txBody>
      </p:sp>
      <p:sp>
        <p:nvSpPr>
          <p:cNvPr id="147" name="Text 12"/>
          <p:cNvSpPr txBox="1"/>
          <p:nvPr/>
        </p:nvSpPr>
        <p:spPr>
          <a:xfrm>
            <a:off x="868680" y="2446064"/>
            <a:ext cx="4389121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">
                <a:solidFill>
                  <a:srgbClr val="B0BEC5"/>
                </a:solidFill>
              </a:defRPr>
            </a:lvl1pPr>
          </a:lstStyle>
          <a:p>
            <a:pPr/>
            <a:r>
              <a:t>UVLF faint-end slope α ≲ −2.3, extending to MUV ~ −17</a:t>
            </a:r>
          </a:p>
        </p:txBody>
      </p:sp>
      <p:sp>
        <p:nvSpPr>
          <p:cNvPr id="148" name="Shape 13"/>
          <p:cNvSpPr/>
          <p:nvPr/>
        </p:nvSpPr>
        <p:spPr>
          <a:xfrm>
            <a:off x="594359" y="2953511"/>
            <a:ext cx="109729" cy="109729"/>
          </a:xfrm>
          <a:prstGeom prst="ellipse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9" name="Text 14"/>
          <p:cNvSpPr txBox="1"/>
          <p:nvPr/>
        </p:nvSpPr>
        <p:spPr>
          <a:xfrm>
            <a:off x="868680" y="2934139"/>
            <a:ext cx="4389121" cy="16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Photon-budget tension</a:t>
            </a:r>
          </a:p>
        </p:txBody>
      </p:sp>
      <p:sp>
        <p:nvSpPr>
          <p:cNvPr id="150" name="Text 15"/>
          <p:cNvSpPr txBox="1"/>
          <p:nvPr/>
        </p:nvSpPr>
        <p:spPr>
          <a:xfrm>
            <a:off x="868680" y="3314744"/>
            <a:ext cx="4389121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">
                <a:solidFill>
                  <a:srgbClr val="B0BEC5"/>
                </a:solidFill>
              </a:defRPr>
            </a:lvl1pPr>
          </a:lstStyle>
          <a:p>
            <a:pPr/>
            <a:r>
              <a:t>Elevated UVLFs may overshoot CMB optical depth τ constraints (Muñoz+ 2024)</a:t>
            </a:r>
          </a:p>
        </p:txBody>
      </p:sp>
      <p:sp>
        <p:nvSpPr>
          <p:cNvPr id="151" name="Shape 16"/>
          <p:cNvSpPr/>
          <p:nvPr/>
        </p:nvSpPr>
        <p:spPr>
          <a:xfrm>
            <a:off x="594359" y="3822191"/>
            <a:ext cx="109729" cy="109729"/>
          </a:xfrm>
          <a:prstGeom prst="ellipse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Text 17"/>
          <p:cNvSpPr txBox="1"/>
          <p:nvPr/>
        </p:nvSpPr>
        <p:spPr>
          <a:xfrm>
            <a:off x="868680" y="3802819"/>
            <a:ext cx="4389121" cy="16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Need for new physics</a:t>
            </a:r>
          </a:p>
        </p:txBody>
      </p:sp>
      <p:sp>
        <p:nvSpPr>
          <p:cNvPr id="153" name="Text 18"/>
          <p:cNvSpPr txBox="1"/>
          <p:nvPr/>
        </p:nvSpPr>
        <p:spPr>
          <a:xfrm>
            <a:off x="868680" y="4100874"/>
            <a:ext cx="4086706" cy="302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">
                <a:solidFill>
                  <a:srgbClr val="B0BEC5"/>
                </a:solidFill>
              </a:defRPr>
            </a:lvl1pPr>
          </a:lstStyle>
          <a:p>
            <a:pPr/>
            <a:r>
              <a:t>Bursty star formation, top-heavy IMFs, high star formation efficiency, reduced dust, and so on …</a:t>
            </a:r>
          </a:p>
        </p:txBody>
      </p:sp>
      <p:sp>
        <p:nvSpPr>
          <p:cNvPr id="154" name="Rounded Rectangle"/>
          <p:cNvSpPr/>
          <p:nvPr/>
        </p:nvSpPr>
        <p:spPr>
          <a:xfrm>
            <a:off x="5032593" y="2979595"/>
            <a:ext cx="4056822" cy="1565568"/>
          </a:xfrm>
          <a:prstGeom prst="roundRect">
            <a:avLst>
              <a:gd name="adj" fmla="val 15000"/>
            </a:avLst>
          </a:prstGeom>
          <a:solidFill>
            <a:srgbClr val="0F192C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5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4886427" y="3314744"/>
            <a:ext cx="1143521" cy="105324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Arrow"/>
          <p:cNvSpPr/>
          <p:nvPr/>
        </p:nvSpPr>
        <p:spPr>
          <a:xfrm>
            <a:off x="6990192" y="3611293"/>
            <a:ext cx="640081" cy="302172"/>
          </a:xfrm>
          <a:prstGeom prst="rightArrow">
            <a:avLst>
              <a:gd name="adj1" fmla="val 29222"/>
              <a:gd name="adj2" fmla="val 55010"/>
            </a:avLst>
          </a:prstGeom>
          <a:solidFill>
            <a:srgbClr val="FF704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57" name="Screenshot 2025-12-02 at 8.25.24 PM.png" descr="Screenshot 2025-12-02 at 8.25.24 PM.png"/>
          <p:cNvPicPr>
            <a:picLocks noChangeAspect="1"/>
          </p:cNvPicPr>
          <p:nvPr/>
        </p:nvPicPr>
        <p:blipFill>
          <a:blip r:embed="rId3">
            <a:extLst/>
          </a:blip>
          <a:srcRect l="61106" t="14449" r="2985" b="7756"/>
          <a:stretch>
            <a:fillRect/>
          </a:stretch>
        </p:blipFill>
        <p:spPr>
          <a:xfrm>
            <a:off x="7704253" y="3425314"/>
            <a:ext cx="1290499" cy="674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82" fill="norm" stroke="1" extrusionOk="0">
                <a:moveTo>
                  <a:pt x="11099" y="2"/>
                </a:moveTo>
                <a:cubicBezTo>
                  <a:pt x="10820" y="-3"/>
                  <a:pt x="10523" y="2"/>
                  <a:pt x="10213" y="15"/>
                </a:cubicBezTo>
                <a:cubicBezTo>
                  <a:pt x="9631" y="40"/>
                  <a:pt x="9087" y="53"/>
                  <a:pt x="9003" y="53"/>
                </a:cubicBezTo>
                <a:cubicBezTo>
                  <a:pt x="8918" y="53"/>
                  <a:pt x="8814" y="81"/>
                  <a:pt x="8771" y="116"/>
                </a:cubicBezTo>
                <a:cubicBezTo>
                  <a:pt x="8729" y="152"/>
                  <a:pt x="8443" y="239"/>
                  <a:pt x="8136" y="307"/>
                </a:cubicBezTo>
                <a:cubicBezTo>
                  <a:pt x="7830" y="375"/>
                  <a:pt x="7362" y="509"/>
                  <a:pt x="7098" y="612"/>
                </a:cubicBezTo>
                <a:cubicBezTo>
                  <a:pt x="6833" y="715"/>
                  <a:pt x="6575" y="806"/>
                  <a:pt x="6522" y="815"/>
                </a:cubicBezTo>
                <a:cubicBezTo>
                  <a:pt x="6470" y="824"/>
                  <a:pt x="6402" y="854"/>
                  <a:pt x="6370" y="879"/>
                </a:cubicBezTo>
                <a:cubicBezTo>
                  <a:pt x="6339" y="904"/>
                  <a:pt x="6130" y="1015"/>
                  <a:pt x="5907" y="1120"/>
                </a:cubicBezTo>
                <a:cubicBezTo>
                  <a:pt x="5685" y="1226"/>
                  <a:pt x="5271" y="1469"/>
                  <a:pt x="4988" y="1654"/>
                </a:cubicBezTo>
                <a:cubicBezTo>
                  <a:pt x="4705" y="1838"/>
                  <a:pt x="4456" y="1989"/>
                  <a:pt x="4432" y="1997"/>
                </a:cubicBezTo>
                <a:cubicBezTo>
                  <a:pt x="4409" y="2005"/>
                  <a:pt x="4356" y="2042"/>
                  <a:pt x="4313" y="2086"/>
                </a:cubicBezTo>
                <a:cubicBezTo>
                  <a:pt x="4271" y="2130"/>
                  <a:pt x="4062" y="2309"/>
                  <a:pt x="3850" y="2480"/>
                </a:cubicBezTo>
                <a:cubicBezTo>
                  <a:pt x="3039" y="3134"/>
                  <a:pt x="2150" y="4174"/>
                  <a:pt x="1516" y="5199"/>
                </a:cubicBezTo>
                <a:cubicBezTo>
                  <a:pt x="1246" y="5634"/>
                  <a:pt x="882" y="6398"/>
                  <a:pt x="636" y="7054"/>
                </a:cubicBezTo>
                <a:cubicBezTo>
                  <a:pt x="158" y="8327"/>
                  <a:pt x="-85" y="10086"/>
                  <a:pt x="27" y="11450"/>
                </a:cubicBezTo>
                <a:cubicBezTo>
                  <a:pt x="54" y="11772"/>
                  <a:pt x="77" y="12106"/>
                  <a:pt x="80" y="12187"/>
                </a:cubicBezTo>
                <a:cubicBezTo>
                  <a:pt x="87" y="12348"/>
                  <a:pt x="91" y="12370"/>
                  <a:pt x="272" y="13191"/>
                </a:cubicBezTo>
                <a:cubicBezTo>
                  <a:pt x="845" y="15781"/>
                  <a:pt x="2473" y="18168"/>
                  <a:pt x="4697" y="19683"/>
                </a:cubicBezTo>
                <a:cubicBezTo>
                  <a:pt x="5649" y="20332"/>
                  <a:pt x="7616" y="21202"/>
                  <a:pt x="8447" y="21335"/>
                </a:cubicBezTo>
                <a:cubicBezTo>
                  <a:pt x="8856" y="21400"/>
                  <a:pt x="9873" y="21532"/>
                  <a:pt x="10121" y="21551"/>
                </a:cubicBezTo>
                <a:cubicBezTo>
                  <a:pt x="10729" y="21597"/>
                  <a:pt x="10887" y="21594"/>
                  <a:pt x="11642" y="21525"/>
                </a:cubicBezTo>
                <a:cubicBezTo>
                  <a:pt x="12554" y="21443"/>
                  <a:pt x="13240" y="21325"/>
                  <a:pt x="13487" y="21220"/>
                </a:cubicBezTo>
                <a:cubicBezTo>
                  <a:pt x="13670" y="21143"/>
                  <a:pt x="14021" y="21062"/>
                  <a:pt x="14175" y="21068"/>
                </a:cubicBezTo>
                <a:cubicBezTo>
                  <a:pt x="14226" y="21070"/>
                  <a:pt x="14283" y="21043"/>
                  <a:pt x="14307" y="21004"/>
                </a:cubicBezTo>
                <a:cubicBezTo>
                  <a:pt x="14332" y="20966"/>
                  <a:pt x="14392" y="20940"/>
                  <a:pt x="14433" y="20941"/>
                </a:cubicBezTo>
                <a:cubicBezTo>
                  <a:pt x="14670" y="20949"/>
                  <a:pt x="16384" y="20029"/>
                  <a:pt x="17105" y="19505"/>
                </a:cubicBezTo>
                <a:cubicBezTo>
                  <a:pt x="19005" y="18126"/>
                  <a:pt x="20537" y="15862"/>
                  <a:pt x="21140" y="13559"/>
                </a:cubicBezTo>
                <a:cubicBezTo>
                  <a:pt x="21290" y="12986"/>
                  <a:pt x="21491" y="11915"/>
                  <a:pt x="21464" y="11831"/>
                </a:cubicBezTo>
                <a:cubicBezTo>
                  <a:pt x="21453" y="11797"/>
                  <a:pt x="21461" y="11731"/>
                  <a:pt x="21484" y="11679"/>
                </a:cubicBezTo>
                <a:cubicBezTo>
                  <a:pt x="21512" y="11612"/>
                  <a:pt x="21515" y="11275"/>
                  <a:pt x="21490" y="10560"/>
                </a:cubicBezTo>
                <a:cubicBezTo>
                  <a:pt x="21453" y="9462"/>
                  <a:pt x="21358" y="8766"/>
                  <a:pt x="21140" y="7943"/>
                </a:cubicBezTo>
                <a:cubicBezTo>
                  <a:pt x="20768" y="6543"/>
                  <a:pt x="19970" y="4998"/>
                  <a:pt x="19050" y="3890"/>
                </a:cubicBezTo>
                <a:cubicBezTo>
                  <a:pt x="18399" y="3106"/>
                  <a:pt x="17461" y="2241"/>
                  <a:pt x="16788" y="1819"/>
                </a:cubicBezTo>
                <a:cubicBezTo>
                  <a:pt x="16645" y="1730"/>
                  <a:pt x="16516" y="1628"/>
                  <a:pt x="16503" y="1590"/>
                </a:cubicBezTo>
                <a:cubicBezTo>
                  <a:pt x="16491" y="1552"/>
                  <a:pt x="16464" y="1540"/>
                  <a:pt x="16444" y="1565"/>
                </a:cubicBezTo>
                <a:cubicBezTo>
                  <a:pt x="16423" y="1589"/>
                  <a:pt x="16382" y="1576"/>
                  <a:pt x="16351" y="1527"/>
                </a:cubicBezTo>
                <a:cubicBezTo>
                  <a:pt x="16320" y="1478"/>
                  <a:pt x="16292" y="1453"/>
                  <a:pt x="16292" y="1476"/>
                </a:cubicBezTo>
                <a:cubicBezTo>
                  <a:pt x="16292" y="1499"/>
                  <a:pt x="16223" y="1473"/>
                  <a:pt x="16133" y="1412"/>
                </a:cubicBezTo>
                <a:cubicBezTo>
                  <a:pt x="15643" y="1080"/>
                  <a:pt x="14405" y="579"/>
                  <a:pt x="13388" y="307"/>
                </a:cubicBezTo>
                <a:cubicBezTo>
                  <a:pt x="12657" y="112"/>
                  <a:pt x="11938" y="18"/>
                  <a:pt x="11099" y="2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158" name="tension_diagram_dark.png" descr="tension_diagram_dark.png"/>
          <p:cNvPicPr>
            <a:picLocks noChangeAspect="1"/>
          </p:cNvPicPr>
          <p:nvPr/>
        </p:nvPicPr>
        <p:blipFill>
          <a:blip r:embed="rId4">
            <a:extLst/>
          </a:blip>
          <a:srcRect l="17980" t="17345" r="62230" b="17345"/>
          <a:stretch>
            <a:fillRect/>
          </a:stretch>
        </p:blipFill>
        <p:spPr>
          <a:xfrm>
            <a:off x="5849412" y="3236098"/>
            <a:ext cx="1066960" cy="113179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ext 21"/>
          <p:cNvSpPr txBox="1"/>
          <p:nvPr/>
        </p:nvSpPr>
        <p:spPr>
          <a:xfrm>
            <a:off x="6683219" y="3898586"/>
            <a:ext cx="107852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chemeClr val="accent2"/>
                </a:solidFill>
              </a:defRPr>
            </a:lvl1pPr>
          </a:lstStyle>
          <a:p>
            <a:pPr/>
            <a:r>
              <a:t>Tension</a:t>
            </a:r>
          </a:p>
        </p:txBody>
      </p:sp>
      <p:sp>
        <p:nvSpPr>
          <p:cNvPr id="160" name="Text 21"/>
          <p:cNvSpPr txBox="1"/>
          <p:nvPr/>
        </p:nvSpPr>
        <p:spPr>
          <a:xfrm>
            <a:off x="4918923" y="4293310"/>
            <a:ext cx="107852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JWST</a:t>
            </a:r>
          </a:p>
        </p:txBody>
      </p:sp>
      <p:sp>
        <p:nvSpPr>
          <p:cNvPr id="161" name="Text 21"/>
          <p:cNvSpPr txBox="1"/>
          <p:nvPr/>
        </p:nvSpPr>
        <p:spPr>
          <a:xfrm>
            <a:off x="7810239" y="4293310"/>
            <a:ext cx="107852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Planck</a:t>
            </a:r>
          </a:p>
        </p:txBody>
      </p:sp>
      <p:pic>
        <p:nvPicPr>
          <p:cNvPr id="162" name="Screenshot 2024-12-06 at 4.20.55 PM.png" descr="Screenshot 2024-12-06 at 4.20.55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30790" y="706149"/>
            <a:ext cx="3383550" cy="190458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Line"/>
          <p:cNvSpPr/>
          <p:nvPr/>
        </p:nvSpPr>
        <p:spPr>
          <a:xfrm flipV="1">
            <a:off x="5400020" y="726592"/>
            <a:ext cx="1" cy="636949"/>
          </a:xfrm>
          <a:prstGeom prst="line">
            <a:avLst/>
          </a:prstGeom>
          <a:ln w="25400">
            <a:solidFill>
              <a:srgbClr val="C84A36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64" name="Line"/>
          <p:cNvSpPr/>
          <p:nvPr/>
        </p:nvSpPr>
        <p:spPr>
          <a:xfrm>
            <a:off x="5400020" y="1948221"/>
            <a:ext cx="1" cy="636950"/>
          </a:xfrm>
          <a:prstGeom prst="line">
            <a:avLst/>
          </a:prstGeom>
          <a:ln w="25400">
            <a:solidFill>
              <a:srgbClr val="C84A36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65" name="Line"/>
          <p:cNvSpPr/>
          <p:nvPr/>
        </p:nvSpPr>
        <p:spPr>
          <a:xfrm>
            <a:off x="8156668" y="2698750"/>
            <a:ext cx="636949" cy="0"/>
          </a:xfrm>
          <a:prstGeom prst="line">
            <a:avLst/>
          </a:prstGeom>
          <a:ln w="25400">
            <a:solidFill>
              <a:srgbClr val="C84A36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66" name="Line"/>
          <p:cNvSpPr/>
          <p:nvPr/>
        </p:nvSpPr>
        <p:spPr>
          <a:xfrm flipH="1">
            <a:off x="5681899" y="2698750"/>
            <a:ext cx="636950" cy="0"/>
          </a:xfrm>
          <a:prstGeom prst="line">
            <a:avLst/>
          </a:prstGeom>
          <a:ln w="25400">
            <a:solidFill>
              <a:srgbClr val="C84A36"/>
            </a:solidFill>
            <a:miter lim="400000"/>
            <a:tailEnd type="stealth"/>
          </a:ln>
        </p:spPr>
        <p:txBody>
          <a:bodyPr lIns="45719" rIns="45719"/>
          <a:lstStyle/>
          <a:p>
            <a:pPr algn="ctr" defTabSz="825500">
              <a:defRPr sz="4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67" name="Text 21"/>
          <p:cNvSpPr txBox="1"/>
          <p:nvPr/>
        </p:nvSpPr>
        <p:spPr>
          <a:xfrm>
            <a:off x="7573440" y="2691542"/>
            <a:ext cx="1224896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Early universe</a:t>
            </a:r>
          </a:p>
        </p:txBody>
      </p:sp>
      <p:sp>
        <p:nvSpPr>
          <p:cNvPr id="168" name="Text 21"/>
          <p:cNvSpPr txBox="1"/>
          <p:nvPr/>
        </p:nvSpPr>
        <p:spPr>
          <a:xfrm>
            <a:off x="5751100" y="2691542"/>
            <a:ext cx="107852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3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Late universe</a:t>
            </a:r>
          </a:p>
        </p:txBody>
      </p:sp>
      <p:sp>
        <p:nvSpPr>
          <p:cNvPr id="169" name="Text 21"/>
          <p:cNvSpPr txBox="1"/>
          <p:nvPr/>
        </p:nvSpPr>
        <p:spPr>
          <a:xfrm rot="16200000">
            <a:off x="4811371" y="2094668"/>
            <a:ext cx="94624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Faint</a:t>
            </a:r>
          </a:p>
        </p:txBody>
      </p:sp>
      <p:sp>
        <p:nvSpPr>
          <p:cNvPr id="170" name="Text 21"/>
          <p:cNvSpPr txBox="1"/>
          <p:nvPr/>
        </p:nvSpPr>
        <p:spPr>
          <a:xfrm rot="16200000">
            <a:off x="4811371" y="968167"/>
            <a:ext cx="94624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Bright</a:t>
            </a:r>
          </a:p>
        </p:txBody>
      </p:sp>
      <p:sp>
        <p:nvSpPr>
          <p:cNvPr id="171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172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173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  <p:sp>
        <p:nvSpPr>
          <p:cNvPr id="174" name="Text 19"/>
          <p:cNvSpPr txBox="1"/>
          <p:nvPr/>
        </p:nvSpPr>
        <p:spPr>
          <a:xfrm>
            <a:off x="843982" y="4453349"/>
            <a:ext cx="3988653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700">
                <a:solidFill>
                  <a:srgbClr val="78909C"/>
                </a:solidFill>
              </a:defRPr>
            </a:lvl1pPr>
          </a:lstStyle>
          <a:p>
            <a:pPr/>
            <a:r>
              <a:t>Dekel+ 2023, Sun+ 2023, Ferrara+ 2023, Boylan-Kolchin 2023,  Trinca+ 2024, Maiolino+ 2024, Shen+ 2024…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7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8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9" name="Text 5"/>
          <p:cNvSpPr txBox="1"/>
          <p:nvPr/>
        </p:nvSpPr>
        <p:spPr>
          <a:xfrm>
            <a:off x="685800" y="308609"/>
            <a:ext cx="77724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Reconciling galaxy surveys with IGM observables</a:t>
            </a:r>
          </a:p>
        </p:txBody>
      </p:sp>
      <p:sp>
        <p:nvSpPr>
          <p:cNvPr id="180" name="Shape 7"/>
          <p:cNvSpPr/>
          <p:nvPr/>
        </p:nvSpPr>
        <p:spPr>
          <a:xfrm>
            <a:off x="457200" y="1143000"/>
            <a:ext cx="3840480" cy="338328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81" name="Text 8"/>
          <p:cNvSpPr txBox="1"/>
          <p:nvPr/>
        </p:nvSpPr>
        <p:spPr>
          <a:xfrm>
            <a:off x="640079" y="1309369"/>
            <a:ext cx="3474722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500">
                <a:solidFill>
                  <a:srgbClr val="4FC3F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JWST Galaxy Surveys</a:t>
            </a:r>
          </a:p>
        </p:txBody>
      </p:sp>
      <p:sp>
        <p:nvSpPr>
          <p:cNvPr id="182" name="Text 9"/>
          <p:cNvSpPr txBox="1"/>
          <p:nvPr/>
        </p:nvSpPr>
        <p:spPr>
          <a:xfrm>
            <a:off x="640079" y="1627823"/>
            <a:ext cx="3474722" cy="1205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b="1" sz="1100">
                <a:solidFill>
                  <a:srgbClr val="FFFFFF"/>
                </a:solidFill>
              </a:defRPr>
            </a:pPr>
            <a:r>
              <a:t>UV Luminosity Function (</a:t>
            </a:r>
            <a14:m>
              <m:oMath>
                <m:sSub>
                  <m:e>
                    <m:r>
                      <a:rPr xmlns:a="http://schemas.openxmlformats.org/drawingml/2006/main" sz="1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ϕ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UV</m:t>
                    </m:r>
                  </m:sub>
                </m:sSub>
              </m:oMath>
            </a14:m>
            <a:r>
              <a:t>)</a:t>
            </a:r>
          </a:p>
          <a:p>
            <a:pPr>
              <a:defRPr sz="1000">
                <a:solidFill>
                  <a:srgbClr val="B0BEC5"/>
                </a:solidFill>
              </a:defRPr>
            </a:pPr>
            <a:r>
              <a:t>  → Galaxy number density vs. magnitude</a:t>
            </a:r>
          </a:p>
          <a:p>
            <a:pPr>
              <a:defRPr sz="1000">
                <a:solidFill>
                  <a:srgbClr val="B0BEC5"/>
                </a:solidFill>
              </a:defRPr>
            </a:pPr>
            <a:endParaRPr sz="1100"/>
          </a:p>
          <a:p>
            <a:pPr>
              <a:defRPr b="1" sz="1100">
                <a:solidFill>
                  <a:srgbClr val="FFFFFF"/>
                </a:solidFill>
              </a:defRPr>
            </a:pPr>
            <a:r>
              <a:t>UV Luminosity Density (</a:t>
            </a:r>
            <a14:m>
              <m:oMath>
                <m:sSub>
                  <m:e>
                    <m:r>
                      <a:rPr xmlns:a="http://schemas.openxmlformats.org/drawingml/2006/main" sz="1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ρ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UV</m:t>
                    </m:r>
                  </m:sub>
                </m:sSub>
              </m:oMath>
            </a14:m>
            <a:r>
              <a:t>)</a:t>
            </a:r>
          </a:p>
          <a:p>
            <a:pPr>
              <a:defRPr sz="1000">
                <a:solidFill>
                  <a:srgbClr val="B0BEC5"/>
                </a:solidFill>
              </a:defRPr>
            </a:pPr>
            <a:r>
              <a:t>  → Integrated star formation tracer</a:t>
            </a:r>
          </a:p>
          <a:p>
            <a:pPr>
              <a:defRPr sz="1000">
                <a:solidFill>
                  <a:srgbClr val="B0BEC5"/>
                </a:solidFill>
              </a:defRPr>
            </a:pPr>
            <a:endParaRPr sz="1100"/>
          </a:p>
        </p:txBody>
      </p:sp>
      <p:pic>
        <p:nvPicPr>
          <p:cNvPr id="183" name="uvlf_data_final_plot.pdf" descr="uvlf_data_final_plo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465" y="2613638"/>
            <a:ext cx="2617886" cy="1832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Screenshot 2024-12-08 at 9.10.20 AM.png" descr="Screenshot 2024-12-08 at 9.10.20 AM.png"/>
          <p:cNvPicPr>
            <a:picLocks noChangeAspect="1"/>
          </p:cNvPicPr>
          <p:nvPr/>
        </p:nvPicPr>
        <p:blipFill>
          <a:blip r:embed="rId3">
            <a:extLst/>
          </a:blip>
          <a:srcRect l="27861" t="0" r="0" b="0"/>
          <a:stretch>
            <a:fillRect/>
          </a:stretch>
        </p:blipFill>
        <p:spPr>
          <a:xfrm>
            <a:off x="7893953" y="3995472"/>
            <a:ext cx="688921" cy="295595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Credit: Enrico Garaldi"/>
          <p:cNvSpPr txBox="1"/>
          <p:nvPr/>
        </p:nvSpPr>
        <p:spPr>
          <a:xfrm>
            <a:off x="7736240" y="4336190"/>
            <a:ext cx="979002" cy="19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Credit: Enrico Garaldi</a:t>
            </a:r>
          </a:p>
        </p:txBody>
      </p:sp>
      <p:sp>
        <p:nvSpPr>
          <p:cNvPr id="186" name="UVLF compiled"/>
          <p:cNvSpPr txBox="1"/>
          <p:nvPr/>
        </p:nvSpPr>
        <p:spPr>
          <a:xfrm>
            <a:off x="2542180" y="3929727"/>
            <a:ext cx="803490" cy="212265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"/>
            </a:lvl1pPr>
          </a:lstStyle>
          <a:p>
            <a:pPr/>
            <a:r>
              <a:t>UVLF compiled</a:t>
            </a:r>
          </a:p>
        </p:txBody>
      </p:sp>
      <p:sp>
        <p:nvSpPr>
          <p:cNvPr id="187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188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189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2" name="Shape 1"/>
          <p:cNvSpPr/>
          <p:nvPr/>
        </p:nvSpPr>
        <p:spPr>
          <a:xfrm>
            <a:off x="0" y="4873752"/>
            <a:ext cx="9144000" cy="18289"/>
          </a:xfrm>
          <a:prstGeom prst="rect">
            <a:avLst/>
          </a:prstGeom>
          <a:solidFill>
            <a:srgbClr val="4FC3F7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3" name="Shape 4"/>
          <p:cNvSpPr/>
          <p:nvPr/>
        </p:nvSpPr>
        <p:spPr>
          <a:xfrm>
            <a:off x="457200" y="320040"/>
            <a:ext cx="54864" cy="411481"/>
          </a:xfrm>
          <a:prstGeom prst="rect">
            <a:avLst/>
          </a:prstGeom>
          <a:solidFill>
            <a:srgbClr val="4FC3F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4" name="Text 5"/>
          <p:cNvSpPr txBox="1"/>
          <p:nvPr/>
        </p:nvSpPr>
        <p:spPr>
          <a:xfrm>
            <a:off x="685800" y="308609"/>
            <a:ext cx="77724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Reconciling galaxy surveys with IGM observables</a:t>
            </a:r>
          </a:p>
        </p:txBody>
      </p:sp>
      <p:sp>
        <p:nvSpPr>
          <p:cNvPr id="195" name="Shape 7"/>
          <p:cNvSpPr/>
          <p:nvPr/>
        </p:nvSpPr>
        <p:spPr>
          <a:xfrm>
            <a:off x="457200" y="1143000"/>
            <a:ext cx="3840480" cy="338328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6" name="Text 8"/>
          <p:cNvSpPr txBox="1"/>
          <p:nvPr/>
        </p:nvSpPr>
        <p:spPr>
          <a:xfrm>
            <a:off x="640079" y="1309369"/>
            <a:ext cx="3474722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500">
                <a:solidFill>
                  <a:srgbClr val="4FC3F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JWST Galaxy Surveys</a:t>
            </a:r>
          </a:p>
        </p:txBody>
      </p:sp>
      <p:sp>
        <p:nvSpPr>
          <p:cNvPr id="197" name="Text 9"/>
          <p:cNvSpPr txBox="1"/>
          <p:nvPr/>
        </p:nvSpPr>
        <p:spPr>
          <a:xfrm>
            <a:off x="640079" y="1627823"/>
            <a:ext cx="3474722" cy="1205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b="1" sz="1100">
                <a:solidFill>
                  <a:srgbClr val="FFFFFF"/>
                </a:solidFill>
              </a:defRPr>
            </a:pPr>
            <a:r>
              <a:t>UV Luminosity Function (</a:t>
            </a:r>
            <a14:m>
              <m:oMath>
                <m:sSub>
                  <m:e>
                    <m:r>
                      <a:rPr xmlns:a="http://schemas.openxmlformats.org/drawingml/2006/main" sz="1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ϕ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UV</m:t>
                    </m:r>
                  </m:sub>
                </m:sSub>
              </m:oMath>
            </a14:m>
            <a:r>
              <a:t>)</a:t>
            </a:r>
          </a:p>
          <a:p>
            <a:pPr>
              <a:defRPr sz="1000">
                <a:solidFill>
                  <a:srgbClr val="B0BEC5"/>
                </a:solidFill>
              </a:defRPr>
            </a:pPr>
            <a:r>
              <a:t>  → Galaxy number density vs. magnitude</a:t>
            </a:r>
          </a:p>
          <a:p>
            <a:pPr>
              <a:defRPr sz="1000">
                <a:solidFill>
                  <a:srgbClr val="B0BEC5"/>
                </a:solidFill>
              </a:defRPr>
            </a:pPr>
            <a:endParaRPr sz="1100"/>
          </a:p>
          <a:p>
            <a:pPr>
              <a:defRPr b="1" sz="1100">
                <a:solidFill>
                  <a:srgbClr val="FFFFFF"/>
                </a:solidFill>
              </a:defRPr>
            </a:pPr>
            <a:r>
              <a:t>UV Luminosity Density (</a:t>
            </a:r>
            <a14:m>
              <m:oMath>
                <m:sSub>
                  <m:e>
                    <m:r>
                      <a:rPr xmlns:a="http://schemas.openxmlformats.org/drawingml/2006/main" sz="1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ρ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UV</m:t>
                    </m:r>
                  </m:sub>
                </m:sSub>
              </m:oMath>
            </a14:m>
            <a:r>
              <a:t>)</a:t>
            </a:r>
          </a:p>
          <a:p>
            <a:pPr>
              <a:defRPr sz="1000">
                <a:solidFill>
                  <a:srgbClr val="B0BEC5"/>
                </a:solidFill>
              </a:defRPr>
            </a:pPr>
            <a:r>
              <a:t>  → Integrated star formation tracer</a:t>
            </a:r>
          </a:p>
          <a:p>
            <a:pPr>
              <a:defRPr sz="1000">
                <a:solidFill>
                  <a:srgbClr val="B0BEC5"/>
                </a:solidFill>
              </a:defRPr>
            </a:pPr>
            <a:endParaRPr sz="1100"/>
          </a:p>
        </p:txBody>
      </p:sp>
      <p:sp>
        <p:nvSpPr>
          <p:cNvPr id="198" name="Shape 10"/>
          <p:cNvSpPr/>
          <p:nvPr/>
        </p:nvSpPr>
        <p:spPr>
          <a:xfrm>
            <a:off x="4846320" y="1143000"/>
            <a:ext cx="3840480" cy="3383280"/>
          </a:xfrm>
          <a:prstGeom prst="rect">
            <a:avLst/>
          </a:prstGeom>
          <a:solidFill>
            <a:srgbClr val="1A2744"/>
          </a:solidFill>
          <a:ln w="12700">
            <a:miter lim="400000"/>
          </a:ln>
          <a:effectLst>
            <a:outerShdw sx="100000" sy="100000" kx="0" ky="0" algn="b" rotWithShape="0" blurRad="127000" dist="38100" dir="8100000">
              <a:srgbClr val="000000">
                <a:alpha val="2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9" name="Text 11"/>
          <p:cNvSpPr txBox="1"/>
          <p:nvPr/>
        </p:nvSpPr>
        <p:spPr>
          <a:xfrm>
            <a:off x="5029200" y="1309369"/>
            <a:ext cx="347472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500">
                <a:solidFill>
                  <a:srgbClr val="FF704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Reionization Observables</a:t>
            </a:r>
          </a:p>
        </p:txBody>
      </p:sp>
      <p:sp>
        <p:nvSpPr>
          <p:cNvPr id="200" name="Text 12"/>
          <p:cNvSpPr txBox="1"/>
          <p:nvPr/>
        </p:nvSpPr>
        <p:spPr>
          <a:xfrm>
            <a:off x="5029200" y="2263508"/>
            <a:ext cx="3474721" cy="1416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b="1" sz="1100">
                <a:solidFill>
                  <a:srgbClr val="FFFFFF"/>
                </a:solidFill>
              </a:defRPr>
            </a:pPr>
            <a:r>
              <a:t>Ionizing emissivity (</a:t>
            </a:r>
            <a14:m>
              <m:oMath>
                <m:sSub>
                  <m:e>
                    <m:limUpp>
                      <m:e>
                        <m:r>
                          <m:rPr>
                            <m:sty m:val="p"/>
                          </m:rPr>
                          <a:rPr xmlns:a="http://schemas.openxmlformats.org/drawingml/2006/main" sz="1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lim>
                        <m:r>
                          <a:rPr xmlns:a="http://schemas.openxmlformats.org/drawingml/2006/main" sz="1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</m:lim>
                    </m:limUpp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ion</m:t>
                    </m:r>
                  </m:sub>
                </m:sSub>
              </m:oMath>
            </a14:m>
            <a:r>
              <a:t>)</a:t>
            </a:r>
          </a:p>
          <a:p>
            <a:pPr>
              <a:defRPr sz="1000">
                <a:solidFill>
                  <a:srgbClr val="B0BEC5"/>
                </a:solidFill>
              </a:defRPr>
            </a:pPr>
            <a:r>
              <a:t>  → From QSO absorption spectra</a:t>
            </a:r>
          </a:p>
          <a:p>
            <a:pPr>
              <a:defRPr sz="1000">
                <a:solidFill>
                  <a:srgbClr val="B0BEC5"/>
                </a:solidFill>
              </a:defRPr>
            </a:pPr>
            <a:endParaRPr sz="1100"/>
          </a:p>
          <a:p>
            <a:pPr>
              <a:defRPr b="1" sz="1100">
                <a:solidFill>
                  <a:srgbClr val="FFFFFF"/>
                </a:solidFill>
              </a:defRPr>
            </a:pPr>
            <a:r>
              <a:t>Neutral fraction (</a:t>
            </a:r>
            <a14:m>
              <m:oMath>
                <m:sSub>
                  <m:e>
                    <m:r>
                      <m:rPr>
                        <m:sty m:val="p"/>
                      </m:rPr>
                      <a:rPr xmlns:a="http://schemas.openxmlformats.org/drawingml/2006/main" sz="1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1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HI</m:t>
                    </m:r>
                  </m:sub>
                </m:sSub>
              </m:oMath>
            </a14:m>
            <a:r>
              <a:t>)</a:t>
            </a:r>
          </a:p>
          <a:p>
            <a:pPr>
              <a:defRPr sz="1000">
                <a:solidFill>
                  <a:srgbClr val="B0BEC5"/>
                </a:solidFill>
              </a:defRPr>
            </a:pPr>
            <a:r>
              <a:t>  → Damping wings, LAEs, Lyα forest</a:t>
            </a:r>
          </a:p>
          <a:p>
            <a:pPr>
              <a:defRPr sz="1000">
                <a:solidFill>
                  <a:srgbClr val="B0BEC5"/>
                </a:solidFill>
              </a:defRPr>
            </a:pPr>
            <a:endParaRPr sz="1100"/>
          </a:p>
          <a:p>
            <a:pPr>
              <a:defRPr b="1" sz="1100">
                <a:solidFill>
                  <a:srgbClr val="FFFFFF"/>
                </a:solidFill>
              </a:defRPr>
            </a:pPr>
            <a:r>
              <a:t>Thomson optical depth (</a:t>
            </a:r>
            <a14:m>
              <m:oMath>
                <m:r>
                  <a:rPr xmlns:a="http://schemas.openxmlformats.org/drawingml/2006/main" sz="1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τ</m:t>
                </m:r>
              </m:oMath>
            </a14:m>
            <a:r>
              <a:t>)</a:t>
            </a:r>
          </a:p>
          <a:p>
            <a:pPr>
              <a:defRPr sz="1000">
                <a:solidFill>
                  <a:srgbClr val="B0BEC5"/>
                </a:solidFill>
              </a:defRPr>
            </a:pPr>
            <a:r>
              <a:t>  → Planck CMB: τ = 0.054 ± 0.007</a:t>
            </a:r>
          </a:p>
        </p:txBody>
      </p:sp>
      <p:sp>
        <p:nvSpPr>
          <p:cNvPr id="201" name="Text 13"/>
          <p:cNvSpPr txBox="1"/>
          <p:nvPr/>
        </p:nvSpPr>
        <p:spPr>
          <a:xfrm>
            <a:off x="4160520" y="2488805"/>
            <a:ext cx="822961" cy="417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>
                <a:solidFill>
                  <a:srgbClr val="FFD54F"/>
                </a:solidFill>
              </a:defRPr>
            </a:lvl1pPr>
          </a:lstStyle>
          <a:p>
            <a:pPr/>
            <a:r>
              <a:t>⟷</a:t>
            </a:r>
          </a:p>
        </p:txBody>
      </p:sp>
      <p:sp>
        <p:nvSpPr>
          <p:cNvPr id="202" name="Text 14"/>
          <p:cNvSpPr txBox="1"/>
          <p:nvPr/>
        </p:nvSpPr>
        <p:spPr>
          <a:xfrm>
            <a:off x="3977640" y="2936153"/>
            <a:ext cx="1188721" cy="345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 sz="900">
                <a:solidFill>
                  <a:srgbClr val="FFD54F"/>
                </a:solidFill>
              </a:defRPr>
            </a:pPr>
            <a:r>
              <a:t>Joint</a:t>
            </a:r>
          </a:p>
          <a:p>
            <a:pPr algn="ctr">
              <a:defRPr b="1" sz="900">
                <a:solidFill>
                  <a:srgbClr val="FFD54F"/>
                </a:solidFill>
              </a:defRPr>
            </a:pPr>
            <a:r>
              <a:t>Calibration</a:t>
            </a:r>
          </a:p>
        </p:txBody>
      </p:sp>
      <p:pic>
        <p:nvPicPr>
          <p:cNvPr id="203" name="uvlf_data_final_plot.pdf" descr="uvlf_data_final_plo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465" y="2613638"/>
            <a:ext cx="2617886" cy="1832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Screenshot 2024-12-08 at 9.10.20 AM.png" descr="Screenshot 2024-12-08 at 9.10.20 AM.png"/>
          <p:cNvPicPr>
            <a:picLocks noChangeAspect="1"/>
          </p:cNvPicPr>
          <p:nvPr/>
        </p:nvPicPr>
        <p:blipFill>
          <a:blip r:embed="rId3">
            <a:extLst/>
          </a:blip>
          <a:srcRect l="27861" t="0" r="0" b="0"/>
          <a:stretch>
            <a:fillRect/>
          </a:stretch>
        </p:blipFill>
        <p:spPr>
          <a:xfrm>
            <a:off x="7893953" y="3995472"/>
            <a:ext cx="688921" cy="29559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Credit: Enrico Garaldi"/>
          <p:cNvSpPr txBox="1"/>
          <p:nvPr/>
        </p:nvSpPr>
        <p:spPr>
          <a:xfrm>
            <a:off x="7736240" y="4336190"/>
            <a:ext cx="979002" cy="19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chemeClr val="accent5">
                    <a:lumOff val="20196"/>
                  </a:schemeClr>
                </a:solidFill>
              </a:defRPr>
            </a:lvl1pPr>
          </a:lstStyle>
          <a:p>
            <a:pPr/>
            <a:r>
              <a:t>Credit: Enrico Garaldi</a:t>
            </a:r>
          </a:p>
        </p:txBody>
      </p:sp>
      <p:sp>
        <p:nvSpPr>
          <p:cNvPr id="206" name="UVLF compiled"/>
          <p:cNvSpPr txBox="1"/>
          <p:nvPr/>
        </p:nvSpPr>
        <p:spPr>
          <a:xfrm>
            <a:off x="2542180" y="3929727"/>
            <a:ext cx="803490" cy="212265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"/>
            </a:lvl1pPr>
          </a:lstStyle>
          <a:p>
            <a:pPr/>
            <a:r>
              <a:t>UVLF compiled</a:t>
            </a:r>
          </a:p>
        </p:txBody>
      </p:sp>
      <p:sp>
        <p:nvSpPr>
          <p:cNvPr id="207" name="Text 2"/>
          <p:cNvSpPr txBox="1"/>
          <p:nvPr/>
        </p:nvSpPr>
        <p:spPr>
          <a:xfrm>
            <a:off x="7291509" y="4924709"/>
            <a:ext cx="1440879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i="1" sz="700">
                <a:solidFill>
                  <a:srgbClr val="78909C"/>
                </a:solidFill>
              </a:defRPr>
            </a:pPr>
            <a:r>
              <a:t>Ankita Bera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ankitabm@umd.edu</a:t>
            </a:r>
            <a:r>
              <a:t>)</a:t>
            </a:r>
          </a:p>
        </p:txBody>
      </p:sp>
      <p:sp>
        <p:nvSpPr>
          <p:cNvPr id="208" name="Text 2"/>
          <p:cNvSpPr txBox="1"/>
          <p:nvPr/>
        </p:nvSpPr>
        <p:spPr>
          <a:xfrm>
            <a:off x="165397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Cosmology in the Alps, March 18, 2026</a:t>
            </a:r>
          </a:p>
        </p:txBody>
      </p:sp>
      <p:sp>
        <p:nvSpPr>
          <p:cNvPr id="209" name="Text 2"/>
          <p:cNvSpPr txBox="1"/>
          <p:nvPr/>
        </p:nvSpPr>
        <p:spPr>
          <a:xfrm>
            <a:off x="3449943" y="4924709"/>
            <a:ext cx="2244114" cy="18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700">
                <a:solidFill>
                  <a:srgbClr val="78909C"/>
                </a:solidFill>
              </a:defRPr>
            </a:lvl1pPr>
          </a:lstStyle>
          <a:p>
            <a:pPr/>
            <a:r>
              <a:t>Synergies between Reinization &amp; JWST galaxy surveys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