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5143500" cx="9144000"/>
  <p:notesSz cx="6858000" cy="9144000"/>
  <p:embeddedFontLst>
    <p:embeddedFont>
      <p:font typeface="Lexend Light"/>
      <p:regular r:id="rId28"/>
      <p:bold r:id="rId29"/>
    </p:embeddedFont>
    <p:embeddedFont>
      <p:font typeface="Average"/>
      <p:regular r:id="rId30"/>
    </p:embeddedFont>
    <p:embeddedFont>
      <p:font typeface="Lexend"/>
      <p:regular r:id="rId31"/>
      <p:bold r:id="rId32"/>
    </p:embeddedFont>
    <p:embeddedFont>
      <p:font typeface="Oswald"/>
      <p:regular r:id="rId33"/>
      <p:bold r:id="rId34"/>
    </p:embeddedFont>
    <p:embeddedFont>
      <p:font typeface="Merriweather"/>
      <p:regular r:id="rId35"/>
      <p:bold r:id="rId36"/>
      <p:italic r:id="rId37"/>
      <p:boldItalic r:id="rId38"/>
    </p:embeddedFont>
    <p:embeddedFont>
      <p:font typeface="Karla"/>
      <p:regular r:id="rId39"/>
      <p:bold r:id="rId40"/>
      <p:italic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97">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97"/>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Karla-bold.fntdata"/><Relationship Id="rId20" Type="http://schemas.openxmlformats.org/officeDocument/2006/relationships/slide" Target="slides/slide15.xml"/><Relationship Id="rId42" Type="http://schemas.openxmlformats.org/officeDocument/2006/relationships/font" Target="fonts/Karla-boldItalic.fntdata"/><Relationship Id="rId41" Type="http://schemas.openxmlformats.org/officeDocument/2006/relationships/font" Target="fonts/Karla-italic.fnt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LexendLight-regular.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LexendLight-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Lexend-regular.fntdata"/><Relationship Id="rId30" Type="http://schemas.openxmlformats.org/officeDocument/2006/relationships/font" Target="fonts/Average-regular.fntdata"/><Relationship Id="rId11" Type="http://schemas.openxmlformats.org/officeDocument/2006/relationships/slide" Target="slides/slide6.xml"/><Relationship Id="rId33" Type="http://schemas.openxmlformats.org/officeDocument/2006/relationships/font" Target="fonts/Oswald-regular.fntdata"/><Relationship Id="rId10" Type="http://schemas.openxmlformats.org/officeDocument/2006/relationships/slide" Target="slides/slide5.xml"/><Relationship Id="rId32" Type="http://schemas.openxmlformats.org/officeDocument/2006/relationships/font" Target="fonts/Lexend-bold.fntdata"/><Relationship Id="rId13" Type="http://schemas.openxmlformats.org/officeDocument/2006/relationships/slide" Target="slides/slide8.xml"/><Relationship Id="rId35" Type="http://schemas.openxmlformats.org/officeDocument/2006/relationships/font" Target="fonts/Merriweather-regular.fntdata"/><Relationship Id="rId12" Type="http://schemas.openxmlformats.org/officeDocument/2006/relationships/slide" Target="slides/slide7.xml"/><Relationship Id="rId34" Type="http://schemas.openxmlformats.org/officeDocument/2006/relationships/font" Target="fonts/Oswald-bold.fntdata"/><Relationship Id="rId15" Type="http://schemas.openxmlformats.org/officeDocument/2006/relationships/slide" Target="slides/slide10.xml"/><Relationship Id="rId37" Type="http://schemas.openxmlformats.org/officeDocument/2006/relationships/font" Target="fonts/Merriweather-italic.fntdata"/><Relationship Id="rId14" Type="http://schemas.openxmlformats.org/officeDocument/2006/relationships/slide" Target="slides/slide9.xml"/><Relationship Id="rId36" Type="http://schemas.openxmlformats.org/officeDocument/2006/relationships/font" Target="fonts/Merriweather-bold.fntdata"/><Relationship Id="rId17" Type="http://schemas.openxmlformats.org/officeDocument/2006/relationships/slide" Target="slides/slide12.xml"/><Relationship Id="rId39" Type="http://schemas.openxmlformats.org/officeDocument/2006/relationships/font" Target="fonts/Karla-regular.fntdata"/><Relationship Id="rId16" Type="http://schemas.openxmlformats.org/officeDocument/2006/relationships/slide" Target="slides/slide11.xml"/><Relationship Id="rId38" Type="http://schemas.openxmlformats.org/officeDocument/2006/relationships/font" Target="fonts/Merriweather-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g29417ae8e19_1_2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g29417ae8e19_1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3cdd1843f58_0_4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3cdd1843f58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457200" rtl="0" algn="l">
              <a:spcBef>
                <a:spcPts val="0"/>
              </a:spcBef>
              <a:spcAft>
                <a:spcPts val="0"/>
              </a:spcAft>
              <a:buClr>
                <a:schemeClr val="dk1"/>
              </a:buClr>
              <a:buSzPts val="1000"/>
              <a:buFont typeface="Lexend Light"/>
              <a:buChar char="●"/>
            </a:pPr>
            <a:r>
              <a:rPr lang="en" sz="1000">
                <a:solidFill>
                  <a:schemeClr val="dk1"/>
                </a:solidFill>
                <a:latin typeface="Lexend Light"/>
                <a:ea typeface="Lexend Light"/>
                <a:cs typeface="Lexend Light"/>
                <a:sym typeface="Lexend Light"/>
              </a:rPr>
              <a:t>Superclusters are the largest over-dense, unbound and non-virialized systems in the universe. Virgo, BOSS great wall, Laneika</a:t>
            </a:r>
            <a:endParaRPr/>
          </a:p>
          <a:p>
            <a:pPr indent="-292100" lvl="0" marL="457200" rtl="0" algn="l">
              <a:spcBef>
                <a:spcPts val="0"/>
              </a:spcBef>
              <a:spcAft>
                <a:spcPts val="0"/>
              </a:spcAft>
              <a:buClr>
                <a:schemeClr val="dk1"/>
              </a:buClr>
              <a:buSzPts val="1000"/>
              <a:buFont typeface="Lexend Light"/>
              <a:buChar char="●"/>
            </a:pPr>
            <a:r>
              <a:rPr lang="en" sz="1000">
                <a:solidFill>
                  <a:schemeClr val="dk1"/>
                </a:solidFill>
                <a:latin typeface="Lexend Light"/>
                <a:ea typeface="Lexend Light"/>
                <a:cs typeface="Lexend Light"/>
                <a:sym typeface="Lexend Light"/>
              </a:rPr>
              <a:t>Peripheral radio relics indicative of recent cluster merger event.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3d0d2a4388a_0_8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3d0d2a4388a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3cdd1843f58_0_10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3cdd1843f58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394fefc7142_0_10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394fefc7142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3cce4a5cd63_0_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3cce4a5cd63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457200" rtl="0" algn="l">
              <a:spcBef>
                <a:spcPts val="0"/>
              </a:spcBef>
              <a:spcAft>
                <a:spcPts val="0"/>
              </a:spcAft>
              <a:buClr>
                <a:schemeClr val="dk1"/>
              </a:buClr>
              <a:buSzPts val="1000"/>
              <a:buFont typeface="Lexend Light"/>
              <a:buChar char="●"/>
            </a:pPr>
            <a:r>
              <a:rPr lang="en" sz="1000">
                <a:solidFill>
                  <a:schemeClr val="dk1"/>
                </a:solidFill>
                <a:latin typeface="Lexend Light"/>
                <a:ea typeface="Lexend Light"/>
                <a:cs typeface="Lexend Light"/>
                <a:sym typeface="Lexend Light"/>
              </a:rPr>
              <a:t>Plot the redshift distribution of all galaxies situated in a cone around centre.</a:t>
            </a:r>
            <a:endParaRPr sz="1000">
              <a:solidFill>
                <a:schemeClr val="dk1"/>
              </a:solidFill>
              <a:latin typeface="Lexend Light"/>
              <a:ea typeface="Lexend Light"/>
              <a:cs typeface="Lexend Light"/>
              <a:sym typeface="Lexend Light"/>
            </a:endParaRPr>
          </a:p>
          <a:p>
            <a:pPr indent="0" lvl="0" marL="914400" rtl="0" algn="l">
              <a:spcBef>
                <a:spcPts val="0"/>
              </a:spcBef>
              <a:spcAft>
                <a:spcPts val="0"/>
              </a:spcAft>
              <a:buClr>
                <a:schemeClr val="dk1"/>
              </a:buClr>
              <a:buSzPts val="1100"/>
              <a:buFont typeface="Arial"/>
              <a:buNone/>
            </a:pPr>
            <a:r>
              <a:t/>
            </a:r>
            <a:endParaRPr sz="1000">
              <a:solidFill>
                <a:schemeClr val="dk1"/>
              </a:solidFill>
              <a:latin typeface="Lexend Light"/>
              <a:ea typeface="Lexend Light"/>
              <a:cs typeface="Lexend Light"/>
              <a:sym typeface="Lexend Light"/>
            </a:endParaRPr>
          </a:p>
          <a:p>
            <a:pPr indent="-292100" lvl="0" marL="457200" rtl="0" algn="l">
              <a:spcBef>
                <a:spcPts val="0"/>
              </a:spcBef>
              <a:spcAft>
                <a:spcPts val="0"/>
              </a:spcAft>
              <a:buClr>
                <a:schemeClr val="dk1"/>
              </a:buClr>
              <a:buSzPts val="1000"/>
              <a:buFont typeface="Lexend Light"/>
              <a:buChar char="●"/>
            </a:pPr>
            <a:r>
              <a:rPr lang="en" sz="1000">
                <a:solidFill>
                  <a:schemeClr val="dk1"/>
                </a:solidFill>
                <a:latin typeface="Lexend Light"/>
                <a:ea typeface="Lexend Light"/>
                <a:cs typeface="Lexend Light"/>
                <a:sym typeface="Lexend Light"/>
              </a:rPr>
              <a:t>If a galaxy cluster exists then we should see a peak in the redshift distribution at the cluster redshift.</a:t>
            </a:r>
            <a:endParaRPr sz="1000">
              <a:solidFill>
                <a:schemeClr val="dk1"/>
              </a:solidFill>
              <a:latin typeface="Lexend Light"/>
              <a:ea typeface="Lexend Light"/>
              <a:cs typeface="Lexend Light"/>
              <a:sym typeface="Lexend Light"/>
            </a:endParaRPr>
          </a:p>
          <a:p>
            <a:pPr indent="0" lvl="0" marL="914400" rtl="0" algn="l">
              <a:spcBef>
                <a:spcPts val="0"/>
              </a:spcBef>
              <a:spcAft>
                <a:spcPts val="0"/>
              </a:spcAft>
              <a:buClr>
                <a:schemeClr val="dk1"/>
              </a:buClr>
              <a:buSzPts val="1100"/>
              <a:buFont typeface="Arial"/>
              <a:buNone/>
            </a:pPr>
            <a:r>
              <a:t/>
            </a:r>
            <a:endParaRPr sz="1000">
              <a:solidFill>
                <a:schemeClr val="dk1"/>
              </a:solidFill>
              <a:latin typeface="Lexend Light"/>
              <a:ea typeface="Lexend Light"/>
              <a:cs typeface="Lexend Light"/>
              <a:sym typeface="Lexend Light"/>
            </a:endParaRPr>
          </a:p>
          <a:p>
            <a:pPr indent="-292100" lvl="0" marL="457200" rtl="0" algn="l">
              <a:spcBef>
                <a:spcPts val="0"/>
              </a:spcBef>
              <a:spcAft>
                <a:spcPts val="0"/>
              </a:spcAft>
              <a:buClr>
                <a:schemeClr val="dk1"/>
              </a:buClr>
              <a:buSzPts val="1000"/>
              <a:buFont typeface="Lexend Light"/>
              <a:buChar char="●"/>
            </a:pPr>
            <a:r>
              <a:rPr lang="en" sz="1000">
                <a:solidFill>
                  <a:schemeClr val="dk1"/>
                </a:solidFill>
                <a:latin typeface="Lexend Light"/>
                <a:ea typeface="Lexend Light"/>
                <a:cs typeface="Lexend Light"/>
                <a:sym typeface="Lexend Light"/>
              </a:rPr>
              <a:t>We can zoom into the main peak to get an estimate of the cluster members.</a:t>
            </a:r>
            <a:endParaRPr sz="1000">
              <a:solidFill>
                <a:schemeClr val="dk1"/>
              </a:solidFill>
              <a:latin typeface="Lexend Light"/>
              <a:ea typeface="Lexend Light"/>
              <a:cs typeface="Lexend Light"/>
              <a:sym typeface="Lexend Light"/>
            </a:endParaRPr>
          </a:p>
          <a:p>
            <a:pPr indent="0" lvl="0" marL="914400" rtl="0" algn="l">
              <a:spcBef>
                <a:spcPts val="0"/>
              </a:spcBef>
              <a:spcAft>
                <a:spcPts val="0"/>
              </a:spcAft>
              <a:buClr>
                <a:schemeClr val="dk1"/>
              </a:buClr>
              <a:buSzPts val="1100"/>
              <a:buFont typeface="Arial"/>
              <a:buNone/>
            </a:pPr>
            <a:r>
              <a:t/>
            </a:r>
            <a:endParaRPr sz="1000">
              <a:solidFill>
                <a:schemeClr val="dk1"/>
              </a:solidFill>
              <a:latin typeface="Lexend Light"/>
              <a:ea typeface="Lexend Light"/>
              <a:cs typeface="Lexend Light"/>
              <a:sym typeface="Lexend Light"/>
            </a:endParaRPr>
          </a:p>
          <a:p>
            <a:pPr indent="-292100" lvl="0" marL="457200" rtl="0" algn="l">
              <a:spcBef>
                <a:spcPts val="0"/>
              </a:spcBef>
              <a:spcAft>
                <a:spcPts val="0"/>
              </a:spcAft>
              <a:buClr>
                <a:schemeClr val="dk1"/>
              </a:buClr>
              <a:buSzPts val="1000"/>
              <a:buFont typeface="Lexend Light"/>
              <a:buChar char="●"/>
            </a:pPr>
            <a:r>
              <a:rPr lang="en" sz="1000">
                <a:solidFill>
                  <a:schemeClr val="dk1"/>
                </a:solidFill>
                <a:latin typeface="Lexend Light"/>
                <a:ea typeface="Lexend Light"/>
                <a:cs typeface="Lexend Light"/>
                <a:sym typeface="Lexend Light"/>
              </a:rPr>
              <a:t>A more robust method would be the clipping method: Iteratively estimating sigma_cluster from an initial sample of redshifts</a:t>
            </a:r>
            <a:endParaRPr sz="1000">
              <a:solidFill>
                <a:schemeClr val="dk1"/>
              </a:solidFill>
              <a:latin typeface="Lexend Light"/>
              <a:ea typeface="Lexend Light"/>
              <a:cs typeface="Lexend Light"/>
              <a:sym typeface="Lexend Light"/>
            </a:endParaRPr>
          </a:p>
          <a:p>
            <a:pPr indent="-292100" lvl="0" marL="457200" rtl="0" algn="l">
              <a:spcBef>
                <a:spcPts val="0"/>
              </a:spcBef>
              <a:spcAft>
                <a:spcPts val="0"/>
              </a:spcAft>
              <a:buClr>
                <a:schemeClr val="dk1"/>
              </a:buClr>
              <a:buSzPts val="1000"/>
              <a:buFont typeface="Lexend Light"/>
              <a:buChar char="●"/>
            </a:pPr>
            <a:r>
              <a:rPr lang="en" sz="1000">
                <a:solidFill>
                  <a:schemeClr val="dk1"/>
                </a:solidFill>
                <a:latin typeface="Lexend Light"/>
                <a:ea typeface="Lexend Light"/>
                <a:cs typeface="Lexend Light"/>
                <a:sym typeface="Lexend Light"/>
              </a:rPr>
              <a:t>3 sigma means we are selecting galaxies that are gravitationaly boundsot clsuter</a:t>
            </a:r>
            <a:endParaRPr sz="1000">
              <a:solidFill>
                <a:schemeClr val="dk1"/>
              </a:solidFill>
              <a:latin typeface="Lexend Light"/>
              <a:ea typeface="Lexend Light"/>
              <a:cs typeface="Lexend Light"/>
              <a:sym typeface="Lexend Light"/>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3cce4a5cd63_0_3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3cce4a5cd63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3cce4a5cd63_0_4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3cce4a5cd63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457200" rtl="0" algn="l">
              <a:spcBef>
                <a:spcPts val="0"/>
              </a:spcBef>
              <a:spcAft>
                <a:spcPts val="0"/>
              </a:spcAft>
              <a:buClr>
                <a:schemeClr val="dk1"/>
              </a:buClr>
              <a:buSzPts val="1000"/>
              <a:buFont typeface="Lexend Light"/>
              <a:buChar char="●"/>
            </a:pPr>
            <a:r>
              <a:rPr lang="en" sz="1000">
                <a:solidFill>
                  <a:schemeClr val="dk1"/>
                </a:solidFill>
                <a:latin typeface="Lexend Light"/>
                <a:ea typeface="Lexend Light"/>
                <a:cs typeface="Lexend Light"/>
                <a:sym typeface="Lexend Light"/>
              </a:rPr>
              <a:t>There are a number of tools available for us that use the photometry (magnitudes) to classify our sample of cluster member galaxies.</a:t>
            </a:r>
            <a:endParaRPr sz="1000">
              <a:solidFill>
                <a:schemeClr val="dk1"/>
              </a:solidFill>
              <a:latin typeface="Lexend Light"/>
              <a:ea typeface="Lexend Light"/>
              <a:cs typeface="Lexend Light"/>
              <a:sym typeface="Lexend Light"/>
            </a:endParaRPr>
          </a:p>
          <a:p>
            <a:pPr indent="0" lvl="0" marL="914400" rtl="0" algn="l">
              <a:spcBef>
                <a:spcPts val="0"/>
              </a:spcBef>
              <a:spcAft>
                <a:spcPts val="0"/>
              </a:spcAft>
              <a:buClr>
                <a:schemeClr val="dk1"/>
              </a:buClr>
              <a:buSzPts val="1100"/>
              <a:buFont typeface="Arial"/>
              <a:buNone/>
            </a:pPr>
            <a:r>
              <a:t/>
            </a:r>
            <a:endParaRPr sz="1000">
              <a:solidFill>
                <a:schemeClr val="dk1"/>
              </a:solidFill>
              <a:latin typeface="Lexend Light"/>
              <a:ea typeface="Lexend Light"/>
              <a:cs typeface="Lexend Light"/>
              <a:sym typeface="Lexend Light"/>
            </a:endParaRPr>
          </a:p>
          <a:p>
            <a:pPr indent="-292100" lvl="0" marL="457200" rtl="0" algn="l">
              <a:spcBef>
                <a:spcPts val="0"/>
              </a:spcBef>
              <a:spcAft>
                <a:spcPts val="0"/>
              </a:spcAft>
              <a:buClr>
                <a:schemeClr val="dk1"/>
              </a:buClr>
              <a:buSzPts val="1000"/>
              <a:buFont typeface="Lexend Light"/>
              <a:buChar char="●"/>
            </a:pPr>
            <a:r>
              <a:rPr lang="en" sz="1000">
                <a:solidFill>
                  <a:schemeClr val="dk1"/>
                </a:solidFill>
                <a:latin typeface="Lexend Light"/>
                <a:ea typeface="Lexend Light"/>
                <a:cs typeface="Lexend Light"/>
                <a:sym typeface="Lexend Light"/>
              </a:rPr>
              <a:t>The most common of which is the U-V , V-J diagram. The U and V bands are sensitive to the hot temperature emitted by young stars</a:t>
            </a:r>
            <a:endParaRPr sz="1000">
              <a:solidFill>
                <a:schemeClr val="dk1"/>
              </a:solidFill>
              <a:latin typeface="Lexend Light"/>
              <a:ea typeface="Lexend Light"/>
              <a:cs typeface="Lexend Light"/>
              <a:sym typeface="Lexend Light"/>
            </a:endParaRPr>
          </a:p>
          <a:p>
            <a:pPr indent="0" lvl="0" marL="914400" rtl="0" algn="l">
              <a:spcBef>
                <a:spcPts val="0"/>
              </a:spcBef>
              <a:spcAft>
                <a:spcPts val="0"/>
              </a:spcAft>
              <a:buClr>
                <a:schemeClr val="dk1"/>
              </a:buClr>
              <a:buSzPts val="1100"/>
              <a:buFont typeface="Arial"/>
              <a:buNone/>
            </a:pPr>
            <a:r>
              <a:t/>
            </a:r>
            <a:endParaRPr sz="1000">
              <a:solidFill>
                <a:schemeClr val="dk1"/>
              </a:solidFill>
              <a:latin typeface="Lexend Light"/>
              <a:ea typeface="Lexend Light"/>
              <a:cs typeface="Lexend Light"/>
              <a:sym typeface="Lexend Light"/>
            </a:endParaRPr>
          </a:p>
          <a:p>
            <a:pPr indent="-292100" lvl="0" marL="457200" rtl="0" algn="l">
              <a:spcBef>
                <a:spcPts val="0"/>
              </a:spcBef>
              <a:spcAft>
                <a:spcPts val="0"/>
              </a:spcAft>
              <a:buClr>
                <a:schemeClr val="dk1"/>
              </a:buClr>
              <a:buSzPts val="1000"/>
              <a:buFont typeface="Lexend Light"/>
              <a:buChar char="●"/>
            </a:pPr>
            <a:r>
              <a:rPr lang="en" sz="1000">
                <a:solidFill>
                  <a:schemeClr val="dk1"/>
                </a:solidFill>
                <a:latin typeface="Lexend Light"/>
                <a:ea typeface="Lexend Light"/>
                <a:cs typeface="Lexend Light"/>
                <a:sym typeface="Lexend Light"/>
              </a:rPr>
              <a:t>If no dust were present in the universe then we could just use U and V to separate young hot (blue) stars from older faint (red) stars.</a:t>
            </a:r>
            <a:endParaRPr sz="1000">
              <a:solidFill>
                <a:schemeClr val="dk1"/>
              </a:solidFill>
              <a:latin typeface="Lexend Light"/>
              <a:ea typeface="Lexend Light"/>
              <a:cs typeface="Lexend Light"/>
              <a:sym typeface="Lexend Light"/>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3cce4a5cd63_0_109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3cce4a5cd63_0_10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3cce4a5cd63_0_116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3cce4a5cd63_0_1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3d0d2a4388a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3d0d2a4388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3cdd1843f58_0_24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3cdd1843f58_0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b="1" sz="1000" u="sng">
              <a:solidFill>
                <a:schemeClr val="dk1"/>
              </a:solidFill>
              <a:latin typeface="Lexend"/>
              <a:ea typeface="Lexend"/>
              <a:cs typeface="Lexend"/>
              <a:sym typeface="Lexend"/>
            </a:endParaRPr>
          </a:p>
          <a:p>
            <a:pPr indent="0" lvl="0" marL="457200" rtl="0" algn="l">
              <a:spcBef>
                <a:spcPts val="0"/>
              </a:spcBef>
              <a:spcAft>
                <a:spcPts val="0"/>
              </a:spcAft>
              <a:buNone/>
            </a:pPr>
            <a:r>
              <a:rPr lang="en" sz="1000">
                <a:solidFill>
                  <a:schemeClr val="dk1"/>
                </a:solidFill>
                <a:latin typeface="Lexend Light"/>
                <a:ea typeface="Lexend Light"/>
                <a:cs typeface="Lexend Light"/>
                <a:sym typeface="Lexend Light"/>
              </a:rPr>
              <a:t>Cosmic web is made up of LSS: Field, groups, clusters, filaments and sheets. Galaxies travel from less dense to high desne regions as they transverse the cosmic web. As galaxies traverse the cosmic web, they are subjected to a number of interactions that include tidal interactions, cluster merging, ram pressure stripping, etc. These all change the proeprties of galaxies. At the core of clusters we also have the ICM gas, AGN activity, etc that play a role</a:t>
            </a:r>
            <a:endParaRPr sz="1000">
              <a:solidFill>
                <a:schemeClr val="dk1"/>
              </a:solidFill>
              <a:latin typeface="Lexend Light"/>
              <a:ea typeface="Lexend Light"/>
              <a:cs typeface="Lexend Light"/>
              <a:sym typeface="Lexend Light"/>
            </a:endParaRPr>
          </a:p>
          <a:p>
            <a:pPr indent="0" lvl="0" marL="457200" rtl="0" algn="l">
              <a:spcBef>
                <a:spcPts val="0"/>
              </a:spcBef>
              <a:spcAft>
                <a:spcPts val="0"/>
              </a:spcAft>
              <a:buClr>
                <a:schemeClr val="dk1"/>
              </a:buClr>
              <a:buSzPts val="1100"/>
              <a:buFont typeface="Arial"/>
              <a:buNone/>
            </a:pPr>
            <a:r>
              <a:t/>
            </a:r>
            <a:endParaRPr sz="1000">
              <a:solidFill>
                <a:schemeClr val="dk1"/>
              </a:solidFill>
              <a:latin typeface="Lexend Light"/>
              <a:ea typeface="Lexend Light"/>
              <a:cs typeface="Lexend Light"/>
              <a:sym typeface="Lexend Light"/>
            </a:endParaRPr>
          </a:p>
          <a:p>
            <a:pPr indent="-292100" lvl="0" marL="457200" rtl="0" algn="l">
              <a:spcBef>
                <a:spcPts val="0"/>
              </a:spcBef>
              <a:spcAft>
                <a:spcPts val="0"/>
              </a:spcAft>
              <a:buClr>
                <a:schemeClr val="dk1"/>
              </a:buClr>
              <a:buSzPts val="1000"/>
              <a:buFont typeface="Lexend Light"/>
              <a:buChar char="●"/>
            </a:pPr>
            <a:r>
              <a:rPr lang="en" sz="1000">
                <a:solidFill>
                  <a:schemeClr val="dk1"/>
                </a:solidFill>
                <a:latin typeface="Lexend Light"/>
                <a:ea typeface="Lexend Light"/>
                <a:cs typeface="Lexend Light"/>
                <a:sym typeface="Lexend Light"/>
              </a:rPr>
              <a:t>Galaxy environment depends on the scale. Galaxy undergo various processes such as Tidal interactions, cluster merging, dynamical friction, ram-pressure stripping (ICM)</a:t>
            </a:r>
            <a:endParaRPr sz="1000">
              <a:solidFill>
                <a:schemeClr val="dk1"/>
              </a:solidFill>
              <a:latin typeface="Lexend Light"/>
              <a:ea typeface="Lexend Light"/>
              <a:cs typeface="Lexend Light"/>
              <a:sym typeface="Lexend Light"/>
            </a:endParaRPr>
          </a:p>
          <a:p>
            <a:pPr indent="0" lvl="0" marL="457200" rtl="0" algn="l">
              <a:spcBef>
                <a:spcPts val="0"/>
              </a:spcBef>
              <a:spcAft>
                <a:spcPts val="0"/>
              </a:spcAft>
              <a:buClr>
                <a:schemeClr val="dk1"/>
              </a:buClr>
              <a:buSzPts val="1100"/>
              <a:buFont typeface="Arial"/>
              <a:buNone/>
            </a:pPr>
            <a:r>
              <a:t/>
            </a:r>
            <a:endParaRPr sz="1000">
              <a:solidFill>
                <a:schemeClr val="dk1"/>
              </a:solidFill>
              <a:latin typeface="Lexend Light"/>
              <a:ea typeface="Lexend Light"/>
              <a:cs typeface="Lexend Light"/>
              <a:sym typeface="Lexend Light"/>
            </a:endParaRPr>
          </a:p>
          <a:p>
            <a:pPr indent="-292100" lvl="0" marL="457200" rtl="0" algn="l">
              <a:spcBef>
                <a:spcPts val="0"/>
              </a:spcBef>
              <a:spcAft>
                <a:spcPts val="0"/>
              </a:spcAft>
              <a:buClr>
                <a:schemeClr val="dk1"/>
              </a:buClr>
              <a:buSzPts val="1000"/>
              <a:buFont typeface="Lexend Light"/>
              <a:buChar char="●"/>
            </a:pPr>
            <a:r>
              <a:rPr lang="en" sz="1000">
                <a:solidFill>
                  <a:schemeClr val="dk1"/>
                </a:solidFill>
                <a:latin typeface="Lexend Light"/>
                <a:ea typeface="Lexend Light"/>
                <a:cs typeface="Lexend Light"/>
                <a:sym typeface="Lexend Light"/>
              </a:rPr>
              <a:t>Cluster are generally hostile environments due to large number of galaxies, ICM, ongoing mergers and AGN activity.</a:t>
            </a:r>
            <a:endParaRPr sz="1000">
              <a:solidFill>
                <a:schemeClr val="dk1"/>
              </a:solidFill>
              <a:latin typeface="Lexend Light"/>
              <a:ea typeface="Lexend Light"/>
              <a:cs typeface="Lexend Light"/>
              <a:sym typeface="Lexend Light"/>
            </a:endParaRPr>
          </a:p>
          <a:p>
            <a:pPr indent="0" lvl="0" marL="457200" rtl="0" algn="l">
              <a:spcBef>
                <a:spcPts val="0"/>
              </a:spcBef>
              <a:spcAft>
                <a:spcPts val="0"/>
              </a:spcAft>
              <a:buClr>
                <a:schemeClr val="dk1"/>
              </a:buClr>
              <a:buSzPts val="1100"/>
              <a:buFont typeface="Arial"/>
              <a:buNone/>
            </a:pPr>
            <a:r>
              <a:t/>
            </a:r>
            <a:endParaRPr sz="1000">
              <a:solidFill>
                <a:schemeClr val="dk1"/>
              </a:solidFill>
              <a:latin typeface="Lexend Light"/>
              <a:ea typeface="Lexend Light"/>
              <a:cs typeface="Lexend Light"/>
              <a:sym typeface="Lexend Light"/>
            </a:endParaRPr>
          </a:p>
          <a:p>
            <a:pPr indent="-292100" lvl="0" marL="457200" rtl="0" algn="l">
              <a:spcBef>
                <a:spcPts val="0"/>
              </a:spcBef>
              <a:spcAft>
                <a:spcPts val="0"/>
              </a:spcAft>
              <a:buClr>
                <a:schemeClr val="dk1"/>
              </a:buClr>
              <a:buSzPts val="1000"/>
              <a:buFont typeface="Lexend Light"/>
              <a:buChar char="●"/>
            </a:pPr>
            <a:r>
              <a:rPr lang="en" sz="1000">
                <a:solidFill>
                  <a:schemeClr val="dk1"/>
                </a:solidFill>
                <a:latin typeface="Lexend Light"/>
                <a:ea typeface="Lexend Light"/>
                <a:cs typeface="Lexend Light"/>
                <a:sym typeface="Lexend Light"/>
              </a:rPr>
              <a:t>Dense environments contain early type (E and S0) red faint passive systems whereas lower dense environments contain brighter blue active spiral galaxies</a:t>
            </a:r>
            <a:endParaRPr sz="1000">
              <a:solidFill>
                <a:schemeClr val="dk1"/>
              </a:solidFill>
              <a:latin typeface="Lexend Light"/>
              <a:ea typeface="Lexend Light"/>
              <a:cs typeface="Lexend Light"/>
              <a:sym typeface="Lexend Light"/>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3cdd1843f58_0_16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3cdd1843f58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000" u="sng">
              <a:solidFill>
                <a:schemeClr val="dk1"/>
              </a:solidFill>
              <a:latin typeface="Lexend Light"/>
              <a:ea typeface="Lexend Light"/>
              <a:cs typeface="Lexend Light"/>
              <a:sym typeface="Lexend Light"/>
            </a:endParaRPr>
          </a:p>
          <a:p>
            <a:pPr indent="-292100" lvl="0" marL="457200" rtl="0" algn="l">
              <a:spcBef>
                <a:spcPts val="0"/>
              </a:spcBef>
              <a:spcAft>
                <a:spcPts val="0"/>
              </a:spcAft>
              <a:buClr>
                <a:schemeClr val="dk1"/>
              </a:buClr>
              <a:buSzPts val="1000"/>
              <a:buFont typeface="Lexend Light"/>
              <a:buChar char="●"/>
            </a:pPr>
            <a:r>
              <a:rPr lang="en" sz="1000">
                <a:solidFill>
                  <a:schemeClr val="dk1"/>
                </a:solidFill>
                <a:latin typeface="Lexend Light"/>
                <a:ea typeface="Lexend Light"/>
                <a:cs typeface="Lexend Light"/>
                <a:sym typeface="Lexend Light"/>
              </a:rPr>
              <a:t>Most star forming galaxies are observed to obey a tight correlation between their SFR and stellar masses called the Main Sequence (MS)</a:t>
            </a:r>
            <a:endParaRPr sz="1000">
              <a:solidFill>
                <a:schemeClr val="dk1"/>
              </a:solidFill>
              <a:latin typeface="Lexend Light"/>
              <a:ea typeface="Lexend Light"/>
              <a:cs typeface="Lexend Light"/>
              <a:sym typeface="Lexend Light"/>
            </a:endParaRPr>
          </a:p>
          <a:p>
            <a:pPr indent="-292100" lvl="0" marL="457200" rtl="0" algn="l">
              <a:spcBef>
                <a:spcPts val="0"/>
              </a:spcBef>
              <a:spcAft>
                <a:spcPts val="0"/>
              </a:spcAft>
              <a:buClr>
                <a:schemeClr val="dk1"/>
              </a:buClr>
              <a:buSzPts val="1000"/>
              <a:buFont typeface="Lexend Light"/>
              <a:buChar char="●"/>
            </a:pPr>
            <a:r>
              <a:rPr lang="en" sz="1000">
                <a:solidFill>
                  <a:schemeClr val="dk1"/>
                </a:solidFill>
                <a:latin typeface="Lexend Light"/>
                <a:ea typeface="Lexend Light"/>
                <a:cs typeface="Lexend Light"/>
                <a:sym typeface="Lexend Light"/>
              </a:rPr>
              <a:t>Most of stellar mass in universe comes from star forming galaxies</a:t>
            </a:r>
            <a:endParaRPr sz="1000">
              <a:solidFill>
                <a:schemeClr val="dk1"/>
              </a:solidFill>
              <a:latin typeface="Lexend Light"/>
              <a:ea typeface="Lexend Light"/>
              <a:cs typeface="Lexend Light"/>
              <a:sym typeface="Lexend Light"/>
            </a:endParaRPr>
          </a:p>
          <a:p>
            <a:pPr indent="-292100" lvl="0" marL="457200" rtl="0" algn="l">
              <a:spcBef>
                <a:spcPts val="0"/>
              </a:spcBef>
              <a:spcAft>
                <a:spcPts val="0"/>
              </a:spcAft>
              <a:buClr>
                <a:schemeClr val="dk1"/>
              </a:buClr>
              <a:buSzPts val="1000"/>
              <a:buFont typeface="Lexend Light"/>
              <a:buChar char="●"/>
            </a:pPr>
            <a:r>
              <a:rPr lang="en" sz="1000">
                <a:solidFill>
                  <a:schemeClr val="dk1"/>
                </a:solidFill>
                <a:latin typeface="Lexend Light"/>
                <a:ea typeface="Lexend Light"/>
                <a:cs typeface="Lexend Light"/>
                <a:sym typeface="Lexend Light"/>
              </a:rPr>
              <a:t>Star bursts galaxies will appear slightly above (phase rather than a type) while quiescent (low-SFG) will appear below.</a:t>
            </a:r>
            <a:endParaRPr sz="1000">
              <a:solidFill>
                <a:schemeClr val="dk1"/>
              </a:solidFill>
              <a:latin typeface="Lexend Light"/>
              <a:ea typeface="Lexend Light"/>
              <a:cs typeface="Lexend Light"/>
              <a:sym typeface="Lexend Light"/>
            </a:endParaRPr>
          </a:p>
          <a:p>
            <a:pPr indent="-292100" lvl="0" marL="457200" rtl="0" algn="l">
              <a:spcBef>
                <a:spcPts val="0"/>
              </a:spcBef>
              <a:spcAft>
                <a:spcPts val="0"/>
              </a:spcAft>
              <a:buClr>
                <a:schemeClr val="dk1"/>
              </a:buClr>
              <a:buSzPts val="1000"/>
              <a:buFont typeface="Lexend Light"/>
              <a:buChar char="●"/>
            </a:pPr>
            <a:r>
              <a:rPr lang="en" sz="1000">
                <a:solidFill>
                  <a:schemeClr val="dk1"/>
                </a:solidFill>
                <a:latin typeface="Lexend Light"/>
                <a:ea typeface="Lexend Light"/>
                <a:cs typeface="Lexend Light"/>
                <a:sym typeface="Lexend Light"/>
              </a:rPr>
              <a:t>Giant ellipticals evolved from progenitor SFG at z ~ 3</a:t>
            </a:r>
            <a:endParaRPr sz="1000">
              <a:solidFill>
                <a:schemeClr val="dk1"/>
              </a:solidFill>
              <a:latin typeface="Lexend Light"/>
              <a:ea typeface="Lexend Light"/>
              <a:cs typeface="Lexend Light"/>
              <a:sym typeface="Lexend Light"/>
            </a:endParaRPr>
          </a:p>
          <a:p>
            <a:pPr indent="-292100" lvl="0" marL="457200" rtl="0" algn="l">
              <a:spcBef>
                <a:spcPts val="0"/>
              </a:spcBef>
              <a:spcAft>
                <a:spcPts val="0"/>
              </a:spcAft>
              <a:buClr>
                <a:schemeClr val="dk1"/>
              </a:buClr>
              <a:buSzPts val="1000"/>
              <a:buFont typeface="Lexend Light"/>
              <a:buChar char="●"/>
            </a:pPr>
            <a:r>
              <a:rPr lang="en" sz="1000">
                <a:solidFill>
                  <a:schemeClr val="dk1"/>
                </a:solidFill>
                <a:latin typeface="Lexend Light"/>
                <a:ea typeface="Lexend Light"/>
                <a:cs typeface="Lexend Light"/>
                <a:sym typeface="Lexend Light"/>
              </a:rPr>
              <a:t>Transitional green valley could be in the process of being quenched that impact their transition time</a:t>
            </a:r>
            <a:endParaRPr sz="1000">
              <a:solidFill>
                <a:schemeClr val="dk1"/>
              </a:solidFill>
              <a:latin typeface="Lexend Light"/>
              <a:ea typeface="Lexend Light"/>
              <a:cs typeface="Lexend Light"/>
              <a:sym typeface="Lexend Light"/>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3cdd1843f58_0_33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3cdd1843f58_0_3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000" u="sng">
              <a:solidFill>
                <a:schemeClr val="dk1"/>
              </a:solidFill>
              <a:latin typeface="Lexend Light"/>
              <a:ea typeface="Lexend Light"/>
              <a:cs typeface="Lexend Light"/>
              <a:sym typeface="Lexend Light"/>
            </a:endParaRPr>
          </a:p>
          <a:p>
            <a:pPr indent="-292100" lvl="0" marL="457200" rtl="0" algn="l">
              <a:spcBef>
                <a:spcPts val="0"/>
              </a:spcBef>
              <a:spcAft>
                <a:spcPts val="0"/>
              </a:spcAft>
              <a:buClr>
                <a:schemeClr val="dk1"/>
              </a:buClr>
              <a:buSzPts val="1000"/>
              <a:buFont typeface="Lexend Light"/>
              <a:buChar char="●"/>
            </a:pPr>
            <a:r>
              <a:rPr lang="en" sz="1000">
                <a:solidFill>
                  <a:schemeClr val="dk1"/>
                </a:solidFill>
                <a:latin typeface="Lexend Light"/>
                <a:ea typeface="Lexend Light"/>
                <a:cs typeface="Lexend Light"/>
                <a:sym typeface="Lexend Light"/>
              </a:rPr>
              <a:t>Most star forming galaxies are observed to obey a tight correlation between their SFR and stellar masses called the Main Sequence (MS)</a:t>
            </a:r>
            <a:endParaRPr sz="1000">
              <a:solidFill>
                <a:schemeClr val="dk1"/>
              </a:solidFill>
              <a:latin typeface="Lexend Light"/>
              <a:ea typeface="Lexend Light"/>
              <a:cs typeface="Lexend Light"/>
              <a:sym typeface="Lexend Light"/>
            </a:endParaRPr>
          </a:p>
          <a:p>
            <a:pPr indent="-292100" lvl="0" marL="457200" rtl="0" algn="l">
              <a:spcBef>
                <a:spcPts val="0"/>
              </a:spcBef>
              <a:spcAft>
                <a:spcPts val="0"/>
              </a:spcAft>
              <a:buClr>
                <a:schemeClr val="dk1"/>
              </a:buClr>
              <a:buSzPts val="1000"/>
              <a:buFont typeface="Lexend Light"/>
              <a:buChar char="●"/>
            </a:pPr>
            <a:r>
              <a:rPr lang="en" sz="1000">
                <a:solidFill>
                  <a:schemeClr val="dk1"/>
                </a:solidFill>
                <a:latin typeface="Lexend Light"/>
                <a:ea typeface="Lexend Light"/>
                <a:cs typeface="Lexend Light"/>
                <a:sym typeface="Lexend Light"/>
              </a:rPr>
              <a:t>Most of stellar mass in universe comes from star forming galaxies</a:t>
            </a:r>
            <a:endParaRPr sz="1000">
              <a:solidFill>
                <a:schemeClr val="dk1"/>
              </a:solidFill>
              <a:latin typeface="Lexend Light"/>
              <a:ea typeface="Lexend Light"/>
              <a:cs typeface="Lexend Light"/>
              <a:sym typeface="Lexend Light"/>
            </a:endParaRPr>
          </a:p>
          <a:p>
            <a:pPr indent="-292100" lvl="0" marL="457200" rtl="0" algn="l">
              <a:spcBef>
                <a:spcPts val="0"/>
              </a:spcBef>
              <a:spcAft>
                <a:spcPts val="0"/>
              </a:spcAft>
              <a:buClr>
                <a:schemeClr val="dk1"/>
              </a:buClr>
              <a:buSzPts val="1000"/>
              <a:buFont typeface="Lexend Light"/>
              <a:buChar char="●"/>
            </a:pPr>
            <a:r>
              <a:rPr lang="en" sz="1000">
                <a:solidFill>
                  <a:schemeClr val="dk1"/>
                </a:solidFill>
                <a:latin typeface="Lexend Light"/>
                <a:ea typeface="Lexend Light"/>
                <a:cs typeface="Lexend Light"/>
                <a:sym typeface="Lexend Light"/>
              </a:rPr>
              <a:t>Star bursts galaxies will appear slightly above (phase rather than a type) while quiescent (low-SFG) will appear below.</a:t>
            </a:r>
            <a:endParaRPr sz="1000">
              <a:solidFill>
                <a:schemeClr val="dk1"/>
              </a:solidFill>
              <a:latin typeface="Lexend Light"/>
              <a:ea typeface="Lexend Light"/>
              <a:cs typeface="Lexend Light"/>
              <a:sym typeface="Lexend Light"/>
            </a:endParaRPr>
          </a:p>
          <a:p>
            <a:pPr indent="-292100" lvl="0" marL="457200" rtl="0" algn="l">
              <a:spcBef>
                <a:spcPts val="0"/>
              </a:spcBef>
              <a:spcAft>
                <a:spcPts val="0"/>
              </a:spcAft>
              <a:buClr>
                <a:schemeClr val="dk1"/>
              </a:buClr>
              <a:buSzPts val="1000"/>
              <a:buFont typeface="Lexend Light"/>
              <a:buChar char="●"/>
            </a:pPr>
            <a:r>
              <a:rPr lang="en" sz="1000">
                <a:solidFill>
                  <a:schemeClr val="dk1"/>
                </a:solidFill>
                <a:latin typeface="Lexend Light"/>
                <a:ea typeface="Lexend Light"/>
                <a:cs typeface="Lexend Light"/>
                <a:sym typeface="Lexend Light"/>
              </a:rPr>
              <a:t>Giant ellipticals evolved from progenitor SFG at z ~ 3</a:t>
            </a:r>
            <a:endParaRPr sz="1000">
              <a:solidFill>
                <a:schemeClr val="dk1"/>
              </a:solidFill>
              <a:latin typeface="Lexend Light"/>
              <a:ea typeface="Lexend Light"/>
              <a:cs typeface="Lexend Light"/>
              <a:sym typeface="Lexend Light"/>
            </a:endParaRPr>
          </a:p>
          <a:p>
            <a:pPr indent="-292100" lvl="0" marL="457200" rtl="0" algn="l">
              <a:spcBef>
                <a:spcPts val="0"/>
              </a:spcBef>
              <a:spcAft>
                <a:spcPts val="0"/>
              </a:spcAft>
              <a:buClr>
                <a:schemeClr val="dk1"/>
              </a:buClr>
              <a:buSzPts val="1000"/>
              <a:buFont typeface="Lexend Light"/>
              <a:buChar char="●"/>
            </a:pPr>
            <a:r>
              <a:rPr lang="en" sz="1000">
                <a:solidFill>
                  <a:schemeClr val="dk1"/>
                </a:solidFill>
                <a:latin typeface="Lexend Light"/>
                <a:ea typeface="Lexend Light"/>
                <a:cs typeface="Lexend Light"/>
                <a:sym typeface="Lexend Light"/>
              </a:rPr>
              <a:t>Transitional green valley could be in the process of being quenched that impact their transition time</a:t>
            </a:r>
            <a:endParaRPr sz="1000">
              <a:solidFill>
                <a:schemeClr val="dk1"/>
              </a:solidFill>
              <a:latin typeface="Lexend Light"/>
              <a:ea typeface="Lexend Light"/>
              <a:cs typeface="Lexend Light"/>
              <a:sym typeface="Lexend Light"/>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3cdd1843f58_0_46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3cdd1843f58_0_4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3cce4a5cd63_0_17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3cce4a5cd63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000" u="sng">
              <a:solidFill>
                <a:schemeClr val="dk1"/>
              </a:solidFill>
              <a:latin typeface="Lexend Light"/>
              <a:ea typeface="Lexend Light"/>
              <a:cs typeface="Lexend Light"/>
              <a:sym typeface="Lexend Light"/>
            </a:endParaRPr>
          </a:p>
          <a:p>
            <a:pPr indent="-292100" lvl="0" marL="457200" rtl="0" algn="l">
              <a:spcBef>
                <a:spcPts val="0"/>
              </a:spcBef>
              <a:spcAft>
                <a:spcPts val="0"/>
              </a:spcAft>
              <a:buClr>
                <a:schemeClr val="dk1"/>
              </a:buClr>
              <a:buSzPts val="1000"/>
              <a:buFont typeface="Lexend Light"/>
              <a:buChar char="●"/>
            </a:pPr>
            <a:r>
              <a:rPr lang="en" sz="1000">
                <a:solidFill>
                  <a:schemeClr val="dk1"/>
                </a:solidFill>
                <a:latin typeface="Lexend Light"/>
                <a:ea typeface="Lexend Light"/>
                <a:cs typeface="Lexend Light"/>
                <a:sym typeface="Lexend Light"/>
              </a:rPr>
              <a:t>Most star forming galaxies are observed to obey a tight correlation between their SFR and stellar masses called the Main Sequence (MS)</a:t>
            </a:r>
            <a:endParaRPr sz="1000">
              <a:solidFill>
                <a:schemeClr val="dk1"/>
              </a:solidFill>
              <a:latin typeface="Lexend Light"/>
              <a:ea typeface="Lexend Light"/>
              <a:cs typeface="Lexend Light"/>
              <a:sym typeface="Lexend Light"/>
            </a:endParaRPr>
          </a:p>
          <a:p>
            <a:pPr indent="-292100" lvl="0" marL="457200" rtl="0" algn="l">
              <a:spcBef>
                <a:spcPts val="0"/>
              </a:spcBef>
              <a:spcAft>
                <a:spcPts val="0"/>
              </a:spcAft>
              <a:buClr>
                <a:schemeClr val="dk1"/>
              </a:buClr>
              <a:buSzPts val="1000"/>
              <a:buFont typeface="Lexend Light"/>
              <a:buChar char="●"/>
            </a:pPr>
            <a:r>
              <a:rPr lang="en" sz="1000">
                <a:solidFill>
                  <a:schemeClr val="dk1"/>
                </a:solidFill>
                <a:latin typeface="Lexend Light"/>
                <a:ea typeface="Lexend Light"/>
                <a:cs typeface="Lexend Light"/>
                <a:sym typeface="Lexend Light"/>
              </a:rPr>
              <a:t>Most of stellar mass in universe comes from star forming galaxies</a:t>
            </a:r>
            <a:endParaRPr sz="1000">
              <a:solidFill>
                <a:schemeClr val="dk1"/>
              </a:solidFill>
              <a:latin typeface="Lexend Light"/>
              <a:ea typeface="Lexend Light"/>
              <a:cs typeface="Lexend Light"/>
              <a:sym typeface="Lexend Light"/>
            </a:endParaRPr>
          </a:p>
          <a:p>
            <a:pPr indent="-292100" lvl="0" marL="457200" rtl="0" algn="l">
              <a:spcBef>
                <a:spcPts val="0"/>
              </a:spcBef>
              <a:spcAft>
                <a:spcPts val="0"/>
              </a:spcAft>
              <a:buClr>
                <a:schemeClr val="dk1"/>
              </a:buClr>
              <a:buSzPts val="1000"/>
              <a:buFont typeface="Lexend Light"/>
              <a:buChar char="●"/>
            </a:pPr>
            <a:r>
              <a:rPr lang="en" sz="1000">
                <a:solidFill>
                  <a:schemeClr val="dk1"/>
                </a:solidFill>
                <a:latin typeface="Lexend Light"/>
                <a:ea typeface="Lexend Light"/>
                <a:cs typeface="Lexend Light"/>
                <a:sym typeface="Lexend Light"/>
              </a:rPr>
              <a:t>Star bursts galaxies will appear slightly above (phase rather than a type) while quiescent (low-SFG) will appear below.</a:t>
            </a:r>
            <a:endParaRPr sz="1000">
              <a:solidFill>
                <a:schemeClr val="dk1"/>
              </a:solidFill>
              <a:latin typeface="Lexend Light"/>
              <a:ea typeface="Lexend Light"/>
              <a:cs typeface="Lexend Light"/>
              <a:sym typeface="Lexend Light"/>
            </a:endParaRPr>
          </a:p>
          <a:p>
            <a:pPr indent="-292100" lvl="0" marL="457200" rtl="0" algn="l">
              <a:spcBef>
                <a:spcPts val="0"/>
              </a:spcBef>
              <a:spcAft>
                <a:spcPts val="0"/>
              </a:spcAft>
              <a:buClr>
                <a:schemeClr val="dk1"/>
              </a:buClr>
              <a:buSzPts val="1000"/>
              <a:buFont typeface="Lexend Light"/>
              <a:buChar char="●"/>
            </a:pPr>
            <a:r>
              <a:rPr lang="en" sz="1000">
                <a:solidFill>
                  <a:schemeClr val="dk1"/>
                </a:solidFill>
                <a:latin typeface="Lexend Light"/>
                <a:ea typeface="Lexend Light"/>
                <a:cs typeface="Lexend Light"/>
                <a:sym typeface="Lexend Light"/>
              </a:rPr>
              <a:t>Giant ellipticals evolved from progenitor SFG at z ~ 3</a:t>
            </a:r>
            <a:endParaRPr sz="1000">
              <a:solidFill>
                <a:schemeClr val="dk1"/>
              </a:solidFill>
              <a:latin typeface="Lexend Light"/>
              <a:ea typeface="Lexend Light"/>
              <a:cs typeface="Lexend Light"/>
              <a:sym typeface="Lexend Light"/>
            </a:endParaRPr>
          </a:p>
          <a:p>
            <a:pPr indent="-292100" lvl="0" marL="457200" rtl="0" algn="l">
              <a:spcBef>
                <a:spcPts val="0"/>
              </a:spcBef>
              <a:spcAft>
                <a:spcPts val="0"/>
              </a:spcAft>
              <a:buClr>
                <a:schemeClr val="dk1"/>
              </a:buClr>
              <a:buSzPts val="1000"/>
              <a:buFont typeface="Lexend Light"/>
              <a:buChar char="●"/>
            </a:pPr>
            <a:r>
              <a:rPr lang="en" sz="1000">
                <a:solidFill>
                  <a:schemeClr val="dk1"/>
                </a:solidFill>
                <a:latin typeface="Lexend Light"/>
                <a:ea typeface="Lexend Light"/>
                <a:cs typeface="Lexend Light"/>
                <a:sym typeface="Lexend Light"/>
              </a:rPr>
              <a:t>Transitional green valley could be in the process of being quenched that impact their transition time</a:t>
            </a:r>
            <a:endParaRPr sz="1000">
              <a:solidFill>
                <a:schemeClr val="dk1"/>
              </a:solidFill>
              <a:latin typeface="Lexend Light"/>
              <a:ea typeface="Lexend Light"/>
              <a:cs typeface="Lexend Light"/>
              <a:sym typeface="Lexend Light"/>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3d0d2a4388a_0_6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3d0d2a4388a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000" u="sng">
              <a:solidFill>
                <a:schemeClr val="dk1"/>
              </a:solidFill>
              <a:latin typeface="Lexend Light"/>
              <a:ea typeface="Lexend Light"/>
              <a:cs typeface="Lexend Light"/>
              <a:sym typeface="Lexend Light"/>
            </a:endParaRPr>
          </a:p>
          <a:p>
            <a:pPr indent="-292100" lvl="0" marL="457200" rtl="0" algn="l">
              <a:spcBef>
                <a:spcPts val="0"/>
              </a:spcBef>
              <a:spcAft>
                <a:spcPts val="0"/>
              </a:spcAft>
              <a:buClr>
                <a:schemeClr val="dk1"/>
              </a:buClr>
              <a:buSzPts val="1000"/>
              <a:buFont typeface="Lexend Light"/>
              <a:buChar char="●"/>
            </a:pPr>
            <a:r>
              <a:rPr lang="en" sz="1000">
                <a:solidFill>
                  <a:schemeClr val="dk1"/>
                </a:solidFill>
                <a:latin typeface="Lexend Light"/>
                <a:ea typeface="Lexend Light"/>
                <a:cs typeface="Lexend Light"/>
                <a:sym typeface="Lexend Light"/>
              </a:rPr>
              <a:t>Most star forming galaxies are observed to obey a tight correlation between their SFR and stellar masses called the Main Sequence (MS)</a:t>
            </a:r>
            <a:endParaRPr sz="1000">
              <a:solidFill>
                <a:schemeClr val="dk1"/>
              </a:solidFill>
              <a:latin typeface="Lexend Light"/>
              <a:ea typeface="Lexend Light"/>
              <a:cs typeface="Lexend Light"/>
              <a:sym typeface="Lexend Light"/>
            </a:endParaRPr>
          </a:p>
          <a:p>
            <a:pPr indent="-292100" lvl="0" marL="457200" rtl="0" algn="l">
              <a:spcBef>
                <a:spcPts val="0"/>
              </a:spcBef>
              <a:spcAft>
                <a:spcPts val="0"/>
              </a:spcAft>
              <a:buClr>
                <a:schemeClr val="dk1"/>
              </a:buClr>
              <a:buSzPts val="1000"/>
              <a:buFont typeface="Lexend Light"/>
              <a:buChar char="●"/>
            </a:pPr>
            <a:r>
              <a:rPr lang="en" sz="1000">
                <a:solidFill>
                  <a:schemeClr val="dk1"/>
                </a:solidFill>
                <a:latin typeface="Lexend Light"/>
                <a:ea typeface="Lexend Light"/>
                <a:cs typeface="Lexend Light"/>
                <a:sym typeface="Lexend Light"/>
              </a:rPr>
              <a:t>Most of stellar mass in universe comes from star forming galaxies</a:t>
            </a:r>
            <a:endParaRPr sz="1000">
              <a:solidFill>
                <a:schemeClr val="dk1"/>
              </a:solidFill>
              <a:latin typeface="Lexend Light"/>
              <a:ea typeface="Lexend Light"/>
              <a:cs typeface="Lexend Light"/>
              <a:sym typeface="Lexend Light"/>
            </a:endParaRPr>
          </a:p>
          <a:p>
            <a:pPr indent="-292100" lvl="0" marL="457200" rtl="0" algn="l">
              <a:spcBef>
                <a:spcPts val="0"/>
              </a:spcBef>
              <a:spcAft>
                <a:spcPts val="0"/>
              </a:spcAft>
              <a:buClr>
                <a:schemeClr val="dk1"/>
              </a:buClr>
              <a:buSzPts val="1000"/>
              <a:buFont typeface="Lexend Light"/>
              <a:buChar char="●"/>
            </a:pPr>
            <a:r>
              <a:rPr lang="en" sz="1000">
                <a:solidFill>
                  <a:schemeClr val="dk1"/>
                </a:solidFill>
                <a:latin typeface="Lexend Light"/>
                <a:ea typeface="Lexend Light"/>
                <a:cs typeface="Lexend Light"/>
                <a:sym typeface="Lexend Light"/>
              </a:rPr>
              <a:t>Star bursts galaxies will appear slightly above (phase rather than a type) while quiescent (low-SFG) will appear below.</a:t>
            </a:r>
            <a:endParaRPr sz="1000">
              <a:solidFill>
                <a:schemeClr val="dk1"/>
              </a:solidFill>
              <a:latin typeface="Lexend Light"/>
              <a:ea typeface="Lexend Light"/>
              <a:cs typeface="Lexend Light"/>
              <a:sym typeface="Lexend Light"/>
            </a:endParaRPr>
          </a:p>
          <a:p>
            <a:pPr indent="-292100" lvl="0" marL="457200" rtl="0" algn="l">
              <a:spcBef>
                <a:spcPts val="0"/>
              </a:spcBef>
              <a:spcAft>
                <a:spcPts val="0"/>
              </a:spcAft>
              <a:buClr>
                <a:schemeClr val="dk1"/>
              </a:buClr>
              <a:buSzPts val="1000"/>
              <a:buFont typeface="Lexend Light"/>
              <a:buChar char="●"/>
            </a:pPr>
            <a:r>
              <a:rPr lang="en" sz="1000">
                <a:solidFill>
                  <a:schemeClr val="dk1"/>
                </a:solidFill>
                <a:latin typeface="Lexend Light"/>
                <a:ea typeface="Lexend Light"/>
                <a:cs typeface="Lexend Light"/>
                <a:sym typeface="Lexend Light"/>
              </a:rPr>
              <a:t>Giant ellipticals evolved from progenitor SFG at z ~ 3</a:t>
            </a:r>
            <a:endParaRPr sz="1000">
              <a:solidFill>
                <a:schemeClr val="dk1"/>
              </a:solidFill>
              <a:latin typeface="Lexend Light"/>
              <a:ea typeface="Lexend Light"/>
              <a:cs typeface="Lexend Light"/>
              <a:sym typeface="Lexend Light"/>
            </a:endParaRPr>
          </a:p>
          <a:p>
            <a:pPr indent="-292100" lvl="0" marL="457200" rtl="0" algn="l">
              <a:spcBef>
                <a:spcPts val="0"/>
              </a:spcBef>
              <a:spcAft>
                <a:spcPts val="0"/>
              </a:spcAft>
              <a:buClr>
                <a:schemeClr val="dk1"/>
              </a:buClr>
              <a:buSzPts val="1000"/>
              <a:buFont typeface="Lexend Light"/>
              <a:buChar char="●"/>
            </a:pPr>
            <a:r>
              <a:rPr lang="en" sz="1000">
                <a:solidFill>
                  <a:schemeClr val="dk1"/>
                </a:solidFill>
                <a:latin typeface="Lexend Light"/>
                <a:ea typeface="Lexend Light"/>
                <a:cs typeface="Lexend Light"/>
                <a:sym typeface="Lexend Light"/>
              </a:rPr>
              <a:t>Transitional green valley could be in the process of being quenched that impact their transition time</a:t>
            </a:r>
            <a:endParaRPr sz="1000">
              <a:solidFill>
                <a:schemeClr val="dk1"/>
              </a:solidFill>
              <a:latin typeface="Lexend Light"/>
              <a:ea typeface="Lexend Light"/>
              <a:cs typeface="Lexend Light"/>
              <a:sym typeface="Lexend Light"/>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3cce4a5cd63_0_66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3cce4a5cd63_0_6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457200" rtl="0" algn="l">
              <a:spcBef>
                <a:spcPts val="0"/>
              </a:spcBef>
              <a:spcAft>
                <a:spcPts val="0"/>
              </a:spcAft>
              <a:buClr>
                <a:schemeClr val="dk1"/>
              </a:buClr>
              <a:buSzPts val="1000"/>
              <a:buFont typeface="Lexend Light"/>
              <a:buChar char="●"/>
            </a:pPr>
            <a:r>
              <a:rPr lang="en" sz="1000">
                <a:solidFill>
                  <a:schemeClr val="dk1"/>
                </a:solidFill>
                <a:latin typeface="Lexend Light"/>
                <a:ea typeface="Lexend Light"/>
                <a:cs typeface="Lexend Light"/>
                <a:sym typeface="Lexend Light"/>
              </a:rPr>
              <a:t>Radio continuum emission from SFG’s are both thermal and non-thermal </a:t>
            </a:r>
            <a:endParaRPr sz="1000">
              <a:solidFill>
                <a:schemeClr val="dk1"/>
              </a:solidFill>
              <a:latin typeface="Lexend Light"/>
              <a:ea typeface="Lexend Light"/>
              <a:cs typeface="Lexend Light"/>
              <a:sym typeface="Lexend Light"/>
            </a:endParaRPr>
          </a:p>
          <a:p>
            <a:pPr indent="0" lvl="0" marL="0" rtl="0" algn="l">
              <a:spcBef>
                <a:spcPts val="0"/>
              </a:spcBef>
              <a:spcAft>
                <a:spcPts val="0"/>
              </a:spcAft>
              <a:buClr>
                <a:schemeClr val="dk1"/>
              </a:buClr>
              <a:buSzPts val="1100"/>
              <a:buFont typeface="Arial"/>
              <a:buNone/>
            </a:pPr>
            <a:r>
              <a:t/>
            </a:r>
            <a:endParaRPr sz="1000">
              <a:solidFill>
                <a:schemeClr val="dk1"/>
              </a:solidFill>
              <a:latin typeface="Lexend Light"/>
              <a:ea typeface="Lexend Light"/>
              <a:cs typeface="Lexend Light"/>
              <a:sym typeface="Lexend Light"/>
            </a:endParaRPr>
          </a:p>
          <a:p>
            <a:pPr indent="-292100" lvl="0" marL="457200" rtl="0" algn="l">
              <a:spcBef>
                <a:spcPts val="0"/>
              </a:spcBef>
              <a:spcAft>
                <a:spcPts val="0"/>
              </a:spcAft>
              <a:buClr>
                <a:schemeClr val="dk1"/>
              </a:buClr>
              <a:buSzPts val="1000"/>
              <a:buFont typeface="Lexend Light"/>
              <a:buChar char="●"/>
            </a:pPr>
            <a:r>
              <a:rPr lang="en" sz="1000">
                <a:solidFill>
                  <a:schemeClr val="dk1"/>
                </a:solidFill>
                <a:latin typeface="Lexend Light"/>
                <a:ea typeface="Lexend Light"/>
                <a:cs typeface="Lexend Light"/>
                <a:sym typeface="Lexend Light"/>
              </a:rPr>
              <a:t>Star formation rate (SFR) -&gt; Driven by availability of dense molecular gas (HII regions) and supernovae</a:t>
            </a:r>
            <a:endParaRPr sz="1000">
              <a:solidFill>
                <a:schemeClr val="dk1"/>
              </a:solidFill>
              <a:latin typeface="Lexend Light"/>
              <a:ea typeface="Lexend Light"/>
              <a:cs typeface="Lexend Light"/>
              <a:sym typeface="Lexend Light"/>
            </a:endParaRPr>
          </a:p>
          <a:p>
            <a:pPr indent="0" lvl="0" marL="0" rtl="0" algn="l">
              <a:spcBef>
                <a:spcPts val="0"/>
              </a:spcBef>
              <a:spcAft>
                <a:spcPts val="0"/>
              </a:spcAft>
              <a:buClr>
                <a:schemeClr val="dk1"/>
              </a:buClr>
              <a:buSzPts val="1100"/>
              <a:buFont typeface="Arial"/>
              <a:buNone/>
            </a:pPr>
            <a:r>
              <a:t/>
            </a:r>
            <a:endParaRPr sz="1000">
              <a:solidFill>
                <a:schemeClr val="dk1"/>
              </a:solidFill>
              <a:latin typeface="Lexend Light"/>
              <a:ea typeface="Lexend Light"/>
              <a:cs typeface="Lexend Light"/>
              <a:sym typeface="Lexend Light"/>
            </a:endParaRPr>
          </a:p>
          <a:p>
            <a:pPr indent="-292100" lvl="0" marL="457200" rtl="0" algn="l">
              <a:spcBef>
                <a:spcPts val="0"/>
              </a:spcBef>
              <a:spcAft>
                <a:spcPts val="0"/>
              </a:spcAft>
              <a:buClr>
                <a:schemeClr val="dk1"/>
              </a:buClr>
              <a:buSzPts val="1000"/>
              <a:buFont typeface="Lexend Light"/>
              <a:buChar char="●"/>
            </a:pPr>
            <a:r>
              <a:rPr lang="en" sz="1000">
                <a:solidFill>
                  <a:schemeClr val="dk1"/>
                </a:solidFill>
                <a:latin typeface="Lexend Light"/>
                <a:ea typeface="Lexend Light"/>
                <a:cs typeface="Lexend Light"/>
                <a:sym typeface="Lexend Light"/>
              </a:rPr>
              <a:t>Supernova shocks accelerate CR electrons that gyrate in magnetic field -&gt; non-thermal emission -&gt; Dominant at GHz frequencies -. Delayed tracer</a:t>
            </a:r>
            <a:endParaRPr sz="1000">
              <a:solidFill>
                <a:schemeClr val="dk1"/>
              </a:solidFill>
              <a:latin typeface="Lexend Light"/>
              <a:ea typeface="Lexend Light"/>
              <a:cs typeface="Lexend Light"/>
              <a:sym typeface="Lexend Light"/>
            </a:endParaRPr>
          </a:p>
          <a:p>
            <a:pPr indent="0" lvl="0" marL="0" rtl="0" algn="l">
              <a:spcBef>
                <a:spcPts val="0"/>
              </a:spcBef>
              <a:spcAft>
                <a:spcPts val="0"/>
              </a:spcAft>
              <a:buClr>
                <a:schemeClr val="dk1"/>
              </a:buClr>
              <a:buSzPts val="1100"/>
              <a:buFont typeface="Arial"/>
              <a:buNone/>
            </a:pPr>
            <a:r>
              <a:t/>
            </a:r>
            <a:endParaRPr sz="1000">
              <a:solidFill>
                <a:schemeClr val="dk1"/>
              </a:solidFill>
              <a:latin typeface="Lexend Light"/>
              <a:ea typeface="Lexend Light"/>
              <a:cs typeface="Lexend Light"/>
              <a:sym typeface="Lexend Light"/>
            </a:endParaRPr>
          </a:p>
          <a:p>
            <a:pPr indent="-292100" lvl="0" marL="457200" rtl="0" algn="l">
              <a:spcBef>
                <a:spcPts val="0"/>
              </a:spcBef>
              <a:spcAft>
                <a:spcPts val="0"/>
              </a:spcAft>
              <a:buClr>
                <a:schemeClr val="dk1"/>
              </a:buClr>
              <a:buSzPts val="1000"/>
              <a:buFont typeface="Lexend Light"/>
              <a:buChar char="●"/>
            </a:pPr>
            <a:r>
              <a:rPr lang="en" sz="1000">
                <a:solidFill>
                  <a:schemeClr val="dk1"/>
                </a:solidFill>
                <a:latin typeface="Lexend Light"/>
                <a:ea typeface="Lexend Light"/>
                <a:cs typeface="Lexend Light"/>
                <a:sym typeface="Lexend Light"/>
              </a:rPr>
              <a:t>Columb interactions of e- and p+ in HII regions ionized by hot young stars - &gt; free-free emission. ~x 10 times fainter -&gt; challenging to observe at Ghz frequencies (since a ~ -0.2)  -&gt; dominant at &gt; 30 GHz</a:t>
            </a:r>
            <a:endParaRPr sz="1000">
              <a:solidFill>
                <a:schemeClr val="dk1"/>
              </a:solidFill>
              <a:latin typeface="Lexend Light"/>
              <a:ea typeface="Lexend Light"/>
              <a:cs typeface="Lexend Light"/>
              <a:sym typeface="Lexend Light"/>
            </a:endParaRPr>
          </a:p>
          <a:p>
            <a:pPr indent="0" lvl="0" marL="457200" rtl="0" algn="l">
              <a:spcBef>
                <a:spcPts val="0"/>
              </a:spcBef>
              <a:spcAft>
                <a:spcPts val="0"/>
              </a:spcAft>
              <a:buClr>
                <a:schemeClr val="dk1"/>
              </a:buClr>
              <a:buSzPts val="1100"/>
              <a:buFont typeface="Arial"/>
              <a:buNone/>
            </a:pPr>
            <a:r>
              <a:t/>
            </a:r>
            <a:endParaRPr sz="1000">
              <a:solidFill>
                <a:schemeClr val="dk1"/>
              </a:solidFill>
              <a:latin typeface="Lexend Light"/>
              <a:ea typeface="Lexend Light"/>
              <a:cs typeface="Lexend Light"/>
              <a:sym typeface="Lexend Light"/>
            </a:endParaRPr>
          </a:p>
          <a:p>
            <a:pPr indent="-292100" lvl="0" marL="457200" rtl="0" algn="l">
              <a:spcBef>
                <a:spcPts val="0"/>
              </a:spcBef>
              <a:spcAft>
                <a:spcPts val="0"/>
              </a:spcAft>
              <a:buClr>
                <a:schemeClr val="dk1"/>
              </a:buClr>
              <a:buSzPts val="1000"/>
              <a:buFont typeface="Lexend Light"/>
              <a:buChar char="●"/>
            </a:pPr>
            <a:r>
              <a:rPr lang="en" sz="1000">
                <a:solidFill>
                  <a:schemeClr val="dk1"/>
                </a:solidFill>
                <a:latin typeface="Lexend Light"/>
                <a:ea typeface="Lexend Light"/>
                <a:cs typeface="Lexend Light"/>
                <a:sym typeface="Lexend Light"/>
              </a:rPr>
              <a:t>If we know star formation history and Initial Mass Function (IMF) we can use stellar evolution models -&gt; describe how stars of different masses evolve over time</a:t>
            </a:r>
            <a:endParaRPr sz="1000" u="sng">
              <a:solidFill>
                <a:schemeClr val="dk1"/>
              </a:solidFill>
              <a:latin typeface="Lexend Light"/>
              <a:ea typeface="Lexend Light"/>
              <a:cs typeface="Lexend Light"/>
              <a:sym typeface="Lexend Light"/>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3cce4a5cd63_0_79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3cce4a5cd63_0_7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457200" rtl="0" algn="l">
              <a:spcBef>
                <a:spcPts val="0"/>
              </a:spcBef>
              <a:spcAft>
                <a:spcPts val="0"/>
              </a:spcAft>
              <a:buClr>
                <a:schemeClr val="dk1"/>
              </a:buClr>
              <a:buSzPts val="1000"/>
              <a:buFont typeface="Lexend Light"/>
              <a:buChar char="●"/>
            </a:pPr>
            <a:r>
              <a:rPr lang="en" sz="1000">
                <a:solidFill>
                  <a:schemeClr val="dk1"/>
                </a:solidFill>
                <a:latin typeface="Lexend Light"/>
                <a:ea typeface="Lexend Light"/>
                <a:cs typeface="Lexend Light"/>
                <a:sym typeface="Lexend Light"/>
              </a:rPr>
              <a:t>Radio continuum emission from SFG’s are both thermal and non-thermal </a:t>
            </a:r>
            <a:endParaRPr sz="1000">
              <a:solidFill>
                <a:schemeClr val="dk1"/>
              </a:solidFill>
              <a:latin typeface="Lexend Light"/>
              <a:ea typeface="Lexend Light"/>
              <a:cs typeface="Lexend Light"/>
              <a:sym typeface="Lexend Light"/>
            </a:endParaRPr>
          </a:p>
          <a:p>
            <a:pPr indent="0" lvl="0" marL="0" rtl="0" algn="l">
              <a:spcBef>
                <a:spcPts val="0"/>
              </a:spcBef>
              <a:spcAft>
                <a:spcPts val="0"/>
              </a:spcAft>
              <a:buNone/>
            </a:pPr>
            <a:r>
              <a:t/>
            </a:r>
            <a:endParaRPr sz="1000">
              <a:solidFill>
                <a:schemeClr val="dk1"/>
              </a:solidFill>
              <a:latin typeface="Lexend Light"/>
              <a:ea typeface="Lexend Light"/>
              <a:cs typeface="Lexend Light"/>
              <a:sym typeface="Lexend Light"/>
            </a:endParaRPr>
          </a:p>
          <a:p>
            <a:pPr indent="-292100" lvl="0" marL="457200" rtl="0" algn="l">
              <a:spcBef>
                <a:spcPts val="0"/>
              </a:spcBef>
              <a:spcAft>
                <a:spcPts val="0"/>
              </a:spcAft>
              <a:buClr>
                <a:schemeClr val="dk1"/>
              </a:buClr>
              <a:buSzPts val="1000"/>
              <a:buFont typeface="Lexend Light"/>
              <a:buChar char="●"/>
            </a:pPr>
            <a:r>
              <a:rPr lang="en" sz="1000">
                <a:solidFill>
                  <a:schemeClr val="dk1"/>
                </a:solidFill>
                <a:latin typeface="Lexend Light"/>
                <a:ea typeface="Lexend Light"/>
                <a:cs typeface="Lexend Light"/>
                <a:sym typeface="Lexend Light"/>
              </a:rPr>
              <a:t>Star formation rate (SFR) -&gt; Driven by availability of dense molecular gas (HII regions) and supernovae</a:t>
            </a:r>
            <a:endParaRPr sz="1000">
              <a:solidFill>
                <a:schemeClr val="dk1"/>
              </a:solidFill>
              <a:latin typeface="Lexend Light"/>
              <a:ea typeface="Lexend Light"/>
              <a:cs typeface="Lexend Light"/>
              <a:sym typeface="Lexend Light"/>
            </a:endParaRPr>
          </a:p>
          <a:p>
            <a:pPr indent="0" lvl="0" marL="0" rtl="0" algn="l">
              <a:spcBef>
                <a:spcPts val="0"/>
              </a:spcBef>
              <a:spcAft>
                <a:spcPts val="0"/>
              </a:spcAft>
              <a:buNone/>
            </a:pPr>
            <a:r>
              <a:t/>
            </a:r>
            <a:endParaRPr sz="1000">
              <a:solidFill>
                <a:schemeClr val="dk1"/>
              </a:solidFill>
              <a:latin typeface="Lexend Light"/>
              <a:ea typeface="Lexend Light"/>
              <a:cs typeface="Lexend Light"/>
              <a:sym typeface="Lexend Light"/>
            </a:endParaRPr>
          </a:p>
          <a:p>
            <a:pPr indent="-292100" lvl="0" marL="457200" rtl="0" algn="l">
              <a:spcBef>
                <a:spcPts val="0"/>
              </a:spcBef>
              <a:spcAft>
                <a:spcPts val="0"/>
              </a:spcAft>
              <a:buClr>
                <a:schemeClr val="dk1"/>
              </a:buClr>
              <a:buSzPts val="1000"/>
              <a:buFont typeface="Lexend Light"/>
              <a:buChar char="●"/>
            </a:pPr>
            <a:r>
              <a:rPr lang="en" sz="1000">
                <a:solidFill>
                  <a:schemeClr val="dk1"/>
                </a:solidFill>
                <a:latin typeface="Lexend Light"/>
                <a:ea typeface="Lexend Light"/>
                <a:cs typeface="Lexend Light"/>
                <a:sym typeface="Lexend Light"/>
              </a:rPr>
              <a:t>Supernova shocks accelerate CR electrons that gyrate in magnetic field -&gt; non-thermal emission -&gt; Dominant at GHz frequencies -. Delayed tracer</a:t>
            </a:r>
            <a:endParaRPr sz="1000">
              <a:solidFill>
                <a:schemeClr val="dk1"/>
              </a:solidFill>
              <a:latin typeface="Lexend Light"/>
              <a:ea typeface="Lexend Light"/>
              <a:cs typeface="Lexend Light"/>
              <a:sym typeface="Lexend Light"/>
            </a:endParaRPr>
          </a:p>
          <a:p>
            <a:pPr indent="0" lvl="0" marL="0" rtl="0" algn="l">
              <a:spcBef>
                <a:spcPts val="0"/>
              </a:spcBef>
              <a:spcAft>
                <a:spcPts val="0"/>
              </a:spcAft>
              <a:buNone/>
            </a:pPr>
            <a:r>
              <a:t/>
            </a:r>
            <a:endParaRPr sz="1000">
              <a:solidFill>
                <a:schemeClr val="dk1"/>
              </a:solidFill>
              <a:latin typeface="Lexend Light"/>
              <a:ea typeface="Lexend Light"/>
              <a:cs typeface="Lexend Light"/>
              <a:sym typeface="Lexend Light"/>
            </a:endParaRPr>
          </a:p>
          <a:p>
            <a:pPr indent="-292100" lvl="0" marL="457200" rtl="0" algn="l">
              <a:spcBef>
                <a:spcPts val="0"/>
              </a:spcBef>
              <a:spcAft>
                <a:spcPts val="0"/>
              </a:spcAft>
              <a:buClr>
                <a:schemeClr val="dk1"/>
              </a:buClr>
              <a:buSzPts val="1000"/>
              <a:buFont typeface="Lexend Light"/>
              <a:buChar char="●"/>
            </a:pPr>
            <a:r>
              <a:rPr lang="en" sz="1000">
                <a:solidFill>
                  <a:schemeClr val="dk1"/>
                </a:solidFill>
                <a:latin typeface="Lexend Light"/>
                <a:ea typeface="Lexend Light"/>
                <a:cs typeface="Lexend Light"/>
                <a:sym typeface="Lexend Light"/>
              </a:rPr>
              <a:t>Columb interactions of e- and p+ in HII regions ionized by hot young stars - &gt; free-free emission. ~x 10 times fainter -&gt; challenging to observe at Ghz frequencies (since a ~ -0.2)  -&gt; dominant at &gt; 30 GHz</a:t>
            </a:r>
            <a:endParaRPr sz="1000">
              <a:solidFill>
                <a:schemeClr val="dk1"/>
              </a:solidFill>
              <a:latin typeface="Lexend Light"/>
              <a:ea typeface="Lexend Light"/>
              <a:cs typeface="Lexend Light"/>
              <a:sym typeface="Lexend Light"/>
            </a:endParaRPr>
          </a:p>
          <a:p>
            <a:pPr indent="0" lvl="0" marL="457200" rtl="0" algn="l">
              <a:spcBef>
                <a:spcPts val="0"/>
              </a:spcBef>
              <a:spcAft>
                <a:spcPts val="0"/>
              </a:spcAft>
              <a:buNone/>
            </a:pPr>
            <a:r>
              <a:t/>
            </a:r>
            <a:endParaRPr sz="1000">
              <a:solidFill>
                <a:schemeClr val="dk1"/>
              </a:solidFill>
              <a:latin typeface="Lexend Light"/>
              <a:ea typeface="Lexend Light"/>
              <a:cs typeface="Lexend Light"/>
              <a:sym typeface="Lexend Light"/>
            </a:endParaRPr>
          </a:p>
          <a:p>
            <a:pPr indent="-292100" lvl="0" marL="457200" rtl="0" algn="l">
              <a:spcBef>
                <a:spcPts val="0"/>
              </a:spcBef>
              <a:spcAft>
                <a:spcPts val="0"/>
              </a:spcAft>
              <a:buClr>
                <a:schemeClr val="dk1"/>
              </a:buClr>
              <a:buSzPts val="1000"/>
              <a:buFont typeface="Lexend Light"/>
              <a:buChar char="●"/>
            </a:pPr>
            <a:r>
              <a:rPr lang="en" sz="1000">
                <a:solidFill>
                  <a:schemeClr val="dk1"/>
                </a:solidFill>
                <a:latin typeface="Lexend Light"/>
                <a:ea typeface="Lexend Light"/>
                <a:cs typeface="Lexend Light"/>
                <a:sym typeface="Lexend Light"/>
              </a:rPr>
              <a:t>If we know star formation history and Initial Mass Function (IMF) we can use stellar evolution models -&gt; describe how stars of different masses evolve over time</a:t>
            </a:r>
            <a:endParaRPr sz="1000" u="sng">
              <a:solidFill>
                <a:schemeClr val="dk1"/>
              </a:solidFill>
              <a:latin typeface="Lexend Light"/>
              <a:ea typeface="Lexend Light"/>
              <a:cs typeface="Lexend Light"/>
              <a:sym typeface="Lexend Light"/>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3cce4a5cd63_0_106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3cce4a5cd63_0_10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Lexend Light"/>
              <a:buChar char="●"/>
            </a:pPr>
            <a:r>
              <a:rPr lang="en">
                <a:solidFill>
                  <a:schemeClr val="dk1"/>
                </a:solidFill>
                <a:latin typeface="Lexend Light"/>
                <a:ea typeface="Lexend Light"/>
                <a:cs typeface="Lexend Light"/>
                <a:sym typeface="Lexend Light"/>
              </a:rPr>
              <a:t>There exists a tight correlation between total IR luminosity and radio luminosity -&gt; Both SFR tracers.</a:t>
            </a:r>
            <a:endParaRPr>
              <a:solidFill>
                <a:schemeClr val="dk1"/>
              </a:solidFill>
              <a:latin typeface="Lexend Light"/>
              <a:ea typeface="Lexend Light"/>
              <a:cs typeface="Lexend Light"/>
              <a:sym typeface="Lexend Light"/>
            </a:endParaRPr>
          </a:p>
          <a:p>
            <a:pPr indent="0" lvl="0" marL="914400" rtl="0" algn="l">
              <a:spcBef>
                <a:spcPts val="0"/>
              </a:spcBef>
              <a:spcAft>
                <a:spcPts val="0"/>
              </a:spcAft>
              <a:buClr>
                <a:schemeClr val="dk1"/>
              </a:buClr>
              <a:buSzPts val="1100"/>
              <a:buFont typeface="Arial"/>
              <a:buNone/>
            </a:pPr>
            <a:r>
              <a:t/>
            </a:r>
            <a:endParaRPr>
              <a:solidFill>
                <a:schemeClr val="dk1"/>
              </a:solidFill>
              <a:latin typeface="Lexend Light"/>
              <a:ea typeface="Lexend Light"/>
              <a:cs typeface="Lexend Light"/>
              <a:sym typeface="Lexend Light"/>
            </a:endParaRPr>
          </a:p>
          <a:p>
            <a:pPr indent="-298450" lvl="0" marL="457200" rtl="0" algn="l">
              <a:spcBef>
                <a:spcPts val="0"/>
              </a:spcBef>
              <a:spcAft>
                <a:spcPts val="0"/>
              </a:spcAft>
              <a:buClr>
                <a:schemeClr val="dk1"/>
              </a:buClr>
              <a:buSzPts val="1100"/>
              <a:buFont typeface="Lexend Light"/>
              <a:buChar char="●"/>
            </a:pPr>
            <a:r>
              <a:rPr lang="en">
                <a:solidFill>
                  <a:schemeClr val="dk1"/>
                </a:solidFill>
                <a:latin typeface="Lexend Light"/>
                <a:ea typeface="Lexend Light"/>
                <a:cs typeface="Lexend Light"/>
                <a:sym typeface="Lexend Light"/>
              </a:rPr>
              <a:t>UV light from young hot massive stars are absorbed and re-emitted at IR.</a:t>
            </a:r>
            <a:endParaRPr>
              <a:solidFill>
                <a:schemeClr val="dk1"/>
              </a:solidFill>
              <a:latin typeface="Lexend Light"/>
              <a:ea typeface="Lexend Light"/>
              <a:cs typeface="Lexend Light"/>
              <a:sym typeface="Lexend Light"/>
            </a:endParaRPr>
          </a:p>
          <a:p>
            <a:pPr indent="0" lvl="0" marL="914400" rtl="0" algn="l">
              <a:spcBef>
                <a:spcPts val="0"/>
              </a:spcBef>
              <a:spcAft>
                <a:spcPts val="0"/>
              </a:spcAft>
              <a:buClr>
                <a:schemeClr val="dk1"/>
              </a:buClr>
              <a:buSzPts val="1100"/>
              <a:buFont typeface="Arial"/>
              <a:buNone/>
            </a:pPr>
            <a:r>
              <a:t/>
            </a:r>
            <a:endParaRPr>
              <a:solidFill>
                <a:schemeClr val="dk1"/>
              </a:solidFill>
              <a:latin typeface="Lexend Light"/>
              <a:ea typeface="Lexend Light"/>
              <a:cs typeface="Lexend Light"/>
              <a:sym typeface="Lexend Light"/>
            </a:endParaRPr>
          </a:p>
          <a:p>
            <a:pPr indent="-298450" lvl="0" marL="457200" rtl="0" algn="l">
              <a:spcBef>
                <a:spcPts val="0"/>
              </a:spcBef>
              <a:spcAft>
                <a:spcPts val="0"/>
              </a:spcAft>
              <a:buClr>
                <a:schemeClr val="dk1"/>
              </a:buClr>
              <a:buSzPts val="1100"/>
              <a:buFont typeface="Lexend Light"/>
              <a:buChar char="●"/>
            </a:pPr>
            <a:r>
              <a:rPr lang="en">
                <a:solidFill>
                  <a:schemeClr val="dk1"/>
                </a:solidFill>
                <a:latin typeface="Lexend Light"/>
                <a:ea typeface="Lexend Light"/>
                <a:cs typeface="Lexend Light"/>
                <a:sym typeface="Lexend Light"/>
              </a:rPr>
              <a:t>Supernovae produces radio emission dominant at GHz frequencies.</a:t>
            </a:r>
            <a:endParaRPr>
              <a:solidFill>
                <a:schemeClr val="dk1"/>
              </a:solidFill>
              <a:latin typeface="Lexend Light"/>
              <a:ea typeface="Lexend Light"/>
              <a:cs typeface="Lexend Light"/>
              <a:sym typeface="Lexend Light"/>
            </a:endParaRPr>
          </a:p>
          <a:p>
            <a:pPr indent="0" lvl="0" marL="914400" rtl="0" algn="l">
              <a:spcBef>
                <a:spcPts val="0"/>
              </a:spcBef>
              <a:spcAft>
                <a:spcPts val="0"/>
              </a:spcAft>
              <a:buClr>
                <a:schemeClr val="dk1"/>
              </a:buClr>
              <a:buSzPts val="1100"/>
              <a:buFont typeface="Arial"/>
              <a:buNone/>
            </a:pPr>
            <a:r>
              <a:t/>
            </a:r>
            <a:endParaRPr>
              <a:solidFill>
                <a:schemeClr val="dk1"/>
              </a:solidFill>
              <a:latin typeface="Lexend Light"/>
              <a:ea typeface="Lexend Light"/>
              <a:cs typeface="Lexend Light"/>
              <a:sym typeface="Lexend Light"/>
            </a:endParaRPr>
          </a:p>
          <a:p>
            <a:pPr indent="-298450" lvl="0" marL="457200" rtl="0" algn="l">
              <a:spcBef>
                <a:spcPts val="0"/>
              </a:spcBef>
              <a:spcAft>
                <a:spcPts val="0"/>
              </a:spcAft>
              <a:buClr>
                <a:schemeClr val="dk1"/>
              </a:buClr>
              <a:buSzPts val="1100"/>
              <a:buFont typeface="Lexend Light"/>
              <a:buChar char="●"/>
            </a:pPr>
            <a:r>
              <a:rPr lang="en">
                <a:solidFill>
                  <a:schemeClr val="dk1"/>
                </a:solidFill>
                <a:latin typeface="Lexend Light"/>
                <a:ea typeface="Lexend Light"/>
                <a:cs typeface="Lexend Light"/>
                <a:sym typeface="Lexend Light"/>
              </a:rPr>
              <a:t>Does the relatio q_IR hold for all redshifts? This is currently debated</a:t>
            </a:r>
            <a:endParaRPr>
              <a:solidFill>
                <a:schemeClr val="dk1"/>
              </a:solidFill>
              <a:latin typeface="Lexend Light"/>
              <a:ea typeface="Lexend Light"/>
              <a:cs typeface="Lexend Light"/>
              <a:sym typeface="Lexend Light"/>
            </a:endParaRPr>
          </a:p>
          <a:p>
            <a:pPr indent="0" lvl="0" marL="0" rtl="0" algn="l">
              <a:spcBef>
                <a:spcPts val="0"/>
              </a:spcBef>
              <a:spcAft>
                <a:spcPts val="0"/>
              </a:spcAft>
              <a:buNone/>
            </a:pPr>
            <a:r>
              <a:t/>
            </a:r>
            <a:endParaRPr sz="1000">
              <a:solidFill>
                <a:schemeClr val="dk1"/>
              </a:solidFill>
              <a:latin typeface="Lexend Light"/>
              <a:ea typeface="Lexend Light"/>
              <a:cs typeface="Lexend Light"/>
              <a:sym typeface="Lexend Light"/>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2f7ba83117c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2f7ba83117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457200" rtl="0" algn="l">
              <a:spcBef>
                <a:spcPts val="0"/>
              </a:spcBef>
              <a:spcAft>
                <a:spcPts val="0"/>
              </a:spcAft>
              <a:buClr>
                <a:schemeClr val="dk1"/>
              </a:buClr>
              <a:buSzPts val="1000"/>
              <a:buFont typeface="Lexend Light"/>
              <a:buChar char="●"/>
            </a:pPr>
            <a:r>
              <a:rPr lang="en" sz="1000">
                <a:solidFill>
                  <a:schemeClr val="dk1"/>
                </a:solidFill>
                <a:latin typeface="Lexend Light"/>
                <a:ea typeface="Lexend Light"/>
                <a:cs typeface="Lexend Light"/>
                <a:sym typeface="Lexend Light"/>
              </a:rPr>
              <a:t>Superclusters are the largest over-dense, unbound and non-virialized systems in the universe. Virgo, BOSS great wall, Laneika</a:t>
            </a:r>
            <a:endParaRPr/>
          </a:p>
          <a:p>
            <a:pPr indent="0" lvl="0" marL="45720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3cdd1843f58_0_1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3cdd1843f58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457200" rtl="0" algn="l">
              <a:spcBef>
                <a:spcPts val="0"/>
              </a:spcBef>
              <a:spcAft>
                <a:spcPts val="0"/>
              </a:spcAft>
              <a:buClr>
                <a:schemeClr val="dk1"/>
              </a:buClr>
              <a:buSzPts val="1000"/>
              <a:buFont typeface="Lexend Light"/>
              <a:buChar char="●"/>
            </a:pPr>
            <a:r>
              <a:rPr lang="en" sz="1000">
                <a:solidFill>
                  <a:schemeClr val="dk1"/>
                </a:solidFill>
                <a:latin typeface="Lexend Light"/>
                <a:ea typeface="Lexend Light"/>
                <a:cs typeface="Lexend Light"/>
                <a:sym typeface="Lexend Light"/>
              </a:rPr>
              <a:t>Superclusters are the largest over-dense, unbound and non-virialized systems in the universe. Virgo, BOSS great wall, Laneika</a:t>
            </a:r>
            <a:endParaRPr/>
          </a:p>
          <a:p>
            <a:pPr indent="-292100" lvl="0" marL="457200" rtl="0" algn="l">
              <a:spcBef>
                <a:spcPts val="0"/>
              </a:spcBef>
              <a:spcAft>
                <a:spcPts val="0"/>
              </a:spcAft>
              <a:buClr>
                <a:schemeClr val="dk1"/>
              </a:buClr>
              <a:buSzPts val="1000"/>
              <a:buFont typeface="Lexend Light"/>
              <a:buChar char="●"/>
            </a:pPr>
            <a:r>
              <a:rPr lang="en" sz="1000">
                <a:solidFill>
                  <a:schemeClr val="dk1"/>
                </a:solidFill>
                <a:latin typeface="Lexend Light"/>
                <a:ea typeface="Lexend Light"/>
                <a:cs typeface="Lexend Light"/>
                <a:sym typeface="Lexend Light"/>
              </a:rPr>
              <a:t>Peripheral radio relics indicative of recent cluster merger event.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671258" y="990800"/>
            <a:ext cx="7801500" cy="1730100"/>
          </a:xfrm>
          <a:prstGeom prst="rect">
            <a:avLst/>
          </a:prstGeom>
        </p:spPr>
        <p:txBody>
          <a:bodyPr anchorCtr="0" anchor="b"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5" name="Google Shape;15;p2"/>
          <p:cNvSpPr txBox="1"/>
          <p:nvPr>
            <p:ph idx="1" type="subTitle"/>
          </p:nvPr>
        </p:nvSpPr>
        <p:spPr>
          <a:xfrm>
            <a:off x="671250" y="3174876"/>
            <a:ext cx="78015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6" name="Google Shape;16;p2"/>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255275"/>
            <a:ext cx="8520600" cy="18906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p:nvPr>
            <p:ph idx="1" type="body"/>
          </p:nvPr>
        </p:nvSpPr>
        <p:spPr>
          <a:xfrm>
            <a:off x="311700" y="32284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2" name="Google Shape;52;p11"/>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671250" y="2141250"/>
            <a:ext cx="7852200" cy="8610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3" name="Google Shape;23;p4"/>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 name="Google Shape;27;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8" name="Google Shape;28;p5"/>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6"/>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5" name="Google Shape;35;p7"/>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490250" y="526350"/>
            <a:ext cx="62271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8" name="Google Shape;38;p8"/>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2" name="Google Shape;42;p9"/>
          <p:cNvSpPr txBox="1"/>
          <p:nvPr>
            <p:ph type="title"/>
          </p:nvPr>
        </p:nvSpPr>
        <p:spPr>
          <a:xfrm>
            <a:off x="265500" y="1081400"/>
            <a:ext cx="4045200" cy="1710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3" name="Google Shape;43;p9"/>
          <p:cNvSpPr txBox="1"/>
          <p:nvPr>
            <p:ph idx="1" type="subTitle"/>
          </p:nvPr>
        </p:nvSpPr>
        <p:spPr>
          <a:xfrm>
            <a:off x="265500" y="28452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44" name="Google Shape;44;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5" name="Google Shape;45;p9"/>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48" name="Google Shape;48;p10"/>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8" name="Google Shape;8;p1"/>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mc:Choice Requires="p14">
      <p:transition spd="slow" p14:dur="700">
        <p:fade thruBlk="1"/>
      </p:transition>
    </mc:Choice>
    <mc:Fallback>
      <p:transition spd="slow">
        <p:fade/>
      </p:transition>
    </mc:Fallback>
  </mc:AlternateConten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23.png"/><Relationship Id="rId4" Type="http://schemas.openxmlformats.org/officeDocument/2006/relationships/image" Target="../media/image1.png"/><Relationship Id="rId11" Type="http://schemas.openxmlformats.org/officeDocument/2006/relationships/image" Target="../media/image4.png"/><Relationship Id="rId10" Type="http://schemas.openxmlformats.org/officeDocument/2006/relationships/image" Target="../media/image10.png"/><Relationship Id="rId9" Type="http://schemas.openxmlformats.org/officeDocument/2006/relationships/image" Target="../media/image17.png"/><Relationship Id="rId5" Type="http://schemas.openxmlformats.org/officeDocument/2006/relationships/image" Target="../media/image2.png"/><Relationship Id="rId6" Type="http://schemas.openxmlformats.org/officeDocument/2006/relationships/image" Target="../media/image11.png"/><Relationship Id="rId7" Type="http://schemas.openxmlformats.org/officeDocument/2006/relationships/image" Target="../media/image6.png"/><Relationship Id="rId8"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35.png"/><Relationship Id="rId7" Type="http://schemas.openxmlformats.org/officeDocument/2006/relationships/image" Target="../media/image3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42.png"/><Relationship Id="rId4" Type="http://schemas.openxmlformats.org/officeDocument/2006/relationships/image" Target="../media/image54.png"/><Relationship Id="rId10" Type="http://schemas.openxmlformats.org/officeDocument/2006/relationships/image" Target="../media/image3.png"/><Relationship Id="rId9" Type="http://schemas.openxmlformats.org/officeDocument/2006/relationships/image" Target="../media/image2.png"/><Relationship Id="rId5" Type="http://schemas.openxmlformats.org/officeDocument/2006/relationships/image" Target="../media/image39.png"/><Relationship Id="rId6" Type="http://schemas.openxmlformats.org/officeDocument/2006/relationships/image" Target="../media/image34.png"/><Relationship Id="rId7" Type="http://schemas.openxmlformats.org/officeDocument/2006/relationships/image" Target="../media/image50.png"/><Relationship Id="rId8"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47.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1.png"/><Relationship Id="rId11" Type="http://schemas.openxmlformats.org/officeDocument/2006/relationships/image" Target="../media/image51.png"/><Relationship Id="rId10" Type="http://schemas.openxmlformats.org/officeDocument/2006/relationships/image" Target="../media/image62.png"/><Relationship Id="rId9" Type="http://schemas.openxmlformats.org/officeDocument/2006/relationships/image" Target="../media/image47.png"/><Relationship Id="rId5" Type="http://schemas.openxmlformats.org/officeDocument/2006/relationships/image" Target="../media/image2.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4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61.png"/><Relationship Id="rId5" Type="http://schemas.openxmlformats.org/officeDocument/2006/relationships/image" Target="../media/image2.pn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6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35.png"/><Relationship Id="rId5" Type="http://schemas.openxmlformats.org/officeDocument/2006/relationships/image" Target="../media/image2.png"/><Relationship Id="rId6" Type="http://schemas.openxmlformats.org/officeDocument/2006/relationships/image" Target="../media/image46.png"/><Relationship Id="rId7" Type="http://schemas.openxmlformats.org/officeDocument/2006/relationships/image" Target="../media/image30.png"/><Relationship Id="rId8" Type="http://schemas.openxmlformats.org/officeDocument/2006/relationships/image" Target="../media/image5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55.png"/><Relationship Id="rId7" Type="http://schemas.openxmlformats.org/officeDocument/2006/relationships/image" Target="../media/image45.png"/><Relationship Id="rId8" Type="http://schemas.openxmlformats.org/officeDocument/2006/relationships/image" Target="../media/image5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3.png"/><Relationship Id="rId4" Type="http://schemas.openxmlformats.org/officeDocument/2006/relationships/image" Target="../media/image57.png"/><Relationship Id="rId5" Type="http://schemas.openxmlformats.org/officeDocument/2006/relationships/image" Target="../media/image1.png"/><Relationship Id="rId6"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3.png"/><Relationship Id="rId4" Type="http://schemas.openxmlformats.org/officeDocument/2006/relationships/image" Target="../media/image56.png"/><Relationship Id="rId5" Type="http://schemas.openxmlformats.org/officeDocument/2006/relationships/image" Target="../media/image1.png"/><Relationship Id="rId6"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5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3.png"/><Relationship Id="rId5" Type="http://schemas.openxmlformats.org/officeDocument/2006/relationships/image" Target="../media/image8.png"/><Relationship Id="rId6" Type="http://schemas.openxmlformats.org/officeDocument/2006/relationships/image" Target="../media/image12.png"/><Relationship Id="rId7" Type="http://schemas.openxmlformats.org/officeDocument/2006/relationships/image" Target="../media/image1.png"/><Relationship Id="rId8"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63.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1.png"/><Relationship Id="rId7" Type="http://schemas.openxmlformats.org/officeDocument/2006/relationships/image" Target="../media/image2.png"/><Relationship Id="rId8" Type="http://schemas.openxmlformats.org/officeDocument/2006/relationships/image" Target="../media/image68.png"/></Relationships>
</file>

<file path=ppt/slides/_rels/slide21.xml.rels><?xml version="1.0" encoding="UTF-8" standalone="yes"?><Relationships xmlns="http://schemas.openxmlformats.org/package/2006/relationships"><Relationship Id="rId11" Type="http://schemas.openxmlformats.org/officeDocument/2006/relationships/image" Target="../media/image72.png"/><Relationship Id="rId10" Type="http://schemas.openxmlformats.org/officeDocument/2006/relationships/image" Target="../media/image71.png"/><Relationship Id="rId13" Type="http://schemas.openxmlformats.org/officeDocument/2006/relationships/image" Target="../media/image66.png"/><Relationship Id="rId12" Type="http://schemas.openxmlformats.org/officeDocument/2006/relationships/image" Target="../media/image64.png"/><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59.png"/><Relationship Id="rId4" Type="http://schemas.openxmlformats.org/officeDocument/2006/relationships/image" Target="../media/image67.png"/><Relationship Id="rId9" Type="http://schemas.openxmlformats.org/officeDocument/2006/relationships/image" Target="../media/image60.png"/><Relationship Id="rId14" Type="http://schemas.openxmlformats.org/officeDocument/2006/relationships/image" Target="../media/image70.png"/><Relationship Id="rId5" Type="http://schemas.openxmlformats.org/officeDocument/2006/relationships/image" Target="../media/image65.png"/><Relationship Id="rId6" Type="http://schemas.openxmlformats.org/officeDocument/2006/relationships/image" Target="../media/image1.png"/><Relationship Id="rId7" Type="http://schemas.openxmlformats.org/officeDocument/2006/relationships/image" Target="../media/image2.png"/><Relationship Id="rId8" Type="http://schemas.openxmlformats.org/officeDocument/2006/relationships/image" Target="../media/image3.png"/></Relationships>
</file>

<file path=ppt/slides/_rels/slide22.xml.rels><?xml version="1.0" encoding="UTF-8" standalone="yes"?><Relationships xmlns="http://schemas.openxmlformats.org/package/2006/relationships"><Relationship Id="rId11" Type="http://schemas.openxmlformats.org/officeDocument/2006/relationships/image" Target="../media/image10.png"/><Relationship Id="rId10" Type="http://schemas.openxmlformats.org/officeDocument/2006/relationships/image" Target="../media/image17.png"/><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3.png"/><Relationship Id="rId4" Type="http://schemas.openxmlformats.org/officeDocument/2006/relationships/image" Target="../media/image1.png"/><Relationship Id="rId9" Type="http://schemas.openxmlformats.org/officeDocument/2006/relationships/image" Target="../media/image14.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11.png"/><Relationship Id="rId8"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12.png"/><Relationship Id="rId8"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33.png"/><Relationship Id="rId7" Type="http://schemas.openxmlformats.org/officeDocument/2006/relationships/image" Target="../media/image13.png"/><Relationship Id="rId8"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29.png"/><Relationship Id="rId4" Type="http://schemas.openxmlformats.org/officeDocument/2006/relationships/image" Target="../media/image16.png"/><Relationship Id="rId5" Type="http://schemas.openxmlformats.org/officeDocument/2006/relationships/image" Target="../media/image20.png"/><Relationship Id="rId6" Type="http://schemas.openxmlformats.org/officeDocument/2006/relationships/image" Target="../media/image1.png"/><Relationship Id="rId7" Type="http://schemas.openxmlformats.org/officeDocument/2006/relationships/image" Target="../media/image2.png"/><Relationship Id="rId8"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28.png"/><Relationship Id="rId4" Type="http://schemas.openxmlformats.org/officeDocument/2006/relationships/image" Target="../media/image15.png"/><Relationship Id="rId5" Type="http://schemas.openxmlformats.org/officeDocument/2006/relationships/image" Target="../media/image21.png"/><Relationship Id="rId6" Type="http://schemas.openxmlformats.org/officeDocument/2006/relationships/image" Target="../media/image3.png"/><Relationship Id="rId7" Type="http://schemas.openxmlformats.org/officeDocument/2006/relationships/image" Target="../media/image1.png"/><Relationship Id="rId8"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25.png"/><Relationship Id="rId4" Type="http://schemas.openxmlformats.org/officeDocument/2006/relationships/image" Target="../media/image18.png"/><Relationship Id="rId9" Type="http://schemas.openxmlformats.org/officeDocument/2006/relationships/image" Target="../media/image22.png"/><Relationship Id="rId5" Type="http://schemas.openxmlformats.org/officeDocument/2006/relationships/image" Target="../media/image32.png"/><Relationship Id="rId6" Type="http://schemas.openxmlformats.org/officeDocument/2006/relationships/image" Target="../media/image3.png"/><Relationship Id="rId7" Type="http://schemas.openxmlformats.org/officeDocument/2006/relationships/image" Target="../media/image1.png"/><Relationship Id="rId8"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3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30.png"/><Relationship Id="rId7"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pic>
        <p:nvPicPr>
          <p:cNvPr id="59" name="Google Shape;59;p13"/>
          <p:cNvPicPr preferRelativeResize="0"/>
          <p:nvPr/>
        </p:nvPicPr>
        <p:blipFill>
          <a:blip r:embed="rId3">
            <a:alphaModFix/>
          </a:blip>
          <a:stretch>
            <a:fillRect/>
          </a:stretch>
        </p:blipFill>
        <p:spPr>
          <a:xfrm>
            <a:off x="154675" y="955525"/>
            <a:ext cx="4612399" cy="4088274"/>
          </a:xfrm>
          <a:prstGeom prst="rect">
            <a:avLst/>
          </a:prstGeom>
          <a:noFill/>
          <a:ln>
            <a:noFill/>
          </a:ln>
        </p:spPr>
      </p:pic>
      <p:grpSp>
        <p:nvGrpSpPr>
          <p:cNvPr id="60" name="Google Shape;60;p13"/>
          <p:cNvGrpSpPr/>
          <p:nvPr/>
        </p:nvGrpSpPr>
        <p:grpSpPr>
          <a:xfrm>
            <a:off x="2544" y="-4627"/>
            <a:ext cx="1217493" cy="920220"/>
            <a:chOff x="7214305" y="-1439400"/>
            <a:chExt cx="1085400" cy="893418"/>
          </a:xfrm>
        </p:grpSpPr>
        <p:pic>
          <p:nvPicPr>
            <p:cNvPr id="61" name="Google Shape;61;p13"/>
            <p:cNvPicPr preferRelativeResize="0"/>
            <p:nvPr/>
          </p:nvPicPr>
          <p:blipFill>
            <a:blip r:embed="rId4">
              <a:alphaModFix/>
            </a:blip>
            <a:stretch>
              <a:fillRect/>
            </a:stretch>
          </p:blipFill>
          <p:spPr>
            <a:xfrm>
              <a:off x="7214305" y="-1439400"/>
              <a:ext cx="1085400" cy="393600"/>
            </a:xfrm>
            <a:prstGeom prst="rect">
              <a:avLst/>
            </a:prstGeom>
            <a:noFill/>
            <a:ln>
              <a:noFill/>
            </a:ln>
          </p:spPr>
        </p:pic>
        <p:pic>
          <p:nvPicPr>
            <p:cNvPr id="62" name="Google Shape;62;p13"/>
            <p:cNvPicPr preferRelativeResize="0"/>
            <p:nvPr/>
          </p:nvPicPr>
          <p:blipFill>
            <a:blip r:embed="rId5">
              <a:alphaModFix/>
            </a:blip>
            <a:stretch>
              <a:fillRect/>
            </a:stretch>
          </p:blipFill>
          <p:spPr>
            <a:xfrm>
              <a:off x="7214305" y="-1099677"/>
              <a:ext cx="1085400" cy="553694"/>
            </a:xfrm>
            <a:prstGeom prst="rect">
              <a:avLst/>
            </a:prstGeom>
            <a:noFill/>
            <a:ln>
              <a:noFill/>
            </a:ln>
          </p:spPr>
        </p:pic>
      </p:grpSp>
      <p:sp>
        <p:nvSpPr>
          <p:cNvPr id="63" name="Google Shape;63;p13"/>
          <p:cNvSpPr txBox="1"/>
          <p:nvPr/>
        </p:nvSpPr>
        <p:spPr>
          <a:xfrm>
            <a:off x="4111800" y="601525"/>
            <a:ext cx="18522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solidFill>
                  <a:schemeClr val="lt2"/>
                </a:solidFill>
                <a:latin typeface="Karla"/>
                <a:ea typeface="Karla"/>
                <a:cs typeface="Karla"/>
                <a:sym typeface="Karla"/>
              </a:rPr>
              <a:t>Noise </a:t>
            </a:r>
            <a:endParaRPr b="1" sz="1100">
              <a:latin typeface="Karla"/>
              <a:ea typeface="Karla"/>
              <a:cs typeface="Karla"/>
              <a:sym typeface="Karla"/>
            </a:endParaRPr>
          </a:p>
        </p:txBody>
      </p:sp>
      <p:sp>
        <p:nvSpPr>
          <p:cNvPr id="64" name="Google Shape;64;p13"/>
          <p:cNvSpPr txBox="1"/>
          <p:nvPr/>
        </p:nvSpPr>
        <p:spPr>
          <a:xfrm>
            <a:off x="1289825" y="74775"/>
            <a:ext cx="6108900" cy="840900"/>
          </a:xfrm>
          <a:prstGeom prst="rect">
            <a:avLst/>
          </a:prstGeom>
          <a:solidFill>
            <a:srgbClr val="6D9EEB"/>
          </a:solidFill>
          <a:ln cap="flat" cmpd="sng" w="19050">
            <a:solidFill>
              <a:srgbClr val="9900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00000"/>
              </a:lnSpc>
              <a:spcBef>
                <a:spcPts val="0"/>
              </a:spcBef>
              <a:spcAft>
                <a:spcPts val="600"/>
              </a:spcAft>
              <a:buNone/>
            </a:pPr>
            <a:r>
              <a:rPr b="1" lang="en" sz="1800">
                <a:latin typeface="Merriweather"/>
                <a:ea typeface="Merriweather"/>
                <a:cs typeface="Merriweather"/>
                <a:sym typeface="Merriweather"/>
              </a:rPr>
              <a:t>MeerKAT observations of the Saraswati super</a:t>
            </a:r>
            <a:r>
              <a:rPr b="1" lang="en" sz="1800">
                <a:latin typeface="Merriweather"/>
                <a:ea typeface="Merriweather"/>
                <a:cs typeface="Merriweather"/>
                <a:sym typeface="Merriweather"/>
              </a:rPr>
              <a:t>cluster</a:t>
            </a:r>
            <a:r>
              <a:rPr b="1" lang="en" sz="1800">
                <a:latin typeface="Merriweather"/>
                <a:ea typeface="Merriweather"/>
                <a:cs typeface="Merriweather"/>
                <a:sym typeface="Merriweather"/>
              </a:rPr>
              <a:t> (MOSS): Galaxy evolution of core clusters.</a:t>
            </a:r>
            <a:endParaRPr b="1" sz="1800">
              <a:latin typeface="Merriweather"/>
              <a:ea typeface="Merriweather"/>
              <a:cs typeface="Merriweather"/>
              <a:sym typeface="Merriweather"/>
            </a:endParaRPr>
          </a:p>
        </p:txBody>
      </p:sp>
      <p:pic>
        <p:nvPicPr>
          <p:cNvPr id="65" name="Google Shape;65;p13"/>
          <p:cNvPicPr preferRelativeResize="0"/>
          <p:nvPr/>
        </p:nvPicPr>
        <p:blipFill>
          <a:blip r:embed="rId6">
            <a:alphaModFix/>
          </a:blip>
          <a:stretch>
            <a:fillRect/>
          </a:stretch>
        </p:blipFill>
        <p:spPr>
          <a:xfrm>
            <a:off x="154674" y="3617751"/>
            <a:ext cx="1426025" cy="1426050"/>
          </a:xfrm>
          <a:prstGeom prst="rect">
            <a:avLst/>
          </a:prstGeom>
          <a:noFill/>
          <a:ln>
            <a:noFill/>
          </a:ln>
        </p:spPr>
      </p:pic>
      <p:pic>
        <p:nvPicPr>
          <p:cNvPr id="66" name="Google Shape;66;p13"/>
          <p:cNvPicPr preferRelativeResize="0"/>
          <p:nvPr/>
        </p:nvPicPr>
        <p:blipFill>
          <a:blip r:embed="rId7">
            <a:alphaModFix/>
          </a:blip>
          <a:stretch>
            <a:fillRect/>
          </a:stretch>
        </p:blipFill>
        <p:spPr>
          <a:xfrm>
            <a:off x="3341049" y="955525"/>
            <a:ext cx="1426024" cy="1420750"/>
          </a:xfrm>
          <a:prstGeom prst="rect">
            <a:avLst/>
          </a:prstGeom>
          <a:noFill/>
          <a:ln>
            <a:noFill/>
          </a:ln>
        </p:spPr>
      </p:pic>
      <p:pic>
        <p:nvPicPr>
          <p:cNvPr id="67" name="Google Shape;67;p13"/>
          <p:cNvPicPr preferRelativeResize="0"/>
          <p:nvPr/>
        </p:nvPicPr>
        <p:blipFill rotWithShape="1">
          <a:blip r:embed="rId8">
            <a:alphaModFix/>
          </a:blip>
          <a:srcRect b="0" l="0" r="3494" t="0"/>
          <a:stretch/>
        </p:blipFill>
        <p:spPr>
          <a:xfrm>
            <a:off x="154675" y="955525"/>
            <a:ext cx="1217474" cy="1282549"/>
          </a:xfrm>
          <a:prstGeom prst="rect">
            <a:avLst/>
          </a:prstGeom>
          <a:noFill/>
          <a:ln>
            <a:noFill/>
          </a:ln>
        </p:spPr>
      </p:pic>
      <p:pic>
        <p:nvPicPr>
          <p:cNvPr id="68" name="Google Shape;68;p13"/>
          <p:cNvPicPr preferRelativeResize="0"/>
          <p:nvPr/>
        </p:nvPicPr>
        <p:blipFill rotWithShape="1">
          <a:blip r:embed="rId9">
            <a:alphaModFix/>
          </a:blip>
          <a:srcRect b="0" l="0" r="0" t="1710"/>
          <a:stretch/>
        </p:blipFill>
        <p:spPr>
          <a:xfrm>
            <a:off x="4875675" y="955525"/>
            <a:ext cx="4028524" cy="4028675"/>
          </a:xfrm>
          <a:prstGeom prst="rect">
            <a:avLst/>
          </a:prstGeom>
          <a:noFill/>
          <a:ln>
            <a:noFill/>
          </a:ln>
        </p:spPr>
      </p:pic>
      <p:pic>
        <p:nvPicPr>
          <p:cNvPr id="69" name="Google Shape;69;p13"/>
          <p:cNvPicPr preferRelativeResize="0"/>
          <p:nvPr/>
        </p:nvPicPr>
        <p:blipFill>
          <a:blip r:embed="rId10">
            <a:alphaModFix/>
          </a:blip>
          <a:stretch>
            <a:fillRect/>
          </a:stretch>
        </p:blipFill>
        <p:spPr>
          <a:xfrm>
            <a:off x="3097326" y="3888725"/>
            <a:ext cx="1669749" cy="1155076"/>
          </a:xfrm>
          <a:prstGeom prst="rect">
            <a:avLst/>
          </a:prstGeom>
          <a:noFill/>
          <a:ln>
            <a:noFill/>
          </a:ln>
        </p:spPr>
      </p:pic>
      <p:pic>
        <p:nvPicPr>
          <p:cNvPr id="70" name="Google Shape;70;p13"/>
          <p:cNvPicPr preferRelativeResize="0"/>
          <p:nvPr/>
        </p:nvPicPr>
        <p:blipFill>
          <a:blip r:embed="rId11">
            <a:alphaModFix/>
          </a:blip>
          <a:stretch>
            <a:fillRect/>
          </a:stretch>
        </p:blipFill>
        <p:spPr>
          <a:xfrm>
            <a:off x="7465075" y="21600"/>
            <a:ext cx="1562700" cy="9202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22"/>
          <p:cNvSpPr txBox="1"/>
          <p:nvPr/>
        </p:nvSpPr>
        <p:spPr>
          <a:xfrm>
            <a:off x="2293300" y="74775"/>
            <a:ext cx="4281000" cy="415500"/>
          </a:xfrm>
          <a:prstGeom prst="rect">
            <a:avLst/>
          </a:prstGeom>
          <a:solidFill>
            <a:srgbClr val="6D9EEB"/>
          </a:solidFill>
          <a:ln cap="flat" cmpd="sng" w="19050">
            <a:solidFill>
              <a:srgbClr val="9900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00000"/>
              </a:lnSpc>
              <a:spcBef>
                <a:spcPts val="0"/>
              </a:spcBef>
              <a:spcAft>
                <a:spcPts val="600"/>
              </a:spcAft>
              <a:buNone/>
            </a:pPr>
            <a:r>
              <a:rPr b="1" lang="en" sz="2000">
                <a:latin typeface="Merriweather"/>
                <a:ea typeface="Merriweather"/>
                <a:cs typeface="Merriweather"/>
                <a:sym typeface="Merriweather"/>
              </a:rPr>
              <a:t>Core galaxy clusters: Zwcl2341</a:t>
            </a:r>
            <a:endParaRPr b="1" sz="2000">
              <a:latin typeface="Merriweather"/>
              <a:ea typeface="Merriweather"/>
              <a:cs typeface="Merriweather"/>
              <a:sym typeface="Merriweather"/>
            </a:endParaRPr>
          </a:p>
        </p:txBody>
      </p:sp>
      <p:sp>
        <p:nvSpPr>
          <p:cNvPr id="251" name="Google Shape;251;p22"/>
          <p:cNvSpPr txBox="1"/>
          <p:nvPr/>
        </p:nvSpPr>
        <p:spPr>
          <a:xfrm>
            <a:off x="1918275" y="646500"/>
            <a:ext cx="5229600" cy="955500"/>
          </a:xfrm>
          <a:prstGeom prst="rect">
            <a:avLst/>
          </a:prstGeom>
          <a:solidFill>
            <a:srgbClr val="EA9999"/>
          </a:solidFill>
          <a:ln cap="flat" cmpd="sng" w="19050">
            <a:solidFill>
              <a:srgbClr val="9C27B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600"/>
              </a:spcBef>
              <a:spcAft>
                <a:spcPts val="0"/>
              </a:spcAft>
              <a:buNone/>
            </a:pPr>
            <a:r>
              <a:rPr lang="en" sz="1200">
                <a:latin typeface="Lexend Light"/>
                <a:ea typeface="Lexend Light"/>
                <a:cs typeface="Lexend Light"/>
                <a:sym typeface="Lexend Light"/>
              </a:rPr>
              <a:t>Zwcl2341 is the 2nd largest galaxy cluster </a:t>
            </a:r>
            <a:r>
              <a:rPr lang="en" sz="1200">
                <a:latin typeface="Lexend Light"/>
                <a:ea typeface="Lexend Light"/>
                <a:cs typeface="Lexend Light"/>
                <a:sym typeface="Lexend Light"/>
              </a:rPr>
              <a:t>situated</a:t>
            </a:r>
            <a:r>
              <a:rPr lang="en" sz="1200">
                <a:latin typeface="Lexend Light"/>
                <a:ea typeface="Lexend Light"/>
                <a:cs typeface="Lexend Light"/>
                <a:sym typeface="Lexend Light"/>
              </a:rPr>
              <a:t> at the core.</a:t>
            </a:r>
            <a:endParaRPr sz="1200">
              <a:latin typeface="Lexend Light"/>
              <a:ea typeface="Lexend Light"/>
              <a:cs typeface="Lexend Light"/>
              <a:sym typeface="Lexend Light"/>
            </a:endParaRPr>
          </a:p>
          <a:p>
            <a:pPr indent="0" lvl="0" marL="457200" rtl="0" algn="l">
              <a:spcBef>
                <a:spcPts val="600"/>
              </a:spcBef>
              <a:spcAft>
                <a:spcPts val="0"/>
              </a:spcAft>
              <a:buNone/>
            </a:pPr>
            <a:r>
              <a:t/>
            </a:r>
            <a:endParaRPr sz="1200">
              <a:latin typeface="Lexend Light"/>
              <a:ea typeface="Lexend Light"/>
              <a:cs typeface="Lexend Light"/>
              <a:sym typeface="Lexend Light"/>
            </a:endParaRPr>
          </a:p>
          <a:p>
            <a:pPr indent="0" lvl="0" marL="0" rtl="0" algn="l">
              <a:spcBef>
                <a:spcPts val="600"/>
              </a:spcBef>
              <a:spcAft>
                <a:spcPts val="0"/>
              </a:spcAft>
              <a:buNone/>
            </a:pPr>
            <a:r>
              <a:rPr lang="en" sz="1200">
                <a:latin typeface="Lexend Light"/>
                <a:ea typeface="Lexend Light"/>
                <a:cs typeface="Lexend Light"/>
                <a:sym typeface="Lexend Light"/>
              </a:rPr>
              <a:t>Contains</a:t>
            </a:r>
            <a:r>
              <a:rPr lang="en" sz="1200">
                <a:latin typeface="Lexend Light"/>
                <a:ea typeface="Lexend Light"/>
                <a:cs typeface="Lexend Light"/>
                <a:sym typeface="Lexend Light"/>
              </a:rPr>
              <a:t> cluster wide </a:t>
            </a:r>
            <a:r>
              <a:rPr lang="en" sz="1200">
                <a:latin typeface="Lexend Light"/>
                <a:ea typeface="Lexend Light"/>
                <a:cs typeface="Lexend Light"/>
                <a:sym typeface="Lexend Light"/>
              </a:rPr>
              <a:t>diffuse radio relic emission.</a:t>
            </a:r>
            <a:endParaRPr sz="1200">
              <a:latin typeface="Lexend Light"/>
              <a:ea typeface="Lexend Light"/>
              <a:cs typeface="Lexend Light"/>
              <a:sym typeface="Lexend Light"/>
            </a:endParaRPr>
          </a:p>
          <a:p>
            <a:pPr indent="0" lvl="0" marL="0" rtl="0" algn="l">
              <a:spcBef>
                <a:spcPts val="600"/>
              </a:spcBef>
              <a:spcAft>
                <a:spcPts val="0"/>
              </a:spcAft>
              <a:buNone/>
            </a:pPr>
            <a:r>
              <a:t/>
            </a:r>
            <a:endParaRPr sz="1200">
              <a:latin typeface="Lexend Light"/>
              <a:ea typeface="Lexend Light"/>
              <a:cs typeface="Lexend Light"/>
              <a:sym typeface="Lexend Light"/>
            </a:endParaRPr>
          </a:p>
        </p:txBody>
      </p:sp>
      <p:grpSp>
        <p:nvGrpSpPr>
          <p:cNvPr id="252" name="Google Shape;252;p22"/>
          <p:cNvGrpSpPr/>
          <p:nvPr/>
        </p:nvGrpSpPr>
        <p:grpSpPr>
          <a:xfrm>
            <a:off x="99588" y="36629"/>
            <a:ext cx="1245497" cy="785314"/>
            <a:chOff x="7214305" y="-1439400"/>
            <a:chExt cx="1085400" cy="893418"/>
          </a:xfrm>
        </p:grpSpPr>
        <p:pic>
          <p:nvPicPr>
            <p:cNvPr id="253" name="Google Shape;253;p22"/>
            <p:cNvPicPr preferRelativeResize="0"/>
            <p:nvPr/>
          </p:nvPicPr>
          <p:blipFill>
            <a:blip r:embed="rId3">
              <a:alphaModFix/>
            </a:blip>
            <a:stretch>
              <a:fillRect/>
            </a:stretch>
          </p:blipFill>
          <p:spPr>
            <a:xfrm>
              <a:off x="7214305" y="-1439400"/>
              <a:ext cx="1085400" cy="393600"/>
            </a:xfrm>
            <a:prstGeom prst="rect">
              <a:avLst/>
            </a:prstGeom>
            <a:noFill/>
            <a:ln>
              <a:noFill/>
            </a:ln>
          </p:spPr>
        </p:pic>
        <p:pic>
          <p:nvPicPr>
            <p:cNvPr id="254" name="Google Shape;254;p22"/>
            <p:cNvPicPr preferRelativeResize="0"/>
            <p:nvPr/>
          </p:nvPicPr>
          <p:blipFill>
            <a:blip r:embed="rId4">
              <a:alphaModFix/>
            </a:blip>
            <a:stretch>
              <a:fillRect/>
            </a:stretch>
          </p:blipFill>
          <p:spPr>
            <a:xfrm>
              <a:off x="7214305" y="-1099677"/>
              <a:ext cx="1085400" cy="553694"/>
            </a:xfrm>
            <a:prstGeom prst="rect">
              <a:avLst/>
            </a:prstGeom>
            <a:noFill/>
            <a:ln>
              <a:noFill/>
            </a:ln>
          </p:spPr>
        </p:pic>
      </p:grpSp>
      <p:pic>
        <p:nvPicPr>
          <p:cNvPr id="255" name="Google Shape;255;p22"/>
          <p:cNvPicPr preferRelativeResize="0"/>
          <p:nvPr/>
        </p:nvPicPr>
        <p:blipFill>
          <a:blip r:embed="rId5">
            <a:alphaModFix/>
          </a:blip>
          <a:stretch>
            <a:fillRect/>
          </a:stretch>
        </p:blipFill>
        <p:spPr>
          <a:xfrm>
            <a:off x="8173650" y="36650"/>
            <a:ext cx="869601" cy="830474"/>
          </a:xfrm>
          <a:prstGeom prst="rect">
            <a:avLst/>
          </a:prstGeom>
          <a:noFill/>
          <a:ln>
            <a:noFill/>
          </a:ln>
        </p:spPr>
      </p:pic>
      <p:pic>
        <p:nvPicPr>
          <p:cNvPr id="256" name="Google Shape;256;p22"/>
          <p:cNvPicPr preferRelativeResize="0"/>
          <p:nvPr/>
        </p:nvPicPr>
        <p:blipFill rotWithShape="1">
          <a:blip r:embed="rId6">
            <a:alphaModFix/>
          </a:blip>
          <a:srcRect b="9778" l="13363" r="4454" t="4001"/>
          <a:stretch/>
        </p:blipFill>
        <p:spPr>
          <a:xfrm>
            <a:off x="214075" y="1758225"/>
            <a:ext cx="4211827" cy="3102850"/>
          </a:xfrm>
          <a:prstGeom prst="rect">
            <a:avLst/>
          </a:prstGeom>
          <a:noFill/>
          <a:ln cap="flat" cmpd="sng" w="19050">
            <a:solidFill>
              <a:srgbClr val="1155CC"/>
            </a:solidFill>
            <a:prstDash val="solid"/>
            <a:round/>
            <a:headEnd len="sm" w="sm" type="none"/>
            <a:tailEnd len="sm" w="sm" type="none"/>
          </a:ln>
        </p:spPr>
      </p:pic>
      <p:pic>
        <p:nvPicPr>
          <p:cNvPr id="257" name="Google Shape;257;p22"/>
          <p:cNvPicPr preferRelativeResize="0"/>
          <p:nvPr/>
        </p:nvPicPr>
        <p:blipFill>
          <a:blip r:embed="rId7">
            <a:alphaModFix/>
          </a:blip>
          <a:stretch>
            <a:fillRect/>
          </a:stretch>
        </p:blipFill>
        <p:spPr>
          <a:xfrm>
            <a:off x="4828325" y="1758213"/>
            <a:ext cx="3684525" cy="3102850"/>
          </a:xfrm>
          <a:prstGeom prst="rect">
            <a:avLst/>
          </a:prstGeom>
          <a:noFill/>
          <a:ln cap="flat" cmpd="sng" w="19050">
            <a:solidFill>
              <a:srgbClr val="1155CC"/>
            </a:solidFill>
            <a:prstDash val="solid"/>
            <a:round/>
            <a:headEnd len="sm" w="sm" type="none"/>
            <a:tailEnd len="sm" w="sm" type="none"/>
          </a:ln>
        </p:spPr>
      </p:pic>
      <p:sp>
        <p:nvSpPr>
          <p:cNvPr id="258" name="Google Shape;258;p22"/>
          <p:cNvSpPr txBox="1"/>
          <p:nvPr/>
        </p:nvSpPr>
        <p:spPr>
          <a:xfrm>
            <a:off x="1043048" y="2726850"/>
            <a:ext cx="9480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rgbClr val="FFFFFF"/>
                </a:solidFill>
                <a:latin typeface="Karla"/>
                <a:ea typeface="Karla"/>
                <a:cs typeface="Karla"/>
                <a:sym typeface="Karla"/>
              </a:rPr>
              <a:t>ICM gas</a:t>
            </a:r>
            <a:endParaRPr b="1" sz="1500">
              <a:solidFill>
                <a:srgbClr val="FFFFFF"/>
              </a:solidFill>
              <a:latin typeface="Karla"/>
              <a:ea typeface="Karla"/>
              <a:cs typeface="Karla"/>
              <a:sym typeface="Karla"/>
            </a:endParaRPr>
          </a:p>
        </p:txBody>
      </p:sp>
      <p:grpSp>
        <p:nvGrpSpPr>
          <p:cNvPr id="259" name="Google Shape;259;p22"/>
          <p:cNvGrpSpPr/>
          <p:nvPr/>
        </p:nvGrpSpPr>
        <p:grpSpPr>
          <a:xfrm>
            <a:off x="2238823" y="2436200"/>
            <a:ext cx="2344902" cy="1932452"/>
            <a:chOff x="2238823" y="2436200"/>
            <a:chExt cx="2344902" cy="1932452"/>
          </a:xfrm>
        </p:grpSpPr>
        <p:sp>
          <p:nvSpPr>
            <p:cNvPr id="260" name="Google Shape;260;p22"/>
            <p:cNvSpPr txBox="1"/>
            <p:nvPr/>
          </p:nvSpPr>
          <p:spPr>
            <a:xfrm>
              <a:off x="3611425" y="3457000"/>
              <a:ext cx="9723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chemeClr val="dk1"/>
                  </a:solidFill>
                  <a:latin typeface="Karla"/>
                  <a:ea typeface="Karla"/>
                  <a:cs typeface="Karla"/>
                  <a:sym typeface="Karla"/>
                </a:rPr>
                <a:t>Radio Relics</a:t>
              </a:r>
              <a:endParaRPr b="1" sz="1500">
                <a:solidFill>
                  <a:schemeClr val="dk1"/>
                </a:solidFill>
                <a:latin typeface="Karla"/>
                <a:ea typeface="Karla"/>
                <a:cs typeface="Karla"/>
                <a:sym typeface="Karla"/>
              </a:endParaRPr>
            </a:p>
          </p:txBody>
        </p:sp>
        <p:sp>
          <p:nvSpPr>
            <p:cNvPr id="261" name="Google Shape;261;p22"/>
            <p:cNvSpPr/>
            <p:nvPr/>
          </p:nvSpPr>
          <p:spPr>
            <a:xfrm>
              <a:off x="2238823" y="2436200"/>
              <a:ext cx="1437764" cy="1932452"/>
            </a:xfrm>
            <a:custGeom>
              <a:rect b="b" l="l" r="r" t="t"/>
              <a:pathLst>
                <a:path extrusionOk="0" h="74368" w="59714">
                  <a:moveTo>
                    <a:pt x="40298" y="0"/>
                  </a:moveTo>
                  <a:lnTo>
                    <a:pt x="59714" y="49090"/>
                  </a:lnTo>
                  <a:lnTo>
                    <a:pt x="0" y="74368"/>
                  </a:lnTo>
                </a:path>
              </a:pathLst>
            </a:custGeom>
            <a:noFill/>
            <a:ln cap="flat" cmpd="sng" w="19050">
              <a:solidFill>
                <a:schemeClr val="dk1"/>
              </a:solidFill>
              <a:prstDash val="solid"/>
              <a:round/>
              <a:headEnd len="med" w="med" type="none"/>
              <a:tailEnd len="med" w="med" type="none"/>
            </a:ln>
          </p:spPr>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1"/>
                                        </p:tgtEl>
                                        <p:attrNameLst>
                                          <p:attrName>style.visibility</p:attrName>
                                        </p:attrNameLst>
                                      </p:cBhvr>
                                      <p:to>
                                        <p:strVal val="visible"/>
                                      </p:to>
                                    </p:set>
                                    <p:animEffect filter="fade" transition="in">
                                      <p:cBhvr>
                                        <p:cTn dur="1000"/>
                                        <p:tgtEl>
                                          <p:spTgt spid="2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6"/>
                                        </p:tgtEl>
                                        <p:attrNameLst>
                                          <p:attrName>style.visibility</p:attrName>
                                        </p:attrNameLst>
                                      </p:cBhvr>
                                      <p:to>
                                        <p:strVal val="visible"/>
                                      </p:to>
                                    </p:set>
                                    <p:animEffect filter="fade" transition="in">
                                      <p:cBhvr>
                                        <p:cTn dur="1000"/>
                                        <p:tgtEl>
                                          <p:spTgt spid="2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8"/>
                                        </p:tgtEl>
                                        <p:attrNameLst>
                                          <p:attrName>style.visibility</p:attrName>
                                        </p:attrNameLst>
                                      </p:cBhvr>
                                      <p:to>
                                        <p:strVal val="visible"/>
                                      </p:to>
                                    </p:set>
                                    <p:animEffect filter="fade" transition="in">
                                      <p:cBhvr>
                                        <p:cTn dur="1000"/>
                                        <p:tgtEl>
                                          <p:spTgt spid="2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7"/>
                                        </p:tgtEl>
                                        <p:attrNameLst>
                                          <p:attrName>style.visibility</p:attrName>
                                        </p:attrNameLst>
                                      </p:cBhvr>
                                      <p:to>
                                        <p:strVal val="visible"/>
                                      </p:to>
                                    </p:set>
                                    <p:animEffect filter="fade" transition="in">
                                      <p:cBhvr>
                                        <p:cTn dur="1000"/>
                                        <p:tgtEl>
                                          <p:spTgt spid="2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23"/>
          <p:cNvSpPr txBox="1"/>
          <p:nvPr/>
        </p:nvSpPr>
        <p:spPr>
          <a:xfrm>
            <a:off x="2620625" y="33125"/>
            <a:ext cx="4244400" cy="412200"/>
          </a:xfrm>
          <a:prstGeom prst="rect">
            <a:avLst/>
          </a:prstGeom>
          <a:solidFill>
            <a:srgbClr val="6D9EEB"/>
          </a:solidFill>
          <a:ln cap="flat" cmpd="sng" w="19050">
            <a:solidFill>
              <a:srgbClr val="9900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00000"/>
              </a:lnSpc>
              <a:spcBef>
                <a:spcPts val="0"/>
              </a:spcBef>
              <a:spcAft>
                <a:spcPts val="600"/>
              </a:spcAft>
              <a:buNone/>
            </a:pPr>
            <a:r>
              <a:rPr b="1" lang="en" sz="1800">
                <a:latin typeface="Merriweather"/>
                <a:ea typeface="Merriweather"/>
                <a:cs typeface="Merriweather"/>
                <a:sym typeface="Merriweather"/>
              </a:rPr>
              <a:t>MeerKAT observations</a:t>
            </a:r>
            <a:endParaRPr b="1" sz="1800">
              <a:latin typeface="Merriweather"/>
              <a:ea typeface="Merriweather"/>
              <a:cs typeface="Merriweather"/>
              <a:sym typeface="Merriweather"/>
            </a:endParaRPr>
          </a:p>
        </p:txBody>
      </p:sp>
      <p:sp>
        <p:nvSpPr>
          <p:cNvPr id="267" name="Google Shape;267;p23"/>
          <p:cNvSpPr txBox="1"/>
          <p:nvPr/>
        </p:nvSpPr>
        <p:spPr>
          <a:xfrm>
            <a:off x="1021275" y="533763"/>
            <a:ext cx="6941700" cy="1063200"/>
          </a:xfrm>
          <a:prstGeom prst="rect">
            <a:avLst/>
          </a:prstGeom>
          <a:solidFill>
            <a:srgbClr val="EA9999"/>
          </a:solidFill>
          <a:ln cap="flat" cmpd="sng" w="19050">
            <a:solidFill>
              <a:srgbClr val="9C27B0"/>
            </a:solidFill>
            <a:prstDash val="solid"/>
            <a:round/>
            <a:headEnd len="sm" w="sm" type="none"/>
            <a:tailEnd len="sm" w="sm" type="none"/>
          </a:ln>
        </p:spPr>
        <p:txBody>
          <a:bodyPr anchorCtr="0" anchor="t" bIns="91425" lIns="91425" spcFirstLastPara="1" rIns="91425" wrap="square" tIns="91425">
            <a:noAutofit/>
          </a:bodyPr>
          <a:lstStyle/>
          <a:p>
            <a:pPr indent="-298450" lvl="0" marL="457200" rtl="0" algn="l">
              <a:spcBef>
                <a:spcPts val="0"/>
              </a:spcBef>
              <a:spcAft>
                <a:spcPts val="0"/>
              </a:spcAft>
              <a:buSzPts val="1100"/>
              <a:buFont typeface="Lexend Light"/>
              <a:buChar char="●"/>
            </a:pPr>
            <a:r>
              <a:rPr lang="en" sz="1100">
                <a:latin typeface="Lexend Light"/>
                <a:ea typeface="Lexend Light"/>
                <a:cs typeface="Lexend Light"/>
                <a:sym typeface="Lexend Light"/>
              </a:rPr>
              <a:t>Each cluster observed for 8 hour observations (4096 channels, 16s int time) with MeerKAT.</a:t>
            </a:r>
            <a:endParaRPr sz="1100">
              <a:latin typeface="Lexend Light"/>
              <a:ea typeface="Lexend Light"/>
              <a:cs typeface="Lexend Light"/>
              <a:sym typeface="Lexend Light"/>
            </a:endParaRPr>
          </a:p>
          <a:p>
            <a:pPr indent="0" lvl="0" marL="457200" rtl="0" algn="l">
              <a:spcBef>
                <a:spcPts val="0"/>
              </a:spcBef>
              <a:spcAft>
                <a:spcPts val="0"/>
              </a:spcAft>
              <a:buNone/>
            </a:pPr>
            <a:r>
              <a:t/>
            </a:r>
            <a:endParaRPr sz="1100">
              <a:latin typeface="Lexend Light"/>
              <a:ea typeface="Lexend Light"/>
              <a:cs typeface="Lexend Light"/>
              <a:sym typeface="Lexend Light"/>
            </a:endParaRPr>
          </a:p>
          <a:p>
            <a:pPr indent="-298450" lvl="0" marL="457200" rtl="0" algn="l">
              <a:spcBef>
                <a:spcPts val="0"/>
              </a:spcBef>
              <a:spcAft>
                <a:spcPts val="0"/>
              </a:spcAft>
              <a:buSzPts val="1100"/>
              <a:buFont typeface="Lexend Light"/>
              <a:buChar char="●"/>
            </a:pPr>
            <a:r>
              <a:rPr lang="en" sz="1100">
                <a:latin typeface="Lexend Light"/>
                <a:ea typeface="Lexend Light"/>
                <a:cs typeface="Lexend Light"/>
                <a:sym typeface="Lexend Light"/>
              </a:rPr>
              <a:t>8 arcsec resolution and 10uJy noise.</a:t>
            </a:r>
            <a:endParaRPr sz="1100">
              <a:latin typeface="Lexend Light"/>
              <a:ea typeface="Lexend Light"/>
              <a:cs typeface="Lexend Light"/>
              <a:sym typeface="Lexend Light"/>
            </a:endParaRPr>
          </a:p>
          <a:p>
            <a:pPr indent="0" lvl="0" marL="457200" rtl="0" algn="l">
              <a:spcBef>
                <a:spcPts val="0"/>
              </a:spcBef>
              <a:spcAft>
                <a:spcPts val="0"/>
              </a:spcAft>
              <a:buNone/>
            </a:pPr>
            <a:r>
              <a:t/>
            </a:r>
            <a:endParaRPr sz="1100">
              <a:latin typeface="Lexend Light"/>
              <a:ea typeface="Lexend Light"/>
              <a:cs typeface="Lexend Light"/>
              <a:sym typeface="Lexend Light"/>
            </a:endParaRPr>
          </a:p>
          <a:p>
            <a:pPr indent="-298450" lvl="0" marL="457200" rtl="0" algn="l">
              <a:spcBef>
                <a:spcPts val="0"/>
              </a:spcBef>
              <a:spcAft>
                <a:spcPts val="0"/>
              </a:spcAft>
              <a:buSzPts val="1100"/>
              <a:buFont typeface="Lexend Light"/>
              <a:buChar char="●"/>
            </a:pPr>
            <a:r>
              <a:rPr lang="en" sz="1100">
                <a:latin typeface="Lexend Light"/>
                <a:ea typeface="Lexend Light"/>
                <a:cs typeface="Lexend Light"/>
                <a:sym typeface="Lexend Light"/>
              </a:rPr>
              <a:t>Data reduction (calibration, flagging, imaging) procedure performed with Caracal.</a:t>
            </a:r>
            <a:endParaRPr sz="1100">
              <a:latin typeface="Lexend Light"/>
              <a:ea typeface="Lexend Light"/>
              <a:cs typeface="Lexend Light"/>
              <a:sym typeface="Lexend Light"/>
            </a:endParaRPr>
          </a:p>
          <a:p>
            <a:pPr indent="0" lvl="0" marL="457200" rtl="0" algn="l">
              <a:spcBef>
                <a:spcPts val="0"/>
              </a:spcBef>
              <a:spcAft>
                <a:spcPts val="0"/>
              </a:spcAft>
              <a:buNone/>
            </a:pPr>
            <a:r>
              <a:t/>
            </a:r>
            <a:endParaRPr sz="1100">
              <a:latin typeface="Lexend Light"/>
              <a:ea typeface="Lexend Light"/>
              <a:cs typeface="Lexend Light"/>
              <a:sym typeface="Lexend Light"/>
            </a:endParaRPr>
          </a:p>
          <a:p>
            <a:pPr indent="0" lvl="0" marL="0" rtl="0" algn="l">
              <a:spcBef>
                <a:spcPts val="0"/>
              </a:spcBef>
              <a:spcAft>
                <a:spcPts val="0"/>
              </a:spcAft>
              <a:buNone/>
            </a:pPr>
            <a:r>
              <a:t/>
            </a:r>
            <a:endParaRPr sz="1100">
              <a:latin typeface="Lexend Light"/>
              <a:ea typeface="Lexend Light"/>
              <a:cs typeface="Lexend Light"/>
              <a:sym typeface="Lexend Light"/>
            </a:endParaRPr>
          </a:p>
          <a:p>
            <a:pPr indent="0" lvl="0" marL="457200" rtl="0" algn="l">
              <a:spcBef>
                <a:spcPts val="0"/>
              </a:spcBef>
              <a:spcAft>
                <a:spcPts val="0"/>
              </a:spcAft>
              <a:buNone/>
            </a:pPr>
            <a:r>
              <a:t/>
            </a:r>
            <a:endParaRPr sz="1100">
              <a:latin typeface="Lexend Light"/>
              <a:ea typeface="Lexend Light"/>
              <a:cs typeface="Lexend Light"/>
              <a:sym typeface="Lexend Light"/>
            </a:endParaRPr>
          </a:p>
          <a:p>
            <a:pPr indent="0" lvl="0" marL="457200" rtl="0" algn="l">
              <a:spcBef>
                <a:spcPts val="0"/>
              </a:spcBef>
              <a:spcAft>
                <a:spcPts val="0"/>
              </a:spcAft>
              <a:buNone/>
            </a:pPr>
            <a:r>
              <a:t/>
            </a:r>
            <a:endParaRPr sz="1100">
              <a:latin typeface="Lexend Light"/>
              <a:ea typeface="Lexend Light"/>
              <a:cs typeface="Lexend Light"/>
              <a:sym typeface="Lexend Light"/>
            </a:endParaRPr>
          </a:p>
          <a:p>
            <a:pPr indent="0" lvl="0" marL="457200" rtl="0" algn="l">
              <a:spcBef>
                <a:spcPts val="0"/>
              </a:spcBef>
              <a:spcAft>
                <a:spcPts val="0"/>
              </a:spcAft>
              <a:buNone/>
            </a:pPr>
            <a:r>
              <a:t/>
            </a:r>
            <a:endParaRPr sz="1100">
              <a:latin typeface="Lexend Light"/>
              <a:ea typeface="Lexend Light"/>
              <a:cs typeface="Lexend Light"/>
              <a:sym typeface="Lexend Light"/>
            </a:endParaRPr>
          </a:p>
          <a:p>
            <a:pPr indent="0" lvl="0" marL="457200" rtl="0" algn="l">
              <a:spcBef>
                <a:spcPts val="0"/>
              </a:spcBef>
              <a:spcAft>
                <a:spcPts val="0"/>
              </a:spcAft>
              <a:buNone/>
            </a:pPr>
            <a:r>
              <a:t/>
            </a:r>
            <a:endParaRPr sz="1100">
              <a:latin typeface="Lexend Light"/>
              <a:ea typeface="Lexend Light"/>
              <a:cs typeface="Lexend Light"/>
              <a:sym typeface="Lexend Light"/>
            </a:endParaRPr>
          </a:p>
          <a:p>
            <a:pPr indent="0" lvl="0" marL="457200" rtl="0" algn="l">
              <a:spcBef>
                <a:spcPts val="0"/>
              </a:spcBef>
              <a:spcAft>
                <a:spcPts val="0"/>
              </a:spcAft>
              <a:buNone/>
            </a:pPr>
            <a:r>
              <a:t/>
            </a:r>
            <a:endParaRPr sz="1100">
              <a:latin typeface="Lexend Light"/>
              <a:ea typeface="Lexend Light"/>
              <a:cs typeface="Lexend Light"/>
              <a:sym typeface="Lexend Light"/>
            </a:endParaRPr>
          </a:p>
          <a:p>
            <a:pPr indent="0" lvl="0" marL="457200" rtl="0" algn="l">
              <a:spcBef>
                <a:spcPts val="0"/>
              </a:spcBef>
              <a:spcAft>
                <a:spcPts val="0"/>
              </a:spcAft>
              <a:buNone/>
            </a:pPr>
            <a:r>
              <a:t/>
            </a:r>
            <a:endParaRPr sz="1300">
              <a:latin typeface="Lexend Light"/>
              <a:ea typeface="Lexend Light"/>
              <a:cs typeface="Lexend Light"/>
              <a:sym typeface="Lexend Light"/>
            </a:endParaRPr>
          </a:p>
          <a:p>
            <a:pPr indent="0" lvl="0" marL="0" rtl="0" algn="l">
              <a:spcBef>
                <a:spcPts val="0"/>
              </a:spcBef>
              <a:spcAft>
                <a:spcPts val="0"/>
              </a:spcAft>
              <a:buNone/>
            </a:pPr>
            <a:r>
              <a:t/>
            </a:r>
            <a:endParaRPr sz="900">
              <a:latin typeface="Lexend Light"/>
              <a:ea typeface="Lexend Light"/>
              <a:cs typeface="Lexend Light"/>
              <a:sym typeface="Lexend Light"/>
            </a:endParaRPr>
          </a:p>
          <a:p>
            <a:pPr indent="0" lvl="0" marL="0" rtl="0" algn="l">
              <a:spcBef>
                <a:spcPts val="0"/>
              </a:spcBef>
              <a:spcAft>
                <a:spcPts val="0"/>
              </a:spcAft>
              <a:buNone/>
            </a:pPr>
            <a:r>
              <a:t/>
            </a:r>
            <a:endParaRPr sz="900">
              <a:latin typeface="Lexend Light"/>
              <a:ea typeface="Lexend Light"/>
              <a:cs typeface="Lexend Light"/>
              <a:sym typeface="Lexend Light"/>
            </a:endParaRPr>
          </a:p>
          <a:p>
            <a:pPr indent="0" lvl="0" marL="0" rtl="0" algn="l">
              <a:spcBef>
                <a:spcPts val="600"/>
              </a:spcBef>
              <a:spcAft>
                <a:spcPts val="0"/>
              </a:spcAft>
              <a:buNone/>
            </a:pPr>
            <a:r>
              <a:t/>
            </a:r>
            <a:endParaRPr sz="850">
              <a:latin typeface="Lexend Light"/>
              <a:ea typeface="Lexend Light"/>
              <a:cs typeface="Lexend Light"/>
              <a:sym typeface="Lexend Light"/>
            </a:endParaRPr>
          </a:p>
        </p:txBody>
      </p:sp>
      <p:pic>
        <p:nvPicPr>
          <p:cNvPr id="268" name="Google Shape;268;p23"/>
          <p:cNvPicPr preferRelativeResize="0"/>
          <p:nvPr/>
        </p:nvPicPr>
        <p:blipFill>
          <a:blip r:embed="rId3">
            <a:alphaModFix/>
          </a:blip>
          <a:stretch>
            <a:fillRect/>
          </a:stretch>
        </p:blipFill>
        <p:spPr>
          <a:xfrm>
            <a:off x="2029450" y="4049185"/>
            <a:ext cx="2030575" cy="929375"/>
          </a:xfrm>
          <a:prstGeom prst="rect">
            <a:avLst/>
          </a:prstGeom>
          <a:noFill/>
          <a:ln>
            <a:noFill/>
          </a:ln>
        </p:spPr>
      </p:pic>
      <p:pic>
        <p:nvPicPr>
          <p:cNvPr id="269" name="Google Shape;269;p23"/>
          <p:cNvPicPr preferRelativeResize="0"/>
          <p:nvPr/>
        </p:nvPicPr>
        <p:blipFill>
          <a:blip r:embed="rId4">
            <a:alphaModFix/>
          </a:blip>
          <a:stretch>
            <a:fillRect/>
          </a:stretch>
        </p:blipFill>
        <p:spPr>
          <a:xfrm>
            <a:off x="1120025" y="1707075"/>
            <a:ext cx="3620149" cy="1825425"/>
          </a:xfrm>
          <a:prstGeom prst="rect">
            <a:avLst/>
          </a:prstGeom>
          <a:noFill/>
          <a:ln cap="flat" cmpd="sng" w="19050">
            <a:solidFill>
              <a:srgbClr val="00FF00"/>
            </a:solidFill>
            <a:prstDash val="solid"/>
            <a:round/>
            <a:headEnd len="sm" w="sm" type="none"/>
            <a:tailEnd len="sm" w="sm" type="none"/>
          </a:ln>
        </p:spPr>
      </p:pic>
      <p:pic>
        <p:nvPicPr>
          <p:cNvPr id="270" name="Google Shape;270;p23"/>
          <p:cNvPicPr preferRelativeResize="0"/>
          <p:nvPr/>
        </p:nvPicPr>
        <p:blipFill>
          <a:blip r:embed="rId5">
            <a:alphaModFix/>
          </a:blip>
          <a:stretch>
            <a:fillRect/>
          </a:stretch>
        </p:blipFill>
        <p:spPr>
          <a:xfrm>
            <a:off x="5584450" y="1773025"/>
            <a:ext cx="3466498" cy="3205526"/>
          </a:xfrm>
          <a:prstGeom prst="rect">
            <a:avLst/>
          </a:prstGeom>
          <a:noFill/>
          <a:ln cap="flat" cmpd="sng" w="19050">
            <a:solidFill>
              <a:srgbClr val="0000FF"/>
            </a:solidFill>
            <a:prstDash val="solid"/>
            <a:round/>
            <a:headEnd len="sm" w="sm" type="none"/>
            <a:tailEnd len="sm" w="sm" type="none"/>
          </a:ln>
        </p:spPr>
      </p:pic>
      <p:pic>
        <p:nvPicPr>
          <p:cNvPr id="271" name="Google Shape;271;p23"/>
          <p:cNvPicPr preferRelativeResize="0"/>
          <p:nvPr/>
        </p:nvPicPr>
        <p:blipFill>
          <a:blip r:embed="rId6">
            <a:alphaModFix/>
          </a:blip>
          <a:stretch>
            <a:fillRect/>
          </a:stretch>
        </p:blipFill>
        <p:spPr>
          <a:xfrm>
            <a:off x="1021275" y="3993224"/>
            <a:ext cx="932752" cy="1041300"/>
          </a:xfrm>
          <a:prstGeom prst="rect">
            <a:avLst/>
          </a:prstGeom>
          <a:noFill/>
          <a:ln>
            <a:noFill/>
          </a:ln>
        </p:spPr>
      </p:pic>
      <p:pic>
        <p:nvPicPr>
          <p:cNvPr id="272" name="Google Shape;272;p23"/>
          <p:cNvPicPr preferRelativeResize="0"/>
          <p:nvPr/>
        </p:nvPicPr>
        <p:blipFill>
          <a:blip r:embed="rId7">
            <a:alphaModFix/>
          </a:blip>
          <a:stretch>
            <a:fillRect/>
          </a:stretch>
        </p:blipFill>
        <p:spPr>
          <a:xfrm>
            <a:off x="242028" y="1914238"/>
            <a:ext cx="827725" cy="1453262"/>
          </a:xfrm>
          <a:prstGeom prst="rect">
            <a:avLst/>
          </a:prstGeom>
          <a:noFill/>
          <a:ln>
            <a:noFill/>
          </a:ln>
        </p:spPr>
      </p:pic>
      <p:sp>
        <p:nvSpPr>
          <p:cNvPr id="273" name="Google Shape;273;p23"/>
          <p:cNvSpPr/>
          <p:nvPr/>
        </p:nvSpPr>
        <p:spPr>
          <a:xfrm>
            <a:off x="2620625" y="3454350"/>
            <a:ext cx="701100" cy="641700"/>
          </a:xfrm>
          <a:prstGeom prst="mathPlus">
            <a:avLst>
              <a:gd fmla="val 23520" name="adj1"/>
            </a:avLst>
          </a:prstGeom>
          <a:solidFill>
            <a:srgbClr val="FF99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id="274" name="Google Shape;274;p23"/>
          <p:cNvSpPr/>
          <p:nvPr/>
        </p:nvSpPr>
        <p:spPr>
          <a:xfrm>
            <a:off x="4662225" y="3259750"/>
            <a:ext cx="1007100" cy="562800"/>
          </a:xfrm>
          <a:prstGeom prst="mathEqual">
            <a:avLst>
              <a:gd fmla="val 23520" name="adj1"/>
              <a:gd fmla="val 11760" name="adj2"/>
            </a:avLst>
          </a:prstGeom>
          <a:solidFill>
            <a:srgbClr val="FF99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grpSp>
        <p:nvGrpSpPr>
          <p:cNvPr id="275" name="Google Shape;275;p23"/>
          <p:cNvGrpSpPr/>
          <p:nvPr/>
        </p:nvGrpSpPr>
        <p:grpSpPr>
          <a:xfrm>
            <a:off x="53833" y="45"/>
            <a:ext cx="932793" cy="651480"/>
            <a:chOff x="7214305" y="-1439400"/>
            <a:chExt cx="1085400" cy="893418"/>
          </a:xfrm>
        </p:grpSpPr>
        <p:pic>
          <p:nvPicPr>
            <p:cNvPr id="276" name="Google Shape;276;p23"/>
            <p:cNvPicPr preferRelativeResize="0"/>
            <p:nvPr/>
          </p:nvPicPr>
          <p:blipFill>
            <a:blip r:embed="rId8">
              <a:alphaModFix/>
            </a:blip>
            <a:stretch>
              <a:fillRect/>
            </a:stretch>
          </p:blipFill>
          <p:spPr>
            <a:xfrm>
              <a:off x="7214305" y="-1439400"/>
              <a:ext cx="1085400" cy="393600"/>
            </a:xfrm>
            <a:prstGeom prst="rect">
              <a:avLst/>
            </a:prstGeom>
            <a:noFill/>
            <a:ln>
              <a:noFill/>
            </a:ln>
          </p:spPr>
        </p:pic>
        <p:pic>
          <p:nvPicPr>
            <p:cNvPr id="277" name="Google Shape;277;p23"/>
            <p:cNvPicPr preferRelativeResize="0"/>
            <p:nvPr/>
          </p:nvPicPr>
          <p:blipFill>
            <a:blip r:embed="rId9">
              <a:alphaModFix/>
            </a:blip>
            <a:stretch>
              <a:fillRect/>
            </a:stretch>
          </p:blipFill>
          <p:spPr>
            <a:xfrm>
              <a:off x="7214305" y="-1099677"/>
              <a:ext cx="1085400" cy="553694"/>
            </a:xfrm>
            <a:prstGeom prst="rect">
              <a:avLst/>
            </a:prstGeom>
            <a:noFill/>
            <a:ln>
              <a:noFill/>
            </a:ln>
          </p:spPr>
        </p:pic>
      </p:grpSp>
      <p:pic>
        <p:nvPicPr>
          <p:cNvPr id="278" name="Google Shape;278;p23"/>
          <p:cNvPicPr preferRelativeResize="0"/>
          <p:nvPr/>
        </p:nvPicPr>
        <p:blipFill>
          <a:blip r:embed="rId10">
            <a:alphaModFix/>
          </a:blip>
          <a:stretch>
            <a:fillRect/>
          </a:stretch>
        </p:blipFill>
        <p:spPr>
          <a:xfrm>
            <a:off x="8097696" y="54950"/>
            <a:ext cx="1000504" cy="9555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7"/>
                                        </p:tgtEl>
                                        <p:attrNameLst>
                                          <p:attrName>style.visibility</p:attrName>
                                        </p:attrNameLst>
                                      </p:cBhvr>
                                      <p:to>
                                        <p:strVal val="visible"/>
                                      </p:to>
                                    </p:set>
                                    <p:animEffect filter="fade" transition="in">
                                      <p:cBhvr>
                                        <p:cTn dur="1000"/>
                                        <p:tgtEl>
                                          <p:spTgt spid="2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9"/>
                                        </p:tgtEl>
                                        <p:attrNameLst>
                                          <p:attrName>style.visibility</p:attrName>
                                        </p:attrNameLst>
                                      </p:cBhvr>
                                      <p:to>
                                        <p:strVal val="visible"/>
                                      </p:to>
                                    </p:set>
                                    <p:animEffect filter="fade" transition="in">
                                      <p:cBhvr>
                                        <p:cTn dur="1000"/>
                                        <p:tgtEl>
                                          <p:spTgt spid="2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2"/>
                                        </p:tgtEl>
                                        <p:attrNameLst>
                                          <p:attrName>style.visibility</p:attrName>
                                        </p:attrNameLst>
                                      </p:cBhvr>
                                      <p:to>
                                        <p:strVal val="visible"/>
                                      </p:to>
                                    </p:set>
                                    <p:animEffect filter="fade" transition="in">
                                      <p:cBhvr>
                                        <p:cTn dur="1000"/>
                                        <p:tgtEl>
                                          <p:spTgt spid="2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3"/>
                                        </p:tgtEl>
                                        <p:attrNameLst>
                                          <p:attrName>style.visibility</p:attrName>
                                        </p:attrNameLst>
                                      </p:cBhvr>
                                      <p:to>
                                        <p:strVal val="visible"/>
                                      </p:to>
                                    </p:set>
                                    <p:animEffect filter="fade" transition="in">
                                      <p:cBhvr>
                                        <p:cTn dur="1000"/>
                                        <p:tgtEl>
                                          <p:spTgt spid="2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8"/>
                                        </p:tgtEl>
                                        <p:attrNameLst>
                                          <p:attrName>style.visibility</p:attrName>
                                        </p:attrNameLst>
                                      </p:cBhvr>
                                      <p:to>
                                        <p:strVal val="visible"/>
                                      </p:to>
                                    </p:set>
                                    <p:animEffect filter="fade" transition="in">
                                      <p:cBhvr>
                                        <p:cTn dur="1000"/>
                                        <p:tgtEl>
                                          <p:spTgt spid="2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1"/>
                                        </p:tgtEl>
                                        <p:attrNameLst>
                                          <p:attrName>style.visibility</p:attrName>
                                        </p:attrNameLst>
                                      </p:cBhvr>
                                      <p:to>
                                        <p:strVal val="visible"/>
                                      </p:to>
                                    </p:set>
                                    <p:animEffect filter="fade" transition="in">
                                      <p:cBhvr>
                                        <p:cTn dur="1000"/>
                                        <p:tgtEl>
                                          <p:spTgt spid="2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4"/>
                                        </p:tgtEl>
                                        <p:attrNameLst>
                                          <p:attrName>style.visibility</p:attrName>
                                        </p:attrNameLst>
                                      </p:cBhvr>
                                      <p:to>
                                        <p:strVal val="visible"/>
                                      </p:to>
                                    </p:set>
                                    <p:animEffect filter="fade" transition="in">
                                      <p:cBhvr>
                                        <p:cTn dur="1000"/>
                                        <p:tgtEl>
                                          <p:spTgt spid="2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0"/>
                                        </p:tgtEl>
                                        <p:attrNameLst>
                                          <p:attrName>style.visibility</p:attrName>
                                        </p:attrNameLst>
                                      </p:cBhvr>
                                      <p:to>
                                        <p:strVal val="visible"/>
                                      </p:to>
                                    </p:set>
                                    <p:animEffect filter="fade" transition="in">
                                      <p:cBhvr>
                                        <p:cTn dur="1000"/>
                                        <p:tgtEl>
                                          <p:spTgt spid="2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24"/>
          <p:cNvSpPr txBox="1"/>
          <p:nvPr/>
        </p:nvSpPr>
        <p:spPr>
          <a:xfrm>
            <a:off x="305725" y="128325"/>
            <a:ext cx="4851600" cy="491700"/>
          </a:xfrm>
          <a:prstGeom prst="rect">
            <a:avLst/>
          </a:prstGeom>
          <a:solidFill>
            <a:srgbClr val="6D9EEB"/>
          </a:solidFill>
          <a:ln cap="flat" cmpd="sng" w="19050">
            <a:solidFill>
              <a:srgbClr val="9900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00000"/>
              </a:lnSpc>
              <a:spcBef>
                <a:spcPts val="0"/>
              </a:spcBef>
              <a:spcAft>
                <a:spcPts val="600"/>
              </a:spcAft>
              <a:buNone/>
            </a:pPr>
            <a:r>
              <a:rPr b="1" lang="en" sz="2000" u="sng">
                <a:latin typeface="Merriweather"/>
                <a:ea typeface="Merriweather"/>
                <a:cs typeface="Merriweather"/>
                <a:sym typeface="Merriweather"/>
              </a:rPr>
              <a:t>Catalog creation: Source types</a:t>
            </a:r>
            <a:endParaRPr b="1" sz="2000">
              <a:latin typeface="Merriweather"/>
              <a:ea typeface="Merriweather"/>
              <a:cs typeface="Merriweather"/>
              <a:sym typeface="Merriweather"/>
            </a:endParaRPr>
          </a:p>
        </p:txBody>
      </p:sp>
      <p:pic>
        <p:nvPicPr>
          <p:cNvPr id="284" name="Google Shape;284;p24"/>
          <p:cNvPicPr preferRelativeResize="0"/>
          <p:nvPr/>
        </p:nvPicPr>
        <p:blipFill>
          <a:blip r:embed="rId3">
            <a:alphaModFix/>
          </a:blip>
          <a:stretch>
            <a:fillRect/>
          </a:stretch>
        </p:blipFill>
        <p:spPr>
          <a:xfrm>
            <a:off x="305725" y="985350"/>
            <a:ext cx="4851500" cy="3281675"/>
          </a:xfrm>
          <a:prstGeom prst="rect">
            <a:avLst/>
          </a:prstGeom>
          <a:noFill/>
          <a:ln cap="flat" cmpd="sng" w="19050">
            <a:solidFill>
              <a:srgbClr val="00FFFF"/>
            </a:solidFill>
            <a:prstDash val="solid"/>
            <a:round/>
            <a:headEnd len="sm" w="sm" type="none"/>
            <a:tailEnd len="sm" w="sm" type="none"/>
          </a:ln>
        </p:spPr>
      </p:pic>
      <p:pic>
        <p:nvPicPr>
          <p:cNvPr id="285" name="Google Shape;285;p24"/>
          <p:cNvPicPr preferRelativeResize="0"/>
          <p:nvPr/>
        </p:nvPicPr>
        <p:blipFill>
          <a:blip r:embed="rId4">
            <a:alphaModFix/>
          </a:blip>
          <a:stretch>
            <a:fillRect/>
          </a:stretch>
        </p:blipFill>
        <p:spPr>
          <a:xfrm>
            <a:off x="5650700" y="284025"/>
            <a:ext cx="2946525" cy="4397126"/>
          </a:xfrm>
          <a:prstGeom prst="rect">
            <a:avLst/>
          </a:prstGeom>
          <a:noFill/>
          <a:ln cap="flat" cmpd="sng" w="19050">
            <a:solidFill>
              <a:srgbClr val="FF9900"/>
            </a:solidFill>
            <a:prstDash val="solid"/>
            <a:round/>
            <a:headEnd len="sm" w="sm" type="none"/>
            <a:tailEnd len="sm" w="sm" type="none"/>
          </a:ln>
        </p:spPr>
      </p:pic>
      <p:sp>
        <p:nvSpPr>
          <p:cNvPr id="286" name="Google Shape;286;p24"/>
          <p:cNvSpPr/>
          <p:nvPr/>
        </p:nvSpPr>
        <p:spPr>
          <a:xfrm>
            <a:off x="6312760" y="284020"/>
            <a:ext cx="1741800" cy="277500"/>
          </a:xfrm>
          <a:prstGeom prst="rect">
            <a:avLst/>
          </a:prstGeom>
          <a:solidFill>
            <a:schemeClr val="lt2"/>
          </a:solidFill>
          <a:ln cap="flat" cmpd="sng" w="22600">
            <a:solidFill>
              <a:srgbClr val="000000"/>
            </a:solidFill>
            <a:prstDash val="solid"/>
            <a:round/>
            <a:headEnd len="sm" w="sm" type="none"/>
            <a:tailEnd len="sm" w="sm" type="none"/>
          </a:ln>
        </p:spPr>
        <p:txBody>
          <a:bodyPr anchorCtr="0" anchor="ctr" bIns="108525" lIns="108525" spcFirstLastPara="1" rIns="108525" wrap="square" tIns="108525">
            <a:noAutofit/>
          </a:bodyPr>
          <a:lstStyle/>
          <a:p>
            <a:pPr indent="0" lvl="0" marL="0" rtl="0" algn="ctr">
              <a:spcBef>
                <a:spcPts val="0"/>
              </a:spcBef>
              <a:spcAft>
                <a:spcPts val="0"/>
              </a:spcAft>
              <a:buNone/>
            </a:pPr>
            <a:r>
              <a:rPr b="1" lang="en" sz="1424">
                <a:latin typeface="Karla"/>
                <a:ea typeface="Karla"/>
                <a:cs typeface="Karla"/>
                <a:sym typeface="Karla"/>
              </a:rPr>
              <a:t>resolved</a:t>
            </a:r>
            <a:endParaRPr b="1" sz="1424">
              <a:latin typeface="Karla"/>
              <a:ea typeface="Karla"/>
              <a:cs typeface="Karla"/>
              <a:sym typeface="Karla"/>
            </a:endParaRPr>
          </a:p>
        </p:txBody>
      </p:sp>
      <p:sp>
        <p:nvSpPr>
          <p:cNvPr id="287" name="Google Shape;287;p24"/>
          <p:cNvSpPr/>
          <p:nvPr/>
        </p:nvSpPr>
        <p:spPr>
          <a:xfrm>
            <a:off x="6253073" y="2938470"/>
            <a:ext cx="1741800" cy="277500"/>
          </a:xfrm>
          <a:prstGeom prst="rect">
            <a:avLst/>
          </a:prstGeom>
          <a:solidFill>
            <a:schemeClr val="lt2"/>
          </a:solidFill>
          <a:ln cap="flat" cmpd="sng" w="22600">
            <a:solidFill>
              <a:srgbClr val="000000"/>
            </a:solidFill>
            <a:prstDash val="solid"/>
            <a:round/>
            <a:headEnd len="sm" w="sm" type="none"/>
            <a:tailEnd len="sm" w="sm" type="none"/>
          </a:ln>
        </p:spPr>
        <p:txBody>
          <a:bodyPr anchorCtr="0" anchor="ctr" bIns="108525" lIns="108525" spcFirstLastPara="1" rIns="108525" wrap="square" tIns="108525">
            <a:noAutofit/>
          </a:bodyPr>
          <a:lstStyle/>
          <a:p>
            <a:pPr indent="0" lvl="0" marL="0" rtl="0" algn="ctr">
              <a:spcBef>
                <a:spcPts val="0"/>
              </a:spcBef>
              <a:spcAft>
                <a:spcPts val="0"/>
              </a:spcAft>
              <a:buNone/>
            </a:pPr>
            <a:r>
              <a:rPr b="1" lang="en" sz="1424">
                <a:latin typeface="Karla"/>
                <a:ea typeface="Karla"/>
                <a:cs typeface="Karla"/>
                <a:sym typeface="Karla"/>
              </a:rPr>
              <a:t>un</a:t>
            </a:r>
            <a:r>
              <a:rPr b="1" lang="en" sz="1424">
                <a:latin typeface="Karla"/>
                <a:ea typeface="Karla"/>
                <a:cs typeface="Karla"/>
                <a:sym typeface="Karla"/>
              </a:rPr>
              <a:t>resolved</a:t>
            </a:r>
            <a:endParaRPr b="1" sz="1424">
              <a:latin typeface="Karla"/>
              <a:ea typeface="Karla"/>
              <a:cs typeface="Karla"/>
              <a:sym typeface="Karl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4"/>
                                        </p:tgtEl>
                                        <p:attrNameLst>
                                          <p:attrName>style.visibility</p:attrName>
                                        </p:attrNameLst>
                                      </p:cBhvr>
                                      <p:to>
                                        <p:strVal val="visible"/>
                                      </p:to>
                                    </p:set>
                                    <p:animEffect filter="fade" transition="in">
                                      <p:cBhvr>
                                        <p:cTn dur="1000"/>
                                        <p:tgtEl>
                                          <p:spTgt spid="2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5"/>
                                        </p:tgtEl>
                                        <p:attrNameLst>
                                          <p:attrName>style.visibility</p:attrName>
                                        </p:attrNameLst>
                                      </p:cBhvr>
                                      <p:to>
                                        <p:strVal val="visible"/>
                                      </p:to>
                                    </p:set>
                                    <p:animEffect filter="fade" transition="in">
                                      <p:cBhvr>
                                        <p:cTn dur="1000"/>
                                        <p:tgtEl>
                                          <p:spTgt spid="2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6"/>
                                        </p:tgtEl>
                                        <p:attrNameLst>
                                          <p:attrName>style.visibility</p:attrName>
                                        </p:attrNameLst>
                                      </p:cBhvr>
                                      <p:to>
                                        <p:strVal val="visible"/>
                                      </p:to>
                                    </p:set>
                                    <p:animEffect filter="fade" transition="in">
                                      <p:cBhvr>
                                        <p:cTn dur="1000"/>
                                        <p:tgtEl>
                                          <p:spTgt spid="2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7"/>
                                        </p:tgtEl>
                                        <p:attrNameLst>
                                          <p:attrName>style.visibility</p:attrName>
                                        </p:attrNameLst>
                                      </p:cBhvr>
                                      <p:to>
                                        <p:strVal val="visible"/>
                                      </p:to>
                                    </p:set>
                                    <p:animEffect filter="fade" transition="in">
                                      <p:cBhvr>
                                        <p:cTn dur="1000"/>
                                        <p:tgtEl>
                                          <p:spTgt spid="2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25"/>
          <p:cNvSpPr txBox="1"/>
          <p:nvPr>
            <p:ph idx="12" type="sldNum"/>
          </p:nvPr>
        </p:nvSpPr>
        <p:spPr>
          <a:xfrm>
            <a:off x="8538252" y="4749876"/>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b="0" lang="en" sz="1000">
                <a:solidFill>
                  <a:schemeClr val="accent3"/>
                </a:solidFill>
                <a:latin typeface="Average"/>
                <a:ea typeface="Average"/>
                <a:cs typeface="Average"/>
                <a:sym typeface="Average"/>
              </a:rPr>
              <a:t>‹#›</a:t>
            </a:fld>
            <a:endParaRPr b="0" sz="1000">
              <a:solidFill>
                <a:schemeClr val="accent3"/>
              </a:solidFill>
              <a:latin typeface="Average"/>
              <a:ea typeface="Average"/>
              <a:cs typeface="Average"/>
              <a:sym typeface="Average"/>
            </a:endParaRPr>
          </a:p>
        </p:txBody>
      </p:sp>
      <p:sp>
        <p:nvSpPr>
          <p:cNvPr id="293" name="Google Shape;293;p25"/>
          <p:cNvSpPr txBox="1"/>
          <p:nvPr/>
        </p:nvSpPr>
        <p:spPr>
          <a:xfrm>
            <a:off x="2364025" y="108800"/>
            <a:ext cx="4352400" cy="531900"/>
          </a:xfrm>
          <a:prstGeom prst="rect">
            <a:avLst/>
          </a:prstGeom>
          <a:solidFill>
            <a:srgbClr val="6D9EEB"/>
          </a:solidFill>
          <a:ln cap="flat" cmpd="sng" w="19050">
            <a:solidFill>
              <a:srgbClr val="9900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00000"/>
              </a:lnSpc>
              <a:spcBef>
                <a:spcPts val="0"/>
              </a:spcBef>
              <a:spcAft>
                <a:spcPts val="600"/>
              </a:spcAft>
              <a:buNone/>
            </a:pPr>
            <a:r>
              <a:rPr b="1" lang="en" sz="1800" u="sng">
                <a:latin typeface="Merriweather"/>
                <a:ea typeface="Merriweather"/>
                <a:cs typeface="Merriweather"/>
                <a:sym typeface="Merriweather"/>
              </a:rPr>
              <a:t>Combining Radio with </a:t>
            </a:r>
            <a:r>
              <a:rPr b="1" lang="en" sz="1800" u="sng">
                <a:latin typeface="Merriweather"/>
                <a:ea typeface="Merriweather"/>
                <a:cs typeface="Merriweather"/>
                <a:sym typeface="Merriweather"/>
              </a:rPr>
              <a:t>optical</a:t>
            </a:r>
            <a:endParaRPr b="1" sz="1800">
              <a:latin typeface="Merriweather"/>
              <a:ea typeface="Merriweather"/>
              <a:cs typeface="Merriweather"/>
              <a:sym typeface="Merriweather"/>
            </a:endParaRPr>
          </a:p>
        </p:txBody>
      </p:sp>
      <p:pic>
        <p:nvPicPr>
          <p:cNvPr id="294" name="Google Shape;294;p25"/>
          <p:cNvPicPr preferRelativeResize="0"/>
          <p:nvPr/>
        </p:nvPicPr>
        <p:blipFill>
          <a:blip r:embed="rId3">
            <a:alphaModFix/>
          </a:blip>
          <a:stretch>
            <a:fillRect/>
          </a:stretch>
        </p:blipFill>
        <p:spPr>
          <a:xfrm>
            <a:off x="84375" y="61300"/>
            <a:ext cx="903976" cy="809425"/>
          </a:xfrm>
          <a:prstGeom prst="rect">
            <a:avLst/>
          </a:prstGeom>
          <a:noFill/>
          <a:ln>
            <a:noFill/>
          </a:ln>
        </p:spPr>
      </p:pic>
      <p:grpSp>
        <p:nvGrpSpPr>
          <p:cNvPr id="295" name="Google Shape;295;p25"/>
          <p:cNvGrpSpPr/>
          <p:nvPr/>
        </p:nvGrpSpPr>
        <p:grpSpPr>
          <a:xfrm>
            <a:off x="7830053" y="61298"/>
            <a:ext cx="1256893" cy="809436"/>
            <a:chOff x="8023075" y="114725"/>
            <a:chExt cx="1085400" cy="893418"/>
          </a:xfrm>
        </p:grpSpPr>
        <p:pic>
          <p:nvPicPr>
            <p:cNvPr id="296" name="Google Shape;296;p25"/>
            <p:cNvPicPr preferRelativeResize="0"/>
            <p:nvPr/>
          </p:nvPicPr>
          <p:blipFill>
            <a:blip r:embed="rId4">
              <a:alphaModFix/>
            </a:blip>
            <a:stretch>
              <a:fillRect/>
            </a:stretch>
          </p:blipFill>
          <p:spPr>
            <a:xfrm>
              <a:off x="8023075" y="114725"/>
              <a:ext cx="1085400" cy="393600"/>
            </a:xfrm>
            <a:prstGeom prst="rect">
              <a:avLst/>
            </a:prstGeom>
            <a:noFill/>
            <a:ln>
              <a:noFill/>
            </a:ln>
          </p:spPr>
        </p:pic>
        <p:pic>
          <p:nvPicPr>
            <p:cNvPr id="297" name="Google Shape;297;p25"/>
            <p:cNvPicPr preferRelativeResize="0"/>
            <p:nvPr/>
          </p:nvPicPr>
          <p:blipFill>
            <a:blip r:embed="rId5">
              <a:alphaModFix/>
            </a:blip>
            <a:stretch>
              <a:fillRect/>
            </a:stretch>
          </p:blipFill>
          <p:spPr>
            <a:xfrm>
              <a:off x="8023075" y="454448"/>
              <a:ext cx="1085400" cy="553694"/>
            </a:xfrm>
            <a:prstGeom prst="rect">
              <a:avLst/>
            </a:prstGeom>
            <a:noFill/>
            <a:ln>
              <a:noFill/>
            </a:ln>
          </p:spPr>
        </p:pic>
      </p:grpSp>
      <p:sp>
        <p:nvSpPr>
          <p:cNvPr id="298" name="Google Shape;298;p25"/>
          <p:cNvSpPr txBox="1"/>
          <p:nvPr/>
        </p:nvSpPr>
        <p:spPr>
          <a:xfrm>
            <a:off x="154675" y="1018050"/>
            <a:ext cx="8861400" cy="738300"/>
          </a:xfrm>
          <a:prstGeom prst="rect">
            <a:avLst/>
          </a:prstGeom>
          <a:solidFill>
            <a:srgbClr val="EA9999"/>
          </a:solidFill>
          <a:ln cap="flat" cmpd="sng" w="19050">
            <a:solidFill>
              <a:srgbClr val="9C27B0"/>
            </a:solidFill>
            <a:prstDash val="solid"/>
            <a:round/>
            <a:headEnd len="sm" w="sm" type="none"/>
            <a:tailEnd len="sm" w="sm" type="none"/>
          </a:ln>
        </p:spPr>
        <p:txBody>
          <a:bodyPr anchorCtr="0" anchor="t" bIns="91425" lIns="91425" spcFirstLastPara="1" rIns="91425" wrap="square" tIns="91425">
            <a:noAutofit/>
          </a:bodyPr>
          <a:lstStyle/>
          <a:p>
            <a:pPr indent="-292100" lvl="0" marL="457200" rtl="0" algn="l">
              <a:spcBef>
                <a:spcPts val="0"/>
              </a:spcBef>
              <a:spcAft>
                <a:spcPts val="0"/>
              </a:spcAft>
              <a:buSzPts val="1000"/>
              <a:buFont typeface="Lexend Light"/>
              <a:buChar char="●"/>
            </a:pPr>
            <a:r>
              <a:rPr lang="en" sz="1000">
                <a:latin typeface="Lexend Light"/>
                <a:ea typeface="Lexend Light"/>
                <a:cs typeface="Lexend Light"/>
                <a:sym typeface="Lexend Light"/>
              </a:rPr>
              <a:t>Current radio data contains </a:t>
            </a:r>
            <a:r>
              <a:rPr lang="en" sz="1000">
                <a:latin typeface="Lexend Light"/>
                <a:ea typeface="Lexend Light"/>
                <a:cs typeface="Lexend Light"/>
                <a:sym typeface="Lexend Light"/>
              </a:rPr>
              <a:t>measured</a:t>
            </a:r>
            <a:r>
              <a:rPr lang="en" sz="1000">
                <a:latin typeface="Lexend Light"/>
                <a:ea typeface="Lexend Light"/>
                <a:cs typeface="Lexend Light"/>
                <a:sym typeface="Lexend Light"/>
              </a:rPr>
              <a:t> flux density of each radio source -&gt; combine with optical to obtain z and colours.</a:t>
            </a:r>
            <a:endParaRPr sz="1000">
              <a:latin typeface="Lexend Light"/>
              <a:ea typeface="Lexend Light"/>
              <a:cs typeface="Lexend Light"/>
              <a:sym typeface="Lexend Light"/>
            </a:endParaRPr>
          </a:p>
          <a:p>
            <a:pPr indent="0" lvl="0" marL="914400" rtl="0" algn="l">
              <a:spcBef>
                <a:spcPts val="0"/>
              </a:spcBef>
              <a:spcAft>
                <a:spcPts val="0"/>
              </a:spcAft>
              <a:buNone/>
            </a:pPr>
            <a:r>
              <a:t/>
            </a:r>
            <a:endParaRPr sz="1000">
              <a:latin typeface="Lexend Light"/>
              <a:ea typeface="Lexend Light"/>
              <a:cs typeface="Lexend Light"/>
              <a:sym typeface="Lexend Light"/>
            </a:endParaRPr>
          </a:p>
          <a:p>
            <a:pPr indent="-292100" lvl="0" marL="457200" rtl="0" algn="l">
              <a:spcBef>
                <a:spcPts val="0"/>
              </a:spcBef>
              <a:spcAft>
                <a:spcPts val="0"/>
              </a:spcAft>
              <a:buSzPts val="1000"/>
              <a:buFont typeface="Lexend Light"/>
              <a:buChar char="●"/>
            </a:pPr>
            <a:r>
              <a:rPr lang="en" sz="1000">
                <a:latin typeface="Lexend Light"/>
                <a:ea typeface="Lexend Light"/>
                <a:cs typeface="Lexend Light"/>
                <a:sym typeface="Lexend Light"/>
              </a:rPr>
              <a:t>To obtain the </a:t>
            </a:r>
            <a:r>
              <a:rPr lang="en" sz="1000">
                <a:latin typeface="Lexend Light"/>
                <a:ea typeface="Lexend Light"/>
                <a:cs typeface="Lexend Light"/>
                <a:sym typeface="Lexend Light"/>
              </a:rPr>
              <a:t>spectroscopic</a:t>
            </a:r>
            <a:r>
              <a:rPr lang="en" sz="1000">
                <a:latin typeface="Lexend Light"/>
                <a:ea typeface="Lexend Light"/>
                <a:cs typeface="Lexend Light"/>
                <a:sym typeface="Lexend Light"/>
              </a:rPr>
              <a:t> redshifts and colour we search using VIZIER, SIMBAD, NED, DESI, SDSS databases to obtain a full sample.</a:t>
            </a:r>
            <a:endParaRPr sz="1000">
              <a:latin typeface="Lexend Light"/>
              <a:ea typeface="Lexend Light"/>
              <a:cs typeface="Lexend Light"/>
              <a:sym typeface="Lexend Light"/>
            </a:endParaRPr>
          </a:p>
        </p:txBody>
      </p:sp>
      <p:pic>
        <p:nvPicPr>
          <p:cNvPr id="299" name="Google Shape;299;p25"/>
          <p:cNvPicPr preferRelativeResize="0"/>
          <p:nvPr/>
        </p:nvPicPr>
        <p:blipFill>
          <a:blip r:embed="rId6">
            <a:alphaModFix/>
          </a:blip>
          <a:stretch>
            <a:fillRect/>
          </a:stretch>
        </p:blipFill>
        <p:spPr>
          <a:xfrm>
            <a:off x="231375" y="1942275"/>
            <a:ext cx="1085850" cy="585325"/>
          </a:xfrm>
          <a:prstGeom prst="rect">
            <a:avLst/>
          </a:prstGeom>
          <a:noFill/>
          <a:ln>
            <a:noFill/>
          </a:ln>
        </p:spPr>
      </p:pic>
      <p:pic>
        <p:nvPicPr>
          <p:cNvPr id="300" name="Google Shape;300;p25"/>
          <p:cNvPicPr preferRelativeResize="0"/>
          <p:nvPr/>
        </p:nvPicPr>
        <p:blipFill>
          <a:blip r:embed="rId7">
            <a:alphaModFix/>
          </a:blip>
          <a:stretch>
            <a:fillRect/>
          </a:stretch>
        </p:blipFill>
        <p:spPr>
          <a:xfrm>
            <a:off x="193025" y="2662475"/>
            <a:ext cx="1162550" cy="585340"/>
          </a:xfrm>
          <a:prstGeom prst="rect">
            <a:avLst/>
          </a:prstGeom>
          <a:noFill/>
          <a:ln>
            <a:noFill/>
          </a:ln>
        </p:spPr>
      </p:pic>
      <p:pic>
        <p:nvPicPr>
          <p:cNvPr id="301" name="Google Shape;301;p25"/>
          <p:cNvPicPr preferRelativeResize="0"/>
          <p:nvPr/>
        </p:nvPicPr>
        <p:blipFill>
          <a:blip r:embed="rId8">
            <a:alphaModFix/>
          </a:blip>
          <a:stretch>
            <a:fillRect/>
          </a:stretch>
        </p:blipFill>
        <p:spPr>
          <a:xfrm>
            <a:off x="154675" y="3382700"/>
            <a:ext cx="1162550" cy="510560"/>
          </a:xfrm>
          <a:prstGeom prst="rect">
            <a:avLst/>
          </a:prstGeom>
          <a:noFill/>
          <a:ln>
            <a:noFill/>
          </a:ln>
        </p:spPr>
      </p:pic>
      <p:grpSp>
        <p:nvGrpSpPr>
          <p:cNvPr id="302" name="Google Shape;302;p25"/>
          <p:cNvGrpSpPr/>
          <p:nvPr/>
        </p:nvGrpSpPr>
        <p:grpSpPr>
          <a:xfrm>
            <a:off x="5589403" y="1819457"/>
            <a:ext cx="3389127" cy="2704010"/>
            <a:chOff x="5546900" y="1819450"/>
            <a:chExt cx="3314225" cy="2644250"/>
          </a:xfrm>
        </p:grpSpPr>
        <p:pic>
          <p:nvPicPr>
            <p:cNvPr id="303" name="Google Shape;303;p25"/>
            <p:cNvPicPr preferRelativeResize="0"/>
            <p:nvPr/>
          </p:nvPicPr>
          <p:blipFill>
            <a:blip r:embed="rId9">
              <a:alphaModFix/>
            </a:blip>
            <a:stretch>
              <a:fillRect/>
            </a:stretch>
          </p:blipFill>
          <p:spPr>
            <a:xfrm>
              <a:off x="5546900" y="2133700"/>
              <a:ext cx="3314225" cy="2330000"/>
            </a:xfrm>
            <a:prstGeom prst="rect">
              <a:avLst/>
            </a:prstGeom>
            <a:noFill/>
            <a:ln>
              <a:noFill/>
            </a:ln>
          </p:spPr>
        </p:pic>
        <p:sp>
          <p:nvSpPr>
            <p:cNvPr id="304" name="Google Shape;304;p25"/>
            <p:cNvSpPr txBox="1"/>
            <p:nvPr/>
          </p:nvSpPr>
          <p:spPr>
            <a:xfrm>
              <a:off x="6716425" y="1819450"/>
              <a:ext cx="781500" cy="415500"/>
            </a:xfrm>
            <a:prstGeom prst="rect">
              <a:avLst/>
            </a:prstGeom>
            <a:noFill/>
            <a:ln>
              <a:noFill/>
            </a:ln>
          </p:spPr>
          <p:txBody>
            <a:bodyPr anchorCtr="0" anchor="t" bIns="93500" lIns="93500" spcFirstLastPara="1" rIns="93500" wrap="square" tIns="93500">
              <a:spAutoFit/>
            </a:bodyPr>
            <a:lstStyle/>
            <a:p>
              <a:pPr indent="0" lvl="0" marL="0" rtl="0" algn="l">
                <a:spcBef>
                  <a:spcPts val="0"/>
                </a:spcBef>
                <a:spcAft>
                  <a:spcPts val="0"/>
                </a:spcAft>
                <a:buNone/>
              </a:pPr>
              <a:r>
                <a:rPr b="1" lang="en" sz="1533">
                  <a:solidFill>
                    <a:srgbClr val="FF9900"/>
                  </a:solidFill>
                  <a:latin typeface="Oswald"/>
                  <a:ea typeface="Oswald"/>
                  <a:cs typeface="Oswald"/>
                  <a:sym typeface="Oswald"/>
                </a:rPr>
                <a:t>Radio</a:t>
              </a:r>
              <a:endParaRPr b="1" sz="1533">
                <a:solidFill>
                  <a:srgbClr val="FF9900"/>
                </a:solidFill>
                <a:latin typeface="Oswald"/>
                <a:ea typeface="Oswald"/>
                <a:cs typeface="Oswald"/>
                <a:sym typeface="Oswald"/>
              </a:endParaRPr>
            </a:p>
          </p:txBody>
        </p:sp>
      </p:grpSp>
      <p:pic>
        <p:nvPicPr>
          <p:cNvPr id="305" name="Google Shape;305;p25"/>
          <p:cNvPicPr preferRelativeResize="0"/>
          <p:nvPr/>
        </p:nvPicPr>
        <p:blipFill>
          <a:blip r:embed="rId10">
            <a:alphaModFix/>
          </a:blip>
          <a:stretch>
            <a:fillRect/>
          </a:stretch>
        </p:blipFill>
        <p:spPr>
          <a:xfrm>
            <a:off x="145851" y="3994450"/>
            <a:ext cx="1256900" cy="588940"/>
          </a:xfrm>
          <a:prstGeom prst="rect">
            <a:avLst/>
          </a:prstGeom>
          <a:noFill/>
          <a:ln>
            <a:noFill/>
          </a:ln>
        </p:spPr>
      </p:pic>
      <p:grpSp>
        <p:nvGrpSpPr>
          <p:cNvPr id="306" name="Google Shape;306;p25"/>
          <p:cNvGrpSpPr/>
          <p:nvPr/>
        </p:nvGrpSpPr>
        <p:grpSpPr>
          <a:xfrm>
            <a:off x="1904976" y="1819450"/>
            <a:ext cx="3389127" cy="2704028"/>
            <a:chOff x="1982700" y="1819443"/>
            <a:chExt cx="3314225" cy="2644267"/>
          </a:xfrm>
        </p:grpSpPr>
        <p:sp>
          <p:nvSpPr>
            <p:cNvPr id="307" name="Google Shape;307;p25"/>
            <p:cNvSpPr txBox="1"/>
            <p:nvPr/>
          </p:nvSpPr>
          <p:spPr>
            <a:xfrm>
              <a:off x="2782978" y="1819443"/>
              <a:ext cx="1970700" cy="415500"/>
            </a:xfrm>
            <a:prstGeom prst="rect">
              <a:avLst/>
            </a:prstGeom>
            <a:noFill/>
            <a:ln>
              <a:noFill/>
            </a:ln>
          </p:spPr>
          <p:txBody>
            <a:bodyPr anchorCtr="0" anchor="t" bIns="93500" lIns="93500" spcFirstLastPara="1" rIns="93500" wrap="square" tIns="93500">
              <a:spAutoFit/>
            </a:bodyPr>
            <a:lstStyle/>
            <a:p>
              <a:pPr indent="0" lvl="0" marL="0" rtl="0" algn="l">
                <a:spcBef>
                  <a:spcPts val="0"/>
                </a:spcBef>
                <a:spcAft>
                  <a:spcPts val="0"/>
                </a:spcAft>
                <a:buNone/>
              </a:pPr>
              <a:r>
                <a:rPr b="1" lang="en" sz="1533">
                  <a:solidFill>
                    <a:srgbClr val="FF9900"/>
                  </a:solidFill>
                  <a:latin typeface="Oswald"/>
                  <a:ea typeface="Oswald"/>
                  <a:cs typeface="Oswald"/>
                  <a:sym typeface="Oswald"/>
                </a:rPr>
                <a:t>Spectra + photometry</a:t>
              </a:r>
              <a:endParaRPr b="1" sz="1533">
                <a:solidFill>
                  <a:srgbClr val="FF9900"/>
                </a:solidFill>
                <a:latin typeface="Oswald"/>
                <a:ea typeface="Oswald"/>
                <a:cs typeface="Oswald"/>
                <a:sym typeface="Oswald"/>
              </a:endParaRPr>
            </a:p>
          </p:txBody>
        </p:sp>
        <p:pic>
          <p:nvPicPr>
            <p:cNvPr id="308" name="Google Shape;308;p25"/>
            <p:cNvPicPr preferRelativeResize="0"/>
            <p:nvPr/>
          </p:nvPicPr>
          <p:blipFill>
            <a:blip r:embed="rId11">
              <a:alphaModFix/>
            </a:blip>
            <a:stretch>
              <a:fillRect/>
            </a:stretch>
          </p:blipFill>
          <p:spPr>
            <a:xfrm>
              <a:off x="1982700" y="2133700"/>
              <a:ext cx="3314225" cy="2330010"/>
            </a:xfrm>
            <a:prstGeom prst="rect">
              <a:avLst/>
            </a:prstGeom>
            <a:noFill/>
            <a:ln>
              <a:noFill/>
            </a:ln>
          </p:spPr>
        </p:pic>
      </p:grpSp>
      <p:grpSp>
        <p:nvGrpSpPr>
          <p:cNvPr id="309" name="Google Shape;309;p25"/>
          <p:cNvGrpSpPr/>
          <p:nvPr/>
        </p:nvGrpSpPr>
        <p:grpSpPr>
          <a:xfrm>
            <a:off x="1280022" y="2234938"/>
            <a:ext cx="629103" cy="2206738"/>
            <a:chOff x="1280022" y="2234938"/>
            <a:chExt cx="629103" cy="2206738"/>
          </a:xfrm>
        </p:grpSpPr>
        <p:cxnSp>
          <p:nvCxnSpPr>
            <p:cNvPr id="310" name="Google Shape;310;p25"/>
            <p:cNvCxnSpPr>
              <a:stCxn id="299" idx="3"/>
            </p:cNvCxnSpPr>
            <p:nvPr/>
          </p:nvCxnSpPr>
          <p:spPr>
            <a:xfrm>
              <a:off x="1317225" y="2234938"/>
              <a:ext cx="555300" cy="227700"/>
            </a:xfrm>
            <a:prstGeom prst="straightConnector1">
              <a:avLst/>
            </a:prstGeom>
            <a:noFill/>
            <a:ln cap="flat" cmpd="sng" w="28575">
              <a:solidFill>
                <a:schemeClr val="dk2"/>
              </a:solidFill>
              <a:prstDash val="solid"/>
              <a:round/>
              <a:headEnd len="med" w="med" type="none"/>
              <a:tailEnd len="med" w="med" type="triangle"/>
            </a:ln>
          </p:spPr>
        </p:cxnSp>
        <p:cxnSp>
          <p:nvCxnSpPr>
            <p:cNvPr id="311" name="Google Shape;311;p25"/>
            <p:cNvCxnSpPr>
              <a:stCxn id="301" idx="3"/>
            </p:cNvCxnSpPr>
            <p:nvPr/>
          </p:nvCxnSpPr>
          <p:spPr>
            <a:xfrm flipH="1" rot="10800000">
              <a:off x="1317225" y="3543480"/>
              <a:ext cx="591900" cy="94500"/>
            </a:xfrm>
            <a:prstGeom prst="straightConnector1">
              <a:avLst/>
            </a:prstGeom>
            <a:noFill/>
            <a:ln cap="flat" cmpd="sng" w="28575">
              <a:solidFill>
                <a:schemeClr val="dk2"/>
              </a:solidFill>
              <a:prstDash val="solid"/>
              <a:round/>
              <a:headEnd len="med" w="med" type="none"/>
              <a:tailEnd len="med" w="med" type="triangle"/>
            </a:ln>
          </p:spPr>
        </p:cxnSp>
        <p:cxnSp>
          <p:nvCxnSpPr>
            <p:cNvPr id="312" name="Google Shape;312;p25"/>
            <p:cNvCxnSpPr/>
            <p:nvPr/>
          </p:nvCxnSpPr>
          <p:spPr>
            <a:xfrm flipH="1" rot="10800000">
              <a:off x="1280022" y="4102075"/>
              <a:ext cx="620100" cy="339600"/>
            </a:xfrm>
            <a:prstGeom prst="straightConnector1">
              <a:avLst/>
            </a:prstGeom>
            <a:noFill/>
            <a:ln cap="flat" cmpd="sng" w="28575">
              <a:solidFill>
                <a:schemeClr val="dk2"/>
              </a:solidFill>
              <a:prstDash val="solid"/>
              <a:round/>
              <a:headEnd len="med" w="med" type="none"/>
              <a:tailEnd len="med" w="med" type="triangle"/>
            </a:ln>
          </p:spPr>
        </p:cxnSp>
        <p:cxnSp>
          <p:nvCxnSpPr>
            <p:cNvPr id="313" name="Google Shape;313;p25"/>
            <p:cNvCxnSpPr/>
            <p:nvPr/>
          </p:nvCxnSpPr>
          <p:spPr>
            <a:xfrm>
              <a:off x="1369875" y="2886613"/>
              <a:ext cx="520800" cy="79800"/>
            </a:xfrm>
            <a:prstGeom prst="straightConnector1">
              <a:avLst/>
            </a:prstGeom>
            <a:noFill/>
            <a:ln cap="flat" cmpd="sng" w="28575">
              <a:solidFill>
                <a:schemeClr val="dk2"/>
              </a:solidFill>
              <a:prstDash val="solid"/>
              <a:round/>
              <a:headEnd len="med" w="med" type="none"/>
              <a:tailEnd len="med" w="med" type="triangle"/>
            </a:ln>
          </p:spPr>
        </p:cxnSp>
      </p:grpSp>
      <p:sp>
        <p:nvSpPr>
          <p:cNvPr id="314" name="Google Shape;314;p25"/>
          <p:cNvSpPr/>
          <p:nvPr/>
        </p:nvSpPr>
        <p:spPr>
          <a:xfrm>
            <a:off x="4876550" y="2728350"/>
            <a:ext cx="842700" cy="1035000"/>
          </a:xfrm>
          <a:prstGeom prst="mathPlus">
            <a:avLst>
              <a:gd fmla="val 23520" name="adj1"/>
            </a:avLst>
          </a:prstGeom>
          <a:solidFill>
            <a:srgbClr val="00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8"/>
                                        </p:tgtEl>
                                        <p:attrNameLst>
                                          <p:attrName>style.visibility</p:attrName>
                                        </p:attrNameLst>
                                      </p:cBhvr>
                                      <p:to>
                                        <p:strVal val="visible"/>
                                      </p:to>
                                    </p:set>
                                    <p:animEffect filter="fade" transition="in">
                                      <p:cBhvr>
                                        <p:cTn dur="1000"/>
                                        <p:tgtEl>
                                          <p:spTgt spid="2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9"/>
                                        </p:tgtEl>
                                        <p:attrNameLst>
                                          <p:attrName>style.visibility</p:attrName>
                                        </p:attrNameLst>
                                      </p:cBhvr>
                                      <p:to>
                                        <p:strVal val="visible"/>
                                      </p:to>
                                    </p:set>
                                    <p:animEffect filter="fade" transition="in">
                                      <p:cBhvr>
                                        <p:cTn dur="1000"/>
                                        <p:tgtEl>
                                          <p:spTgt spid="2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0"/>
                                        </p:tgtEl>
                                        <p:attrNameLst>
                                          <p:attrName>style.visibility</p:attrName>
                                        </p:attrNameLst>
                                      </p:cBhvr>
                                      <p:to>
                                        <p:strVal val="visible"/>
                                      </p:to>
                                    </p:set>
                                    <p:animEffect filter="fade" transition="in">
                                      <p:cBhvr>
                                        <p:cTn dur="1000"/>
                                        <p:tgtEl>
                                          <p:spTgt spid="3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1"/>
                                        </p:tgtEl>
                                        <p:attrNameLst>
                                          <p:attrName>style.visibility</p:attrName>
                                        </p:attrNameLst>
                                      </p:cBhvr>
                                      <p:to>
                                        <p:strVal val="visible"/>
                                      </p:to>
                                    </p:set>
                                    <p:animEffect filter="fade" transition="in">
                                      <p:cBhvr>
                                        <p:cTn dur="1000"/>
                                        <p:tgtEl>
                                          <p:spTgt spid="3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5"/>
                                        </p:tgtEl>
                                        <p:attrNameLst>
                                          <p:attrName>style.visibility</p:attrName>
                                        </p:attrNameLst>
                                      </p:cBhvr>
                                      <p:to>
                                        <p:strVal val="visible"/>
                                      </p:to>
                                    </p:set>
                                    <p:animEffect filter="fade" transition="in">
                                      <p:cBhvr>
                                        <p:cTn dur="1000"/>
                                        <p:tgtEl>
                                          <p:spTgt spid="3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9"/>
                                        </p:tgtEl>
                                        <p:attrNameLst>
                                          <p:attrName>style.visibility</p:attrName>
                                        </p:attrNameLst>
                                      </p:cBhvr>
                                      <p:to>
                                        <p:strVal val="visible"/>
                                      </p:to>
                                    </p:set>
                                    <p:animEffect filter="fade" transition="in">
                                      <p:cBhvr>
                                        <p:cTn dur="1000"/>
                                        <p:tgtEl>
                                          <p:spTgt spid="3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6"/>
                                        </p:tgtEl>
                                        <p:attrNameLst>
                                          <p:attrName>style.visibility</p:attrName>
                                        </p:attrNameLst>
                                      </p:cBhvr>
                                      <p:to>
                                        <p:strVal val="visible"/>
                                      </p:to>
                                    </p:set>
                                    <p:animEffect filter="fade" transition="in">
                                      <p:cBhvr>
                                        <p:cTn dur="1000"/>
                                        <p:tgtEl>
                                          <p:spTgt spid="3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4"/>
                                        </p:tgtEl>
                                        <p:attrNameLst>
                                          <p:attrName>style.visibility</p:attrName>
                                        </p:attrNameLst>
                                      </p:cBhvr>
                                      <p:to>
                                        <p:strVal val="visible"/>
                                      </p:to>
                                    </p:set>
                                    <p:animEffect filter="fade" transition="in">
                                      <p:cBhvr>
                                        <p:cTn dur="1000"/>
                                        <p:tgtEl>
                                          <p:spTgt spid="3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2"/>
                                        </p:tgtEl>
                                        <p:attrNameLst>
                                          <p:attrName>style.visibility</p:attrName>
                                        </p:attrNameLst>
                                      </p:cBhvr>
                                      <p:to>
                                        <p:strVal val="visible"/>
                                      </p:to>
                                    </p:set>
                                    <p:animEffect filter="fade" transition="in">
                                      <p:cBhvr>
                                        <p:cTn dur="1000"/>
                                        <p:tgtEl>
                                          <p:spTgt spid="3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26"/>
          <p:cNvSpPr txBox="1"/>
          <p:nvPr>
            <p:ph idx="12" type="sldNum"/>
          </p:nvPr>
        </p:nvSpPr>
        <p:spPr>
          <a:xfrm>
            <a:off x="8538252" y="4749876"/>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b="0" lang="en" sz="1000">
                <a:solidFill>
                  <a:schemeClr val="accent3"/>
                </a:solidFill>
                <a:latin typeface="Average"/>
                <a:ea typeface="Average"/>
                <a:cs typeface="Average"/>
                <a:sym typeface="Average"/>
              </a:rPr>
              <a:t>‹#›</a:t>
            </a:fld>
            <a:endParaRPr b="0" sz="1000">
              <a:solidFill>
                <a:schemeClr val="accent3"/>
              </a:solidFill>
              <a:latin typeface="Average"/>
              <a:ea typeface="Average"/>
              <a:cs typeface="Average"/>
              <a:sym typeface="Average"/>
            </a:endParaRPr>
          </a:p>
        </p:txBody>
      </p:sp>
      <p:sp>
        <p:nvSpPr>
          <p:cNvPr id="320" name="Google Shape;320;p26"/>
          <p:cNvSpPr txBox="1"/>
          <p:nvPr/>
        </p:nvSpPr>
        <p:spPr>
          <a:xfrm>
            <a:off x="2507300" y="108800"/>
            <a:ext cx="4021500" cy="531900"/>
          </a:xfrm>
          <a:prstGeom prst="rect">
            <a:avLst/>
          </a:prstGeom>
          <a:solidFill>
            <a:srgbClr val="6D9EEB"/>
          </a:solidFill>
          <a:ln cap="flat" cmpd="sng" w="19050">
            <a:solidFill>
              <a:srgbClr val="9900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00000"/>
              </a:lnSpc>
              <a:spcBef>
                <a:spcPts val="0"/>
              </a:spcBef>
              <a:spcAft>
                <a:spcPts val="600"/>
              </a:spcAft>
              <a:buNone/>
            </a:pPr>
            <a:r>
              <a:rPr b="1" lang="en" sz="1700" u="sng">
                <a:latin typeface="Merriweather"/>
                <a:ea typeface="Merriweather"/>
                <a:cs typeface="Merriweather"/>
                <a:sym typeface="Merriweather"/>
              </a:rPr>
              <a:t>Cluster membership selection</a:t>
            </a:r>
            <a:endParaRPr b="1" sz="1700">
              <a:latin typeface="Merriweather"/>
              <a:ea typeface="Merriweather"/>
              <a:cs typeface="Merriweather"/>
              <a:sym typeface="Merriweather"/>
            </a:endParaRPr>
          </a:p>
        </p:txBody>
      </p:sp>
      <p:pic>
        <p:nvPicPr>
          <p:cNvPr id="321" name="Google Shape;321;p26"/>
          <p:cNvPicPr preferRelativeResize="0"/>
          <p:nvPr/>
        </p:nvPicPr>
        <p:blipFill>
          <a:blip r:embed="rId3">
            <a:alphaModFix/>
          </a:blip>
          <a:stretch>
            <a:fillRect/>
          </a:stretch>
        </p:blipFill>
        <p:spPr>
          <a:xfrm>
            <a:off x="84375" y="61300"/>
            <a:ext cx="839124" cy="751359"/>
          </a:xfrm>
          <a:prstGeom prst="rect">
            <a:avLst/>
          </a:prstGeom>
          <a:noFill/>
          <a:ln>
            <a:noFill/>
          </a:ln>
        </p:spPr>
      </p:pic>
      <p:grpSp>
        <p:nvGrpSpPr>
          <p:cNvPr id="322" name="Google Shape;322;p26"/>
          <p:cNvGrpSpPr/>
          <p:nvPr/>
        </p:nvGrpSpPr>
        <p:grpSpPr>
          <a:xfrm>
            <a:off x="7836012" y="61289"/>
            <a:ext cx="1166697" cy="751364"/>
            <a:chOff x="8023075" y="114725"/>
            <a:chExt cx="1085400" cy="893418"/>
          </a:xfrm>
        </p:grpSpPr>
        <p:pic>
          <p:nvPicPr>
            <p:cNvPr id="323" name="Google Shape;323;p26"/>
            <p:cNvPicPr preferRelativeResize="0"/>
            <p:nvPr/>
          </p:nvPicPr>
          <p:blipFill>
            <a:blip r:embed="rId4">
              <a:alphaModFix/>
            </a:blip>
            <a:stretch>
              <a:fillRect/>
            </a:stretch>
          </p:blipFill>
          <p:spPr>
            <a:xfrm>
              <a:off x="8023075" y="114725"/>
              <a:ext cx="1085400" cy="393600"/>
            </a:xfrm>
            <a:prstGeom prst="rect">
              <a:avLst/>
            </a:prstGeom>
            <a:noFill/>
            <a:ln>
              <a:noFill/>
            </a:ln>
          </p:spPr>
        </p:pic>
        <p:pic>
          <p:nvPicPr>
            <p:cNvPr id="324" name="Google Shape;324;p26"/>
            <p:cNvPicPr preferRelativeResize="0"/>
            <p:nvPr/>
          </p:nvPicPr>
          <p:blipFill>
            <a:blip r:embed="rId5">
              <a:alphaModFix/>
            </a:blip>
            <a:stretch>
              <a:fillRect/>
            </a:stretch>
          </p:blipFill>
          <p:spPr>
            <a:xfrm>
              <a:off x="8023075" y="454448"/>
              <a:ext cx="1085400" cy="553694"/>
            </a:xfrm>
            <a:prstGeom prst="rect">
              <a:avLst/>
            </a:prstGeom>
            <a:noFill/>
            <a:ln>
              <a:noFill/>
            </a:ln>
          </p:spPr>
        </p:pic>
      </p:grpSp>
      <p:sp>
        <p:nvSpPr>
          <p:cNvPr id="325" name="Google Shape;325;p26"/>
          <p:cNvSpPr txBox="1"/>
          <p:nvPr/>
        </p:nvSpPr>
        <p:spPr>
          <a:xfrm>
            <a:off x="141300" y="869450"/>
            <a:ext cx="8861400" cy="1427100"/>
          </a:xfrm>
          <a:prstGeom prst="rect">
            <a:avLst/>
          </a:prstGeom>
          <a:solidFill>
            <a:srgbClr val="EA9999"/>
          </a:solidFill>
          <a:ln cap="flat" cmpd="sng" w="19050">
            <a:solidFill>
              <a:srgbClr val="00FF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latin typeface="Lexend Light"/>
              <a:ea typeface="Lexend Light"/>
              <a:cs typeface="Lexend Light"/>
              <a:sym typeface="Lexend Light"/>
            </a:endParaRPr>
          </a:p>
          <a:p>
            <a:pPr indent="-292100" lvl="0" marL="457200" rtl="0" algn="l">
              <a:spcBef>
                <a:spcPts val="0"/>
              </a:spcBef>
              <a:spcAft>
                <a:spcPts val="0"/>
              </a:spcAft>
              <a:buSzPts val="1000"/>
              <a:buFont typeface="Lexend Light"/>
              <a:buChar char="●"/>
            </a:pPr>
            <a:r>
              <a:rPr lang="en" sz="1000">
                <a:latin typeface="Lexend Light"/>
                <a:ea typeface="Lexend Light"/>
                <a:cs typeface="Lexend Light"/>
                <a:sym typeface="Lexend Light"/>
              </a:rPr>
              <a:t>Galaxy redshift distribution can indicate if a cluster of galaxies exist.</a:t>
            </a:r>
            <a:endParaRPr sz="1000">
              <a:latin typeface="Lexend Light"/>
              <a:ea typeface="Lexend Light"/>
              <a:cs typeface="Lexend Light"/>
              <a:sym typeface="Lexend Light"/>
            </a:endParaRPr>
          </a:p>
          <a:p>
            <a:pPr indent="0" lvl="0" marL="457200" rtl="0" algn="l">
              <a:spcBef>
                <a:spcPts val="0"/>
              </a:spcBef>
              <a:spcAft>
                <a:spcPts val="0"/>
              </a:spcAft>
              <a:buNone/>
            </a:pPr>
            <a:r>
              <a:t/>
            </a:r>
            <a:endParaRPr sz="1000">
              <a:latin typeface="Lexend Light"/>
              <a:ea typeface="Lexend Light"/>
              <a:cs typeface="Lexend Light"/>
              <a:sym typeface="Lexend Light"/>
            </a:endParaRPr>
          </a:p>
          <a:p>
            <a:pPr indent="-292100" lvl="0" marL="457200" rtl="0" algn="l">
              <a:spcBef>
                <a:spcPts val="0"/>
              </a:spcBef>
              <a:spcAft>
                <a:spcPts val="0"/>
              </a:spcAft>
              <a:buSzPts val="1000"/>
              <a:buFont typeface="Lexend Light"/>
              <a:buChar char="●"/>
            </a:pPr>
            <a:r>
              <a:rPr lang="en" sz="1000">
                <a:latin typeface="Lexend Light"/>
                <a:ea typeface="Lexend Light"/>
                <a:cs typeface="Lexend Light"/>
                <a:sym typeface="Lexend Light"/>
              </a:rPr>
              <a:t>Galaxies bounded to the </a:t>
            </a:r>
            <a:r>
              <a:rPr lang="en" sz="1000">
                <a:latin typeface="Lexend Light"/>
                <a:ea typeface="Lexend Light"/>
                <a:cs typeface="Lexend Light"/>
                <a:sym typeface="Lexend Light"/>
              </a:rPr>
              <a:t>cluster</a:t>
            </a:r>
            <a:r>
              <a:rPr lang="en" sz="1000">
                <a:latin typeface="Lexend Light"/>
                <a:ea typeface="Lexend Light"/>
                <a:cs typeface="Lexend Light"/>
                <a:sym typeface="Lexend Light"/>
              </a:rPr>
              <a:t> should fall within 3 sigma of </a:t>
            </a:r>
            <a:r>
              <a:rPr lang="en" sz="1000">
                <a:latin typeface="Lexend Light"/>
                <a:ea typeface="Lexend Light"/>
                <a:cs typeface="Lexend Light"/>
                <a:sym typeface="Lexend Light"/>
              </a:rPr>
              <a:t>velocity</a:t>
            </a:r>
            <a:r>
              <a:rPr lang="en" sz="1000">
                <a:latin typeface="Lexend Light"/>
                <a:ea typeface="Lexend Light"/>
                <a:cs typeface="Lexend Light"/>
                <a:sym typeface="Lexend Light"/>
              </a:rPr>
              <a:t> dispersion.</a:t>
            </a:r>
            <a:endParaRPr sz="1000">
              <a:latin typeface="Lexend Light"/>
              <a:ea typeface="Lexend Light"/>
              <a:cs typeface="Lexend Light"/>
              <a:sym typeface="Lexend Light"/>
            </a:endParaRPr>
          </a:p>
          <a:p>
            <a:pPr indent="0" lvl="0" marL="914400" rtl="0" algn="l">
              <a:spcBef>
                <a:spcPts val="0"/>
              </a:spcBef>
              <a:spcAft>
                <a:spcPts val="0"/>
              </a:spcAft>
              <a:buNone/>
            </a:pPr>
            <a:r>
              <a:t/>
            </a:r>
            <a:endParaRPr sz="1000">
              <a:latin typeface="Lexend Light"/>
              <a:ea typeface="Lexend Light"/>
              <a:cs typeface="Lexend Light"/>
              <a:sym typeface="Lexend Light"/>
            </a:endParaRPr>
          </a:p>
          <a:p>
            <a:pPr indent="0" lvl="0" marL="914400" rtl="0" algn="l">
              <a:spcBef>
                <a:spcPts val="0"/>
              </a:spcBef>
              <a:spcAft>
                <a:spcPts val="0"/>
              </a:spcAft>
              <a:buNone/>
            </a:pPr>
            <a:r>
              <a:t/>
            </a:r>
            <a:endParaRPr sz="1000">
              <a:latin typeface="Lexend Light"/>
              <a:ea typeface="Lexend Light"/>
              <a:cs typeface="Lexend Light"/>
              <a:sym typeface="Lexend Light"/>
            </a:endParaRPr>
          </a:p>
          <a:p>
            <a:pPr indent="0" lvl="0" marL="914400" rtl="0" algn="l">
              <a:spcBef>
                <a:spcPts val="0"/>
              </a:spcBef>
              <a:spcAft>
                <a:spcPts val="0"/>
              </a:spcAft>
              <a:buNone/>
            </a:pPr>
            <a:r>
              <a:t/>
            </a:r>
            <a:endParaRPr sz="1000">
              <a:latin typeface="Lexend Light"/>
              <a:ea typeface="Lexend Light"/>
              <a:cs typeface="Lexend Light"/>
              <a:sym typeface="Lexend Light"/>
            </a:endParaRPr>
          </a:p>
          <a:p>
            <a:pPr indent="0" lvl="0" marL="914400" rtl="0" algn="l">
              <a:spcBef>
                <a:spcPts val="0"/>
              </a:spcBef>
              <a:spcAft>
                <a:spcPts val="0"/>
              </a:spcAft>
              <a:buNone/>
            </a:pPr>
            <a:r>
              <a:t/>
            </a:r>
            <a:endParaRPr sz="1000">
              <a:latin typeface="Lexend Light"/>
              <a:ea typeface="Lexend Light"/>
              <a:cs typeface="Lexend Light"/>
              <a:sym typeface="Lexend Light"/>
            </a:endParaRPr>
          </a:p>
        </p:txBody>
      </p:sp>
      <p:pic>
        <p:nvPicPr>
          <p:cNvPr id="326" name="Google Shape;326;p26"/>
          <p:cNvPicPr preferRelativeResize="0"/>
          <p:nvPr/>
        </p:nvPicPr>
        <p:blipFill>
          <a:blip r:embed="rId6">
            <a:alphaModFix/>
          </a:blip>
          <a:stretch>
            <a:fillRect/>
          </a:stretch>
        </p:blipFill>
        <p:spPr>
          <a:xfrm>
            <a:off x="923488" y="1666950"/>
            <a:ext cx="3814112" cy="531900"/>
          </a:xfrm>
          <a:prstGeom prst="rect">
            <a:avLst/>
          </a:prstGeom>
          <a:noFill/>
          <a:ln cap="flat" cmpd="sng" w="19050">
            <a:solidFill>
              <a:srgbClr val="FF0000"/>
            </a:solidFill>
            <a:prstDash val="solid"/>
            <a:round/>
            <a:headEnd len="sm" w="sm" type="none"/>
            <a:tailEnd len="sm" w="sm" type="none"/>
          </a:ln>
        </p:spPr>
      </p:pic>
      <p:pic>
        <p:nvPicPr>
          <p:cNvPr id="327" name="Google Shape;327;p26"/>
          <p:cNvPicPr preferRelativeResize="0"/>
          <p:nvPr/>
        </p:nvPicPr>
        <p:blipFill>
          <a:blip r:embed="rId7">
            <a:alphaModFix/>
          </a:blip>
          <a:stretch>
            <a:fillRect/>
          </a:stretch>
        </p:blipFill>
        <p:spPr>
          <a:xfrm>
            <a:off x="6716422" y="1666950"/>
            <a:ext cx="1705972" cy="531900"/>
          </a:xfrm>
          <a:prstGeom prst="rect">
            <a:avLst/>
          </a:prstGeom>
          <a:noFill/>
          <a:ln cap="flat" cmpd="sng" w="19050">
            <a:solidFill>
              <a:srgbClr val="000000"/>
            </a:solidFill>
            <a:prstDash val="solid"/>
            <a:round/>
            <a:headEnd len="sm" w="sm" type="none"/>
            <a:tailEnd len="sm" w="sm" type="none"/>
          </a:ln>
        </p:spPr>
      </p:pic>
      <p:grpSp>
        <p:nvGrpSpPr>
          <p:cNvPr id="328" name="Google Shape;328;p26"/>
          <p:cNvGrpSpPr/>
          <p:nvPr/>
        </p:nvGrpSpPr>
        <p:grpSpPr>
          <a:xfrm>
            <a:off x="284625" y="2525300"/>
            <a:ext cx="4021551" cy="2400675"/>
            <a:chOff x="4890000" y="2677700"/>
            <a:chExt cx="4021551" cy="2400675"/>
          </a:xfrm>
        </p:grpSpPr>
        <p:pic>
          <p:nvPicPr>
            <p:cNvPr id="329" name="Google Shape;329;p26"/>
            <p:cNvPicPr preferRelativeResize="0"/>
            <p:nvPr/>
          </p:nvPicPr>
          <p:blipFill>
            <a:blip r:embed="rId8">
              <a:alphaModFix/>
            </a:blip>
            <a:stretch>
              <a:fillRect/>
            </a:stretch>
          </p:blipFill>
          <p:spPr>
            <a:xfrm>
              <a:off x="4890000" y="2677700"/>
              <a:ext cx="4021551" cy="2400675"/>
            </a:xfrm>
            <a:prstGeom prst="rect">
              <a:avLst/>
            </a:prstGeom>
            <a:noFill/>
            <a:ln cap="flat" cmpd="sng" w="19050">
              <a:solidFill>
                <a:srgbClr val="FF00FF"/>
              </a:solidFill>
              <a:prstDash val="solid"/>
              <a:round/>
              <a:headEnd len="sm" w="sm" type="none"/>
              <a:tailEnd len="sm" w="sm" type="none"/>
            </a:ln>
          </p:spPr>
        </p:pic>
        <p:sp>
          <p:nvSpPr>
            <p:cNvPr id="330" name="Google Shape;330;p26"/>
            <p:cNvSpPr/>
            <p:nvPr/>
          </p:nvSpPr>
          <p:spPr>
            <a:xfrm>
              <a:off x="6973250" y="2759100"/>
              <a:ext cx="1785900" cy="11724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grpSp>
      <p:pic>
        <p:nvPicPr>
          <p:cNvPr id="331" name="Google Shape;331;p26"/>
          <p:cNvPicPr preferRelativeResize="0"/>
          <p:nvPr/>
        </p:nvPicPr>
        <p:blipFill>
          <a:blip r:embed="rId8">
            <a:alphaModFix/>
          </a:blip>
          <a:stretch>
            <a:fillRect/>
          </a:stretch>
        </p:blipFill>
        <p:spPr>
          <a:xfrm>
            <a:off x="284625" y="2525300"/>
            <a:ext cx="4021551" cy="2400675"/>
          </a:xfrm>
          <a:prstGeom prst="rect">
            <a:avLst/>
          </a:prstGeom>
          <a:noFill/>
          <a:ln cap="flat" cmpd="sng" w="19050">
            <a:solidFill>
              <a:srgbClr val="FF00FF"/>
            </a:solidFill>
            <a:prstDash val="solid"/>
            <a:round/>
            <a:headEnd len="sm" w="sm" type="none"/>
            <a:tailEnd len="sm" w="sm" type="none"/>
          </a:ln>
        </p:spPr>
      </p:pic>
      <p:pic>
        <p:nvPicPr>
          <p:cNvPr id="332" name="Google Shape;332;p26"/>
          <p:cNvPicPr preferRelativeResize="0"/>
          <p:nvPr/>
        </p:nvPicPr>
        <p:blipFill>
          <a:blip r:embed="rId9">
            <a:alphaModFix/>
          </a:blip>
          <a:stretch>
            <a:fillRect/>
          </a:stretch>
        </p:blipFill>
        <p:spPr>
          <a:xfrm>
            <a:off x="4566775" y="2525300"/>
            <a:ext cx="4352400" cy="2459900"/>
          </a:xfrm>
          <a:prstGeom prst="rect">
            <a:avLst/>
          </a:prstGeom>
          <a:noFill/>
          <a:ln cap="flat" cmpd="sng" w="19050">
            <a:solidFill>
              <a:srgbClr val="FFD966"/>
            </a:solidFill>
            <a:prstDash val="solid"/>
            <a:round/>
            <a:headEnd len="sm" w="sm" type="none"/>
            <a:tailEnd len="sm" w="sm" type="none"/>
          </a:ln>
        </p:spPr>
      </p:pic>
      <p:sp>
        <p:nvSpPr>
          <p:cNvPr id="333" name="Google Shape;333;p26"/>
          <p:cNvSpPr txBox="1"/>
          <p:nvPr/>
        </p:nvSpPr>
        <p:spPr>
          <a:xfrm>
            <a:off x="791851" y="2671425"/>
            <a:ext cx="1924200" cy="425100"/>
          </a:xfrm>
          <a:prstGeom prst="rect">
            <a:avLst/>
          </a:prstGeom>
          <a:noFill/>
          <a:ln>
            <a:noFill/>
          </a:ln>
        </p:spPr>
        <p:txBody>
          <a:bodyPr anchorCtr="0" anchor="t" bIns="93500" lIns="93500" spcFirstLastPara="1" rIns="93500" wrap="square" tIns="93500">
            <a:spAutoFit/>
          </a:bodyPr>
          <a:lstStyle/>
          <a:p>
            <a:pPr indent="0" lvl="0" marL="0" rtl="0" algn="l">
              <a:spcBef>
                <a:spcPts val="0"/>
              </a:spcBef>
              <a:spcAft>
                <a:spcPts val="0"/>
              </a:spcAft>
              <a:buNone/>
            </a:pPr>
            <a:r>
              <a:rPr b="1" lang="en" sz="1533">
                <a:latin typeface="Oswald"/>
                <a:ea typeface="Oswald"/>
                <a:cs typeface="Oswald"/>
                <a:sym typeface="Oswald"/>
              </a:rPr>
              <a:t>Main peak</a:t>
            </a:r>
            <a:endParaRPr b="1" sz="1533">
              <a:latin typeface="Oswald"/>
              <a:ea typeface="Oswald"/>
              <a:cs typeface="Oswald"/>
              <a:sym typeface="Oswald"/>
            </a:endParaRPr>
          </a:p>
        </p:txBody>
      </p:sp>
      <p:sp>
        <p:nvSpPr>
          <p:cNvPr id="334" name="Google Shape;334;p26"/>
          <p:cNvSpPr/>
          <p:nvPr/>
        </p:nvSpPr>
        <p:spPr>
          <a:xfrm>
            <a:off x="3856500" y="3295775"/>
            <a:ext cx="1113900" cy="393600"/>
          </a:xfrm>
          <a:prstGeom prst="rightArrow">
            <a:avLst>
              <a:gd fmla="val 50000" name="adj1"/>
              <a:gd fmla="val 50000" name="adj2"/>
            </a:avLst>
          </a:prstGeom>
          <a:solidFill>
            <a:srgbClr val="FF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5"/>
                                        </p:tgtEl>
                                        <p:attrNameLst>
                                          <p:attrName>style.visibility</p:attrName>
                                        </p:attrNameLst>
                                      </p:cBhvr>
                                      <p:to>
                                        <p:strVal val="visible"/>
                                      </p:to>
                                    </p:set>
                                    <p:animEffect filter="fade" transition="in">
                                      <p:cBhvr>
                                        <p:cTn dur="1000"/>
                                        <p:tgtEl>
                                          <p:spTgt spid="3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6"/>
                                        </p:tgtEl>
                                        <p:attrNameLst>
                                          <p:attrName>style.visibility</p:attrName>
                                        </p:attrNameLst>
                                      </p:cBhvr>
                                      <p:to>
                                        <p:strVal val="visible"/>
                                      </p:to>
                                    </p:set>
                                    <p:animEffect filter="fade" transition="in">
                                      <p:cBhvr>
                                        <p:cTn dur="1000"/>
                                        <p:tgtEl>
                                          <p:spTgt spid="3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7"/>
                                        </p:tgtEl>
                                        <p:attrNameLst>
                                          <p:attrName>style.visibility</p:attrName>
                                        </p:attrNameLst>
                                      </p:cBhvr>
                                      <p:to>
                                        <p:strVal val="visible"/>
                                      </p:to>
                                    </p:set>
                                    <p:animEffect filter="fade" transition="in">
                                      <p:cBhvr>
                                        <p:cTn dur="1000"/>
                                        <p:tgtEl>
                                          <p:spTgt spid="3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8"/>
                                        </p:tgtEl>
                                        <p:attrNameLst>
                                          <p:attrName>style.visibility</p:attrName>
                                        </p:attrNameLst>
                                      </p:cBhvr>
                                      <p:to>
                                        <p:strVal val="visible"/>
                                      </p:to>
                                    </p:set>
                                    <p:animEffect filter="fade" transition="in">
                                      <p:cBhvr>
                                        <p:cTn dur="1000"/>
                                        <p:tgtEl>
                                          <p:spTgt spid="3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3"/>
                                        </p:tgtEl>
                                        <p:attrNameLst>
                                          <p:attrName>style.visibility</p:attrName>
                                        </p:attrNameLst>
                                      </p:cBhvr>
                                      <p:to>
                                        <p:strVal val="visible"/>
                                      </p:to>
                                    </p:set>
                                    <p:animEffect filter="fade" transition="in">
                                      <p:cBhvr>
                                        <p:cTn dur="1000"/>
                                        <p:tgtEl>
                                          <p:spTgt spid="3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1"/>
                                        </p:tgtEl>
                                        <p:attrNameLst>
                                          <p:attrName>style.visibility</p:attrName>
                                        </p:attrNameLst>
                                      </p:cBhvr>
                                      <p:to>
                                        <p:strVal val="visible"/>
                                      </p:to>
                                    </p:set>
                                    <p:animEffect filter="fade" transition="in">
                                      <p:cBhvr>
                                        <p:cTn dur="1000"/>
                                        <p:tgtEl>
                                          <p:spTgt spid="3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4"/>
                                        </p:tgtEl>
                                        <p:attrNameLst>
                                          <p:attrName>style.visibility</p:attrName>
                                        </p:attrNameLst>
                                      </p:cBhvr>
                                      <p:to>
                                        <p:strVal val="visible"/>
                                      </p:to>
                                    </p:set>
                                    <p:animEffect filter="fade" transition="in">
                                      <p:cBhvr>
                                        <p:cTn dur="1000"/>
                                        <p:tgtEl>
                                          <p:spTgt spid="3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2"/>
                                        </p:tgtEl>
                                        <p:attrNameLst>
                                          <p:attrName>style.visibility</p:attrName>
                                        </p:attrNameLst>
                                      </p:cBhvr>
                                      <p:to>
                                        <p:strVal val="visible"/>
                                      </p:to>
                                    </p:set>
                                    <p:animEffect filter="fade" transition="in">
                                      <p:cBhvr>
                                        <p:cTn dur="1000"/>
                                        <p:tgtEl>
                                          <p:spTgt spid="3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27"/>
          <p:cNvSpPr txBox="1"/>
          <p:nvPr>
            <p:ph idx="12" type="sldNum"/>
          </p:nvPr>
        </p:nvSpPr>
        <p:spPr>
          <a:xfrm>
            <a:off x="8538252" y="4749876"/>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b="0" lang="en" sz="1000">
                <a:solidFill>
                  <a:schemeClr val="accent3"/>
                </a:solidFill>
                <a:latin typeface="Average"/>
                <a:ea typeface="Average"/>
                <a:cs typeface="Average"/>
                <a:sym typeface="Average"/>
              </a:rPr>
              <a:t>‹#›</a:t>
            </a:fld>
            <a:endParaRPr b="0" sz="1000">
              <a:solidFill>
                <a:schemeClr val="accent3"/>
              </a:solidFill>
              <a:latin typeface="Average"/>
              <a:ea typeface="Average"/>
              <a:cs typeface="Average"/>
              <a:sym typeface="Average"/>
            </a:endParaRPr>
          </a:p>
        </p:txBody>
      </p:sp>
      <p:sp>
        <p:nvSpPr>
          <p:cNvPr id="340" name="Google Shape;340;p27"/>
          <p:cNvSpPr txBox="1"/>
          <p:nvPr/>
        </p:nvSpPr>
        <p:spPr>
          <a:xfrm>
            <a:off x="1790050" y="108800"/>
            <a:ext cx="5623500" cy="476400"/>
          </a:xfrm>
          <a:prstGeom prst="rect">
            <a:avLst/>
          </a:prstGeom>
          <a:solidFill>
            <a:srgbClr val="6D9EEB"/>
          </a:solidFill>
          <a:ln cap="flat" cmpd="sng" w="19050">
            <a:solidFill>
              <a:srgbClr val="9900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00000"/>
              </a:lnSpc>
              <a:spcBef>
                <a:spcPts val="0"/>
              </a:spcBef>
              <a:spcAft>
                <a:spcPts val="600"/>
              </a:spcAft>
              <a:buNone/>
            </a:pPr>
            <a:r>
              <a:rPr b="1" lang="en" sz="1700" u="sng">
                <a:latin typeface="Merriweather"/>
                <a:ea typeface="Merriweather"/>
                <a:cs typeface="Merriweather"/>
                <a:sym typeface="Merriweather"/>
              </a:rPr>
              <a:t>Spectroscopic</a:t>
            </a:r>
            <a:r>
              <a:rPr b="1" lang="en" sz="1700" u="sng">
                <a:latin typeface="Merriweather"/>
                <a:ea typeface="Merriweather"/>
                <a:cs typeface="Merriweather"/>
                <a:sym typeface="Merriweather"/>
              </a:rPr>
              <a:t> member density </a:t>
            </a:r>
            <a:r>
              <a:rPr b="1" lang="en" sz="1700" u="sng">
                <a:latin typeface="Merriweather"/>
                <a:ea typeface="Merriweather"/>
                <a:cs typeface="Merriweather"/>
                <a:sym typeface="Merriweather"/>
              </a:rPr>
              <a:t>distribution</a:t>
            </a:r>
            <a:endParaRPr b="1" sz="1700">
              <a:latin typeface="Merriweather"/>
              <a:ea typeface="Merriweather"/>
              <a:cs typeface="Merriweather"/>
              <a:sym typeface="Merriweather"/>
            </a:endParaRPr>
          </a:p>
        </p:txBody>
      </p:sp>
      <p:pic>
        <p:nvPicPr>
          <p:cNvPr id="341" name="Google Shape;341;p27"/>
          <p:cNvPicPr preferRelativeResize="0"/>
          <p:nvPr/>
        </p:nvPicPr>
        <p:blipFill>
          <a:blip r:embed="rId3">
            <a:alphaModFix/>
          </a:blip>
          <a:stretch>
            <a:fillRect/>
          </a:stretch>
        </p:blipFill>
        <p:spPr>
          <a:xfrm>
            <a:off x="141300" y="41725"/>
            <a:ext cx="794450" cy="644275"/>
          </a:xfrm>
          <a:prstGeom prst="rect">
            <a:avLst/>
          </a:prstGeom>
          <a:noFill/>
          <a:ln>
            <a:noFill/>
          </a:ln>
        </p:spPr>
      </p:pic>
      <p:grpSp>
        <p:nvGrpSpPr>
          <p:cNvPr id="342" name="Google Shape;342;p27"/>
          <p:cNvGrpSpPr/>
          <p:nvPr/>
        </p:nvGrpSpPr>
        <p:grpSpPr>
          <a:xfrm>
            <a:off x="8086228" y="61296"/>
            <a:ext cx="1000413" cy="644243"/>
            <a:chOff x="8023075" y="114725"/>
            <a:chExt cx="1085400" cy="893418"/>
          </a:xfrm>
        </p:grpSpPr>
        <p:pic>
          <p:nvPicPr>
            <p:cNvPr id="343" name="Google Shape;343;p27"/>
            <p:cNvPicPr preferRelativeResize="0"/>
            <p:nvPr/>
          </p:nvPicPr>
          <p:blipFill>
            <a:blip r:embed="rId4">
              <a:alphaModFix/>
            </a:blip>
            <a:stretch>
              <a:fillRect/>
            </a:stretch>
          </p:blipFill>
          <p:spPr>
            <a:xfrm>
              <a:off x="8023075" y="114725"/>
              <a:ext cx="1085400" cy="393600"/>
            </a:xfrm>
            <a:prstGeom prst="rect">
              <a:avLst/>
            </a:prstGeom>
            <a:noFill/>
            <a:ln>
              <a:noFill/>
            </a:ln>
          </p:spPr>
        </p:pic>
        <p:pic>
          <p:nvPicPr>
            <p:cNvPr id="344" name="Google Shape;344;p27"/>
            <p:cNvPicPr preferRelativeResize="0"/>
            <p:nvPr/>
          </p:nvPicPr>
          <p:blipFill>
            <a:blip r:embed="rId5">
              <a:alphaModFix/>
            </a:blip>
            <a:stretch>
              <a:fillRect/>
            </a:stretch>
          </p:blipFill>
          <p:spPr>
            <a:xfrm>
              <a:off x="8023075" y="454448"/>
              <a:ext cx="1085400" cy="553694"/>
            </a:xfrm>
            <a:prstGeom prst="rect">
              <a:avLst/>
            </a:prstGeom>
            <a:noFill/>
            <a:ln>
              <a:noFill/>
            </a:ln>
          </p:spPr>
        </p:pic>
      </p:grpSp>
      <p:sp>
        <p:nvSpPr>
          <p:cNvPr id="345" name="Google Shape;345;p27"/>
          <p:cNvSpPr txBox="1"/>
          <p:nvPr/>
        </p:nvSpPr>
        <p:spPr>
          <a:xfrm>
            <a:off x="800925" y="815950"/>
            <a:ext cx="7285200" cy="476400"/>
          </a:xfrm>
          <a:prstGeom prst="rect">
            <a:avLst/>
          </a:prstGeom>
          <a:solidFill>
            <a:srgbClr val="EA9999"/>
          </a:solidFill>
          <a:ln cap="flat" cmpd="sng" w="19050">
            <a:solidFill>
              <a:srgbClr val="9C27B0"/>
            </a:solidFill>
            <a:prstDash val="solid"/>
            <a:round/>
            <a:headEnd len="sm" w="sm" type="none"/>
            <a:tailEnd len="sm" w="sm" type="none"/>
          </a:ln>
        </p:spPr>
        <p:txBody>
          <a:bodyPr anchorCtr="0" anchor="t" bIns="91425" lIns="91425" spcFirstLastPara="1" rIns="91425" wrap="square" tIns="91425">
            <a:noAutofit/>
          </a:bodyPr>
          <a:lstStyle/>
          <a:p>
            <a:pPr indent="-298450" lvl="0" marL="457200" rtl="0" algn="l">
              <a:spcBef>
                <a:spcPts val="0"/>
              </a:spcBef>
              <a:spcAft>
                <a:spcPts val="0"/>
              </a:spcAft>
              <a:buSzPts val="1100"/>
              <a:buFont typeface="Lexend Light"/>
              <a:buChar char="●"/>
            </a:pPr>
            <a:r>
              <a:rPr lang="en" sz="1100">
                <a:latin typeface="Lexend Light"/>
                <a:ea typeface="Lexend Light"/>
                <a:cs typeface="Lexend Light"/>
                <a:sym typeface="Lexend Light"/>
              </a:rPr>
              <a:t>We plot the density </a:t>
            </a:r>
            <a:r>
              <a:rPr lang="en" sz="1100">
                <a:latin typeface="Lexend Light"/>
                <a:ea typeface="Lexend Light"/>
                <a:cs typeface="Lexend Light"/>
                <a:sym typeface="Lexend Light"/>
              </a:rPr>
              <a:t>distribution</a:t>
            </a:r>
            <a:r>
              <a:rPr lang="en" sz="1100">
                <a:latin typeface="Lexend Light"/>
                <a:ea typeface="Lexend Light"/>
                <a:cs typeface="Lexend Light"/>
                <a:sym typeface="Lexend Light"/>
              </a:rPr>
              <a:t> of </a:t>
            </a:r>
            <a:r>
              <a:rPr lang="en" sz="1100">
                <a:latin typeface="Lexend Light"/>
                <a:ea typeface="Lexend Light"/>
                <a:cs typeface="Lexend Light"/>
                <a:sym typeface="Lexend Light"/>
              </a:rPr>
              <a:t>spectroscopic</a:t>
            </a:r>
            <a:r>
              <a:rPr lang="en" sz="1100">
                <a:latin typeface="Lexend Light"/>
                <a:ea typeface="Lexend Light"/>
                <a:cs typeface="Lexend Light"/>
                <a:sym typeface="Lexend Light"/>
              </a:rPr>
              <a:t> member galaxies for both </a:t>
            </a:r>
            <a:r>
              <a:rPr lang="en" sz="1100">
                <a:latin typeface="Lexend Light"/>
                <a:ea typeface="Lexend Light"/>
                <a:cs typeface="Lexend Light"/>
                <a:sym typeface="Lexend Light"/>
              </a:rPr>
              <a:t>clusters.</a:t>
            </a:r>
            <a:endParaRPr sz="1100">
              <a:latin typeface="Lexend Light"/>
              <a:ea typeface="Lexend Light"/>
              <a:cs typeface="Lexend Light"/>
              <a:sym typeface="Lexend Light"/>
            </a:endParaRPr>
          </a:p>
        </p:txBody>
      </p:sp>
      <p:grpSp>
        <p:nvGrpSpPr>
          <p:cNvPr id="346" name="Google Shape;346;p27"/>
          <p:cNvGrpSpPr/>
          <p:nvPr/>
        </p:nvGrpSpPr>
        <p:grpSpPr>
          <a:xfrm>
            <a:off x="209625" y="1490263"/>
            <a:ext cx="4191525" cy="3259613"/>
            <a:chOff x="218775" y="1293613"/>
            <a:chExt cx="4191525" cy="3259613"/>
          </a:xfrm>
        </p:grpSpPr>
        <p:pic>
          <p:nvPicPr>
            <p:cNvPr id="347" name="Google Shape;347;p27"/>
            <p:cNvPicPr preferRelativeResize="0"/>
            <p:nvPr/>
          </p:nvPicPr>
          <p:blipFill>
            <a:blip r:embed="rId6">
              <a:alphaModFix/>
            </a:blip>
            <a:stretch>
              <a:fillRect/>
            </a:stretch>
          </p:blipFill>
          <p:spPr>
            <a:xfrm>
              <a:off x="218775" y="1319425"/>
              <a:ext cx="4191525" cy="3233800"/>
            </a:xfrm>
            <a:prstGeom prst="rect">
              <a:avLst/>
            </a:prstGeom>
            <a:noFill/>
            <a:ln cap="flat" cmpd="sng" w="19050">
              <a:solidFill>
                <a:srgbClr val="FF0000"/>
              </a:solidFill>
              <a:prstDash val="solid"/>
              <a:round/>
              <a:headEnd len="sm" w="sm" type="none"/>
              <a:tailEnd len="sm" w="sm" type="none"/>
            </a:ln>
          </p:spPr>
        </p:pic>
        <p:pic>
          <p:nvPicPr>
            <p:cNvPr id="348" name="Google Shape;348;p27"/>
            <p:cNvPicPr preferRelativeResize="0"/>
            <p:nvPr/>
          </p:nvPicPr>
          <p:blipFill rotWithShape="1">
            <a:blip r:embed="rId7">
              <a:alphaModFix/>
            </a:blip>
            <a:srcRect b="9130" l="12143" r="2459" t="2484"/>
            <a:stretch/>
          </p:blipFill>
          <p:spPr>
            <a:xfrm>
              <a:off x="218775" y="1293613"/>
              <a:ext cx="1236350" cy="1041545"/>
            </a:xfrm>
            <a:prstGeom prst="rect">
              <a:avLst/>
            </a:prstGeom>
            <a:noFill/>
            <a:ln cap="flat" cmpd="sng" w="19050">
              <a:solidFill>
                <a:srgbClr val="FF0000"/>
              </a:solidFill>
              <a:prstDash val="solid"/>
              <a:round/>
              <a:headEnd len="sm" w="sm" type="none"/>
              <a:tailEnd len="sm" w="sm" type="none"/>
            </a:ln>
          </p:spPr>
        </p:pic>
      </p:grpSp>
      <p:grpSp>
        <p:nvGrpSpPr>
          <p:cNvPr id="349" name="Google Shape;349;p27"/>
          <p:cNvGrpSpPr/>
          <p:nvPr/>
        </p:nvGrpSpPr>
        <p:grpSpPr>
          <a:xfrm>
            <a:off x="4594950" y="1490275"/>
            <a:ext cx="4191525" cy="3209323"/>
            <a:chOff x="4613250" y="1319425"/>
            <a:chExt cx="4191525" cy="3209323"/>
          </a:xfrm>
        </p:grpSpPr>
        <p:pic>
          <p:nvPicPr>
            <p:cNvPr id="350" name="Google Shape;350;p27"/>
            <p:cNvPicPr preferRelativeResize="0"/>
            <p:nvPr/>
          </p:nvPicPr>
          <p:blipFill rotWithShape="1">
            <a:blip r:embed="rId8">
              <a:alphaModFix/>
            </a:blip>
            <a:srcRect b="0" l="0" r="0" t="3157"/>
            <a:stretch/>
          </p:blipFill>
          <p:spPr>
            <a:xfrm>
              <a:off x="4613250" y="1319425"/>
              <a:ext cx="4191525" cy="3209323"/>
            </a:xfrm>
            <a:prstGeom prst="rect">
              <a:avLst/>
            </a:prstGeom>
            <a:noFill/>
            <a:ln cap="flat" cmpd="sng" w="19050">
              <a:solidFill>
                <a:srgbClr val="00FF00"/>
              </a:solidFill>
              <a:prstDash val="solid"/>
              <a:round/>
              <a:headEnd len="sm" w="sm" type="none"/>
              <a:tailEnd len="sm" w="sm" type="none"/>
            </a:ln>
          </p:spPr>
        </p:pic>
        <p:pic>
          <p:nvPicPr>
            <p:cNvPr id="351" name="Google Shape;351;p27"/>
            <p:cNvPicPr preferRelativeResize="0"/>
            <p:nvPr/>
          </p:nvPicPr>
          <p:blipFill rotWithShape="1">
            <a:blip r:embed="rId9">
              <a:alphaModFix/>
            </a:blip>
            <a:srcRect b="9778" l="13363" r="4454" t="4001"/>
            <a:stretch/>
          </p:blipFill>
          <p:spPr>
            <a:xfrm>
              <a:off x="4613250" y="1319425"/>
              <a:ext cx="1325649" cy="1061425"/>
            </a:xfrm>
            <a:prstGeom prst="rect">
              <a:avLst/>
            </a:prstGeom>
            <a:noFill/>
            <a:ln cap="flat" cmpd="sng" w="19050">
              <a:solidFill>
                <a:srgbClr val="00FF00"/>
              </a:solidFill>
              <a:prstDash val="solid"/>
              <a:round/>
              <a:headEnd len="sm" w="sm" type="none"/>
              <a:tailEnd len="sm" w="sm" type="none"/>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5"/>
                                        </p:tgtEl>
                                        <p:attrNameLst>
                                          <p:attrName>style.visibility</p:attrName>
                                        </p:attrNameLst>
                                      </p:cBhvr>
                                      <p:to>
                                        <p:strVal val="visible"/>
                                      </p:to>
                                    </p:set>
                                    <p:animEffect filter="fade" transition="in">
                                      <p:cBhvr>
                                        <p:cTn dur="1000"/>
                                        <p:tgtEl>
                                          <p:spTgt spid="3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6"/>
                                        </p:tgtEl>
                                        <p:attrNameLst>
                                          <p:attrName>style.visibility</p:attrName>
                                        </p:attrNameLst>
                                      </p:cBhvr>
                                      <p:to>
                                        <p:strVal val="visible"/>
                                      </p:to>
                                    </p:set>
                                    <p:animEffect filter="fade" transition="in">
                                      <p:cBhvr>
                                        <p:cTn dur="1000"/>
                                        <p:tgtEl>
                                          <p:spTgt spid="3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9"/>
                                        </p:tgtEl>
                                        <p:attrNameLst>
                                          <p:attrName>style.visibility</p:attrName>
                                        </p:attrNameLst>
                                      </p:cBhvr>
                                      <p:to>
                                        <p:strVal val="visible"/>
                                      </p:to>
                                    </p:set>
                                    <p:animEffect filter="fade" transition="in">
                                      <p:cBhvr>
                                        <p:cTn dur="1000"/>
                                        <p:tgtEl>
                                          <p:spTgt spid="3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28"/>
          <p:cNvSpPr txBox="1"/>
          <p:nvPr>
            <p:ph idx="12" type="sldNum"/>
          </p:nvPr>
        </p:nvSpPr>
        <p:spPr>
          <a:xfrm>
            <a:off x="8538252" y="4749876"/>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b="0" lang="en" sz="1000">
                <a:solidFill>
                  <a:schemeClr val="accent3"/>
                </a:solidFill>
                <a:latin typeface="Average"/>
                <a:ea typeface="Average"/>
                <a:cs typeface="Average"/>
                <a:sym typeface="Average"/>
              </a:rPr>
              <a:t>‹#›</a:t>
            </a:fld>
            <a:endParaRPr b="0" sz="1000">
              <a:solidFill>
                <a:schemeClr val="accent3"/>
              </a:solidFill>
              <a:latin typeface="Average"/>
              <a:ea typeface="Average"/>
              <a:cs typeface="Average"/>
              <a:sym typeface="Average"/>
            </a:endParaRPr>
          </a:p>
        </p:txBody>
      </p:sp>
      <p:sp>
        <p:nvSpPr>
          <p:cNvPr id="357" name="Google Shape;357;p28"/>
          <p:cNvSpPr txBox="1"/>
          <p:nvPr/>
        </p:nvSpPr>
        <p:spPr>
          <a:xfrm>
            <a:off x="1366925" y="108800"/>
            <a:ext cx="5955000" cy="577200"/>
          </a:xfrm>
          <a:prstGeom prst="rect">
            <a:avLst/>
          </a:prstGeom>
          <a:solidFill>
            <a:srgbClr val="6D9EEB"/>
          </a:solidFill>
          <a:ln cap="flat" cmpd="sng" w="19050">
            <a:solidFill>
              <a:srgbClr val="9900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00000"/>
              </a:lnSpc>
              <a:spcBef>
                <a:spcPts val="0"/>
              </a:spcBef>
              <a:spcAft>
                <a:spcPts val="600"/>
              </a:spcAft>
              <a:buNone/>
            </a:pPr>
            <a:r>
              <a:rPr b="1" lang="en" sz="1700" u="sng">
                <a:latin typeface="Merriweather"/>
                <a:ea typeface="Merriweather"/>
                <a:cs typeface="Merriweather"/>
                <a:sym typeface="Merriweather"/>
              </a:rPr>
              <a:t>Galaxy classification: UVJ optical color-color diagram</a:t>
            </a:r>
            <a:endParaRPr b="1" sz="1700">
              <a:latin typeface="Merriweather"/>
              <a:ea typeface="Merriweather"/>
              <a:cs typeface="Merriweather"/>
              <a:sym typeface="Merriweather"/>
            </a:endParaRPr>
          </a:p>
        </p:txBody>
      </p:sp>
      <p:pic>
        <p:nvPicPr>
          <p:cNvPr id="358" name="Google Shape;358;p28"/>
          <p:cNvPicPr preferRelativeResize="0"/>
          <p:nvPr/>
        </p:nvPicPr>
        <p:blipFill>
          <a:blip r:embed="rId3">
            <a:alphaModFix/>
          </a:blip>
          <a:stretch>
            <a:fillRect/>
          </a:stretch>
        </p:blipFill>
        <p:spPr>
          <a:xfrm>
            <a:off x="141300" y="41725"/>
            <a:ext cx="794450" cy="644275"/>
          </a:xfrm>
          <a:prstGeom prst="rect">
            <a:avLst/>
          </a:prstGeom>
          <a:noFill/>
          <a:ln>
            <a:noFill/>
          </a:ln>
        </p:spPr>
      </p:pic>
      <p:grpSp>
        <p:nvGrpSpPr>
          <p:cNvPr id="359" name="Google Shape;359;p28"/>
          <p:cNvGrpSpPr/>
          <p:nvPr/>
        </p:nvGrpSpPr>
        <p:grpSpPr>
          <a:xfrm>
            <a:off x="8086228" y="61296"/>
            <a:ext cx="1000413" cy="644243"/>
            <a:chOff x="8023075" y="114725"/>
            <a:chExt cx="1085400" cy="893418"/>
          </a:xfrm>
        </p:grpSpPr>
        <p:pic>
          <p:nvPicPr>
            <p:cNvPr id="360" name="Google Shape;360;p28"/>
            <p:cNvPicPr preferRelativeResize="0"/>
            <p:nvPr/>
          </p:nvPicPr>
          <p:blipFill>
            <a:blip r:embed="rId4">
              <a:alphaModFix/>
            </a:blip>
            <a:stretch>
              <a:fillRect/>
            </a:stretch>
          </p:blipFill>
          <p:spPr>
            <a:xfrm>
              <a:off x="8023075" y="114725"/>
              <a:ext cx="1085400" cy="393600"/>
            </a:xfrm>
            <a:prstGeom prst="rect">
              <a:avLst/>
            </a:prstGeom>
            <a:noFill/>
            <a:ln>
              <a:noFill/>
            </a:ln>
          </p:spPr>
        </p:pic>
        <p:pic>
          <p:nvPicPr>
            <p:cNvPr id="361" name="Google Shape;361;p28"/>
            <p:cNvPicPr preferRelativeResize="0"/>
            <p:nvPr/>
          </p:nvPicPr>
          <p:blipFill>
            <a:blip r:embed="rId5">
              <a:alphaModFix/>
            </a:blip>
            <a:stretch>
              <a:fillRect/>
            </a:stretch>
          </p:blipFill>
          <p:spPr>
            <a:xfrm>
              <a:off x="8023075" y="454448"/>
              <a:ext cx="1085400" cy="553694"/>
            </a:xfrm>
            <a:prstGeom prst="rect">
              <a:avLst/>
            </a:prstGeom>
            <a:noFill/>
            <a:ln>
              <a:noFill/>
            </a:ln>
          </p:spPr>
        </p:pic>
      </p:grpSp>
      <p:sp>
        <p:nvSpPr>
          <p:cNvPr id="362" name="Google Shape;362;p28"/>
          <p:cNvSpPr txBox="1"/>
          <p:nvPr/>
        </p:nvSpPr>
        <p:spPr>
          <a:xfrm>
            <a:off x="73000" y="885675"/>
            <a:ext cx="8861400" cy="882600"/>
          </a:xfrm>
          <a:prstGeom prst="rect">
            <a:avLst/>
          </a:prstGeom>
          <a:solidFill>
            <a:srgbClr val="EA9999"/>
          </a:solidFill>
          <a:ln cap="flat" cmpd="sng" w="19050">
            <a:solidFill>
              <a:srgbClr val="9C27B0"/>
            </a:solidFill>
            <a:prstDash val="solid"/>
            <a:round/>
            <a:headEnd len="sm" w="sm" type="none"/>
            <a:tailEnd len="sm" w="sm" type="none"/>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Lexend Light"/>
              <a:buChar char="●"/>
            </a:pPr>
            <a:r>
              <a:rPr lang="en" sz="1200">
                <a:latin typeface="Lexend Light"/>
                <a:ea typeface="Lexend Light"/>
                <a:cs typeface="Lexend Light"/>
                <a:sym typeface="Lexend Light"/>
              </a:rPr>
              <a:t>The U and V bands are </a:t>
            </a:r>
            <a:r>
              <a:rPr lang="en" sz="1200">
                <a:latin typeface="Lexend Light"/>
                <a:ea typeface="Lexend Light"/>
                <a:cs typeface="Lexend Light"/>
                <a:sym typeface="Lexend Light"/>
              </a:rPr>
              <a:t>sensitive</a:t>
            </a:r>
            <a:r>
              <a:rPr lang="en" sz="1200">
                <a:latin typeface="Lexend Light"/>
                <a:ea typeface="Lexend Light"/>
                <a:cs typeface="Lexend Light"/>
                <a:sym typeface="Lexend Light"/>
              </a:rPr>
              <a:t> to the hot </a:t>
            </a:r>
            <a:r>
              <a:rPr lang="en" sz="1200">
                <a:latin typeface="Lexend Light"/>
                <a:ea typeface="Lexend Light"/>
                <a:cs typeface="Lexend Light"/>
                <a:sym typeface="Lexend Light"/>
              </a:rPr>
              <a:t>temperature</a:t>
            </a:r>
            <a:r>
              <a:rPr lang="en" sz="1200">
                <a:latin typeface="Lexend Light"/>
                <a:ea typeface="Lexend Light"/>
                <a:cs typeface="Lexend Light"/>
                <a:sym typeface="Lexend Light"/>
              </a:rPr>
              <a:t> emitted by young stars.</a:t>
            </a:r>
            <a:endParaRPr sz="1200">
              <a:latin typeface="Lexend Light"/>
              <a:ea typeface="Lexend Light"/>
              <a:cs typeface="Lexend Light"/>
              <a:sym typeface="Lexend Light"/>
            </a:endParaRPr>
          </a:p>
          <a:p>
            <a:pPr indent="0" lvl="0" marL="914400" rtl="0" algn="l">
              <a:spcBef>
                <a:spcPts val="0"/>
              </a:spcBef>
              <a:spcAft>
                <a:spcPts val="0"/>
              </a:spcAft>
              <a:buNone/>
            </a:pPr>
            <a:r>
              <a:t/>
            </a:r>
            <a:endParaRPr sz="1200">
              <a:latin typeface="Lexend Light"/>
              <a:ea typeface="Lexend Light"/>
              <a:cs typeface="Lexend Light"/>
              <a:sym typeface="Lexend Light"/>
            </a:endParaRPr>
          </a:p>
          <a:p>
            <a:pPr indent="-304800" lvl="0" marL="457200" rtl="0" algn="l">
              <a:spcBef>
                <a:spcPts val="0"/>
              </a:spcBef>
              <a:spcAft>
                <a:spcPts val="0"/>
              </a:spcAft>
              <a:buSzPts val="1200"/>
              <a:buFont typeface="Lexend Light"/>
              <a:buChar char="●"/>
            </a:pPr>
            <a:r>
              <a:rPr lang="en" sz="1200">
                <a:latin typeface="Lexend Light"/>
                <a:ea typeface="Lexend Light"/>
                <a:cs typeface="Lexend Light"/>
                <a:sym typeface="Lexend Light"/>
              </a:rPr>
              <a:t>If no dust were </a:t>
            </a:r>
            <a:r>
              <a:rPr lang="en" sz="1200">
                <a:latin typeface="Lexend Light"/>
                <a:ea typeface="Lexend Light"/>
                <a:cs typeface="Lexend Light"/>
                <a:sym typeface="Lexend Light"/>
              </a:rPr>
              <a:t>present</a:t>
            </a:r>
            <a:r>
              <a:rPr lang="en" sz="1200">
                <a:latin typeface="Lexend Light"/>
                <a:ea typeface="Lexend Light"/>
                <a:cs typeface="Lexend Light"/>
                <a:sym typeface="Lexend Light"/>
              </a:rPr>
              <a:t> in the universe then we could just use U and V to </a:t>
            </a:r>
            <a:r>
              <a:rPr lang="en" sz="1200">
                <a:latin typeface="Lexend Light"/>
                <a:ea typeface="Lexend Light"/>
                <a:cs typeface="Lexend Light"/>
                <a:sym typeface="Lexend Light"/>
              </a:rPr>
              <a:t>separate</a:t>
            </a:r>
            <a:r>
              <a:rPr lang="en" sz="1200">
                <a:latin typeface="Lexend Light"/>
                <a:ea typeface="Lexend Light"/>
                <a:cs typeface="Lexend Light"/>
                <a:sym typeface="Lexend Light"/>
              </a:rPr>
              <a:t> young hot (blue) stars from older faint (red) stars.</a:t>
            </a:r>
            <a:endParaRPr sz="1200">
              <a:latin typeface="Lexend Light"/>
              <a:ea typeface="Lexend Light"/>
              <a:cs typeface="Lexend Light"/>
              <a:sym typeface="Lexend Light"/>
            </a:endParaRPr>
          </a:p>
          <a:p>
            <a:pPr indent="0" lvl="0" marL="914400" rtl="0" algn="l">
              <a:spcBef>
                <a:spcPts val="0"/>
              </a:spcBef>
              <a:spcAft>
                <a:spcPts val="0"/>
              </a:spcAft>
              <a:buNone/>
            </a:pPr>
            <a:r>
              <a:t/>
            </a:r>
            <a:endParaRPr sz="1200">
              <a:latin typeface="Lexend Light"/>
              <a:ea typeface="Lexend Light"/>
              <a:cs typeface="Lexend Light"/>
              <a:sym typeface="Lexend Light"/>
            </a:endParaRPr>
          </a:p>
        </p:txBody>
      </p:sp>
      <p:pic>
        <p:nvPicPr>
          <p:cNvPr id="363" name="Google Shape;363;p28"/>
          <p:cNvPicPr preferRelativeResize="0"/>
          <p:nvPr/>
        </p:nvPicPr>
        <p:blipFill>
          <a:blip r:embed="rId6">
            <a:alphaModFix/>
          </a:blip>
          <a:stretch>
            <a:fillRect/>
          </a:stretch>
        </p:blipFill>
        <p:spPr>
          <a:xfrm>
            <a:off x="294525" y="2017750"/>
            <a:ext cx="3189500" cy="2825450"/>
          </a:xfrm>
          <a:prstGeom prst="rect">
            <a:avLst/>
          </a:prstGeom>
          <a:noFill/>
          <a:ln cap="flat" cmpd="sng" w="19050">
            <a:solidFill>
              <a:srgbClr val="00FF00"/>
            </a:solidFill>
            <a:prstDash val="solid"/>
            <a:round/>
            <a:headEnd len="sm" w="sm" type="none"/>
            <a:tailEnd len="sm" w="sm" type="none"/>
          </a:ln>
        </p:spPr>
      </p:pic>
      <p:pic>
        <p:nvPicPr>
          <p:cNvPr id="364" name="Google Shape;364;p28"/>
          <p:cNvPicPr preferRelativeResize="0"/>
          <p:nvPr/>
        </p:nvPicPr>
        <p:blipFill>
          <a:blip r:embed="rId7">
            <a:alphaModFix/>
          </a:blip>
          <a:stretch>
            <a:fillRect/>
          </a:stretch>
        </p:blipFill>
        <p:spPr>
          <a:xfrm>
            <a:off x="3567325" y="2017750"/>
            <a:ext cx="1309387" cy="1249041"/>
          </a:xfrm>
          <a:prstGeom prst="rect">
            <a:avLst/>
          </a:prstGeom>
          <a:noFill/>
          <a:ln>
            <a:noFill/>
          </a:ln>
        </p:spPr>
      </p:pic>
      <p:pic>
        <p:nvPicPr>
          <p:cNvPr id="365" name="Google Shape;365;p28"/>
          <p:cNvPicPr preferRelativeResize="0"/>
          <p:nvPr/>
        </p:nvPicPr>
        <p:blipFill>
          <a:blip r:embed="rId8">
            <a:alphaModFix/>
          </a:blip>
          <a:stretch>
            <a:fillRect/>
          </a:stretch>
        </p:blipFill>
        <p:spPr>
          <a:xfrm>
            <a:off x="4978525" y="2017750"/>
            <a:ext cx="3782026" cy="2835251"/>
          </a:xfrm>
          <a:prstGeom prst="rect">
            <a:avLst/>
          </a:prstGeom>
          <a:noFill/>
          <a:ln cap="flat" cmpd="sng" w="19050">
            <a:solidFill>
              <a:srgbClr val="00FFFF"/>
            </a:solidFill>
            <a:prstDash val="solid"/>
            <a:round/>
            <a:headEnd len="sm" w="sm" type="none"/>
            <a:tailEnd len="sm" w="sm" type="none"/>
          </a:ln>
        </p:spPr>
      </p:pic>
      <p:sp>
        <p:nvSpPr>
          <p:cNvPr id="366" name="Google Shape;366;p28"/>
          <p:cNvSpPr/>
          <p:nvPr/>
        </p:nvSpPr>
        <p:spPr>
          <a:xfrm>
            <a:off x="1029900" y="3366725"/>
            <a:ext cx="677700" cy="714300"/>
          </a:xfrm>
          <a:prstGeom prst="ellipse">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id="367" name="Google Shape;367;p28"/>
          <p:cNvSpPr/>
          <p:nvPr/>
        </p:nvSpPr>
        <p:spPr>
          <a:xfrm>
            <a:off x="1707600" y="2392600"/>
            <a:ext cx="677700" cy="7143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id="368" name="Google Shape;368;p28"/>
          <p:cNvSpPr/>
          <p:nvPr/>
        </p:nvSpPr>
        <p:spPr>
          <a:xfrm>
            <a:off x="2385300" y="2652425"/>
            <a:ext cx="677700" cy="714300"/>
          </a:xfrm>
          <a:prstGeom prst="ellipse">
            <a:avLst/>
          </a:prstGeom>
          <a:noFill/>
          <a:ln cap="flat" cmpd="sng" w="19050">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9900FF"/>
              </a:solidFill>
              <a:latin typeface="Average"/>
              <a:ea typeface="Average"/>
              <a:cs typeface="Average"/>
              <a:sym typeface="Averag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2"/>
                                        </p:tgtEl>
                                        <p:attrNameLst>
                                          <p:attrName>style.visibility</p:attrName>
                                        </p:attrNameLst>
                                      </p:cBhvr>
                                      <p:to>
                                        <p:strVal val="visible"/>
                                      </p:to>
                                    </p:set>
                                    <p:animEffect filter="fade" transition="in">
                                      <p:cBhvr>
                                        <p:cTn dur="1000"/>
                                        <p:tgtEl>
                                          <p:spTgt spid="3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3"/>
                                        </p:tgtEl>
                                        <p:attrNameLst>
                                          <p:attrName>style.visibility</p:attrName>
                                        </p:attrNameLst>
                                      </p:cBhvr>
                                      <p:to>
                                        <p:strVal val="visible"/>
                                      </p:to>
                                    </p:set>
                                    <p:animEffect filter="fade" transition="in">
                                      <p:cBhvr>
                                        <p:cTn dur="1000"/>
                                        <p:tgtEl>
                                          <p:spTgt spid="3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4"/>
                                        </p:tgtEl>
                                        <p:attrNameLst>
                                          <p:attrName>style.visibility</p:attrName>
                                        </p:attrNameLst>
                                      </p:cBhvr>
                                      <p:to>
                                        <p:strVal val="visible"/>
                                      </p:to>
                                    </p:set>
                                    <p:animEffect filter="fade" transition="in">
                                      <p:cBhvr>
                                        <p:cTn dur="1000"/>
                                        <p:tgtEl>
                                          <p:spTgt spid="3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6"/>
                                        </p:tgtEl>
                                        <p:attrNameLst>
                                          <p:attrName>style.visibility</p:attrName>
                                        </p:attrNameLst>
                                      </p:cBhvr>
                                      <p:to>
                                        <p:strVal val="visible"/>
                                      </p:to>
                                    </p:set>
                                    <p:animEffect filter="fade" transition="in">
                                      <p:cBhvr>
                                        <p:cTn dur="1000"/>
                                        <p:tgtEl>
                                          <p:spTgt spid="3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7"/>
                                        </p:tgtEl>
                                        <p:attrNameLst>
                                          <p:attrName>style.visibility</p:attrName>
                                        </p:attrNameLst>
                                      </p:cBhvr>
                                      <p:to>
                                        <p:strVal val="visible"/>
                                      </p:to>
                                    </p:set>
                                    <p:animEffect filter="fade" transition="in">
                                      <p:cBhvr>
                                        <p:cTn dur="1000"/>
                                        <p:tgtEl>
                                          <p:spTgt spid="3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5"/>
                                        </p:tgtEl>
                                        <p:attrNameLst>
                                          <p:attrName>style.visibility</p:attrName>
                                        </p:attrNameLst>
                                      </p:cBhvr>
                                      <p:to>
                                        <p:strVal val="visible"/>
                                      </p:to>
                                    </p:set>
                                    <p:animEffect filter="fade" transition="in">
                                      <p:cBhvr>
                                        <p:cTn dur="1000"/>
                                        <p:tgtEl>
                                          <p:spTgt spid="3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29"/>
          <p:cNvSpPr txBox="1"/>
          <p:nvPr>
            <p:ph idx="12" type="sldNum"/>
          </p:nvPr>
        </p:nvSpPr>
        <p:spPr>
          <a:xfrm>
            <a:off x="8538252" y="4749876"/>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b="0" lang="en" sz="1000">
                <a:solidFill>
                  <a:schemeClr val="accent3"/>
                </a:solidFill>
                <a:latin typeface="Average"/>
                <a:ea typeface="Average"/>
                <a:cs typeface="Average"/>
                <a:sym typeface="Average"/>
              </a:rPr>
              <a:t>‹#›</a:t>
            </a:fld>
            <a:endParaRPr b="0" sz="1000">
              <a:solidFill>
                <a:schemeClr val="accent3"/>
              </a:solidFill>
              <a:latin typeface="Average"/>
              <a:ea typeface="Average"/>
              <a:cs typeface="Average"/>
              <a:sym typeface="Average"/>
            </a:endParaRPr>
          </a:p>
        </p:txBody>
      </p:sp>
      <p:pic>
        <p:nvPicPr>
          <p:cNvPr id="374" name="Google Shape;374;p29"/>
          <p:cNvPicPr preferRelativeResize="0"/>
          <p:nvPr/>
        </p:nvPicPr>
        <p:blipFill>
          <a:blip r:embed="rId3">
            <a:alphaModFix/>
          </a:blip>
          <a:stretch>
            <a:fillRect/>
          </a:stretch>
        </p:blipFill>
        <p:spPr>
          <a:xfrm>
            <a:off x="84375" y="61300"/>
            <a:ext cx="903976" cy="809425"/>
          </a:xfrm>
          <a:prstGeom prst="rect">
            <a:avLst/>
          </a:prstGeom>
          <a:noFill/>
          <a:ln>
            <a:noFill/>
          </a:ln>
        </p:spPr>
      </p:pic>
      <p:pic>
        <p:nvPicPr>
          <p:cNvPr id="375" name="Google Shape;375;p29"/>
          <p:cNvPicPr preferRelativeResize="0"/>
          <p:nvPr/>
        </p:nvPicPr>
        <p:blipFill>
          <a:blip r:embed="rId4">
            <a:alphaModFix/>
          </a:blip>
          <a:stretch>
            <a:fillRect/>
          </a:stretch>
        </p:blipFill>
        <p:spPr>
          <a:xfrm>
            <a:off x="108675" y="1159850"/>
            <a:ext cx="8926652" cy="3889150"/>
          </a:xfrm>
          <a:prstGeom prst="rect">
            <a:avLst/>
          </a:prstGeom>
          <a:noFill/>
          <a:ln cap="flat" cmpd="sng" w="28575">
            <a:solidFill>
              <a:srgbClr val="00FF00"/>
            </a:solidFill>
            <a:prstDash val="solid"/>
            <a:round/>
            <a:headEnd len="sm" w="sm" type="none"/>
            <a:tailEnd len="sm" w="sm" type="none"/>
          </a:ln>
        </p:spPr>
      </p:pic>
      <p:sp>
        <p:nvSpPr>
          <p:cNvPr id="376" name="Google Shape;376;p29"/>
          <p:cNvSpPr txBox="1"/>
          <p:nvPr/>
        </p:nvSpPr>
        <p:spPr>
          <a:xfrm>
            <a:off x="1280025" y="108800"/>
            <a:ext cx="5954700" cy="531900"/>
          </a:xfrm>
          <a:prstGeom prst="rect">
            <a:avLst/>
          </a:prstGeom>
          <a:solidFill>
            <a:srgbClr val="6D9EEB"/>
          </a:solidFill>
          <a:ln cap="flat" cmpd="sng" w="19050">
            <a:solidFill>
              <a:srgbClr val="9900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00000"/>
              </a:lnSpc>
              <a:spcBef>
                <a:spcPts val="0"/>
              </a:spcBef>
              <a:spcAft>
                <a:spcPts val="600"/>
              </a:spcAft>
              <a:buNone/>
            </a:pPr>
            <a:r>
              <a:rPr b="1" lang="en" sz="1800" u="sng">
                <a:latin typeface="Merriweather"/>
                <a:ea typeface="Merriweather"/>
                <a:cs typeface="Merriweather"/>
                <a:sym typeface="Merriweather"/>
              </a:rPr>
              <a:t>A2631 galaxy member </a:t>
            </a:r>
            <a:r>
              <a:rPr b="1" lang="en" sz="1800" u="sng">
                <a:latin typeface="Merriweather"/>
                <a:ea typeface="Merriweather"/>
                <a:cs typeface="Merriweather"/>
                <a:sym typeface="Merriweather"/>
              </a:rPr>
              <a:t>distribution + classifications</a:t>
            </a:r>
            <a:endParaRPr b="1" sz="1800">
              <a:latin typeface="Merriweather"/>
              <a:ea typeface="Merriweather"/>
              <a:cs typeface="Merriweather"/>
              <a:sym typeface="Merriweather"/>
            </a:endParaRPr>
          </a:p>
        </p:txBody>
      </p:sp>
      <p:grpSp>
        <p:nvGrpSpPr>
          <p:cNvPr id="377" name="Google Shape;377;p29"/>
          <p:cNvGrpSpPr/>
          <p:nvPr/>
        </p:nvGrpSpPr>
        <p:grpSpPr>
          <a:xfrm>
            <a:off x="7830053" y="61298"/>
            <a:ext cx="1256893" cy="809436"/>
            <a:chOff x="8023075" y="114725"/>
            <a:chExt cx="1085400" cy="893418"/>
          </a:xfrm>
        </p:grpSpPr>
        <p:pic>
          <p:nvPicPr>
            <p:cNvPr id="378" name="Google Shape;378;p29"/>
            <p:cNvPicPr preferRelativeResize="0"/>
            <p:nvPr/>
          </p:nvPicPr>
          <p:blipFill>
            <a:blip r:embed="rId5">
              <a:alphaModFix/>
            </a:blip>
            <a:stretch>
              <a:fillRect/>
            </a:stretch>
          </p:blipFill>
          <p:spPr>
            <a:xfrm>
              <a:off x="8023075" y="114725"/>
              <a:ext cx="1085400" cy="393600"/>
            </a:xfrm>
            <a:prstGeom prst="rect">
              <a:avLst/>
            </a:prstGeom>
            <a:noFill/>
            <a:ln>
              <a:noFill/>
            </a:ln>
          </p:spPr>
        </p:pic>
        <p:pic>
          <p:nvPicPr>
            <p:cNvPr id="379" name="Google Shape;379;p29"/>
            <p:cNvPicPr preferRelativeResize="0"/>
            <p:nvPr/>
          </p:nvPicPr>
          <p:blipFill>
            <a:blip r:embed="rId6">
              <a:alphaModFix/>
            </a:blip>
            <a:stretch>
              <a:fillRect/>
            </a:stretch>
          </p:blipFill>
          <p:spPr>
            <a:xfrm>
              <a:off x="8023075" y="454448"/>
              <a:ext cx="1085400" cy="553694"/>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5"/>
                                        </p:tgtEl>
                                        <p:attrNameLst>
                                          <p:attrName>style.visibility</p:attrName>
                                        </p:attrNameLst>
                                      </p:cBhvr>
                                      <p:to>
                                        <p:strVal val="visible"/>
                                      </p:to>
                                    </p:set>
                                    <p:animEffect filter="fade" transition="in">
                                      <p:cBhvr>
                                        <p:cTn dur="1000"/>
                                        <p:tgtEl>
                                          <p:spTgt spid="3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30"/>
          <p:cNvSpPr txBox="1"/>
          <p:nvPr>
            <p:ph idx="12" type="sldNum"/>
          </p:nvPr>
        </p:nvSpPr>
        <p:spPr>
          <a:xfrm>
            <a:off x="8538252" y="4749876"/>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b="0" lang="en" sz="1000">
                <a:solidFill>
                  <a:schemeClr val="accent3"/>
                </a:solidFill>
                <a:latin typeface="Average"/>
                <a:ea typeface="Average"/>
                <a:cs typeface="Average"/>
                <a:sym typeface="Average"/>
              </a:rPr>
              <a:t>‹#›</a:t>
            </a:fld>
            <a:endParaRPr b="0" sz="1000">
              <a:solidFill>
                <a:schemeClr val="accent3"/>
              </a:solidFill>
              <a:latin typeface="Average"/>
              <a:ea typeface="Average"/>
              <a:cs typeface="Average"/>
              <a:sym typeface="Average"/>
            </a:endParaRPr>
          </a:p>
        </p:txBody>
      </p:sp>
      <p:pic>
        <p:nvPicPr>
          <p:cNvPr id="385" name="Google Shape;385;p30"/>
          <p:cNvPicPr preferRelativeResize="0"/>
          <p:nvPr/>
        </p:nvPicPr>
        <p:blipFill>
          <a:blip r:embed="rId3">
            <a:alphaModFix/>
          </a:blip>
          <a:stretch>
            <a:fillRect/>
          </a:stretch>
        </p:blipFill>
        <p:spPr>
          <a:xfrm>
            <a:off x="84375" y="61300"/>
            <a:ext cx="903976" cy="809425"/>
          </a:xfrm>
          <a:prstGeom prst="rect">
            <a:avLst/>
          </a:prstGeom>
          <a:noFill/>
          <a:ln>
            <a:noFill/>
          </a:ln>
        </p:spPr>
      </p:pic>
      <p:pic>
        <p:nvPicPr>
          <p:cNvPr id="386" name="Google Shape;386;p30"/>
          <p:cNvPicPr preferRelativeResize="0"/>
          <p:nvPr/>
        </p:nvPicPr>
        <p:blipFill>
          <a:blip r:embed="rId4">
            <a:alphaModFix/>
          </a:blip>
          <a:stretch>
            <a:fillRect/>
          </a:stretch>
        </p:blipFill>
        <p:spPr>
          <a:xfrm>
            <a:off x="130175" y="1027400"/>
            <a:ext cx="8883652" cy="3936450"/>
          </a:xfrm>
          <a:prstGeom prst="rect">
            <a:avLst/>
          </a:prstGeom>
          <a:noFill/>
          <a:ln cap="flat" cmpd="sng" w="28575">
            <a:solidFill>
              <a:srgbClr val="00FFFF"/>
            </a:solidFill>
            <a:prstDash val="solid"/>
            <a:round/>
            <a:headEnd len="sm" w="sm" type="none"/>
            <a:tailEnd len="sm" w="sm" type="none"/>
          </a:ln>
        </p:spPr>
      </p:pic>
      <p:grpSp>
        <p:nvGrpSpPr>
          <p:cNvPr id="387" name="Google Shape;387;p30"/>
          <p:cNvGrpSpPr/>
          <p:nvPr/>
        </p:nvGrpSpPr>
        <p:grpSpPr>
          <a:xfrm>
            <a:off x="7830053" y="61298"/>
            <a:ext cx="1256893" cy="809436"/>
            <a:chOff x="8023075" y="114725"/>
            <a:chExt cx="1085400" cy="893418"/>
          </a:xfrm>
        </p:grpSpPr>
        <p:pic>
          <p:nvPicPr>
            <p:cNvPr id="388" name="Google Shape;388;p30"/>
            <p:cNvPicPr preferRelativeResize="0"/>
            <p:nvPr/>
          </p:nvPicPr>
          <p:blipFill>
            <a:blip r:embed="rId5">
              <a:alphaModFix/>
            </a:blip>
            <a:stretch>
              <a:fillRect/>
            </a:stretch>
          </p:blipFill>
          <p:spPr>
            <a:xfrm>
              <a:off x="8023075" y="114725"/>
              <a:ext cx="1085400" cy="393600"/>
            </a:xfrm>
            <a:prstGeom prst="rect">
              <a:avLst/>
            </a:prstGeom>
            <a:noFill/>
            <a:ln>
              <a:noFill/>
            </a:ln>
          </p:spPr>
        </p:pic>
        <p:pic>
          <p:nvPicPr>
            <p:cNvPr id="389" name="Google Shape;389;p30"/>
            <p:cNvPicPr preferRelativeResize="0"/>
            <p:nvPr/>
          </p:nvPicPr>
          <p:blipFill>
            <a:blip r:embed="rId6">
              <a:alphaModFix/>
            </a:blip>
            <a:stretch>
              <a:fillRect/>
            </a:stretch>
          </p:blipFill>
          <p:spPr>
            <a:xfrm>
              <a:off x="8023075" y="454448"/>
              <a:ext cx="1085400" cy="553694"/>
            </a:xfrm>
            <a:prstGeom prst="rect">
              <a:avLst/>
            </a:prstGeom>
            <a:noFill/>
            <a:ln>
              <a:noFill/>
            </a:ln>
          </p:spPr>
        </p:pic>
      </p:grpSp>
      <p:sp>
        <p:nvSpPr>
          <p:cNvPr id="390" name="Google Shape;390;p30"/>
          <p:cNvSpPr txBox="1"/>
          <p:nvPr/>
        </p:nvSpPr>
        <p:spPr>
          <a:xfrm>
            <a:off x="1280025" y="108800"/>
            <a:ext cx="6344100" cy="531900"/>
          </a:xfrm>
          <a:prstGeom prst="rect">
            <a:avLst/>
          </a:prstGeom>
          <a:solidFill>
            <a:srgbClr val="6D9EEB"/>
          </a:solidFill>
          <a:ln cap="flat" cmpd="sng" w="19050">
            <a:solidFill>
              <a:srgbClr val="9900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00000"/>
              </a:lnSpc>
              <a:spcBef>
                <a:spcPts val="0"/>
              </a:spcBef>
              <a:spcAft>
                <a:spcPts val="600"/>
              </a:spcAft>
              <a:buNone/>
            </a:pPr>
            <a:r>
              <a:rPr b="1" lang="en" sz="1800" u="sng">
                <a:latin typeface="Merriweather"/>
                <a:ea typeface="Merriweather"/>
                <a:cs typeface="Merriweather"/>
                <a:sym typeface="Merriweather"/>
              </a:rPr>
              <a:t>Zwcl2341</a:t>
            </a:r>
            <a:r>
              <a:rPr b="1" lang="en" sz="1800" u="sng">
                <a:latin typeface="Merriweather"/>
                <a:ea typeface="Merriweather"/>
                <a:cs typeface="Merriweather"/>
                <a:sym typeface="Merriweather"/>
              </a:rPr>
              <a:t> galaxy member distribution + classifications</a:t>
            </a:r>
            <a:endParaRPr b="1" sz="1800">
              <a:latin typeface="Merriweather"/>
              <a:ea typeface="Merriweather"/>
              <a:cs typeface="Merriweather"/>
              <a:sym typeface="Merriweath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6"/>
                                        </p:tgtEl>
                                        <p:attrNameLst>
                                          <p:attrName>style.visibility</p:attrName>
                                        </p:attrNameLst>
                                      </p:cBhvr>
                                      <p:to>
                                        <p:strVal val="visible"/>
                                      </p:to>
                                    </p:set>
                                    <p:animEffect filter="fade" transition="in">
                                      <p:cBhvr>
                                        <p:cTn dur="1000"/>
                                        <p:tgtEl>
                                          <p:spTgt spid="3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31"/>
          <p:cNvSpPr txBox="1"/>
          <p:nvPr>
            <p:ph idx="12" type="sldNum"/>
          </p:nvPr>
        </p:nvSpPr>
        <p:spPr>
          <a:xfrm>
            <a:off x="8538252" y="4749876"/>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96" name="Google Shape;396;p31"/>
          <p:cNvPicPr preferRelativeResize="0"/>
          <p:nvPr/>
        </p:nvPicPr>
        <p:blipFill>
          <a:blip r:embed="rId3">
            <a:alphaModFix/>
          </a:blip>
          <a:stretch>
            <a:fillRect/>
          </a:stretch>
        </p:blipFill>
        <p:spPr>
          <a:xfrm>
            <a:off x="84375" y="61300"/>
            <a:ext cx="903976" cy="809425"/>
          </a:xfrm>
          <a:prstGeom prst="rect">
            <a:avLst/>
          </a:prstGeom>
          <a:noFill/>
          <a:ln>
            <a:noFill/>
          </a:ln>
        </p:spPr>
      </p:pic>
      <p:sp>
        <p:nvSpPr>
          <p:cNvPr id="397" name="Google Shape;397;p31"/>
          <p:cNvSpPr txBox="1"/>
          <p:nvPr/>
        </p:nvSpPr>
        <p:spPr>
          <a:xfrm>
            <a:off x="1561100" y="108800"/>
            <a:ext cx="5980500" cy="504000"/>
          </a:xfrm>
          <a:prstGeom prst="rect">
            <a:avLst/>
          </a:prstGeom>
          <a:solidFill>
            <a:srgbClr val="6D9EEB"/>
          </a:solidFill>
          <a:ln cap="flat" cmpd="sng" w="19050">
            <a:solidFill>
              <a:srgbClr val="9900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00000"/>
              </a:lnSpc>
              <a:spcBef>
                <a:spcPts val="0"/>
              </a:spcBef>
              <a:spcAft>
                <a:spcPts val="600"/>
              </a:spcAft>
              <a:buNone/>
            </a:pPr>
            <a:r>
              <a:rPr b="1" lang="en" sz="1800" u="sng">
                <a:latin typeface="Merriweather"/>
                <a:ea typeface="Merriweather"/>
                <a:cs typeface="Merriweather"/>
                <a:sym typeface="Merriweather"/>
              </a:rPr>
              <a:t>Trends regarding fraction of star forming galaxies</a:t>
            </a:r>
            <a:endParaRPr b="1" sz="1800">
              <a:latin typeface="Merriweather"/>
              <a:ea typeface="Merriweather"/>
              <a:cs typeface="Merriweather"/>
              <a:sym typeface="Merriweather"/>
            </a:endParaRPr>
          </a:p>
        </p:txBody>
      </p:sp>
      <p:grpSp>
        <p:nvGrpSpPr>
          <p:cNvPr id="398" name="Google Shape;398;p31"/>
          <p:cNvGrpSpPr/>
          <p:nvPr/>
        </p:nvGrpSpPr>
        <p:grpSpPr>
          <a:xfrm>
            <a:off x="7830053" y="61298"/>
            <a:ext cx="1256893" cy="809436"/>
            <a:chOff x="8023075" y="114725"/>
            <a:chExt cx="1085400" cy="893418"/>
          </a:xfrm>
        </p:grpSpPr>
        <p:pic>
          <p:nvPicPr>
            <p:cNvPr id="399" name="Google Shape;399;p31"/>
            <p:cNvPicPr preferRelativeResize="0"/>
            <p:nvPr/>
          </p:nvPicPr>
          <p:blipFill>
            <a:blip r:embed="rId4">
              <a:alphaModFix/>
            </a:blip>
            <a:stretch>
              <a:fillRect/>
            </a:stretch>
          </p:blipFill>
          <p:spPr>
            <a:xfrm>
              <a:off x="8023075" y="114725"/>
              <a:ext cx="1085400" cy="393600"/>
            </a:xfrm>
            <a:prstGeom prst="rect">
              <a:avLst/>
            </a:prstGeom>
            <a:noFill/>
            <a:ln>
              <a:noFill/>
            </a:ln>
          </p:spPr>
        </p:pic>
        <p:pic>
          <p:nvPicPr>
            <p:cNvPr id="400" name="Google Shape;400;p31"/>
            <p:cNvPicPr preferRelativeResize="0"/>
            <p:nvPr/>
          </p:nvPicPr>
          <p:blipFill>
            <a:blip r:embed="rId5">
              <a:alphaModFix/>
            </a:blip>
            <a:stretch>
              <a:fillRect/>
            </a:stretch>
          </p:blipFill>
          <p:spPr>
            <a:xfrm>
              <a:off x="8023075" y="454448"/>
              <a:ext cx="1085400" cy="553694"/>
            </a:xfrm>
            <a:prstGeom prst="rect">
              <a:avLst/>
            </a:prstGeom>
            <a:noFill/>
            <a:ln>
              <a:noFill/>
            </a:ln>
          </p:spPr>
        </p:pic>
      </p:grpSp>
      <p:pic>
        <p:nvPicPr>
          <p:cNvPr id="401" name="Google Shape;401;p31"/>
          <p:cNvPicPr preferRelativeResize="0"/>
          <p:nvPr/>
        </p:nvPicPr>
        <p:blipFill rotWithShape="1">
          <a:blip r:embed="rId6">
            <a:alphaModFix/>
          </a:blip>
          <a:srcRect b="0" l="52011" r="0" t="0"/>
          <a:stretch/>
        </p:blipFill>
        <p:spPr>
          <a:xfrm>
            <a:off x="4650199" y="1804075"/>
            <a:ext cx="3585451" cy="3009575"/>
          </a:xfrm>
          <a:prstGeom prst="rect">
            <a:avLst/>
          </a:prstGeom>
          <a:noFill/>
          <a:ln cap="flat" cmpd="sng" w="19050">
            <a:solidFill>
              <a:srgbClr val="FF9900"/>
            </a:solidFill>
            <a:prstDash val="solid"/>
            <a:round/>
            <a:headEnd len="sm" w="sm" type="none"/>
            <a:tailEnd len="sm" w="sm" type="none"/>
          </a:ln>
        </p:spPr>
      </p:pic>
      <p:sp>
        <p:nvSpPr>
          <p:cNvPr id="402" name="Google Shape;402;p31"/>
          <p:cNvSpPr txBox="1"/>
          <p:nvPr/>
        </p:nvSpPr>
        <p:spPr>
          <a:xfrm>
            <a:off x="1610375" y="944775"/>
            <a:ext cx="5779200" cy="638700"/>
          </a:xfrm>
          <a:prstGeom prst="rect">
            <a:avLst/>
          </a:prstGeom>
          <a:solidFill>
            <a:srgbClr val="EA9999"/>
          </a:solidFill>
          <a:ln cap="flat" cmpd="sng" w="19050">
            <a:solidFill>
              <a:srgbClr val="9C27B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100">
                <a:latin typeface="Lexend Light"/>
                <a:ea typeface="Lexend Light"/>
                <a:cs typeface="Lexend Light"/>
                <a:sym typeface="Lexend Light"/>
              </a:rPr>
              <a:t>Fraction of SFGs seems to decreasing as clusters fall from outskirts to core</a:t>
            </a:r>
            <a:endParaRPr sz="1100">
              <a:latin typeface="Lexend Light"/>
              <a:ea typeface="Lexend Light"/>
              <a:cs typeface="Lexend Light"/>
              <a:sym typeface="Lexend Light"/>
            </a:endParaRPr>
          </a:p>
          <a:p>
            <a:pPr indent="0" lvl="0" marL="914400" rtl="0" algn="ctr">
              <a:spcBef>
                <a:spcPts val="0"/>
              </a:spcBef>
              <a:spcAft>
                <a:spcPts val="0"/>
              </a:spcAft>
              <a:buNone/>
            </a:pPr>
            <a:r>
              <a:t/>
            </a:r>
            <a:endParaRPr sz="1100">
              <a:latin typeface="Lexend Light"/>
              <a:ea typeface="Lexend Light"/>
              <a:cs typeface="Lexend Light"/>
              <a:sym typeface="Lexend Light"/>
            </a:endParaRPr>
          </a:p>
          <a:p>
            <a:pPr indent="0" lvl="0" marL="0" rtl="0" algn="l">
              <a:spcBef>
                <a:spcPts val="0"/>
              </a:spcBef>
              <a:spcAft>
                <a:spcPts val="0"/>
              </a:spcAft>
              <a:buNone/>
            </a:pPr>
            <a:r>
              <a:rPr lang="en" sz="1100">
                <a:latin typeface="Lexend Light"/>
                <a:ea typeface="Lexend Light"/>
                <a:cs typeface="Lexend Light"/>
                <a:sym typeface="Lexend Light"/>
              </a:rPr>
              <a:t>Does the dynamical state of a cluster influence this trend?</a:t>
            </a:r>
            <a:endParaRPr sz="1100">
              <a:latin typeface="Lexend Light"/>
              <a:ea typeface="Lexend Light"/>
              <a:cs typeface="Lexend Light"/>
              <a:sym typeface="Lexend Light"/>
            </a:endParaRPr>
          </a:p>
        </p:txBody>
      </p:sp>
      <p:pic>
        <p:nvPicPr>
          <p:cNvPr id="403" name="Google Shape;403;p31"/>
          <p:cNvPicPr preferRelativeResize="0"/>
          <p:nvPr/>
        </p:nvPicPr>
        <p:blipFill rotWithShape="1">
          <a:blip r:embed="rId6">
            <a:alphaModFix/>
          </a:blip>
          <a:srcRect b="0" l="0" r="48251" t="0"/>
          <a:stretch/>
        </p:blipFill>
        <p:spPr>
          <a:xfrm>
            <a:off x="305375" y="1804075"/>
            <a:ext cx="3866425" cy="3009575"/>
          </a:xfrm>
          <a:prstGeom prst="rect">
            <a:avLst/>
          </a:prstGeom>
          <a:noFill/>
          <a:ln cap="flat" cmpd="sng" w="19050">
            <a:solidFill>
              <a:srgbClr val="FF9900"/>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2"/>
                                        </p:tgtEl>
                                        <p:attrNameLst>
                                          <p:attrName>style.visibility</p:attrName>
                                        </p:attrNameLst>
                                      </p:cBhvr>
                                      <p:to>
                                        <p:strVal val="visible"/>
                                      </p:to>
                                    </p:set>
                                    <p:animEffect filter="fade" transition="in">
                                      <p:cBhvr>
                                        <p:cTn dur="1000"/>
                                        <p:tgtEl>
                                          <p:spTgt spid="4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4"/>
          <p:cNvSpPr txBox="1"/>
          <p:nvPr>
            <p:ph idx="12" type="sldNum"/>
          </p:nvPr>
        </p:nvSpPr>
        <p:spPr>
          <a:xfrm>
            <a:off x="8538252" y="4749876"/>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b="0" lang="en" sz="1000">
                <a:solidFill>
                  <a:schemeClr val="accent3"/>
                </a:solidFill>
                <a:latin typeface="Average"/>
                <a:ea typeface="Average"/>
                <a:cs typeface="Average"/>
                <a:sym typeface="Average"/>
              </a:rPr>
              <a:t>‹#›</a:t>
            </a:fld>
            <a:endParaRPr b="0" sz="1000">
              <a:solidFill>
                <a:schemeClr val="accent3"/>
              </a:solidFill>
              <a:latin typeface="Average"/>
              <a:ea typeface="Average"/>
              <a:cs typeface="Average"/>
              <a:sym typeface="Average"/>
            </a:endParaRPr>
          </a:p>
        </p:txBody>
      </p:sp>
      <p:sp>
        <p:nvSpPr>
          <p:cNvPr id="76" name="Google Shape;76;p14"/>
          <p:cNvSpPr txBox="1"/>
          <p:nvPr/>
        </p:nvSpPr>
        <p:spPr>
          <a:xfrm>
            <a:off x="1084850" y="724050"/>
            <a:ext cx="7015500" cy="1246500"/>
          </a:xfrm>
          <a:prstGeom prst="rect">
            <a:avLst/>
          </a:prstGeom>
          <a:solidFill>
            <a:srgbClr val="EA9999"/>
          </a:solidFill>
          <a:ln cap="flat" cmpd="sng" w="19050">
            <a:solidFill>
              <a:srgbClr val="9C27B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Lexend Light"/>
                <a:ea typeface="Lexend Light"/>
                <a:cs typeface="Lexend Light"/>
                <a:sym typeface="Lexend Light"/>
              </a:rPr>
              <a:t>Galaxies travel from less dense to high desne regions as they transverse the cosmic web.</a:t>
            </a:r>
            <a:endParaRPr sz="1200">
              <a:latin typeface="Lexend Light"/>
              <a:ea typeface="Lexend Light"/>
              <a:cs typeface="Lexend Light"/>
              <a:sym typeface="Lexend Light"/>
            </a:endParaRPr>
          </a:p>
          <a:p>
            <a:pPr indent="0" lvl="0" marL="457200" rtl="0" algn="ctr">
              <a:spcBef>
                <a:spcPts val="0"/>
              </a:spcBef>
              <a:spcAft>
                <a:spcPts val="0"/>
              </a:spcAft>
              <a:buNone/>
            </a:pPr>
            <a:r>
              <a:t/>
            </a:r>
            <a:endParaRPr sz="1200">
              <a:latin typeface="Lexend Light"/>
              <a:ea typeface="Lexend Light"/>
              <a:cs typeface="Lexend Light"/>
              <a:sym typeface="Lexend Light"/>
            </a:endParaRPr>
          </a:p>
          <a:p>
            <a:pPr indent="0" lvl="0" marL="0" rtl="0" algn="l">
              <a:spcBef>
                <a:spcPts val="0"/>
              </a:spcBef>
              <a:spcAft>
                <a:spcPts val="0"/>
              </a:spcAft>
              <a:buNone/>
            </a:pPr>
            <a:r>
              <a:rPr lang="en" sz="1200">
                <a:latin typeface="Lexend Light"/>
                <a:ea typeface="Lexend Light"/>
                <a:cs typeface="Lexend Light"/>
                <a:sym typeface="Lexend Light"/>
              </a:rPr>
              <a:t>Dense environments contain early type (E and S0) red faint passive systems.</a:t>
            </a:r>
            <a:endParaRPr sz="1200">
              <a:latin typeface="Lexend Light"/>
              <a:ea typeface="Lexend Light"/>
              <a:cs typeface="Lexend Light"/>
              <a:sym typeface="Lexend Light"/>
            </a:endParaRPr>
          </a:p>
          <a:p>
            <a:pPr indent="0" lvl="0" marL="457200" rtl="0" algn="ctr">
              <a:spcBef>
                <a:spcPts val="0"/>
              </a:spcBef>
              <a:spcAft>
                <a:spcPts val="0"/>
              </a:spcAft>
              <a:buNone/>
            </a:pPr>
            <a:r>
              <a:t/>
            </a:r>
            <a:endParaRPr sz="1200">
              <a:latin typeface="Lexend Light"/>
              <a:ea typeface="Lexend Light"/>
              <a:cs typeface="Lexend Light"/>
              <a:sym typeface="Lexend Light"/>
            </a:endParaRPr>
          </a:p>
          <a:p>
            <a:pPr indent="0" lvl="0" marL="0" rtl="0" algn="l">
              <a:spcBef>
                <a:spcPts val="0"/>
              </a:spcBef>
              <a:spcAft>
                <a:spcPts val="0"/>
              </a:spcAft>
              <a:buNone/>
            </a:pPr>
            <a:r>
              <a:rPr lang="en" sz="1200">
                <a:latin typeface="Lexend Light"/>
                <a:ea typeface="Lexend Light"/>
                <a:cs typeface="Lexend Light"/>
                <a:sym typeface="Lexend Light"/>
              </a:rPr>
              <a:t>Lower dense environments contain late-type blue active spiral galaxies.</a:t>
            </a:r>
            <a:endParaRPr sz="1200">
              <a:latin typeface="Lexend Light"/>
              <a:ea typeface="Lexend Light"/>
              <a:cs typeface="Lexend Light"/>
              <a:sym typeface="Lexend Light"/>
            </a:endParaRPr>
          </a:p>
          <a:p>
            <a:pPr indent="0" lvl="0" marL="457200" rtl="0" algn="ctr">
              <a:spcBef>
                <a:spcPts val="0"/>
              </a:spcBef>
              <a:spcAft>
                <a:spcPts val="0"/>
              </a:spcAft>
              <a:buNone/>
            </a:pPr>
            <a:r>
              <a:t/>
            </a:r>
            <a:endParaRPr sz="1200">
              <a:latin typeface="Lexend Light"/>
              <a:ea typeface="Lexend Light"/>
              <a:cs typeface="Lexend Light"/>
              <a:sym typeface="Lexend Light"/>
            </a:endParaRPr>
          </a:p>
          <a:p>
            <a:pPr indent="0" lvl="0" marL="457200" rtl="0" algn="ctr">
              <a:spcBef>
                <a:spcPts val="0"/>
              </a:spcBef>
              <a:spcAft>
                <a:spcPts val="0"/>
              </a:spcAft>
              <a:buNone/>
            </a:pPr>
            <a:r>
              <a:t/>
            </a:r>
            <a:endParaRPr sz="1200">
              <a:latin typeface="Lexend Light"/>
              <a:ea typeface="Lexend Light"/>
              <a:cs typeface="Lexend Light"/>
              <a:sym typeface="Lexend Light"/>
            </a:endParaRPr>
          </a:p>
          <a:p>
            <a:pPr indent="0" lvl="0" marL="0" rtl="0" algn="ctr">
              <a:spcBef>
                <a:spcPts val="0"/>
              </a:spcBef>
              <a:spcAft>
                <a:spcPts val="0"/>
              </a:spcAft>
              <a:buNone/>
            </a:pPr>
            <a:r>
              <a:t/>
            </a:r>
            <a:endParaRPr sz="1200">
              <a:latin typeface="Lexend Light"/>
              <a:ea typeface="Lexend Light"/>
              <a:cs typeface="Lexend Light"/>
              <a:sym typeface="Lexend Light"/>
            </a:endParaRPr>
          </a:p>
          <a:p>
            <a:pPr indent="0" lvl="0" marL="914400" rtl="0" algn="ctr">
              <a:spcBef>
                <a:spcPts val="0"/>
              </a:spcBef>
              <a:spcAft>
                <a:spcPts val="0"/>
              </a:spcAft>
              <a:buNone/>
            </a:pPr>
            <a:r>
              <a:t/>
            </a:r>
            <a:endParaRPr sz="1200">
              <a:latin typeface="Lexend Light"/>
              <a:ea typeface="Lexend Light"/>
              <a:cs typeface="Lexend Light"/>
              <a:sym typeface="Lexend Light"/>
            </a:endParaRPr>
          </a:p>
          <a:p>
            <a:pPr indent="0" lvl="0" marL="0" rtl="0" algn="ctr">
              <a:spcBef>
                <a:spcPts val="0"/>
              </a:spcBef>
              <a:spcAft>
                <a:spcPts val="0"/>
              </a:spcAft>
              <a:buNone/>
            </a:pPr>
            <a:r>
              <a:t/>
            </a:r>
            <a:endParaRPr sz="1200">
              <a:latin typeface="Lexend Light"/>
              <a:ea typeface="Lexend Light"/>
              <a:cs typeface="Lexend Light"/>
              <a:sym typeface="Lexend Light"/>
            </a:endParaRPr>
          </a:p>
          <a:p>
            <a:pPr indent="0" lvl="0" marL="0" rtl="0" algn="ctr">
              <a:spcBef>
                <a:spcPts val="600"/>
              </a:spcBef>
              <a:spcAft>
                <a:spcPts val="0"/>
              </a:spcAft>
              <a:buNone/>
            </a:pPr>
            <a:r>
              <a:t/>
            </a:r>
            <a:endParaRPr sz="1200">
              <a:latin typeface="Lexend Light"/>
              <a:ea typeface="Lexend Light"/>
              <a:cs typeface="Lexend Light"/>
              <a:sym typeface="Lexend Light"/>
            </a:endParaRPr>
          </a:p>
        </p:txBody>
      </p:sp>
      <p:sp>
        <p:nvSpPr>
          <p:cNvPr id="77" name="Google Shape;77;p14"/>
          <p:cNvSpPr txBox="1"/>
          <p:nvPr/>
        </p:nvSpPr>
        <p:spPr>
          <a:xfrm>
            <a:off x="1934925" y="82575"/>
            <a:ext cx="5460900" cy="516000"/>
          </a:xfrm>
          <a:prstGeom prst="rect">
            <a:avLst/>
          </a:prstGeom>
          <a:solidFill>
            <a:srgbClr val="6D9EEB"/>
          </a:solidFill>
          <a:ln cap="flat" cmpd="sng" w="19050">
            <a:solidFill>
              <a:srgbClr val="9900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00000"/>
              </a:lnSpc>
              <a:spcBef>
                <a:spcPts val="0"/>
              </a:spcBef>
              <a:spcAft>
                <a:spcPts val="600"/>
              </a:spcAft>
              <a:buNone/>
            </a:pPr>
            <a:r>
              <a:rPr b="1" lang="en" sz="2100" u="sng">
                <a:latin typeface="Merriweather"/>
                <a:ea typeface="Merriweather"/>
                <a:cs typeface="Merriweather"/>
                <a:sym typeface="Merriweather"/>
              </a:rPr>
              <a:t>Galaxy evolution: simple picture</a:t>
            </a:r>
            <a:endParaRPr sz="2400" u="sng">
              <a:latin typeface="Merriweather"/>
              <a:ea typeface="Merriweather"/>
              <a:cs typeface="Merriweather"/>
              <a:sym typeface="Merriweather"/>
            </a:endParaRPr>
          </a:p>
        </p:txBody>
      </p:sp>
      <p:grpSp>
        <p:nvGrpSpPr>
          <p:cNvPr id="78" name="Google Shape;78;p14"/>
          <p:cNvGrpSpPr/>
          <p:nvPr/>
        </p:nvGrpSpPr>
        <p:grpSpPr>
          <a:xfrm>
            <a:off x="298225" y="2096022"/>
            <a:ext cx="2859951" cy="2905603"/>
            <a:chOff x="584264" y="2331272"/>
            <a:chExt cx="3121195" cy="3171017"/>
          </a:xfrm>
        </p:grpSpPr>
        <p:pic>
          <p:nvPicPr>
            <p:cNvPr id="79" name="Google Shape;79;p14"/>
            <p:cNvPicPr preferRelativeResize="0"/>
            <p:nvPr/>
          </p:nvPicPr>
          <p:blipFill>
            <a:blip r:embed="rId3">
              <a:alphaModFix/>
            </a:blip>
            <a:stretch>
              <a:fillRect/>
            </a:stretch>
          </p:blipFill>
          <p:spPr>
            <a:xfrm>
              <a:off x="584264" y="2331272"/>
              <a:ext cx="3121194" cy="1585479"/>
            </a:xfrm>
            <a:prstGeom prst="rect">
              <a:avLst/>
            </a:prstGeom>
            <a:noFill/>
            <a:ln cap="flat" cmpd="sng" w="19050">
              <a:solidFill>
                <a:srgbClr val="FF9900"/>
              </a:solidFill>
              <a:prstDash val="solid"/>
              <a:round/>
              <a:headEnd len="sm" w="sm" type="none"/>
              <a:tailEnd len="sm" w="sm" type="none"/>
            </a:ln>
          </p:spPr>
        </p:pic>
        <p:pic>
          <p:nvPicPr>
            <p:cNvPr id="80" name="Google Shape;80;p14"/>
            <p:cNvPicPr preferRelativeResize="0"/>
            <p:nvPr/>
          </p:nvPicPr>
          <p:blipFill rotWithShape="1">
            <a:blip r:embed="rId4">
              <a:alphaModFix/>
            </a:blip>
            <a:srcRect b="0" l="1494" r="52409" t="0"/>
            <a:stretch/>
          </p:blipFill>
          <p:spPr>
            <a:xfrm>
              <a:off x="584264" y="3856785"/>
              <a:ext cx="3121195" cy="1645504"/>
            </a:xfrm>
            <a:prstGeom prst="rect">
              <a:avLst/>
            </a:prstGeom>
            <a:noFill/>
            <a:ln cap="flat" cmpd="sng" w="19050">
              <a:solidFill>
                <a:srgbClr val="FF9900"/>
              </a:solidFill>
              <a:prstDash val="solid"/>
              <a:round/>
              <a:headEnd len="sm" w="sm" type="none"/>
              <a:tailEnd len="sm" w="sm" type="none"/>
            </a:ln>
          </p:spPr>
        </p:pic>
      </p:grpSp>
      <p:pic>
        <p:nvPicPr>
          <p:cNvPr id="81" name="Google Shape;81;p14"/>
          <p:cNvPicPr preferRelativeResize="0"/>
          <p:nvPr/>
        </p:nvPicPr>
        <p:blipFill rotWithShape="1">
          <a:blip r:embed="rId5">
            <a:alphaModFix/>
          </a:blip>
          <a:srcRect b="3387" l="4448" r="3070" t="4063"/>
          <a:stretch/>
        </p:blipFill>
        <p:spPr>
          <a:xfrm>
            <a:off x="6893850" y="2552626"/>
            <a:ext cx="1859200" cy="1928300"/>
          </a:xfrm>
          <a:prstGeom prst="rect">
            <a:avLst/>
          </a:prstGeom>
          <a:noFill/>
          <a:ln cap="flat" cmpd="sng" w="18425">
            <a:solidFill>
              <a:srgbClr val="FF0000"/>
            </a:solidFill>
            <a:prstDash val="solid"/>
            <a:round/>
            <a:headEnd len="sm" w="sm" type="none"/>
            <a:tailEnd len="sm" w="sm" type="none"/>
          </a:ln>
        </p:spPr>
      </p:pic>
      <p:pic>
        <p:nvPicPr>
          <p:cNvPr id="82" name="Google Shape;82;p14"/>
          <p:cNvPicPr preferRelativeResize="0"/>
          <p:nvPr/>
        </p:nvPicPr>
        <p:blipFill rotWithShape="1">
          <a:blip r:embed="rId6">
            <a:alphaModFix/>
          </a:blip>
          <a:srcRect b="2855" l="2941" r="0" t="4157"/>
          <a:stretch/>
        </p:blipFill>
        <p:spPr>
          <a:xfrm>
            <a:off x="3725227" y="2552625"/>
            <a:ext cx="2601567" cy="1864200"/>
          </a:xfrm>
          <a:prstGeom prst="rect">
            <a:avLst/>
          </a:prstGeom>
          <a:noFill/>
          <a:ln cap="flat" cmpd="sng" w="19050">
            <a:solidFill>
              <a:srgbClr val="0000FF"/>
            </a:solidFill>
            <a:prstDash val="solid"/>
            <a:round/>
            <a:headEnd len="sm" w="sm" type="none"/>
            <a:tailEnd len="sm" w="sm" type="none"/>
          </a:ln>
        </p:spPr>
      </p:pic>
      <p:cxnSp>
        <p:nvCxnSpPr>
          <p:cNvPr id="83" name="Google Shape;83;p14"/>
          <p:cNvCxnSpPr/>
          <p:nvPr/>
        </p:nvCxnSpPr>
        <p:spPr>
          <a:xfrm flipH="1" rot="10800000">
            <a:off x="5945785" y="3308265"/>
            <a:ext cx="929680" cy="19535"/>
          </a:xfrm>
          <a:prstGeom prst="straightConnector1">
            <a:avLst/>
          </a:prstGeom>
          <a:noFill/>
          <a:ln cap="flat" cmpd="sng" w="44600">
            <a:solidFill>
              <a:srgbClr val="E69138"/>
            </a:solidFill>
            <a:prstDash val="solid"/>
            <a:round/>
            <a:headEnd len="med" w="med" type="none"/>
            <a:tailEnd len="med" w="med" type="triangle"/>
          </a:ln>
        </p:spPr>
      </p:cxnSp>
      <p:cxnSp>
        <p:nvCxnSpPr>
          <p:cNvPr id="84" name="Google Shape;84;p14"/>
          <p:cNvCxnSpPr/>
          <p:nvPr/>
        </p:nvCxnSpPr>
        <p:spPr>
          <a:xfrm flipH="1" rot="10800000">
            <a:off x="3158185" y="3474987"/>
            <a:ext cx="929700" cy="19500"/>
          </a:xfrm>
          <a:prstGeom prst="straightConnector1">
            <a:avLst/>
          </a:prstGeom>
          <a:noFill/>
          <a:ln cap="flat" cmpd="sng" w="44600">
            <a:solidFill>
              <a:srgbClr val="E69138"/>
            </a:solidFill>
            <a:prstDash val="solid"/>
            <a:round/>
            <a:headEnd len="med" w="med" type="none"/>
            <a:tailEnd len="med" w="med" type="triangle"/>
          </a:ln>
        </p:spPr>
      </p:cxnSp>
      <p:grpSp>
        <p:nvGrpSpPr>
          <p:cNvPr id="85" name="Google Shape;85;p14"/>
          <p:cNvGrpSpPr/>
          <p:nvPr/>
        </p:nvGrpSpPr>
        <p:grpSpPr>
          <a:xfrm>
            <a:off x="72499" y="-12"/>
            <a:ext cx="1085834" cy="684626"/>
            <a:chOff x="7214305" y="-1439400"/>
            <a:chExt cx="1085400" cy="893418"/>
          </a:xfrm>
        </p:grpSpPr>
        <p:pic>
          <p:nvPicPr>
            <p:cNvPr id="86" name="Google Shape;86;p14"/>
            <p:cNvPicPr preferRelativeResize="0"/>
            <p:nvPr/>
          </p:nvPicPr>
          <p:blipFill>
            <a:blip r:embed="rId7">
              <a:alphaModFix/>
            </a:blip>
            <a:stretch>
              <a:fillRect/>
            </a:stretch>
          </p:blipFill>
          <p:spPr>
            <a:xfrm>
              <a:off x="7214305" y="-1439400"/>
              <a:ext cx="1085400" cy="393600"/>
            </a:xfrm>
            <a:prstGeom prst="rect">
              <a:avLst/>
            </a:prstGeom>
            <a:noFill/>
            <a:ln>
              <a:noFill/>
            </a:ln>
          </p:spPr>
        </p:pic>
        <p:pic>
          <p:nvPicPr>
            <p:cNvPr id="87" name="Google Shape;87;p14"/>
            <p:cNvPicPr preferRelativeResize="0"/>
            <p:nvPr/>
          </p:nvPicPr>
          <p:blipFill>
            <a:blip r:embed="rId8">
              <a:alphaModFix/>
            </a:blip>
            <a:stretch>
              <a:fillRect/>
            </a:stretch>
          </p:blipFill>
          <p:spPr>
            <a:xfrm>
              <a:off x="7214305" y="-1099677"/>
              <a:ext cx="1085400" cy="553694"/>
            </a:xfrm>
            <a:prstGeom prst="rect">
              <a:avLst/>
            </a:prstGeom>
            <a:noFill/>
            <a:ln>
              <a:noFill/>
            </a:ln>
          </p:spPr>
        </p:pic>
      </p:grpSp>
      <p:pic>
        <p:nvPicPr>
          <p:cNvPr id="88" name="Google Shape;88;p14"/>
          <p:cNvPicPr preferRelativeResize="0"/>
          <p:nvPr/>
        </p:nvPicPr>
        <p:blipFill>
          <a:blip r:embed="rId9">
            <a:alphaModFix/>
          </a:blip>
          <a:stretch>
            <a:fillRect/>
          </a:stretch>
        </p:blipFill>
        <p:spPr>
          <a:xfrm>
            <a:off x="8201125" y="-6912"/>
            <a:ext cx="887925" cy="84797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
                                        </p:tgtEl>
                                        <p:attrNameLst>
                                          <p:attrName>style.visibility</p:attrName>
                                        </p:attrNameLst>
                                      </p:cBhvr>
                                      <p:to>
                                        <p:strVal val="visible"/>
                                      </p:to>
                                    </p:set>
                                    <p:animEffect filter="fade" transition="in">
                                      <p:cBhvr>
                                        <p:cTn dur="1000"/>
                                        <p:tgtEl>
                                          <p:spTgt spid="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
                                        </p:tgtEl>
                                        <p:attrNameLst>
                                          <p:attrName>style.visibility</p:attrName>
                                        </p:attrNameLst>
                                      </p:cBhvr>
                                      <p:to>
                                        <p:strVal val="visible"/>
                                      </p:to>
                                    </p:set>
                                    <p:animEffect filter="fade" transition="in">
                                      <p:cBhvr>
                                        <p:cTn dur="1000"/>
                                        <p:tgtEl>
                                          <p:spTgt spid="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
                                        </p:tgtEl>
                                        <p:attrNameLst>
                                          <p:attrName>style.visibility</p:attrName>
                                        </p:attrNameLst>
                                      </p:cBhvr>
                                      <p:to>
                                        <p:strVal val="visible"/>
                                      </p:to>
                                    </p:set>
                                    <p:animEffect filter="fade" transition="in">
                                      <p:cBhvr>
                                        <p:cTn dur="1000"/>
                                        <p:tgtEl>
                                          <p:spTgt spid="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
                                        </p:tgtEl>
                                        <p:attrNameLst>
                                          <p:attrName>style.visibility</p:attrName>
                                        </p:attrNameLst>
                                      </p:cBhvr>
                                      <p:to>
                                        <p:strVal val="visible"/>
                                      </p:to>
                                    </p:set>
                                    <p:animEffect filter="fade" transition="in">
                                      <p:cBhvr>
                                        <p:cTn dur="1000"/>
                                        <p:tgtEl>
                                          <p:spTgt spid="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
                                        </p:tgtEl>
                                        <p:attrNameLst>
                                          <p:attrName>style.visibility</p:attrName>
                                        </p:attrNameLst>
                                      </p:cBhvr>
                                      <p:to>
                                        <p:strVal val="visible"/>
                                      </p:to>
                                    </p:set>
                                    <p:animEffect filter="fade" transition="in">
                                      <p:cBhvr>
                                        <p:cTn dur="1000"/>
                                        <p:tgtEl>
                                          <p:spTgt spid="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
                                        </p:tgtEl>
                                        <p:attrNameLst>
                                          <p:attrName>style.visibility</p:attrName>
                                        </p:attrNameLst>
                                      </p:cBhvr>
                                      <p:to>
                                        <p:strVal val="visible"/>
                                      </p:to>
                                    </p:set>
                                    <p:animEffect filter="fade" transition="in">
                                      <p:cBhvr>
                                        <p:cTn dur="1000"/>
                                        <p:tgtEl>
                                          <p:spTgt spid="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32"/>
          <p:cNvSpPr txBox="1"/>
          <p:nvPr>
            <p:ph idx="12" type="sldNum"/>
          </p:nvPr>
        </p:nvSpPr>
        <p:spPr>
          <a:xfrm>
            <a:off x="8538252" y="4749876"/>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b="0" lang="en" sz="1000">
                <a:solidFill>
                  <a:schemeClr val="accent3"/>
                </a:solidFill>
                <a:latin typeface="Average"/>
                <a:ea typeface="Average"/>
                <a:cs typeface="Average"/>
                <a:sym typeface="Average"/>
              </a:rPr>
              <a:t>‹#›</a:t>
            </a:fld>
            <a:endParaRPr b="0" sz="1000">
              <a:solidFill>
                <a:schemeClr val="accent3"/>
              </a:solidFill>
              <a:latin typeface="Average"/>
              <a:ea typeface="Average"/>
              <a:cs typeface="Average"/>
              <a:sym typeface="Average"/>
            </a:endParaRPr>
          </a:p>
        </p:txBody>
      </p:sp>
      <p:sp>
        <p:nvSpPr>
          <p:cNvPr id="409" name="Google Shape;409;p32"/>
          <p:cNvSpPr txBox="1"/>
          <p:nvPr/>
        </p:nvSpPr>
        <p:spPr>
          <a:xfrm>
            <a:off x="1442050" y="93725"/>
            <a:ext cx="6132300" cy="516000"/>
          </a:xfrm>
          <a:prstGeom prst="rect">
            <a:avLst/>
          </a:prstGeom>
          <a:solidFill>
            <a:srgbClr val="6D9EEB"/>
          </a:solidFill>
          <a:ln cap="flat" cmpd="sng" w="19050">
            <a:solidFill>
              <a:srgbClr val="9900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00000"/>
              </a:lnSpc>
              <a:spcBef>
                <a:spcPts val="0"/>
              </a:spcBef>
              <a:spcAft>
                <a:spcPts val="600"/>
              </a:spcAft>
              <a:buNone/>
            </a:pPr>
            <a:r>
              <a:rPr b="1" lang="en" sz="1800" u="sng">
                <a:latin typeface="Merriweather"/>
                <a:ea typeface="Merriweather"/>
                <a:cs typeface="Merriweather"/>
                <a:sym typeface="Merriweather"/>
              </a:rPr>
              <a:t>The star forming main sequence + classifications</a:t>
            </a:r>
            <a:endParaRPr b="1" sz="1800">
              <a:latin typeface="Merriweather"/>
              <a:ea typeface="Merriweather"/>
              <a:cs typeface="Merriweather"/>
              <a:sym typeface="Merriweather"/>
            </a:endParaRPr>
          </a:p>
        </p:txBody>
      </p:sp>
      <p:sp>
        <p:nvSpPr>
          <p:cNvPr id="410" name="Google Shape;410;p32"/>
          <p:cNvSpPr txBox="1"/>
          <p:nvPr/>
        </p:nvSpPr>
        <p:spPr>
          <a:xfrm>
            <a:off x="1104775" y="759175"/>
            <a:ext cx="6599400" cy="1016100"/>
          </a:xfrm>
          <a:prstGeom prst="rect">
            <a:avLst/>
          </a:prstGeom>
          <a:solidFill>
            <a:srgbClr val="EA9999"/>
          </a:solidFill>
          <a:ln cap="flat" cmpd="sng" w="19050">
            <a:solidFill>
              <a:srgbClr val="9C27B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600"/>
              </a:spcBef>
              <a:spcAft>
                <a:spcPts val="0"/>
              </a:spcAft>
              <a:buNone/>
            </a:pPr>
            <a:r>
              <a:rPr lang="en" sz="1200">
                <a:latin typeface="Lexend Light"/>
                <a:ea typeface="Lexend Light"/>
                <a:cs typeface="Lexend Light"/>
                <a:sym typeface="Lexend Light"/>
              </a:rPr>
              <a:t>We plot MS using radio flux</a:t>
            </a:r>
            <a:endParaRPr sz="1200">
              <a:latin typeface="Lexend Light"/>
              <a:ea typeface="Lexend Light"/>
              <a:cs typeface="Lexend Light"/>
              <a:sym typeface="Lexend Light"/>
            </a:endParaRPr>
          </a:p>
          <a:p>
            <a:pPr indent="0" lvl="0" marL="0" rtl="0" algn="l">
              <a:spcBef>
                <a:spcPts val="600"/>
              </a:spcBef>
              <a:spcAft>
                <a:spcPts val="0"/>
              </a:spcAft>
              <a:buNone/>
            </a:pPr>
            <a:r>
              <a:rPr lang="en" sz="1200">
                <a:latin typeface="Lexend Light"/>
                <a:ea typeface="Lexend Light"/>
                <a:cs typeface="Lexend Light"/>
                <a:sym typeface="Lexend Light"/>
              </a:rPr>
              <a:t>We also include galaxy </a:t>
            </a:r>
            <a:r>
              <a:rPr lang="en" sz="1200">
                <a:latin typeface="Lexend Light"/>
                <a:ea typeface="Lexend Light"/>
                <a:cs typeface="Lexend Light"/>
                <a:sym typeface="Lexend Light"/>
              </a:rPr>
              <a:t>classification</a:t>
            </a:r>
            <a:r>
              <a:rPr lang="en" sz="1200">
                <a:latin typeface="Lexend Light"/>
                <a:ea typeface="Lexend Light"/>
                <a:cs typeface="Lexend Light"/>
                <a:sym typeface="Lexend Light"/>
              </a:rPr>
              <a:t> from UVJ to see</a:t>
            </a:r>
            <a:endParaRPr sz="1200">
              <a:latin typeface="Lexend Light"/>
              <a:ea typeface="Lexend Light"/>
              <a:cs typeface="Lexend Light"/>
              <a:sym typeface="Lexend Light"/>
            </a:endParaRPr>
          </a:p>
          <a:p>
            <a:pPr indent="0" lvl="0" marL="0" rtl="0" algn="l">
              <a:spcBef>
                <a:spcPts val="600"/>
              </a:spcBef>
              <a:spcAft>
                <a:spcPts val="0"/>
              </a:spcAft>
              <a:buNone/>
            </a:pPr>
            <a:r>
              <a:rPr lang="en" sz="1200">
                <a:latin typeface="Lexend Light"/>
                <a:ea typeface="Lexend Light"/>
                <a:cs typeface="Lexend Light"/>
                <a:sym typeface="Lexend Light"/>
              </a:rPr>
              <a:t>Our r</a:t>
            </a:r>
            <a:r>
              <a:rPr lang="en" sz="1200">
                <a:latin typeface="Lexend Light"/>
                <a:ea typeface="Lexend Light"/>
                <a:cs typeface="Lexend Light"/>
                <a:sym typeface="Lexend Light"/>
              </a:rPr>
              <a:t>adio </a:t>
            </a:r>
            <a:r>
              <a:rPr lang="en" sz="1200">
                <a:latin typeface="Lexend Light"/>
                <a:ea typeface="Lexend Light"/>
                <a:cs typeface="Lexend Light"/>
                <a:sym typeface="Lexend Light"/>
              </a:rPr>
              <a:t>sensitivity</a:t>
            </a:r>
            <a:r>
              <a:rPr lang="en" sz="1200">
                <a:latin typeface="Lexend Light"/>
                <a:ea typeface="Lexend Light"/>
                <a:cs typeface="Lexend Light"/>
                <a:sym typeface="Lexend Light"/>
              </a:rPr>
              <a:t> does not allow us to probe the entire MS.</a:t>
            </a:r>
            <a:endParaRPr sz="1200">
              <a:latin typeface="Lexend Light"/>
              <a:ea typeface="Lexend Light"/>
              <a:cs typeface="Lexend Light"/>
              <a:sym typeface="Lexend Light"/>
            </a:endParaRPr>
          </a:p>
          <a:p>
            <a:pPr indent="0" lvl="0" marL="457200" rtl="0" algn="l">
              <a:spcBef>
                <a:spcPts val="600"/>
              </a:spcBef>
              <a:spcAft>
                <a:spcPts val="0"/>
              </a:spcAft>
              <a:buNone/>
            </a:pPr>
            <a:r>
              <a:t/>
            </a:r>
            <a:endParaRPr sz="1200">
              <a:latin typeface="Lexend Light"/>
              <a:ea typeface="Lexend Light"/>
              <a:cs typeface="Lexend Light"/>
              <a:sym typeface="Lexend Light"/>
            </a:endParaRPr>
          </a:p>
        </p:txBody>
      </p:sp>
      <p:pic>
        <p:nvPicPr>
          <p:cNvPr id="411" name="Google Shape;411;p32"/>
          <p:cNvPicPr preferRelativeResize="0"/>
          <p:nvPr/>
        </p:nvPicPr>
        <p:blipFill>
          <a:blip r:embed="rId3">
            <a:alphaModFix/>
          </a:blip>
          <a:stretch>
            <a:fillRect/>
          </a:stretch>
        </p:blipFill>
        <p:spPr>
          <a:xfrm>
            <a:off x="84375" y="1913900"/>
            <a:ext cx="6126479" cy="2739450"/>
          </a:xfrm>
          <a:prstGeom prst="rect">
            <a:avLst/>
          </a:prstGeom>
          <a:noFill/>
          <a:ln cap="flat" cmpd="sng" w="19050">
            <a:solidFill>
              <a:srgbClr val="FF0000"/>
            </a:solidFill>
            <a:prstDash val="solid"/>
            <a:round/>
            <a:headEnd len="sm" w="sm" type="none"/>
            <a:tailEnd len="sm" w="sm" type="none"/>
          </a:ln>
        </p:spPr>
      </p:pic>
      <p:pic>
        <p:nvPicPr>
          <p:cNvPr id="412" name="Google Shape;412;p32"/>
          <p:cNvPicPr preferRelativeResize="0"/>
          <p:nvPr/>
        </p:nvPicPr>
        <p:blipFill>
          <a:blip r:embed="rId4">
            <a:alphaModFix/>
          </a:blip>
          <a:stretch>
            <a:fillRect/>
          </a:stretch>
        </p:blipFill>
        <p:spPr>
          <a:xfrm>
            <a:off x="6459450" y="2322063"/>
            <a:ext cx="2506800" cy="1487350"/>
          </a:xfrm>
          <a:prstGeom prst="rect">
            <a:avLst/>
          </a:prstGeom>
          <a:noFill/>
          <a:ln cap="flat" cmpd="sng" w="19050">
            <a:solidFill>
              <a:srgbClr val="00FFFF"/>
            </a:solidFill>
            <a:prstDash val="solid"/>
            <a:round/>
            <a:headEnd len="sm" w="sm" type="none"/>
            <a:tailEnd len="sm" w="sm" type="none"/>
          </a:ln>
        </p:spPr>
      </p:pic>
      <p:pic>
        <p:nvPicPr>
          <p:cNvPr id="413" name="Google Shape;413;p32"/>
          <p:cNvPicPr preferRelativeResize="0"/>
          <p:nvPr/>
        </p:nvPicPr>
        <p:blipFill>
          <a:blip r:embed="rId5">
            <a:alphaModFix/>
          </a:blip>
          <a:stretch>
            <a:fillRect/>
          </a:stretch>
        </p:blipFill>
        <p:spPr>
          <a:xfrm>
            <a:off x="84375" y="61300"/>
            <a:ext cx="903976" cy="809425"/>
          </a:xfrm>
          <a:prstGeom prst="rect">
            <a:avLst/>
          </a:prstGeom>
          <a:noFill/>
          <a:ln>
            <a:noFill/>
          </a:ln>
        </p:spPr>
      </p:pic>
      <p:grpSp>
        <p:nvGrpSpPr>
          <p:cNvPr id="414" name="Google Shape;414;p32"/>
          <p:cNvGrpSpPr/>
          <p:nvPr/>
        </p:nvGrpSpPr>
        <p:grpSpPr>
          <a:xfrm>
            <a:off x="7830053" y="61298"/>
            <a:ext cx="1256893" cy="809436"/>
            <a:chOff x="8023075" y="114725"/>
            <a:chExt cx="1085400" cy="893418"/>
          </a:xfrm>
        </p:grpSpPr>
        <p:pic>
          <p:nvPicPr>
            <p:cNvPr id="415" name="Google Shape;415;p32"/>
            <p:cNvPicPr preferRelativeResize="0"/>
            <p:nvPr/>
          </p:nvPicPr>
          <p:blipFill>
            <a:blip r:embed="rId6">
              <a:alphaModFix/>
            </a:blip>
            <a:stretch>
              <a:fillRect/>
            </a:stretch>
          </p:blipFill>
          <p:spPr>
            <a:xfrm>
              <a:off x="8023075" y="114725"/>
              <a:ext cx="1085400" cy="393600"/>
            </a:xfrm>
            <a:prstGeom prst="rect">
              <a:avLst/>
            </a:prstGeom>
            <a:noFill/>
            <a:ln>
              <a:noFill/>
            </a:ln>
          </p:spPr>
        </p:pic>
        <p:pic>
          <p:nvPicPr>
            <p:cNvPr id="416" name="Google Shape;416;p32"/>
            <p:cNvPicPr preferRelativeResize="0"/>
            <p:nvPr/>
          </p:nvPicPr>
          <p:blipFill>
            <a:blip r:embed="rId7">
              <a:alphaModFix/>
            </a:blip>
            <a:stretch>
              <a:fillRect/>
            </a:stretch>
          </p:blipFill>
          <p:spPr>
            <a:xfrm>
              <a:off x="8023075" y="454448"/>
              <a:ext cx="1085400" cy="553694"/>
            </a:xfrm>
            <a:prstGeom prst="rect">
              <a:avLst/>
            </a:prstGeom>
            <a:noFill/>
            <a:ln>
              <a:noFill/>
            </a:ln>
          </p:spPr>
        </p:pic>
      </p:grpSp>
      <p:pic>
        <p:nvPicPr>
          <p:cNvPr id="417" name="Google Shape;417;p32"/>
          <p:cNvPicPr preferRelativeResize="0"/>
          <p:nvPr/>
        </p:nvPicPr>
        <p:blipFill>
          <a:blip r:embed="rId8">
            <a:alphaModFix/>
          </a:blip>
          <a:stretch>
            <a:fillRect/>
          </a:stretch>
        </p:blipFill>
        <p:spPr>
          <a:xfrm>
            <a:off x="84375" y="1924725"/>
            <a:ext cx="6126480" cy="2739450"/>
          </a:xfrm>
          <a:prstGeom prst="rect">
            <a:avLst/>
          </a:prstGeom>
          <a:noFill/>
          <a:ln cap="flat" cmpd="sng" w="19050">
            <a:solidFill>
              <a:srgbClr val="FF0000"/>
            </a:solidFill>
            <a:prstDash val="solid"/>
            <a:round/>
            <a:headEnd len="sm" w="sm" type="none"/>
            <a:tailEnd len="sm" w="sm" type="none"/>
          </a:ln>
        </p:spPr>
      </p:pic>
      <p:sp>
        <p:nvSpPr>
          <p:cNvPr id="418" name="Google Shape;418;p32"/>
          <p:cNvSpPr txBox="1"/>
          <p:nvPr/>
        </p:nvSpPr>
        <p:spPr>
          <a:xfrm>
            <a:off x="4554175" y="3130600"/>
            <a:ext cx="1420800" cy="425100"/>
          </a:xfrm>
          <a:prstGeom prst="rect">
            <a:avLst/>
          </a:prstGeom>
          <a:noFill/>
          <a:ln>
            <a:noFill/>
          </a:ln>
        </p:spPr>
        <p:txBody>
          <a:bodyPr anchorCtr="0" anchor="t" bIns="93500" lIns="93500" spcFirstLastPara="1" rIns="93500" wrap="square" tIns="93500">
            <a:spAutoFit/>
          </a:bodyPr>
          <a:lstStyle/>
          <a:p>
            <a:pPr indent="0" lvl="0" marL="0" rtl="0" algn="l">
              <a:spcBef>
                <a:spcPts val="0"/>
              </a:spcBef>
              <a:spcAft>
                <a:spcPts val="0"/>
              </a:spcAft>
              <a:buNone/>
            </a:pPr>
            <a:r>
              <a:rPr lang="en" sz="1533">
                <a:solidFill>
                  <a:srgbClr val="999999"/>
                </a:solidFill>
                <a:latin typeface="Oswald"/>
                <a:ea typeface="Oswald"/>
                <a:cs typeface="Oswald"/>
                <a:sym typeface="Oswald"/>
              </a:rPr>
              <a:t>Radio </a:t>
            </a:r>
            <a:r>
              <a:rPr lang="en" sz="1533">
                <a:solidFill>
                  <a:srgbClr val="999999"/>
                </a:solidFill>
                <a:latin typeface="Oswald"/>
                <a:ea typeface="Oswald"/>
                <a:cs typeface="Oswald"/>
                <a:sym typeface="Oswald"/>
              </a:rPr>
              <a:t>sensitivity</a:t>
            </a:r>
            <a:endParaRPr sz="1533">
              <a:solidFill>
                <a:srgbClr val="999999"/>
              </a:solidFill>
              <a:latin typeface="Oswald"/>
              <a:ea typeface="Oswald"/>
              <a:cs typeface="Oswald"/>
              <a:sym typeface="Oswald"/>
            </a:endParaRPr>
          </a:p>
        </p:txBody>
      </p:sp>
      <p:sp>
        <p:nvSpPr>
          <p:cNvPr id="419" name="Google Shape;419;p32"/>
          <p:cNvSpPr txBox="1"/>
          <p:nvPr/>
        </p:nvSpPr>
        <p:spPr>
          <a:xfrm>
            <a:off x="1181450" y="2491400"/>
            <a:ext cx="1420800" cy="425100"/>
          </a:xfrm>
          <a:prstGeom prst="rect">
            <a:avLst/>
          </a:prstGeom>
          <a:noFill/>
          <a:ln>
            <a:noFill/>
          </a:ln>
        </p:spPr>
        <p:txBody>
          <a:bodyPr anchorCtr="0" anchor="t" bIns="93500" lIns="93500" spcFirstLastPara="1" rIns="93500" wrap="square" tIns="93500">
            <a:spAutoFit/>
          </a:bodyPr>
          <a:lstStyle/>
          <a:p>
            <a:pPr indent="0" lvl="0" marL="0" rtl="0" algn="l">
              <a:spcBef>
                <a:spcPts val="0"/>
              </a:spcBef>
              <a:spcAft>
                <a:spcPts val="0"/>
              </a:spcAft>
              <a:buNone/>
            </a:pPr>
            <a:r>
              <a:rPr lang="en" sz="1533">
                <a:solidFill>
                  <a:srgbClr val="0000FF"/>
                </a:solidFill>
                <a:latin typeface="Oswald"/>
                <a:ea typeface="Oswald"/>
                <a:cs typeface="Oswald"/>
                <a:sym typeface="Oswald"/>
              </a:rPr>
              <a:t>RL cut</a:t>
            </a:r>
            <a:endParaRPr sz="1533">
              <a:solidFill>
                <a:srgbClr val="0000FF"/>
              </a:solidFill>
              <a:latin typeface="Oswald"/>
              <a:ea typeface="Oswald"/>
              <a:cs typeface="Oswald"/>
              <a:sym typeface="Oswald"/>
            </a:endParaRPr>
          </a:p>
        </p:txBody>
      </p:sp>
      <p:cxnSp>
        <p:nvCxnSpPr>
          <p:cNvPr id="420" name="Google Shape;420;p32"/>
          <p:cNvCxnSpPr/>
          <p:nvPr/>
        </p:nvCxnSpPr>
        <p:spPr>
          <a:xfrm>
            <a:off x="5138525" y="2916500"/>
            <a:ext cx="2459400" cy="540300"/>
          </a:xfrm>
          <a:prstGeom prst="straightConnector1">
            <a:avLst/>
          </a:prstGeom>
          <a:noFill/>
          <a:ln cap="flat" cmpd="sng" w="28575">
            <a:solidFill>
              <a:srgbClr val="FF0000"/>
            </a:solidFill>
            <a:prstDash val="solid"/>
            <a:round/>
            <a:headEnd len="med" w="med" type="none"/>
            <a:tailEnd len="med" w="med" type="triangle"/>
          </a:ln>
        </p:spPr>
      </p:cxnSp>
      <p:cxnSp>
        <p:nvCxnSpPr>
          <p:cNvPr id="421" name="Google Shape;421;p32"/>
          <p:cNvCxnSpPr/>
          <p:nvPr/>
        </p:nvCxnSpPr>
        <p:spPr>
          <a:xfrm flipH="1" rot="10800000">
            <a:off x="5040400" y="2589450"/>
            <a:ext cx="2244900" cy="10800"/>
          </a:xfrm>
          <a:prstGeom prst="straightConnector1">
            <a:avLst/>
          </a:prstGeom>
          <a:noFill/>
          <a:ln cap="flat" cmpd="sng" w="28575">
            <a:solidFill>
              <a:srgbClr val="FF00FF"/>
            </a:solidFill>
            <a:prstDash val="solid"/>
            <a:round/>
            <a:headEnd len="med" w="med" type="none"/>
            <a:tailEnd len="med" w="med" type="triangle"/>
          </a:ln>
        </p:spPr>
      </p:cxnSp>
      <p:cxnSp>
        <p:nvCxnSpPr>
          <p:cNvPr id="422" name="Google Shape;422;p32"/>
          <p:cNvCxnSpPr/>
          <p:nvPr/>
        </p:nvCxnSpPr>
        <p:spPr>
          <a:xfrm>
            <a:off x="3957325" y="2969825"/>
            <a:ext cx="3060600" cy="36300"/>
          </a:xfrm>
          <a:prstGeom prst="straightConnector1">
            <a:avLst/>
          </a:prstGeom>
          <a:noFill/>
          <a:ln cap="flat" cmpd="sng" w="28575">
            <a:solidFill>
              <a:srgbClr val="0000FF"/>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0"/>
                                        </p:tgtEl>
                                        <p:attrNameLst>
                                          <p:attrName>style.visibility</p:attrName>
                                        </p:attrNameLst>
                                      </p:cBhvr>
                                      <p:to>
                                        <p:strVal val="visible"/>
                                      </p:to>
                                    </p:set>
                                    <p:animEffect filter="fade" transition="in">
                                      <p:cBhvr>
                                        <p:cTn dur="1000"/>
                                        <p:tgtEl>
                                          <p:spTgt spid="4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1"/>
                                        </p:tgtEl>
                                        <p:attrNameLst>
                                          <p:attrName>style.visibility</p:attrName>
                                        </p:attrNameLst>
                                      </p:cBhvr>
                                      <p:to>
                                        <p:strVal val="visible"/>
                                      </p:to>
                                    </p:set>
                                    <p:animEffect filter="fade" transition="in">
                                      <p:cBhvr>
                                        <p:cTn dur="1000"/>
                                        <p:tgtEl>
                                          <p:spTgt spid="4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2"/>
                                        </p:tgtEl>
                                        <p:attrNameLst>
                                          <p:attrName>style.visibility</p:attrName>
                                        </p:attrNameLst>
                                      </p:cBhvr>
                                      <p:to>
                                        <p:strVal val="visible"/>
                                      </p:to>
                                    </p:set>
                                    <p:animEffect filter="fade" transition="in">
                                      <p:cBhvr>
                                        <p:cTn dur="1000"/>
                                        <p:tgtEl>
                                          <p:spTgt spid="4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8"/>
                                        </p:tgtEl>
                                        <p:attrNameLst>
                                          <p:attrName>style.visibility</p:attrName>
                                        </p:attrNameLst>
                                      </p:cBhvr>
                                      <p:to>
                                        <p:strVal val="visible"/>
                                      </p:to>
                                    </p:set>
                                    <p:animEffect filter="fade" transition="in">
                                      <p:cBhvr>
                                        <p:cTn dur="1000"/>
                                        <p:tgtEl>
                                          <p:spTgt spid="4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9"/>
                                        </p:tgtEl>
                                        <p:attrNameLst>
                                          <p:attrName>style.visibility</p:attrName>
                                        </p:attrNameLst>
                                      </p:cBhvr>
                                      <p:to>
                                        <p:strVal val="visible"/>
                                      </p:to>
                                    </p:set>
                                    <p:animEffect filter="fade" transition="in">
                                      <p:cBhvr>
                                        <p:cTn dur="1000"/>
                                        <p:tgtEl>
                                          <p:spTgt spid="4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7"/>
                                        </p:tgtEl>
                                        <p:attrNameLst>
                                          <p:attrName>style.visibility</p:attrName>
                                        </p:attrNameLst>
                                      </p:cBhvr>
                                      <p:to>
                                        <p:strVal val="visible"/>
                                      </p:to>
                                    </p:set>
                                    <p:animEffect filter="fade" transition="in">
                                      <p:cBhvr>
                                        <p:cTn dur="1000"/>
                                        <p:tgtEl>
                                          <p:spTgt spid="4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0"/>
                                        </p:tgtEl>
                                        <p:attrNameLst>
                                          <p:attrName>style.visibility</p:attrName>
                                        </p:attrNameLst>
                                      </p:cBhvr>
                                      <p:to>
                                        <p:strVal val="visible"/>
                                      </p:to>
                                    </p:set>
                                    <p:animEffect filter="fade" transition="in">
                                      <p:cBhvr>
                                        <p:cTn dur="1000"/>
                                        <p:tgtEl>
                                          <p:spTgt spid="4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1"/>
                                        </p:tgtEl>
                                        <p:attrNameLst>
                                          <p:attrName>style.visibility</p:attrName>
                                        </p:attrNameLst>
                                      </p:cBhvr>
                                      <p:to>
                                        <p:strVal val="visible"/>
                                      </p:to>
                                    </p:set>
                                    <p:animEffect filter="fade" transition="in">
                                      <p:cBhvr>
                                        <p:cTn dur="1000"/>
                                        <p:tgtEl>
                                          <p:spTgt spid="4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2"/>
                                        </p:tgtEl>
                                        <p:attrNameLst>
                                          <p:attrName>style.visibility</p:attrName>
                                        </p:attrNameLst>
                                      </p:cBhvr>
                                      <p:to>
                                        <p:strVal val="visible"/>
                                      </p:to>
                                    </p:set>
                                    <p:animEffect filter="fade" transition="in">
                                      <p:cBhvr>
                                        <p:cTn dur="1000"/>
                                        <p:tgtEl>
                                          <p:spTgt spid="4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33"/>
          <p:cNvSpPr txBox="1"/>
          <p:nvPr>
            <p:ph idx="12" type="sldNum"/>
          </p:nvPr>
        </p:nvSpPr>
        <p:spPr>
          <a:xfrm>
            <a:off x="8538252" y="4749876"/>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b="0" lang="en" sz="1000">
                <a:solidFill>
                  <a:schemeClr val="accent3"/>
                </a:solidFill>
                <a:latin typeface="Average"/>
                <a:ea typeface="Average"/>
                <a:cs typeface="Average"/>
                <a:sym typeface="Average"/>
              </a:rPr>
              <a:t>‹#›</a:t>
            </a:fld>
            <a:endParaRPr b="0" sz="1000">
              <a:solidFill>
                <a:schemeClr val="accent3"/>
              </a:solidFill>
              <a:latin typeface="Average"/>
              <a:ea typeface="Average"/>
              <a:cs typeface="Average"/>
              <a:sym typeface="Average"/>
            </a:endParaRPr>
          </a:p>
        </p:txBody>
      </p:sp>
      <p:sp>
        <p:nvSpPr>
          <p:cNvPr id="428" name="Google Shape;428;p33"/>
          <p:cNvSpPr txBox="1"/>
          <p:nvPr/>
        </p:nvSpPr>
        <p:spPr>
          <a:xfrm>
            <a:off x="1815300" y="87800"/>
            <a:ext cx="5513400" cy="509700"/>
          </a:xfrm>
          <a:prstGeom prst="rect">
            <a:avLst/>
          </a:prstGeom>
          <a:solidFill>
            <a:srgbClr val="6D9EEB"/>
          </a:solidFill>
          <a:ln cap="flat" cmpd="sng" w="19050">
            <a:solidFill>
              <a:srgbClr val="99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00000"/>
              </a:lnSpc>
              <a:spcBef>
                <a:spcPts val="0"/>
              </a:spcBef>
              <a:spcAft>
                <a:spcPts val="600"/>
              </a:spcAft>
              <a:buNone/>
            </a:pPr>
            <a:r>
              <a:rPr b="1" lang="en" sz="1800" u="sng">
                <a:latin typeface="Merriweather"/>
                <a:ea typeface="Merriweather"/>
                <a:cs typeface="Merriweather"/>
                <a:sym typeface="Merriweather"/>
              </a:rPr>
              <a:t>R</a:t>
            </a:r>
            <a:r>
              <a:rPr b="1" lang="en" sz="1800" u="sng">
                <a:latin typeface="Merriweather"/>
                <a:ea typeface="Merriweather"/>
                <a:cs typeface="Merriweather"/>
                <a:sym typeface="Merriweather"/>
              </a:rPr>
              <a:t>adio flux origin of Quiescent galaxies</a:t>
            </a:r>
            <a:endParaRPr b="1" sz="1800">
              <a:latin typeface="Merriweather"/>
              <a:ea typeface="Merriweather"/>
              <a:cs typeface="Merriweather"/>
              <a:sym typeface="Merriweather"/>
            </a:endParaRPr>
          </a:p>
        </p:txBody>
      </p:sp>
      <p:pic>
        <p:nvPicPr>
          <p:cNvPr id="429" name="Google Shape;429;p33"/>
          <p:cNvPicPr preferRelativeResize="0"/>
          <p:nvPr/>
        </p:nvPicPr>
        <p:blipFill rotWithShape="1">
          <a:blip r:embed="rId3">
            <a:alphaModFix/>
          </a:blip>
          <a:srcRect b="0" l="5024" r="0" t="0"/>
          <a:stretch/>
        </p:blipFill>
        <p:spPr>
          <a:xfrm>
            <a:off x="452338" y="1806175"/>
            <a:ext cx="2380875" cy="2397175"/>
          </a:xfrm>
          <a:prstGeom prst="rect">
            <a:avLst/>
          </a:prstGeom>
          <a:noFill/>
          <a:ln>
            <a:noFill/>
          </a:ln>
        </p:spPr>
      </p:pic>
      <p:pic>
        <p:nvPicPr>
          <p:cNvPr id="430" name="Google Shape;430;p33"/>
          <p:cNvPicPr preferRelativeResize="0"/>
          <p:nvPr/>
        </p:nvPicPr>
        <p:blipFill>
          <a:blip r:embed="rId4">
            <a:alphaModFix/>
          </a:blip>
          <a:stretch>
            <a:fillRect/>
          </a:stretch>
        </p:blipFill>
        <p:spPr>
          <a:xfrm>
            <a:off x="3381563" y="1806187"/>
            <a:ext cx="2380872" cy="2397175"/>
          </a:xfrm>
          <a:prstGeom prst="rect">
            <a:avLst/>
          </a:prstGeom>
          <a:noFill/>
          <a:ln>
            <a:noFill/>
          </a:ln>
        </p:spPr>
      </p:pic>
      <p:pic>
        <p:nvPicPr>
          <p:cNvPr id="431" name="Google Shape;431;p33"/>
          <p:cNvPicPr preferRelativeResize="0"/>
          <p:nvPr/>
        </p:nvPicPr>
        <p:blipFill>
          <a:blip r:embed="rId5">
            <a:alphaModFix/>
          </a:blip>
          <a:stretch>
            <a:fillRect/>
          </a:stretch>
        </p:blipFill>
        <p:spPr>
          <a:xfrm>
            <a:off x="6094625" y="1806175"/>
            <a:ext cx="2274175" cy="2397174"/>
          </a:xfrm>
          <a:prstGeom prst="rect">
            <a:avLst/>
          </a:prstGeom>
          <a:noFill/>
          <a:ln>
            <a:noFill/>
          </a:ln>
        </p:spPr>
      </p:pic>
      <p:sp>
        <p:nvSpPr>
          <p:cNvPr id="432" name="Google Shape;432;p33"/>
          <p:cNvSpPr txBox="1"/>
          <p:nvPr/>
        </p:nvSpPr>
        <p:spPr>
          <a:xfrm>
            <a:off x="1342750" y="727325"/>
            <a:ext cx="6137100" cy="984000"/>
          </a:xfrm>
          <a:prstGeom prst="rect">
            <a:avLst/>
          </a:prstGeom>
          <a:solidFill>
            <a:srgbClr val="EA9999"/>
          </a:solidFill>
          <a:ln cap="flat" cmpd="sng" w="19050">
            <a:solidFill>
              <a:srgbClr val="9C27B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600"/>
              </a:spcBef>
              <a:spcAft>
                <a:spcPts val="0"/>
              </a:spcAft>
              <a:buNone/>
            </a:pPr>
            <a:r>
              <a:rPr lang="en" sz="1200">
                <a:latin typeface="Lexend Light"/>
                <a:ea typeface="Lexend Light"/>
                <a:cs typeface="Lexend Light"/>
                <a:sym typeface="Lexend Light"/>
              </a:rPr>
              <a:t>Some galaxies show complex radio emission associated with the optical source.</a:t>
            </a:r>
            <a:endParaRPr sz="1200">
              <a:latin typeface="Lexend Light"/>
              <a:ea typeface="Lexend Light"/>
              <a:cs typeface="Lexend Light"/>
              <a:sym typeface="Lexend Light"/>
            </a:endParaRPr>
          </a:p>
          <a:p>
            <a:pPr indent="0" lvl="0" marL="0" rtl="0" algn="l">
              <a:spcBef>
                <a:spcPts val="600"/>
              </a:spcBef>
              <a:spcAft>
                <a:spcPts val="0"/>
              </a:spcAft>
              <a:buNone/>
            </a:pPr>
            <a:r>
              <a:t/>
            </a:r>
            <a:endParaRPr sz="1200">
              <a:latin typeface="Lexend Light"/>
              <a:ea typeface="Lexend Light"/>
              <a:cs typeface="Lexend Light"/>
              <a:sym typeface="Lexend Light"/>
            </a:endParaRPr>
          </a:p>
          <a:p>
            <a:pPr indent="0" lvl="0" marL="0" rtl="0" algn="l">
              <a:spcBef>
                <a:spcPts val="600"/>
              </a:spcBef>
              <a:spcAft>
                <a:spcPts val="0"/>
              </a:spcAft>
              <a:buNone/>
            </a:pPr>
            <a:r>
              <a:rPr lang="en" sz="1200">
                <a:latin typeface="Lexend Light"/>
                <a:ea typeface="Lexend Light"/>
                <a:cs typeface="Lexend Light"/>
                <a:sym typeface="Lexend Light"/>
              </a:rPr>
              <a:t>The origin of their radio flux is therefore not clear.</a:t>
            </a:r>
            <a:endParaRPr sz="1200">
              <a:latin typeface="Lexend Light"/>
              <a:ea typeface="Lexend Light"/>
              <a:cs typeface="Lexend Light"/>
              <a:sym typeface="Lexend Light"/>
            </a:endParaRPr>
          </a:p>
        </p:txBody>
      </p:sp>
      <p:sp>
        <p:nvSpPr>
          <p:cNvPr id="433" name="Google Shape;433;p33"/>
          <p:cNvSpPr/>
          <p:nvPr/>
        </p:nvSpPr>
        <p:spPr>
          <a:xfrm>
            <a:off x="5409588" y="4470200"/>
            <a:ext cx="308700" cy="289800"/>
          </a:xfrm>
          <a:prstGeom prst="ellipse">
            <a:avLst/>
          </a:prstGeom>
          <a:noFill/>
          <a:ln cap="flat" cmpd="sng" w="1905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grpSp>
        <p:nvGrpSpPr>
          <p:cNvPr id="434" name="Google Shape;434;p33"/>
          <p:cNvGrpSpPr/>
          <p:nvPr/>
        </p:nvGrpSpPr>
        <p:grpSpPr>
          <a:xfrm>
            <a:off x="7830053" y="61298"/>
            <a:ext cx="1256893" cy="809436"/>
            <a:chOff x="8023075" y="114725"/>
            <a:chExt cx="1085400" cy="893418"/>
          </a:xfrm>
        </p:grpSpPr>
        <p:pic>
          <p:nvPicPr>
            <p:cNvPr id="435" name="Google Shape;435;p33"/>
            <p:cNvPicPr preferRelativeResize="0"/>
            <p:nvPr/>
          </p:nvPicPr>
          <p:blipFill>
            <a:blip r:embed="rId6">
              <a:alphaModFix/>
            </a:blip>
            <a:stretch>
              <a:fillRect/>
            </a:stretch>
          </p:blipFill>
          <p:spPr>
            <a:xfrm>
              <a:off x="8023075" y="114725"/>
              <a:ext cx="1085400" cy="393600"/>
            </a:xfrm>
            <a:prstGeom prst="rect">
              <a:avLst/>
            </a:prstGeom>
            <a:noFill/>
            <a:ln>
              <a:noFill/>
            </a:ln>
          </p:spPr>
        </p:pic>
        <p:pic>
          <p:nvPicPr>
            <p:cNvPr id="436" name="Google Shape;436;p33"/>
            <p:cNvPicPr preferRelativeResize="0"/>
            <p:nvPr/>
          </p:nvPicPr>
          <p:blipFill>
            <a:blip r:embed="rId7">
              <a:alphaModFix/>
            </a:blip>
            <a:stretch>
              <a:fillRect/>
            </a:stretch>
          </p:blipFill>
          <p:spPr>
            <a:xfrm>
              <a:off x="8023075" y="454448"/>
              <a:ext cx="1085400" cy="553694"/>
            </a:xfrm>
            <a:prstGeom prst="rect">
              <a:avLst/>
            </a:prstGeom>
            <a:noFill/>
            <a:ln>
              <a:noFill/>
            </a:ln>
          </p:spPr>
        </p:pic>
      </p:grpSp>
      <p:pic>
        <p:nvPicPr>
          <p:cNvPr id="437" name="Google Shape;437;p33"/>
          <p:cNvPicPr preferRelativeResize="0"/>
          <p:nvPr/>
        </p:nvPicPr>
        <p:blipFill>
          <a:blip r:embed="rId8">
            <a:alphaModFix/>
          </a:blip>
          <a:stretch>
            <a:fillRect/>
          </a:stretch>
        </p:blipFill>
        <p:spPr>
          <a:xfrm>
            <a:off x="84375" y="61300"/>
            <a:ext cx="903976" cy="809425"/>
          </a:xfrm>
          <a:prstGeom prst="rect">
            <a:avLst/>
          </a:prstGeom>
          <a:noFill/>
          <a:ln>
            <a:noFill/>
          </a:ln>
        </p:spPr>
      </p:pic>
      <p:grpSp>
        <p:nvGrpSpPr>
          <p:cNvPr id="438" name="Google Shape;438;p33"/>
          <p:cNvGrpSpPr/>
          <p:nvPr/>
        </p:nvGrpSpPr>
        <p:grpSpPr>
          <a:xfrm>
            <a:off x="154675" y="4267100"/>
            <a:ext cx="2181900" cy="696000"/>
            <a:chOff x="191950" y="4000250"/>
            <a:chExt cx="2181900" cy="696000"/>
          </a:xfrm>
        </p:grpSpPr>
        <p:sp>
          <p:nvSpPr>
            <p:cNvPr id="439" name="Google Shape;439;p33"/>
            <p:cNvSpPr/>
            <p:nvPr/>
          </p:nvSpPr>
          <p:spPr>
            <a:xfrm>
              <a:off x="191950" y="4000250"/>
              <a:ext cx="924900" cy="696000"/>
            </a:xfrm>
            <a:prstGeom prst="ellipse">
              <a:avLst/>
            </a:prstGeom>
            <a:noFill/>
            <a:ln cap="flat" cmpd="sng" w="19050">
              <a:solidFill>
                <a:srgbClr val="00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id="440" name="Google Shape;440;p33"/>
            <p:cNvSpPr txBox="1"/>
            <p:nvPr/>
          </p:nvSpPr>
          <p:spPr>
            <a:xfrm>
              <a:off x="1116850" y="4189325"/>
              <a:ext cx="1257000" cy="425100"/>
            </a:xfrm>
            <a:prstGeom prst="rect">
              <a:avLst/>
            </a:prstGeom>
            <a:noFill/>
            <a:ln>
              <a:noFill/>
            </a:ln>
          </p:spPr>
          <p:txBody>
            <a:bodyPr anchorCtr="0" anchor="t" bIns="93500" lIns="93500" spcFirstLastPara="1" rIns="93500" wrap="square" tIns="93500">
              <a:spAutoFit/>
            </a:bodyPr>
            <a:lstStyle/>
            <a:p>
              <a:pPr indent="0" lvl="0" marL="0" rtl="0" algn="l">
                <a:spcBef>
                  <a:spcPts val="0"/>
                </a:spcBef>
                <a:spcAft>
                  <a:spcPts val="0"/>
                </a:spcAft>
                <a:buNone/>
              </a:pPr>
              <a:r>
                <a:rPr lang="en" sz="1533">
                  <a:solidFill>
                    <a:srgbClr val="00FFFF"/>
                  </a:solidFill>
                  <a:latin typeface="Oswald"/>
                  <a:ea typeface="Oswald"/>
                  <a:cs typeface="Oswald"/>
                  <a:sym typeface="Oswald"/>
                </a:rPr>
                <a:t>Radio </a:t>
              </a:r>
              <a:r>
                <a:rPr lang="en" sz="1533">
                  <a:solidFill>
                    <a:srgbClr val="00FFFF"/>
                  </a:solidFill>
                  <a:latin typeface="Oswald"/>
                  <a:ea typeface="Oswald"/>
                  <a:cs typeface="Oswald"/>
                  <a:sym typeface="Oswald"/>
                </a:rPr>
                <a:t>contour</a:t>
              </a:r>
              <a:endParaRPr sz="1533">
                <a:solidFill>
                  <a:srgbClr val="00FFFF"/>
                </a:solidFill>
                <a:latin typeface="Oswald"/>
                <a:ea typeface="Oswald"/>
                <a:cs typeface="Oswald"/>
                <a:sym typeface="Oswald"/>
              </a:endParaRPr>
            </a:p>
          </p:txBody>
        </p:sp>
      </p:grpSp>
      <p:grpSp>
        <p:nvGrpSpPr>
          <p:cNvPr id="441" name="Google Shape;441;p33"/>
          <p:cNvGrpSpPr/>
          <p:nvPr/>
        </p:nvGrpSpPr>
        <p:grpSpPr>
          <a:xfrm>
            <a:off x="2615625" y="4267100"/>
            <a:ext cx="2305850" cy="696000"/>
            <a:chOff x="2644050" y="4053875"/>
            <a:chExt cx="2305850" cy="696000"/>
          </a:xfrm>
        </p:grpSpPr>
        <p:sp>
          <p:nvSpPr>
            <p:cNvPr id="442" name="Google Shape;442;p33"/>
            <p:cNvSpPr/>
            <p:nvPr/>
          </p:nvSpPr>
          <p:spPr>
            <a:xfrm>
              <a:off x="2644050" y="4053875"/>
              <a:ext cx="924900" cy="696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id="443" name="Google Shape;443;p33"/>
            <p:cNvSpPr txBox="1"/>
            <p:nvPr/>
          </p:nvSpPr>
          <p:spPr>
            <a:xfrm>
              <a:off x="3529100" y="4135700"/>
              <a:ext cx="1420800" cy="425100"/>
            </a:xfrm>
            <a:prstGeom prst="rect">
              <a:avLst/>
            </a:prstGeom>
            <a:noFill/>
            <a:ln>
              <a:noFill/>
            </a:ln>
          </p:spPr>
          <p:txBody>
            <a:bodyPr anchorCtr="0" anchor="t" bIns="93500" lIns="93500" spcFirstLastPara="1" rIns="93500" wrap="square" tIns="93500">
              <a:spAutoFit/>
            </a:bodyPr>
            <a:lstStyle/>
            <a:p>
              <a:pPr indent="0" lvl="0" marL="0" rtl="0" algn="l">
                <a:spcBef>
                  <a:spcPts val="0"/>
                </a:spcBef>
                <a:spcAft>
                  <a:spcPts val="0"/>
                </a:spcAft>
                <a:buNone/>
              </a:pPr>
              <a:r>
                <a:rPr lang="en" sz="1533">
                  <a:solidFill>
                    <a:srgbClr val="FF0000"/>
                  </a:solidFill>
                  <a:latin typeface="Oswald"/>
                  <a:ea typeface="Oswald"/>
                  <a:cs typeface="Oswald"/>
                  <a:sym typeface="Oswald"/>
                </a:rPr>
                <a:t>Radio source size</a:t>
              </a:r>
              <a:endParaRPr sz="1533">
                <a:solidFill>
                  <a:srgbClr val="FF0000"/>
                </a:solidFill>
                <a:latin typeface="Oswald"/>
                <a:ea typeface="Oswald"/>
                <a:cs typeface="Oswald"/>
                <a:sym typeface="Oswald"/>
              </a:endParaRPr>
            </a:p>
          </p:txBody>
        </p:sp>
      </p:grpSp>
      <p:sp>
        <p:nvSpPr>
          <p:cNvPr id="444" name="Google Shape;444;p33"/>
          <p:cNvSpPr txBox="1"/>
          <p:nvPr/>
        </p:nvSpPr>
        <p:spPr>
          <a:xfrm>
            <a:off x="5718288" y="4402550"/>
            <a:ext cx="1055700" cy="425100"/>
          </a:xfrm>
          <a:prstGeom prst="rect">
            <a:avLst/>
          </a:prstGeom>
          <a:noFill/>
          <a:ln>
            <a:noFill/>
          </a:ln>
        </p:spPr>
        <p:txBody>
          <a:bodyPr anchorCtr="0" anchor="t" bIns="93500" lIns="93500" spcFirstLastPara="1" rIns="93500" wrap="square" tIns="93500">
            <a:spAutoFit/>
          </a:bodyPr>
          <a:lstStyle/>
          <a:p>
            <a:pPr indent="0" lvl="0" marL="0" rtl="0" algn="l">
              <a:spcBef>
                <a:spcPts val="0"/>
              </a:spcBef>
              <a:spcAft>
                <a:spcPts val="0"/>
              </a:spcAft>
              <a:buNone/>
            </a:pPr>
            <a:r>
              <a:rPr lang="en" sz="1533">
                <a:solidFill>
                  <a:srgbClr val="00FF00"/>
                </a:solidFill>
                <a:latin typeface="Oswald"/>
                <a:ea typeface="Oswald"/>
                <a:cs typeface="Oswald"/>
                <a:sym typeface="Oswald"/>
              </a:rPr>
              <a:t>Optical pos</a:t>
            </a:r>
            <a:endParaRPr sz="1533">
              <a:solidFill>
                <a:srgbClr val="00FF00"/>
              </a:solidFill>
              <a:latin typeface="Oswald"/>
              <a:ea typeface="Oswald"/>
              <a:cs typeface="Oswald"/>
              <a:sym typeface="Oswald"/>
            </a:endParaRPr>
          </a:p>
        </p:txBody>
      </p:sp>
      <p:grpSp>
        <p:nvGrpSpPr>
          <p:cNvPr id="445" name="Google Shape;445;p33"/>
          <p:cNvGrpSpPr/>
          <p:nvPr/>
        </p:nvGrpSpPr>
        <p:grpSpPr>
          <a:xfrm>
            <a:off x="7247950" y="4402550"/>
            <a:ext cx="1290351" cy="425100"/>
            <a:chOff x="7247900" y="4135700"/>
            <a:chExt cx="1290351" cy="425100"/>
          </a:xfrm>
        </p:grpSpPr>
        <p:sp>
          <p:nvSpPr>
            <p:cNvPr id="446" name="Google Shape;446;p33"/>
            <p:cNvSpPr/>
            <p:nvPr/>
          </p:nvSpPr>
          <p:spPr>
            <a:xfrm>
              <a:off x="7247900" y="4203350"/>
              <a:ext cx="308700" cy="289800"/>
            </a:xfrm>
            <a:prstGeom prst="ellipse">
              <a:avLst/>
            </a:prstGeom>
            <a:noFill/>
            <a:ln cap="flat" cmpd="sng" w="1905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id="447" name="Google Shape;447;p33"/>
            <p:cNvSpPr txBox="1"/>
            <p:nvPr/>
          </p:nvSpPr>
          <p:spPr>
            <a:xfrm>
              <a:off x="7613351" y="4135700"/>
              <a:ext cx="924900" cy="425100"/>
            </a:xfrm>
            <a:prstGeom prst="rect">
              <a:avLst/>
            </a:prstGeom>
            <a:noFill/>
            <a:ln>
              <a:noFill/>
            </a:ln>
          </p:spPr>
          <p:txBody>
            <a:bodyPr anchorCtr="0" anchor="t" bIns="93500" lIns="93500" spcFirstLastPara="1" rIns="93500" wrap="square" tIns="93500">
              <a:spAutoFit/>
            </a:bodyPr>
            <a:lstStyle/>
            <a:p>
              <a:pPr indent="0" lvl="0" marL="0" rtl="0" algn="l">
                <a:spcBef>
                  <a:spcPts val="0"/>
                </a:spcBef>
                <a:spcAft>
                  <a:spcPts val="0"/>
                </a:spcAft>
                <a:buNone/>
              </a:pPr>
              <a:r>
                <a:rPr lang="en" sz="1533">
                  <a:solidFill>
                    <a:srgbClr val="FFFF00"/>
                  </a:solidFill>
                  <a:latin typeface="Oswald"/>
                  <a:ea typeface="Oswald"/>
                  <a:cs typeface="Oswald"/>
                  <a:sym typeface="Oswald"/>
                </a:rPr>
                <a:t>radio</a:t>
              </a:r>
              <a:r>
                <a:rPr lang="en" sz="1533">
                  <a:solidFill>
                    <a:srgbClr val="FFFF00"/>
                  </a:solidFill>
                  <a:latin typeface="Oswald"/>
                  <a:ea typeface="Oswald"/>
                  <a:cs typeface="Oswald"/>
                  <a:sym typeface="Oswald"/>
                </a:rPr>
                <a:t> pos</a:t>
              </a:r>
              <a:endParaRPr sz="1533">
                <a:solidFill>
                  <a:srgbClr val="FFFF00"/>
                </a:solidFill>
                <a:latin typeface="Oswald"/>
                <a:ea typeface="Oswald"/>
                <a:cs typeface="Oswald"/>
                <a:sym typeface="Oswald"/>
              </a:endParaRPr>
            </a:p>
          </p:txBody>
        </p:sp>
      </p:grpSp>
      <p:pic>
        <p:nvPicPr>
          <p:cNvPr id="448" name="Google Shape;448;p33"/>
          <p:cNvPicPr preferRelativeResize="0"/>
          <p:nvPr/>
        </p:nvPicPr>
        <p:blipFill rotWithShape="1">
          <a:blip r:embed="rId9">
            <a:alphaModFix/>
          </a:blip>
          <a:srcRect b="0" l="4480" r="0" t="0"/>
          <a:stretch/>
        </p:blipFill>
        <p:spPr>
          <a:xfrm>
            <a:off x="452350" y="1816275"/>
            <a:ext cx="2380850" cy="2345875"/>
          </a:xfrm>
          <a:prstGeom prst="rect">
            <a:avLst/>
          </a:prstGeom>
          <a:noFill/>
          <a:ln>
            <a:noFill/>
          </a:ln>
        </p:spPr>
      </p:pic>
      <p:pic>
        <p:nvPicPr>
          <p:cNvPr id="449" name="Google Shape;449;p33"/>
          <p:cNvPicPr preferRelativeResize="0"/>
          <p:nvPr/>
        </p:nvPicPr>
        <p:blipFill>
          <a:blip r:embed="rId10">
            <a:alphaModFix/>
          </a:blip>
          <a:stretch>
            <a:fillRect/>
          </a:stretch>
        </p:blipFill>
        <p:spPr>
          <a:xfrm>
            <a:off x="3381563" y="1816275"/>
            <a:ext cx="2431274" cy="2345876"/>
          </a:xfrm>
          <a:prstGeom prst="rect">
            <a:avLst/>
          </a:prstGeom>
          <a:noFill/>
          <a:ln>
            <a:noFill/>
          </a:ln>
        </p:spPr>
      </p:pic>
      <p:pic>
        <p:nvPicPr>
          <p:cNvPr id="450" name="Google Shape;450;p33"/>
          <p:cNvPicPr preferRelativeResize="0"/>
          <p:nvPr/>
        </p:nvPicPr>
        <p:blipFill>
          <a:blip r:embed="rId11">
            <a:alphaModFix/>
          </a:blip>
          <a:stretch>
            <a:fillRect/>
          </a:stretch>
        </p:blipFill>
        <p:spPr>
          <a:xfrm>
            <a:off x="6078788" y="1816275"/>
            <a:ext cx="2305850" cy="2345875"/>
          </a:xfrm>
          <a:prstGeom prst="rect">
            <a:avLst/>
          </a:prstGeom>
          <a:noFill/>
          <a:ln>
            <a:noFill/>
          </a:ln>
        </p:spPr>
      </p:pic>
      <p:pic>
        <p:nvPicPr>
          <p:cNvPr id="451" name="Google Shape;451;p33"/>
          <p:cNvPicPr preferRelativeResize="0"/>
          <p:nvPr/>
        </p:nvPicPr>
        <p:blipFill>
          <a:blip r:embed="rId12">
            <a:alphaModFix/>
          </a:blip>
          <a:stretch>
            <a:fillRect/>
          </a:stretch>
        </p:blipFill>
        <p:spPr>
          <a:xfrm>
            <a:off x="6094625" y="1858362"/>
            <a:ext cx="2274175" cy="2397175"/>
          </a:xfrm>
          <a:prstGeom prst="rect">
            <a:avLst/>
          </a:prstGeom>
          <a:noFill/>
          <a:ln>
            <a:noFill/>
          </a:ln>
        </p:spPr>
      </p:pic>
      <p:pic>
        <p:nvPicPr>
          <p:cNvPr id="452" name="Google Shape;452;p33"/>
          <p:cNvPicPr preferRelativeResize="0"/>
          <p:nvPr/>
        </p:nvPicPr>
        <p:blipFill>
          <a:blip r:embed="rId13">
            <a:alphaModFix/>
          </a:blip>
          <a:stretch>
            <a:fillRect/>
          </a:stretch>
        </p:blipFill>
        <p:spPr>
          <a:xfrm>
            <a:off x="3381550" y="1790625"/>
            <a:ext cx="2431299" cy="2397176"/>
          </a:xfrm>
          <a:prstGeom prst="rect">
            <a:avLst/>
          </a:prstGeom>
          <a:noFill/>
          <a:ln>
            <a:noFill/>
          </a:ln>
        </p:spPr>
      </p:pic>
      <p:pic>
        <p:nvPicPr>
          <p:cNvPr id="453" name="Google Shape;453;p33"/>
          <p:cNvPicPr preferRelativeResize="0"/>
          <p:nvPr/>
        </p:nvPicPr>
        <p:blipFill>
          <a:blip r:embed="rId14">
            <a:alphaModFix/>
          </a:blip>
          <a:stretch>
            <a:fillRect/>
          </a:stretch>
        </p:blipFill>
        <p:spPr>
          <a:xfrm>
            <a:off x="452350" y="1816263"/>
            <a:ext cx="2380850" cy="234589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8"/>
                                        </p:tgtEl>
                                        <p:attrNameLst>
                                          <p:attrName>style.visibility</p:attrName>
                                        </p:attrNameLst>
                                      </p:cBhvr>
                                      <p:to>
                                        <p:strVal val="visible"/>
                                      </p:to>
                                    </p:set>
                                    <p:animEffect filter="fade" transition="in">
                                      <p:cBhvr>
                                        <p:cTn dur="1000"/>
                                        <p:tgtEl>
                                          <p:spTgt spid="4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1"/>
                                        </p:tgtEl>
                                        <p:attrNameLst>
                                          <p:attrName>style.visibility</p:attrName>
                                        </p:attrNameLst>
                                      </p:cBhvr>
                                      <p:to>
                                        <p:strVal val="visible"/>
                                      </p:to>
                                    </p:set>
                                    <p:animEffect filter="fade" transition="in">
                                      <p:cBhvr>
                                        <p:cTn dur="1000"/>
                                        <p:tgtEl>
                                          <p:spTgt spid="4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4"/>
                                        </p:tgtEl>
                                        <p:attrNameLst>
                                          <p:attrName>style.visibility</p:attrName>
                                        </p:attrNameLst>
                                      </p:cBhvr>
                                      <p:to>
                                        <p:strVal val="visible"/>
                                      </p:to>
                                    </p:set>
                                    <p:animEffect filter="fade" transition="in">
                                      <p:cBhvr>
                                        <p:cTn dur="1000"/>
                                        <p:tgtEl>
                                          <p:spTgt spid="444"/>
                                        </p:tgtEl>
                                      </p:cBhvr>
                                    </p:animEffect>
                                  </p:childTnLst>
                                </p:cTn>
                              </p:par>
                              <p:par>
                                <p:cTn fill="hold" nodeType="withEffect" presetClass="entr" presetID="10" presetSubtype="0">
                                  <p:stCondLst>
                                    <p:cond delay="0"/>
                                  </p:stCondLst>
                                  <p:childTnLst>
                                    <p:set>
                                      <p:cBhvr>
                                        <p:cTn dur="1" fill="hold">
                                          <p:stCondLst>
                                            <p:cond delay="0"/>
                                          </p:stCondLst>
                                        </p:cTn>
                                        <p:tgtEl>
                                          <p:spTgt spid="433"/>
                                        </p:tgtEl>
                                        <p:attrNameLst>
                                          <p:attrName>style.visibility</p:attrName>
                                        </p:attrNameLst>
                                      </p:cBhvr>
                                      <p:to>
                                        <p:strVal val="visible"/>
                                      </p:to>
                                    </p:set>
                                    <p:animEffect filter="fade" transition="in">
                                      <p:cBhvr>
                                        <p:cTn dur="1000"/>
                                        <p:tgtEl>
                                          <p:spTgt spid="4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5"/>
                                        </p:tgtEl>
                                        <p:attrNameLst>
                                          <p:attrName>style.visibility</p:attrName>
                                        </p:attrNameLst>
                                      </p:cBhvr>
                                      <p:to>
                                        <p:strVal val="visible"/>
                                      </p:to>
                                    </p:set>
                                    <p:animEffect filter="fade" transition="in">
                                      <p:cBhvr>
                                        <p:cTn dur="1000"/>
                                        <p:tgtEl>
                                          <p:spTgt spid="4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8"/>
                                        </p:tgtEl>
                                        <p:attrNameLst>
                                          <p:attrName>style.visibility</p:attrName>
                                        </p:attrNameLst>
                                      </p:cBhvr>
                                      <p:to>
                                        <p:strVal val="visible"/>
                                      </p:to>
                                    </p:set>
                                    <p:animEffect filter="fade" transition="in">
                                      <p:cBhvr>
                                        <p:cTn dur="1000"/>
                                        <p:tgtEl>
                                          <p:spTgt spid="4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9"/>
                                        </p:tgtEl>
                                        <p:attrNameLst>
                                          <p:attrName>style.visibility</p:attrName>
                                        </p:attrNameLst>
                                      </p:cBhvr>
                                      <p:to>
                                        <p:strVal val="visible"/>
                                      </p:to>
                                    </p:set>
                                    <p:animEffect filter="fade" transition="in">
                                      <p:cBhvr>
                                        <p:cTn dur="1000"/>
                                        <p:tgtEl>
                                          <p:spTgt spid="4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0"/>
                                        </p:tgtEl>
                                        <p:attrNameLst>
                                          <p:attrName>style.visibility</p:attrName>
                                        </p:attrNameLst>
                                      </p:cBhvr>
                                      <p:to>
                                        <p:strVal val="visible"/>
                                      </p:to>
                                    </p:set>
                                    <p:animEffect filter="fade" transition="in">
                                      <p:cBhvr>
                                        <p:cTn dur="1000"/>
                                        <p:tgtEl>
                                          <p:spTgt spid="4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2"/>
                                        </p:tgtEl>
                                        <p:attrNameLst>
                                          <p:attrName>style.visibility</p:attrName>
                                        </p:attrNameLst>
                                      </p:cBhvr>
                                      <p:to>
                                        <p:strVal val="visible"/>
                                      </p:to>
                                    </p:set>
                                    <p:animEffect filter="fade" transition="in">
                                      <p:cBhvr>
                                        <p:cTn dur="1000"/>
                                        <p:tgtEl>
                                          <p:spTgt spid="4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1"/>
                                        </p:tgtEl>
                                        <p:attrNameLst>
                                          <p:attrName>style.visibility</p:attrName>
                                        </p:attrNameLst>
                                      </p:cBhvr>
                                      <p:to>
                                        <p:strVal val="visible"/>
                                      </p:to>
                                    </p:set>
                                    <p:animEffect filter="fade" transition="in">
                                      <p:cBhvr>
                                        <p:cTn dur="1000"/>
                                        <p:tgtEl>
                                          <p:spTgt spid="4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3"/>
                                        </p:tgtEl>
                                        <p:attrNameLst>
                                          <p:attrName>style.visibility</p:attrName>
                                        </p:attrNameLst>
                                      </p:cBhvr>
                                      <p:to>
                                        <p:strVal val="visible"/>
                                      </p:to>
                                    </p:set>
                                    <p:animEffect filter="fade" transition="in">
                                      <p:cBhvr>
                                        <p:cTn dur="1000"/>
                                        <p:tgtEl>
                                          <p:spTgt spid="4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pic>
        <p:nvPicPr>
          <p:cNvPr id="458" name="Google Shape;458;p34"/>
          <p:cNvPicPr preferRelativeResize="0"/>
          <p:nvPr/>
        </p:nvPicPr>
        <p:blipFill>
          <a:blip r:embed="rId3">
            <a:alphaModFix/>
          </a:blip>
          <a:stretch>
            <a:fillRect/>
          </a:stretch>
        </p:blipFill>
        <p:spPr>
          <a:xfrm>
            <a:off x="154675" y="955525"/>
            <a:ext cx="4612399" cy="4088274"/>
          </a:xfrm>
          <a:prstGeom prst="rect">
            <a:avLst/>
          </a:prstGeom>
          <a:noFill/>
          <a:ln>
            <a:noFill/>
          </a:ln>
        </p:spPr>
      </p:pic>
      <p:grpSp>
        <p:nvGrpSpPr>
          <p:cNvPr id="459" name="Google Shape;459;p34"/>
          <p:cNvGrpSpPr/>
          <p:nvPr/>
        </p:nvGrpSpPr>
        <p:grpSpPr>
          <a:xfrm>
            <a:off x="2544" y="-4627"/>
            <a:ext cx="1217493" cy="920220"/>
            <a:chOff x="7214305" y="-1439400"/>
            <a:chExt cx="1085400" cy="893418"/>
          </a:xfrm>
        </p:grpSpPr>
        <p:pic>
          <p:nvPicPr>
            <p:cNvPr id="460" name="Google Shape;460;p34"/>
            <p:cNvPicPr preferRelativeResize="0"/>
            <p:nvPr/>
          </p:nvPicPr>
          <p:blipFill>
            <a:blip r:embed="rId4">
              <a:alphaModFix/>
            </a:blip>
            <a:stretch>
              <a:fillRect/>
            </a:stretch>
          </p:blipFill>
          <p:spPr>
            <a:xfrm>
              <a:off x="7214305" y="-1439400"/>
              <a:ext cx="1085400" cy="393600"/>
            </a:xfrm>
            <a:prstGeom prst="rect">
              <a:avLst/>
            </a:prstGeom>
            <a:noFill/>
            <a:ln>
              <a:noFill/>
            </a:ln>
          </p:spPr>
        </p:pic>
        <p:pic>
          <p:nvPicPr>
            <p:cNvPr id="461" name="Google Shape;461;p34"/>
            <p:cNvPicPr preferRelativeResize="0"/>
            <p:nvPr/>
          </p:nvPicPr>
          <p:blipFill>
            <a:blip r:embed="rId5">
              <a:alphaModFix/>
            </a:blip>
            <a:stretch>
              <a:fillRect/>
            </a:stretch>
          </p:blipFill>
          <p:spPr>
            <a:xfrm>
              <a:off x="7214305" y="-1099677"/>
              <a:ext cx="1085400" cy="553694"/>
            </a:xfrm>
            <a:prstGeom prst="rect">
              <a:avLst/>
            </a:prstGeom>
            <a:noFill/>
            <a:ln>
              <a:noFill/>
            </a:ln>
          </p:spPr>
        </p:pic>
      </p:grpSp>
      <p:pic>
        <p:nvPicPr>
          <p:cNvPr id="462" name="Google Shape;462;p34"/>
          <p:cNvPicPr preferRelativeResize="0"/>
          <p:nvPr/>
        </p:nvPicPr>
        <p:blipFill>
          <a:blip r:embed="rId6">
            <a:alphaModFix/>
          </a:blip>
          <a:stretch>
            <a:fillRect/>
          </a:stretch>
        </p:blipFill>
        <p:spPr>
          <a:xfrm>
            <a:off x="7998175" y="-4662"/>
            <a:ext cx="1093751" cy="920275"/>
          </a:xfrm>
          <a:prstGeom prst="rect">
            <a:avLst/>
          </a:prstGeom>
          <a:noFill/>
          <a:ln>
            <a:noFill/>
          </a:ln>
        </p:spPr>
      </p:pic>
      <p:sp>
        <p:nvSpPr>
          <p:cNvPr id="463" name="Google Shape;463;p34"/>
          <p:cNvSpPr txBox="1"/>
          <p:nvPr/>
        </p:nvSpPr>
        <p:spPr>
          <a:xfrm>
            <a:off x="4111800" y="601525"/>
            <a:ext cx="18522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solidFill>
                  <a:schemeClr val="lt2"/>
                </a:solidFill>
                <a:latin typeface="Karla"/>
                <a:ea typeface="Karla"/>
                <a:cs typeface="Karla"/>
                <a:sym typeface="Karla"/>
              </a:rPr>
              <a:t>Noise </a:t>
            </a:r>
            <a:endParaRPr b="1" sz="1100">
              <a:latin typeface="Karla"/>
              <a:ea typeface="Karla"/>
              <a:cs typeface="Karla"/>
              <a:sym typeface="Karla"/>
            </a:endParaRPr>
          </a:p>
        </p:txBody>
      </p:sp>
      <p:sp>
        <p:nvSpPr>
          <p:cNvPr id="464" name="Google Shape;464;p34"/>
          <p:cNvSpPr txBox="1"/>
          <p:nvPr/>
        </p:nvSpPr>
        <p:spPr>
          <a:xfrm>
            <a:off x="1286300" y="74775"/>
            <a:ext cx="6645600" cy="840900"/>
          </a:xfrm>
          <a:prstGeom prst="rect">
            <a:avLst/>
          </a:prstGeom>
          <a:solidFill>
            <a:srgbClr val="6D9EEB"/>
          </a:solidFill>
          <a:ln cap="flat" cmpd="sng" w="19050">
            <a:solidFill>
              <a:srgbClr val="9900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00000"/>
              </a:lnSpc>
              <a:spcBef>
                <a:spcPts val="0"/>
              </a:spcBef>
              <a:spcAft>
                <a:spcPts val="600"/>
              </a:spcAft>
              <a:buNone/>
            </a:pPr>
            <a:r>
              <a:rPr b="1" lang="en" sz="2500" u="sng">
                <a:latin typeface="Merriweather"/>
                <a:ea typeface="Merriweather"/>
                <a:cs typeface="Merriweather"/>
                <a:sym typeface="Merriweather"/>
              </a:rPr>
              <a:t>Thank you</a:t>
            </a:r>
            <a:endParaRPr b="1" sz="2500">
              <a:latin typeface="Merriweather"/>
              <a:ea typeface="Merriweather"/>
              <a:cs typeface="Merriweather"/>
              <a:sym typeface="Merriweather"/>
            </a:endParaRPr>
          </a:p>
        </p:txBody>
      </p:sp>
      <p:pic>
        <p:nvPicPr>
          <p:cNvPr id="465" name="Google Shape;465;p34"/>
          <p:cNvPicPr preferRelativeResize="0"/>
          <p:nvPr/>
        </p:nvPicPr>
        <p:blipFill>
          <a:blip r:embed="rId7">
            <a:alphaModFix/>
          </a:blip>
          <a:stretch>
            <a:fillRect/>
          </a:stretch>
        </p:blipFill>
        <p:spPr>
          <a:xfrm>
            <a:off x="154674" y="3617751"/>
            <a:ext cx="1426025" cy="1426050"/>
          </a:xfrm>
          <a:prstGeom prst="rect">
            <a:avLst/>
          </a:prstGeom>
          <a:noFill/>
          <a:ln>
            <a:noFill/>
          </a:ln>
        </p:spPr>
      </p:pic>
      <p:pic>
        <p:nvPicPr>
          <p:cNvPr id="466" name="Google Shape;466;p34"/>
          <p:cNvPicPr preferRelativeResize="0"/>
          <p:nvPr/>
        </p:nvPicPr>
        <p:blipFill>
          <a:blip r:embed="rId8">
            <a:alphaModFix/>
          </a:blip>
          <a:stretch>
            <a:fillRect/>
          </a:stretch>
        </p:blipFill>
        <p:spPr>
          <a:xfrm>
            <a:off x="3341049" y="955525"/>
            <a:ext cx="1426024" cy="1420750"/>
          </a:xfrm>
          <a:prstGeom prst="rect">
            <a:avLst/>
          </a:prstGeom>
          <a:noFill/>
          <a:ln>
            <a:noFill/>
          </a:ln>
        </p:spPr>
      </p:pic>
      <p:pic>
        <p:nvPicPr>
          <p:cNvPr id="467" name="Google Shape;467;p34"/>
          <p:cNvPicPr preferRelativeResize="0"/>
          <p:nvPr/>
        </p:nvPicPr>
        <p:blipFill rotWithShape="1">
          <a:blip r:embed="rId9">
            <a:alphaModFix/>
          </a:blip>
          <a:srcRect b="0" l="0" r="3494" t="0"/>
          <a:stretch/>
        </p:blipFill>
        <p:spPr>
          <a:xfrm>
            <a:off x="154675" y="955525"/>
            <a:ext cx="1217474" cy="1282549"/>
          </a:xfrm>
          <a:prstGeom prst="rect">
            <a:avLst/>
          </a:prstGeom>
          <a:noFill/>
          <a:ln>
            <a:noFill/>
          </a:ln>
        </p:spPr>
      </p:pic>
      <p:pic>
        <p:nvPicPr>
          <p:cNvPr id="468" name="Google Shape;468;p34"/>
          <p:cNvPicPr preferRelativeResize="0"/>
          <p:nvPr/>
        </p:nvPicPr>
        <p:blipFill>
          <a:blip r:embed="rId10">
            <a:alphaModFix/>
          </a:blip>
          <a:stretch>
            <a:fillRect/>
          </a:stretch>
        </p:blipFill>
        <p:spPr>
          <a:xfrm>
            <a:off x="4767075" y="955525"/>
            <a:ext cx="4137124" cy="4028675"/>
          </a:xfrm>
          <a:prstGeom prst="rect">
            <a:avLst/>
          </a:prstGeom>
          <a:noFill/>
          <a:ln>
            <a:noFill/>
          </a:ln>
        </p:spPr>
      </p:pic>
      <p:pic>
        <p:nvPicPr>
          <p:cNvPr id="469" name="Google Shape;469;p34"/>
          <p:cNvPicPr preferRelativeResize="0"/>
          <p:nvPr/>
        </p:nvPicPr>
        <p:blipFill>
          <a:blip r:embed="rId11">
            <a:alphaModFix/>
          </a:blip>
          <a:stretch>
            <a:fillRect/>
          </a:stretch>
        </p:blipFill>
        <p:spPr>
          <a:xfrm>
            <a:off x="3097326" y="3888725"/>
            <a:ext cx="1669749" cy="11550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5"/>
          <p:cNvSpPr txBox="1"/>
          <p:nvPr>
            <p:ph idx="12" type="sldNum"/>
          </p:nvPr>
        </p:nvSpPr>
        <p:spPr>
          <a:xfrm>
            <a:off x="8538252" y="4749876"/>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b="0" lang="en" sz="1000">
                <a:solidFill>
                  <a:schemeClr val="accent3"/>
                </a:solidFill>
                <a:latin typeface="Average"/>
                <a:ea typeface="Average"/>
                <a:cs typeface="Average"/>
                <a:sym typeface="Average"/>
              </a:rPr>
              <a:t>‹#›</a:t>
            </a:fld>
            <a:endParaRPr b="0" sz="1000">
              <a:solidFill>
                <a:schemeClr val="accent3"/>
              </a:solidFill>
              <a:latin typeface="Average"/>
              <a:ea typeface="Average"/>
              <a:cs typeface="Average"/>
              <a:sym typeface="Average"/>
            </a:endParaRPr>
          </a:p>
        </p:txBody>
      </p:sp>
      <p:sp>
        <p:nvSpPr>
          <p:cNvPr id="94" name="Google Shape;94;p15"/>
          <p:cNvSpPr txBox="1"/>
          <p:nvPr/>
        </p:nvSpPr>
        <p:spPr>
          <a:xfrm>
            <a:off x="1032838" y="93725"/>
            <a:ext cx="6825300" cy="552600"/>
          </a:xfrm>
          <a:prstGeom prst="rect">
            <a:avLst/>
          </a:prstGeom>
          <a:solidFill>
            <a:srgbClr val="6D9EEB"/>
          </a:solidFill>
          <a:ln cap="flat" cmpd="sng" w="19050">
            <a:solidFill>
              <a:srgbClr val="9900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00000"/>
              </a:lnSpc>
              <a:spcBef>
                <a:spcPts val="0"/>
              </a:spcBef>
              <a:spcAft>
                <a:spcPts val="600"/>
              </a:spcAft>
              <a:buNone/>
            </a:pPr>
            <a:r>
              <a:rPr b="1" lang="en" sz="2100" u="sng">
                <a:latin typeface="Merriweather"/>
                <a:ea typeface="Merriweather"/>
                <a:cs typeface="Merriweather"/>
                <a:sym typeface="Merriweather"/>
              </a:rPr>
              <a:t>Galaxy evolution: The star </a:t>
            </a:r>
            <a:r>
              <a:rPr b="1" lang="en" sz="2100" u="sng">
                <a:latin typeface="Merriweather"/>
                <a:ea typeface="Merriweather"/>
                <a:cs typeface="Merriweather"/>
                <a:sym typeface="Merriweather"/>
              </a:rPr>
              <a:t>forming</a:t>
            </a:r>
            <a:r>
              <a:rPr b="1" lang="en" sz="2100" u="sng">
                <a:latin typeface="Merriweather"/>
                <a:ea typeface="Merriweather"/>
                <a:cs typeface="Merriweather"/>
                <a:sym typeface="Merriweather"/>
              </a:rPr>
              <a:t> main sequence</a:t>
            </a:r>
            <a:endParaRPr b="1" sz="2100">
              <a:latin typeface="Merriweather"/>
              <a:ea typeface="Merriweather"/>
              <a:cs typeface="Merriweather"/>
              <a:sym typeface="Merriweather"/>
            </a:endParaRPr>
          </a:p>
        </p:txBody>
      </p:sp>
      <p:sp>
        <p:nvSpPr>
          <p:cNvPr id="95" name="Google Shape;95;p15"/>
          <p:cNvSpPr txBox="1"/>
          <p:nvPr/>
        </p:nvSpPr>
        <p:spPr>
          <a:xfrm>
            <a:off x="317125" y="727325"/>
            <a:ext cx="8270700" cy="1101300"/>
          </a:xfrm>
          <a:prstGeom prst="rect">
            <a:avLst/>
          </a:prstGeom>
          <a:solidFill>
            <a:srgbClr val="EA9999"/>
          </a:solidFill>
          <a:ln cap="flat" cmpd="sng" w="19050">
            <a:solidFill>
              <a:srgbClr val="9C27B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Lexend Light"/>
                <a:ea typeface="Lexend Light"/>
                <a:cs typeface="Lexend Light"/>
                <a:sym typeface="Lexend Light"/>
              </a:rPr>
              <a:t>Most star forming galaxies are observed to obey a tight correlation between their SFR and stellar masses.</a:t>
            </a:r>
            <a:endParaRPr sz="1200">
              <a:latin typeface="Lexend Light"/>
              <a:ea typeface="Lexend Light"/>
              <a:cs typeface="Lexend Light"/>
              <a:sym typeface="Lexend Light"/>
            </a:endParaRPr>
          </a:p>
          <a:p>
            <a:pPr indent="0" lvl="0" marL="457200" rtl="0" algn="l">
              <a:spcBef>
                <a:spcPts val="0"/>
              </a:spcBef>
              <a:spcAft>
                <a:spcPts val="0"/>
              </a:spcAft>
              <a:buNone/>
            </a:pPr>
            <a:r>
              <a:t/>
            </a:r>
            <a:endParaRPr sz="1200">
              <a:latin typeface="Lexend Light"/>
              <a:ea typeface="Lexend Light"/>
              <a:cs typeface="Lexend Light"/>
              <a:sym typeface="Lexend Light"/>
            </a:endParaRPr>
          </a:p>
          <a:p>
            <a:pPr indent="0" lvl="0" marL="0" rtl="0" algn="l">
              <a:spcBef>
                <a:spcPts val="0"/>
              </a:spcBef>
              <a:spcAft>
                <a:spcPts val="0"/>
              </a:spcAft>
              <a:buNone/>
            </a:pPr>
            <a:r>
              <a:rPr lang="en" sz="1200">
                <a:latin typeface="Lexend Light"/>
                <a:ea typeface="Lexend Light"/>
                <a:cs typeface="Lexend Light"/>
                <a:sym typeface="Lexend Light"/>
              </a:rPr>
              <a:t>Star bursts galaxies or AGN will appear above while quiescent (low-SFG) will appear below.</a:t>
            </a:r>
            <a:endParaRPr sz="1200">
              <a:latin typeface="Lexend Light"/>
              <a:ea typeface="Lexend Light"/>
              <a:cs typeface="Lexend Light"/>
              <a:sym typeface="Lexend Light"/>
            </a:endParaRPr>
          </a:p>
          <a:p>
            <a:pPr indent="0" lvl="0" marL="0" rtl="0" algn="l">
              <a:spcBef>
                <a:spcPts val="0"/>
              </a:spcBef>
              <a:spcAft>
                <a:spcPts val="0"/>
              </a:spcAft>
              <a:buNone/>
            </a:pPr>
            <a:r>
              <a:t/>
            </a:r>
            <a:endParaRPr sz="1200">
              <a:latin typeface="Lexend Light"/>
              <a:ea typeface="Lexend Light"/>
              <a:cs typeface="Lexend Light"/>
              <a:sym typeface="Lexend Light"/>
            </a:endParaRPr>
          </a:p>
          <a:p>
            <a:pPr indent="0" lvl="0" marL="0" rtl="0" algn="l">
              <a:spcBef>
                <a:spcPts val="0"/>
              </a:spcBef>
              <a:spcAft>
                <a:spcPts val="0"/>
              </a:spcAft>
              <a:buNone/>
            </a:pPr>
            <a:r>
              <a:rPr lang="en" sz="1200">
                <a:latin typeface="Lexend Light"/>
                <a:ea typeface="Lexend Light"/>
                <a:cs typeface="Lexend Light"/>
                <a:sym typeface="Lexend Light"/>
              </a:rPr>
              <a:t>Transitional green valley could be in the process of being quenched that impact their transition time.</a:t>
            </a:r>
            <a:endParaRPr sz="1200">
              <a:latin typeface="Lexend Light"/>
              <a:ea typeface="Lexend Light"/>
              <a:cs typeface="Lexend Light"/>
              <a:sym typeface="Lexend Light"/>
            </a:endParaRPr>
          </a:p>
          <a:p>
            <a:pPr indent="0" lvl="0" marL="457200" rtl="0" algn="l">
              <a:spcBef>
                <a:spcPts val="0"/>
              </a:spcBef>
              <a:spcAft>
                <a:spcPts val="0"/>
              </a:spcAft>
              <a:buNone/>
            </a:pPr>
            <a:r>
              <a:t/>
            </a:r>
            <a:endParaRPr sz="1200">
              <a:latin typeface="Lexend Light"/>
              <a:ea typeface="Lexend Light"/>
              <a:cs typeface="Lexend Light"/>
              <a:sym typeface="Lexend Light"/>
            </a:endParaRPr>
          </a:p>
          <a:p>
            <a:pPr indent="0" lvl="0" marL="0" rtl="0" algn="l">
              <a:spcBef>
                <a:spcPts val="0"/>
              </a:spcBef>
              <a:spcAft>
                <a:spcPts val="0"/>
              </a:spcAft>
              <a:buNone/>
            </a:pPr>
            <a:r>
              <a:t/>
            </a:r>
            <a:endParaRPr sz="1200">
              <a:latin typeface="Lexend Light"/>
              <a:ea typeface="Lexend Light"/>
              <a:cs typeface="Lexend Light"/>
              <a:sym typeface="Lexend Light"/>
            </a:endParaRPr>
          </a:p>
          <a:p>
            <a:pPr indent="0" lvl="0" marL="914400" rtl="0" algn="l">
              <a:spcBef>
                <a:spcPts val="0"/>
              </a:spcBef>
              <a:spcAft>
                <a:spcPts val="0"/>
              </a:spcAft>
              <a:buNone/>
            </a:pPr>
            <a:r>
              <a:t/>
            </a:r>
            <a:endParaRPr sz="1200">
              <a:latin typeface="Lexend Light"/>
              <a:ea typeface="Lexend Light"/>
              <a:cs typeface="Lexend Light"/>
              <a:sym typeface="Lexend Light"/>
            </a:endParaRPr>
          </a:p>
          <a:p>
            <a:pPr indent="0" lvl="0" marL="0" rtl="0" algn="l">
              <a:spcBef>
                <a:spcPts val="0"/>
              </a:spcBef>
              <a:spcAft>
                <a:spcPts val="0"/>
              </a:spcAft>
              <a:buNone/>
            </a:pPr>
            <a:r>
              <a:t/>
            </a:r>
            <a:endParaRPr sz="1200">
              <a:latin typeface="Lexend Light"/>
              <a:ea typeface="Lexend Light"/>
              <a:cs typeface="Lexend Light"/>
              <a:sym typeface="Lexend Light"/>
            </a:endParaRPr>
          </a:p>
          <a:p>
            <a:pPr indent="0" lvl="0" marL="0" rtl="0" algn="l">
              <a:spcBef>
                <a:spcPts val="600"/>
              </a:spcBef>
              <a:spcAft>
                <a:spcPts val="0"/>
              </a:spcAft>
              <a:buNone/>
            </a:pPr>
            <a:r>
              <a:t/>
            </a:r>
            <a:endParaRPr sz="1200">
              <a:latin typeface="Lexend Light"/>
              <a:ea typeface="Lexend Light"/>
              <a:cs typeface="Lexend Light"/>
              <a:sym typeface="Lexend Light"/>
            </a:endParaRPr>
          </a:p>
        </p:txBody>
      </p:sp>
      <p:pic>
        <p:nvPicPr>
          <p:cNvPr id="96" name="Google Shape;96;p15"/>
          <p:cNvPicPr preferRelativeResize="0"/>
          <p:nvPr/>
        </p:nvPicPr>
        <p:blipFill>
          <a:blip r:embed="rId3">
            <a:alphaModFix/>
          </a:blip>
          <a:stretch>
            <a:fillRect/>
          </a:stretch>
        </p:blipFill>
        <p:spPr>
          <a:xfrm>
            <a:off x="1338075" y="1909625"/>
            <a:ext cx="4240450" cy="3059376"/>
          </a:xfrm>
          <a:prstGeom prst="rect">
            <a:avLst/>
          </a:prstGeom>
          <a:noFill/>
          <a:ln cap="flat" cmpd="sng" w="19050">
            <a:solidFill>
              <a:srgbClr val="00FFFF"/>
            </a:solidFill>
            <a:prstDash val="solid"/>
            <a:round/>
            <a:headEnd len="sm" w="sm" type="none"/>
            <a:tailEnd len="sm" w="sm" type="none"/>
          </a:ln>
        </p:spPr>
      </p:pic>
      <p:pic>
        <p:nvPicPr>
          <p:cNvPr id="97" name="Google Shape;97;p15"/>
          <p:cNvPicPr preferRelativeResize="0"/>
          <p:nvPr/>
        </p:nvPicPr>
        <p:blipFill>
          <a:blip r:embed="rId4">
            <a:alphaModFix/>
          </a:blip>
          <a:stretch>
            <a:fillRect/>
          </a:stretch>
        </p:blipFill>
        <p:spPr>
          <a:xfrm>
            <a:off x="84375" y="61300"/>
            <a:ext cx="743824" cy="666025"/>
          </a:xfrm>
          <a:prstGeom prst="rect">
            <a:avLst/>
          </a:prstGeom>
          <a:noFill/>
          <a:ln>
            <a:noFill/>
          </a:ln>
        </p:spPr>
      </p:pic>
      <p:grpSp>
        <p:nvGrpSpPr>
          <p:cNvPr id="98" name="Google Shape;98;p15"/>
          <p:cNvGrpSpPr/>
          <p:nvPr/>
        </p:nvGrpSpPr>
        <p:grpSpPr>
          <a:xfrm>
            <a:off x="8052731" y="61302"/>
            <a:ext cx="1034169" cy="666043"/>
            <a:chOff x="8023075" y="114725"/>
            <a:chExt cx="1085400" cy="893418"/>
          </a:xfrm>
        </p:grpSpPr>
        <p:pic>
          <p:nvPicPr>
            <p:cNvPr id="99" name="Google Shape;99;p15"/>
            <p:cNvPicPr preferRelativeResize="0"/>
            <p:nvPr/>
          </p:nvPicPr>
          <p:blipFill>
            <a:blip r:embed="rId5">
              <a:alphaModFix/>
            </a:blip>
            <a:stretch>
              <a:fillRect/>
            </a:stretch>
          </p:blipFill>
          <p:spPr>
            <a:xfrm>
              <a:off x="8023075" y="114725"/>
              <a:ext cx="1085400" cy="393600"/>
            </a:xfrm>
            <a:prstGeom prst="rect">
              <a:avLst/>
            </a:prstGeom>
            <a:noFill/>
            <a:ln>
              <a:noFill/>
            </a:ln>
          </p:spPr>
        </p:pic>
        <p:pic>
          <p:nvPicPr>
            <p:cNvPr id="100" name="Google Shape;100;p15"/>
            <p:cNvPicPr preferRelativeResize="0"/>
            <p:nvPr/>
          </p:nvPicPr>
          <p:blipFill>
            <a:blip r:embed="rId6">
              <a:alphaModFix/>
            </a:blip>
            <a:stretch>
              <a:fillRect/>
            </a:stretch>
          </p:blipFill>
          <p:spPr>
            <a:xfrm>
              <a:off x="8023075" y="454448"/>
              <a:ext cx="1085400" cy="553694"/>
            </a:xfrm>
            <a:prstGeom prst="rect">
              <a:avLst/>
            </a:prstGeom>
            <a:noFill/>
            <a:ln>
              <a:noFill/>
            </a:ln>
          </p:spPr>
        </p:pic>
      </p:grpSp>
      <p:grpSp>
        <p:nvGrpSpPr>
          <p:cNvPr id="101" name="Google Shape;101;p15"/>
          <p:cNvGrpSpPr/>
          <p:nvPr/>
        </p:nvGrpSpPr>
        <p:grpSpPr>
          <a:xfrm>
            <a:off x="4181825" y="1989587"/>
            <a:ext cx="4188050" cy="1164314"/>
            <a:chOff x="4181825" y="1989587"/>
            <a:chExt cx="4188050" cy="1164314"/>
          </a:xfrm>
        </p:grpSpPr>
        <p:pic>
          <p:nvPicPr>
            <p:cNvPr id="102" name="Google Shape;102;p15"/>
            <p:cNvPicPr preferRelativeResize="0"/>
            <p:nvPr/>
          </p:nvPicPr>
          <p:blipFill rotWithShape="1">
            <a:blip r:embed="rId7">
              <a:alphaModFix/>
            </a:blip>
            <a:srcRect b="2855" l="2941" r="0" t="4157"/>
            <a:stretch/>
          </p:blipFill>
          <p:spPr>
            <a:xfrm>
              <a:off x="6745025" y="1989587"/>
              <a:ext cx="1624850" cy="1164314"/>
            </a:xfrm>
            <a:prstGeom prst="rect">
              <a:avLst/>
            </a:prstGeom>
            <a:noFill/>
            <a:ln cap="flat" cmpd="sng" w="19050">
              <a:solidFill>
                <a:srgbClr val="0000FF"/>
              </a:solidFill>
              <a:prstDash val="solid"/>
              <a:round/>
              <a:headEnd len="sm" w="sm" type="none"/>
              <a:tailEnd len="sm" w="sm" type="none"/>
            </a:ln>
          </p:spPr>
        </p:pic>
        <p:cxnSp>
          <p:nvCxnSpPr>
            <p:cNvPr id="103" name="Google Shape;103;p15"/>
            <p:cNvCxnSpPr>
              <a:endCxn id="102" idx="1"/>
            </p:cNvCxnSpPr>
            <p:nvPr/>
          </p:nvCxnSpPr>
          <p:spPr>
            <a:xfrm flipH="1" rot="10800000">
              <a:off x="4181825" y="2571744"/>
              <a:ext cx="2563200" cy="197700"/>
            </a:xfrm>
            <a:prstGeom prst="straightConnector1">
              <a:avLst/>
            </a:prstGeom>
            <a:noFill/>
            <a:ln cap="flat" cmpd="sng" w="44600">
              <a:solidFill>
                <a:srgbClr val="E69138"/>
              </a:solidFill>
              <a:prstDash val="solid"/>
              <a:round/>
              <a:headEnd len="med" w="med" type="none"/>
              <a:tailEnd len="med" w="med" type="triangle"/>
            </a:ln>
          </p:spPr>
        </p:cxnSp>
      </p:grpSp>
      <p:grpSp>
        <p:nvGrpSpPr>
          <p:cNvPr id="104" name="Google Shape;104;p15"/>
          <p:cNvGrpSpPr/>
          <p:nvPr/>
        </p:nvGrpSpPr>
        <p:grpSpPr>
          <a:xfrm>
            <a:off x="4181825" y="3491550"/>
            <a:ext cx="4087875" cy="1477450"/>
            <a:chOff x="4181825" y="3491550"/>
            <a:chExt cx="4087875" cy="1477450"/>
          </a:xfrm>
        </p:grpSpPr>
        <p:pic>
          <p:nvPicPr>
            <p:cNvPr id="105" name="Google Shape;105;p15"/>
            <p:cNvPicPr preferRelativeResize="0"/>
            <p:nvPr/>
          </p:nvPicPr>
          <p:blipFill rotWithShape="1">
            <a:blip r:embed="rId8">
              <a:alphaModFix/>
            </a:blip>
            <a:srcRect b="3387" l="4448" r="3070" t="4063"/>
            <a:stretch/>
          </p:blipFill>
          <p:spPr>
            <a:xfrm>
              <a:off x="6845200" y="3491550"/>
              <a:ext cx="1424500" cy="1477450"/>
            </a:xfrm>
            <a:prstGeom prst="rect">
              <a:avLst/>
            </a:prstGeom>
            <a:noFill/>
            <a:ln cap="flat" cmpd="sng" w="18425">
              <a:solidFill>
                <a:srgbClr val="FF0000"/>
              </a:solidFill>
              <a:prstDash val="solid"/>
              <a:round/>
              <a:headEnd len="sm" w="sm" type="none"/>
              <a:tailEnd len="sm" w="sm" type="none"/>
            </a:ln>
          </p:spPr>
        </p:pic>
        <p:cxnSp>
          <p:nvCxnSpPr>
            <p:cNvPr id="106" name="Google Shape;106;p15"/>
            <p:cNvCxnSpPr/>
            <p:nvPr/>
          </p:nvCxnSpPr>
          <p:spPr>
            <a:xfrm flipH="1" rot="10800000">
              <a:off x="4181825" y="4003619"/>
              <a:ext cx="2563200" cy="197700"/>
            </a:xfrm>
            <a:prstGeom prst="straightConnector1">
              <a:avLst/>
            </a:prstGeom>
            <a:noFill/>
            <a:ln cap="flat" cmpd="sng" w="44600">
              <a:solidFill>
                <a:srgbClr val="E69138"/>
              </a:solidFill>
              <a:prstDash val="solid"/>
              <a:round/>
              <a:headEnd len="med" w="med" type="none"/>
              <a:tailEnd len="med" w="med" type="triangle"/>
            </a:ln>
          </p:spPr>
        </p:cxn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
                                        </p:tgtEl>
                                        <p:attrNameLst>
                                          <p:attrName>style.visibility</p:attrName>
                                        </p:attrNameLst>
                                      </p:cBhvr>
                                      <p:to>
                                        <p:strVal val="visible"/>
                                      </p:to>
                                    </p:set>
                                    <p:animEffect filter="fade" transition="in">
                                      <p:cBhvr>
                                        <p:cTn dur="1000"/>
                                        <p:tgtEl>
                                          <p:spTgt spid="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
                                        </p:tgtEl>
                                        <p:attrNameLst>
                                          <p:attrName>style.visibility</p:attrName>
                                        </p:attrNameLst>
                                      </p:cBhvr>
                                      <p:to>
                                        <p:strVal val="visible"/>
                                      </p:to>
                                    </p:set>
                                    <p:animEffect filter="fade" transition="in">
                                      <p:cBhvr>
                                        <p:cTn dur="1000"/>
                                        <p:tgtEl>
                                          <p:spTgt spid="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
                                        </p:tgtEl>
                                        <p:attrNameLst>
                                          <p:attrName>style.visibility</p:attrName>
                                        </p:attrNameLst>
                                      </p:cBhvr>
                                      <p:to>
                                        <p:strVal val="visible"/>
                                      </p:to>
                                    </p:set>
                                    <p:animEffect filter="fade" transition="in">
                                      <p:cBhvr>
                                        <p:cTn dur="1000"/>
                                        <p:tgtEl>
                                          <p:spTgt spid="1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
                                        </p:tgtEl>
                                        <p:attrNameLst>
                                          <p:attrName>style.visibility</p:attrName>
                                        </p:attrNameLst>
                                      </p:cBhvr>
                                      <p:to>
                                        <p:strVal val="visible"/>
                                      </p:to>
                                    </p:set>
                                    <p:animEffect filter="fade" transition="in">
                                      <p:cBhvr>
                                        <p:cTn dur="1000"/>
                                        <p:tgtEl>
                                          <p:spTgt spid="1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16"/>
          <p:cNvSpPr txBox="1"/>
          <p:nvPr>
            <p:ph idx="12" type="sldNum"/>
          </p:nvPr>
        </p:nvSpPr>
        <p:spPr>
          <a:xfrm>
            <a:off x="8538252" y="4749876"/>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b="0" lang="en" sz="1000">
                <a:solidFill>
                  <a:schemeClr val="accent3"/>
                </a:solidFill>
                <a:latin typeface="Average"/>
                <a:ea typeface="Average"/>
                <a:cs typeface="Average"/>
                <a:sym typeface="Average"/>
              </a:rPr>
              <a:t>‹#›</a:t>
            </a:fld>
            <a:endParaRPr b="0" sz="1000">
              <a:solidFill>
                <a:schemeClr val="accent3"/>
              </a:solidFill>
              <a:latin typeface="Average"/>
              <a:ea typeface="Average"/>
              <a:cs typeface="Average"/>
              <a:sym typeface="Average"/>
            </a:endParaRPr>
          </a:p>
        </p:txBody>
      </p:sp>
      <p:sp>
        <p:nvSpPr>
          <p:cNvPr id="112" name="Google Shape;112;p16"/>
          <p:cNvSpPr txBox="1"/>
          <p:nvPr/>
        </p:nvSpPr>
        <p:spPr>
          <a:xfrm>
            <a:off x="1032850" y="93725"/>
            <a:ext cx="7020000" cy="575100"/>
          </a:xfrm>
          <a:prstGeom prst="rect">
            <a:avLst/>
          </a:prstGeom>
          <a:solidFill>
            <a:srgbClr val="6D9EEB"/>
          </a:solidFill>
          <a:ln cap="flat" cmpd="sng" w="19050">
            <a:solidFill>
              <a:srgbClr val="9900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00000"/>
              </a:lnSpc>
              <a:spcBef>
                <a:spcPts val="0"/>
              </a:spcBef>
              <a:spcAft>
                <a:spcPts val="600"/>
              </a:spcAft>
              <a:buNone/>
            </a:pPr>
            <a:r>
              <a:rPr b="1" lang="en" sz="2000" u="sng">
                <a:latin typeface="Merriweather"/>
                <a:ea typeface="Merriweather"/>
                <a:cs typeface="Merriweather"/>
                <a:sym typeface="Merriweather"/>
              </a:rPr>
              <a:t>Traditional estimates of the star formation rate: SEDs</a:t>
            </a:r>
            <a:endParaRPr b="1" sz="2000">
              <a:latin typeface="Merriweather"/>
              <a:ea typeface="Merriweather"/>
              <a:cs typeface="Merriweather"/>
              <a:sym typeface="Merriweather"/>
            </a:endParaRPr>
          </a:p>
        </p:txBody>
      </p:sp>
      <p:pic>
        <p:nvPicPr>
          <p:cNvPr id="113" name="Google Shape;113;p16"/>
          <p:cNvPicPr preferRelativeResize="0"/>
          <p:nvPr/>
        </p:nvPicPr>
        <p:blipFill>
          <a:blip r:embed="rId3">
            <a:alphaModFix/>
          </a:blip>
          <a:stretch>
            <a:fillRect/>
          </a:stretch>
        </p:blipFill>
        <p:spPr>
          <a:xfrm>
            <a:off x="84375" y="61300"/>
            <a:ext cx="743824" cy="666025"/>
          </a:xfrm>
          <a:prstGeom prst="rect">
            <a:avLst/>
          </a:prstGeom>
          <a:noFill/>
          <a:ln>
            <a:noFill/>
          </a:ln>
        </p:spPr>
      </p:pic>
      <p:grpSp>
        <p:nvGrpSpPr>
          <p:cNvPr id="114" name="Google Shape;114;p16"/>
          <p:cNvGrpSpPr/>
          <p:nvPr/>
        </p:nvGrpSpPr>
        <p:grpSpPr>
          <a:xfrm>
            <a:off x="8052731" y="61302"/>
            <a:ext cx="1034169" cy="666043"/>
            <a:chOff x="8023075" y="114725"/>
            <a:chExt cx="1085400" cy="893418"/>
          </a:xfrm>
        </p:grpSpPr>
        <p:pic>
          <p:nvPicPr>
            <p:cNvPr id="115" name="Google Shape;115;p16"/>
            <p:cNvPicPr preferRelativeResize="0"/>
            <p:nvPr/>
          </p:nvPicPr>
          <p:blipFill>
            <a:blip r:embed="rId4">
              <a:alphaModFix/>
            </a:blip>
            <a:stretch>
              <a:fillRect/>
            </a:stretch>
          </p:blipFill>
          <p:spPr>
            <a:xfrm>
              <a:off x="8023075" y="114725"/>
              <a:ext cx="1085400" cy="393600"/>
            </a:xfrm>
            <a:prstGeom prst="rect">
              <a:avLst/>
            </a:prstGeom>
            <a:noFill/>
            <a:ln>
              <a:noFill/>
            </a:ln>
          </p:spPr>
        </p:pic>
        <p:pic>
          <p:nvPicPr>
            <p:cNvPr id="116" name="Google Shape;116;p16"/>
            <p:cNvPicPr preferRelativeResize="0"/>
            <p:nvPr/>
          </p:nvPicPr>
          <p:blipFill>
            <a:blip r:embed="rId5">
              <a:alphaModFix/>
            </a:blip>
            <a:stretch>
              <a:fillRect/>
            </a:stretch>
          </p:blipFill>
          <p:spPr>
            <a:xfrm>
              <a:off x="8023075" y="454448"/>
              <a:ext cx="1085400" cy="553694"/>
            </a:xfrm>
            <a:prstGeom prst="rect">
              <a:avLst/>
            </a:prstGeom>
            <a:noFill/>
            <a:ln>
              <a:noFill/>
            </a:ln>
          </p:spPr>
        </p:pic>
      </p:grpSp>
      <p:pic>
        <p:nvPicPr>
          <p:cNvPr id="117" name="Google Shape;117;p16"/>
          <p:cNvPicPr preferRelativeResize="0"/>
          <p:nvPr/>
        </p:nvPicPr>
        <p:blipFill>
          <a:blip r:embed="rId6">
            <a:alphaModFix/>
          </a:blip>
          <a:stretch>
            <a:fillRect/>
          </a:stretch>
        </p:blipFill>
        <p:spPr>
          <a:xfrm>
            <a:off x="4666725" y="4328600"/>
            <a:ext cx="4185975" cy="675025"/>
          </a:xfrm>
          <a:prstGeom prst="rect">
            <a:avLst/>
          </a:prstGeom>
          <a:noFill/>
          <a:ln>
            <a:noFill/>
          </a:ln>
        </p:spPr>
      </p:pic>
      <p:pic>
        <p:nvPicPr>
          <p:cNvPr id="118" name="Google Shape;118;p16"/>
          <p:cNvPicPr preferRelativeResize="0"/>
          <p:nvPr/>
        </p:nvPicPr>
        <p:blipFill>
          <a:blip r:embed="rId7">
            <a:alphaModFix/>
          </a:blip>
          <a:stretch>
            <a:fillRect/>
          </a:stretch>
        </p:blipFill>
        <p:spPr>
          <a:xfrm>
            <a:off x="317125" y="2009350"/>
            <a:ext cx="3771325" cy="2840793"/>
          </a:xfrm>
          <a:prstGeom prst="rect">
            <a:avLst/>
          </a:prstGeom>
          <a:noFill/>
          <a:ln cap="flat" cmpd="sng" w="19050">
            <a:solidFill>
              <a:srgbClr val="000000"/>
            </a:solidFill>
            <a:prstDash val="solid"/>
            <a:round/>
            <a:headEnd len="sm" w="sm" type="none"/>
            <a:tailEnd len="sm" w="sm" type="none"/>
          </a:ln>
        </p:spPr>
      </p:pic>
      <p:grpSp>
        <p:nvGrpSpPr>
          <p:cNvPr id="119" name="Google Shape;119;p16"/>
          <p:cNvGrpSpPr/>
          <p:nvPr/>
        </p:nvGrpSpPr>
        <p:grpSpPr>
          <a:xfrm>
            <a:off x="477388" y="2203863"/>
            <a:ext cx="3017599" cy="2451750"/>
            <a:chOff x="0" y="2233350"/>
            <a:chExt cx="3017599" cy="2451750"/>
          </a:xfrm>
        </p:grpSpPr>
        <p:sp>
          <p:nvSpPr>
            <p:cNvPr id="120" name="Google Shape;120;p16"/>
            <p:cNvSpPr/>
            <p:nvPr/>
          </p:nvSpPr>
          <p:spPr>
            <a:xfrm>
              <a:off x="2393000" y="3859576"/>
              <a:ext cx="624600" cy="321300"/>
            </a:xfrm>
            <a:prstGeom prst="rect">
              <a:avLst/>
            </a:prstGeom>
            <a:solidFill>
              <a:srgbClr val="6FA8DC"/>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latin typeface="Karla"/>
                  <a:ea typeface="Karla"/>
                  <a:cs typeface="Karla"/>
                  <a:sym typeface="Karla"/>
                </a:rPr>
                <a:t>age</a:t>
              </a:r>
              <a:endParaRPr b="1" sz="1600">
                <a:latin typeface="Karla"/>
                <a:ea typeface="Karla"/>
                <a:cs typeface="Karla"/>
                <a:sym typeface="Karla"/>
              </a:endParaRPr>
            </a:p>
          </p:txBody>
        </p:sp>
        <p:sp>
          <p:nvSpPr>
            <p:cNvPr id="121" name="Google Shape;121;p16"/>
            <p:cNvSpPr/>
            <p:nvPr/>
          </p:nvSpPr>
          <p:spPr>
            <a:xfrm>
              <a:off x="1394675" y="2940875"/>
              <a:ext cx="1310400" cy="241800"/>
            </a:xfrm>
            <a:prstGeom prst="rect">
              <a:avLst/>
            </a:prstGeom>
            <a:solidFill>
              <a:srgbClr val="6FA8DC"/>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latin typeface="Karla"/>
                  <a:ea typeface="Karla"/>
                  <a:cs typeface="Karla"/>
                  <a:sym typeface="Karla"/>
                </a:rPr>
                <a:t>metallicity</a:t>
              </a:r>
              <a:endParaRPr b="1" sz="1600">
                <a:latin typeface="Karla"/>
                <a:ea typeface="Karla"/>
                <a:cs typeface="Karla"/>
                <a:sym typeface="Karla"/>
              </a:endParaRPr>
            </a:p>
          </p:txBody>
        </p:sp>
        <p:sp>
          <p:nvSpPr>
            <p:cNvPr id="122" name="Google Shape;122;p16"/>
            <p:cNvSpPr/>
            <p:nvPr/>
          </p:nvSpPr>
          <p:spPr>
            <a:xfrm>
              <a:off x="258150" y="4271475"/>
              <a:ext cx="695100" cy="321300"/>
            </a:xfrm>
            <a:prstGeom prst="rect">
              <a:avLst/>
            </a:prstGeom>
            <a:solidFill>
              <a:srgbClr val="6FA8DC"/>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latin typeface="Karla"/>
                  <a:ea typeface="Karla"/>
                  <a:cs typeface="Karla"/>
                  <a:sym typeface="Karla"/>
                </a:rPr>
                <a:t>Dust</a:t>
              </a:r>
              <a:endParaRPr b="1" sz="1600">
                <a:latin typeface="Karla"/>
                <a:ea typeface="Karla"/>
                <a:cs typeface="Karla"/>
                <a:sym typeface="Karla"/>
              </a:endParaRPr>
            </a:p>
          </p:txBody>
        </p:sp>
        <p:sp>
          <p:nvSpPr>
            <p:cNvPr id="123" name="Google Shape;123;p16"/>
            <p:cNvSpPr/>
            <p:nvPr/>
          </p:nvSpPr>
          <p:spPr>
            <a:xfrm>
              <a:off x="0" y="2233350"/>
              <a:ext cx="795600" cy="321300"/>
            </a:xfrm>
            <a:prstGeom prst="rect">
              <a:avLst/>
            </a:prstGeom>
            <a:solidFill>
              <a:srgbClr val="6FA8DC"/>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latin typeface="Karla"/>
                  <a:ea typeface="Karla"/>
                  <a:cs typeface="Karla"/>
                  <a:sym typeface="Karla"/>
                </a:rPr>
                <a:t>mass</a:t>
              </a:r>
              <a:endParaRPr b="1" sz="1600">
                <a:latin typeface="Karla"/>
                <a:ea typeface="Karla"/>
                <a:cs typeface="Karla"/>
                <a:sym typeface="Karla"/>
              </a:endParaRPr>
            </a:p>
          </p:txBody>
        </p:sp>
        <p:sp>
          <p:nvSpPr>
            <p:cNvPr id="124" name="Google Shape;124;p16"/>
            <p:cNvSpPr/>
            <p:nvPr/>
          </p:nvSpPr>
          <p:spPr>
            <a:xfrm>
              <a:off x="1424825" y="4363800"/>
              <a:ext cx="890400" cy="321300"/>
            </a:xfrm>
            <a:prstGeom prst="rect">
              <a:avLst/>
            </a:prstGeom>
            <a:solidFill>
              <a:srgbClr val="6FA8DC"/>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latin typeface="Karla"/>
                  <a:ea typeface="Karla"/>
                  <a:cs typeface="Karla"/>
                  <a:sym typeface="Karla"/>
                </a:rPr>
                <a:t>SFR</a:t>
              </a:r>
              <a:endParaRPr b="1" sz="1600">
                <a:latin typeface="Karla"/>
                <a:ea typeface="Karla"/>
                <a:cs typeface="Karla"/>
                <a:sym typeface="Karla"/>
              </a:endParaRPr>
            </a:p>
          </p:txBody>
        </p:sp>
      </p:grpSp>
      <p:grpSp>
        <p:nvGrpSpPr>
          <p:cNvPr id="125" name="Google Shape;125;p16"/>
          <p:cNvGrpSpPr/>
          <p:nvPr/>
        </p:nvGrpSpPr>
        <p:grpSpPr>
          <a:xfrm>
            <a:off x="4766925" y="1828613"/>
            <a:ext cx="3771325" cy="2179925"/>
            <a:chOff x="2805750" y="1381138"/>
            <a:chExt cx="3771325" cy="2179925"/>
          </a:xfrm>
        </p:grpSpPr>
        <p:pic>
          <p:nvPicPr>
            <p:cNvPr id="126" name="Google Shape;126;p16"/>
            <p:cNvPicPr preferRelativeResize="0"/>
            <p:nvPr/>
          </p:nvPicPr>
          <p:blipFill>
            <a:blip r:embed="rId8">
              <a:alphaModFix/>
            </a:blip>
            <a:stretch>
              <a:fillRect/>
            </a:stretch>
          </p:blipFill>
          <p:spPr>
            <a:xfrm>
              <a:off x="2805750" y="1381138"/>
              <a:ext cx="3771325" cy="2179925"/>
            </a:xfrm>
            <a:prstGeom prst="rect">
              <a:avLst/>
            </a:prstGeom>
            <a:noFill/>
            <a:ln cap="flat" cmpd="sng" w="19050">
              <a:solidFill>
                <a:srgbClr val="000000"/>
              </a:solidFill>
              <a:prstDash val="solid"/>
              <a:round/>
              <a:headEnd len="sm" w="sm" type="none"/>
              <a:tailEnd len="sm" w="sm" type="none"/>
            </a:ln>
          </p:spPr>
        </p:pic>
        <p:grpSp>
          <p:nvGrpSpPr>
            <p:cNvPr id="127" name="Google Shape;127;p16"/>
            <p:cNvGrpSpPr/>
            <p:nvPr/>
          </p:nvGrpSpPr>
          <p:grpSpPr>
            <a:xfrm>
              <a:off x="3249600" y="1626575"/>
              <a:ext cx="3017700" cy="1435800"/>
              <a:chOff x="477400" y="588775"/>
              <a:chExt cx="3017700" cy="1435800"/>
            </a:xfrm>
          </p:grpSpPr>
          <p:sp>
            <p:nvSpPr>
              <p:cNvPr id="128" name="Google Shape;128;p16"/>
              <p:cNvSpPr/>
              <p:nvPr/>
            </p:nvSpPr>
            <p:spPr>
              <a:xfrm>
                <a:off x="477400" y="588775"/>
                <a:ext cx="3017700" cy="14358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id="129" name="Google Shape;129;p16"/>
              <p:cNvSpPr/>
              <p:nvPr/>
            </p:nvSpPr>
            <p:spPr>
              <a:xfrm>
                <a:off x="1041375" y="1009650"/>
                <a:ext cx="160200" cy="145800"/>
              </a:xfrm>
              <a:prstGeom prst="ellipse">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id="130" name="Google Shape;130;p16"/>
              <p:cNvSpPr/>
              <p:nvPr/>
            </p:nvSpPr>
            <p:spPr>
              <a:xfrm>
                <a:off x="1647800" y="1200438"/>
                <a:ext cx="160200" cy="145800"/>
              </a:xfrm>
              <a:prstGeom prst="ellipse">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id="131" name="Google Shape;131;p16"/>
              <p:cNvSpPr/>
              <p:nvPr/>
            </p:nvSpPr>
            <p:spPr>
              <a:xfrm rot="1169261">
                <a:off x="2737267" y="962829"/>
                <a:ext cx="160070" cy="145742"/>
              </a:xfrm>
              <a:prstGeom prst="ellipse">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id="132" name="Google Shape;132;p16"/>
              <p:cNvSpPr/>
              <p:nvPr/>
            </p:nvSpPr>
            <p:spPr>
              <a:xfrm rot="1169261">
                <a:off x="3222980" y="1504754"/>
                <a:ext cx="160070" cy="145742"/>
              </a:xfrm>
              <a:prstGeom prst="ellipse">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id="133" name="Google Shape;133;p16"/>
              <p:cNvSpPr/>
              <p:nvPr/>
            </p:nvSpPr>
            <p:spPr>
              <a:xfrm rot="1169261">
                <a:off x="3028405" y="1153617"/>
                <a:ext cx="160070" cy="145742"/>
              </a:xfrm>
              <a:prstGeom prst="ellipse">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id="134" name="Google Shape;134;p16"/>
              <p:cNvSpPr/>
              <p:nvPr/>
            </p:nvSpPr>
            <p:spPr>
              <a:xfrm rot="1169261">
                <a:off x="2270955" y="1313967"/>
                <a:ext cx="160070" cy="145742"/>
              </a:xfrm>
              <a:prstGeom prst="ellipse">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id="135" name="Google Shape;135;p16"/>
              <p:cNvSpPr/>
              <p:nvPr/>
            </p:nvSpPr>
            <p:spPr>
              <a:xfrm rot="1169261">
                <a:off x="589442" y="1200454"/>
                <a:ext cx="160070" cy="145742"/>
              </a:xfrm>
              <a:prstGeom prst="ellipse">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id="136" name="Google Shape;136;p16"/>
              <p:cNvSpPr/>
              <p:nvPr/>
            </p:nvSpPr>
            <p:spPr>
              <a:xfrm rot="1169261">
                <a:off x="1370880" y="962829"/>
                <a:ext cx="160070" cy="145742"/>
              </a:xfrm>
              <a:prstGeom prst="ellipse">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grpSp>
      </p:grpSp>
      <p:grpSp>
        <p:nvGrpSpPr>
          <p:cNvPr id="137" name="Google Shape;137;p16"/>
          <p:cNvGrpSpPr/>
          <p:nvPr/>
        </p:nvGrpSpPr>
        <p:grpSpPr>
          <a:xfrm>
            <a:off x="4766925" y="1828613"/>
            <a:ext cx="3771325" cy="2179925"/>
            <a:chOff x="-176575" y="2066013"/>
            <a:chExt cx="3771325" cy="2179925"/>
          </a:xfrm>
        </p:grpSpPr>
        <p:pic>
          <p:nvPicPr>
            <p:cNvPr id="138" name="Google Shape;138;p16"/>
            <p:cNvPicPr preferRelativeResize="0"/>
            <p:nvPr/>
          </p:nvPicPr>
          <p:blipFill>
            <a:blip r:embed="rId8">
              <a:alphaModFix/>
            </a:blip>
            <a:stretch>
              <a:fillRect/>
            </a:stretch>
          </p:blipFill>
          <p:spPr>
            <a:xfrm>
              <a:off x="-176575" y="2066013"/>
              <a:ext cx="3771325" cy="2179925"/>
            </a:xfrm>
            <a:prstGeom prst="rect">
              <a:avLst/>
            </a:prstGeom>
            <a:noFill/>
            <a:ln cap="flat" cmpd="sng" w="19050">
              <a:solidFill>
                <a:srgbClr val="000000"/>
              </a:solidFill>
              <a:prstDash val="solid"/>
              <a:round/>
              <a:headEnd len="sm" w="sm" type="none"/>
              <a:tailEnd len="sm" w="sm" type="none"/>
            </a:ln>
          </p:spPr>
        </p:pic>
        <p:sp>
          <p:nvSpPr>
            <p:cNvPr id="139" name="Google Shape;139;p16"/>
            <p:cNvSpPr/>
            <p:nvPr/>
          </p:nvSpPr>
          <p:spPr>
            <a:xfrm>
              <a:off x="828188" y="2778788"/>
              <a:ext cx="160200" cy="145800"/>
            </a:xfrm>
            <a:prstGeom prst="ellipse">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id="140" name="Google Shape;140;p16"/>
            <p:cNvSpPr/>
            <p:nvPr/>
          </p:nvSpPr>
          <p:spPr>
            <a:xfrm>
              <a:off x="1434613" y="2969575"/>
              <a:ext cx="160200" cy="145800"/>
            </a:xfrm>
            <a:prstGeom prst="ellipse">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id="141" name="Google Shape;141;p16"/>
            <p:cNvSpPr/>
            <p:nvPr/>
          </p:nvSpPr>
          <p:spPr>
            <a:xfrm rot="1169261">
              <a:off x="2524080" y="2731967"/>
              <a:ext cx="160070" cy="145742"/>
            </a:xfrm>
            <a:prstGeom prst="ellipse">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id="142" name="Google Shape;142;p16"/>
            <p:cNvSpPr/>
            <p:nvPr/>
          </p:nvSpPr>
          <p:spPr>
            <a:xfrm rot="1169261">
              <a:off x="3009792" y="3273892"/>
              <a:ext cx="160070" cy="145742"/>
            </a:xfrm>
            <a:prstGeom prst="ellipse">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id="143" name="Google Shape;143;p16"/>
            <p:cNvSpPr/>
            <p:nvPr/>
          </p:nvSpPr>
          <p:spPr>
            <a:xfrm rot="1169261">
              <a:off x="2815217" y="2922754"/>
              <a:ext cx="160070" cy="145742"/>
            </a:xfrm>
            <a:prstGeom prst="ellipse">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id="144" name="Google Shape;144;p16"/>
            <p:cNvSpPr/>
            <p:nvPr/>
          </p:nvSpPr>
          <p:spPr>
            <a:xfrm rot="1169261">
              <a:off x="2057767" y="3083104"/>
              <a:ext cx="160070" cy="145742"/>
            </a:xfrm>
            <a:prstGeom prst="ellipse">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id="145" name="Google Shape;145;p16"/>
            <p:cNvSpPr/>
            <p:nvPr/>
          </p:nvSpPr>
          <p:spPr>
            <a:xfrm rot="1169261">
              <a:off x="376255" y="2969592"/>
              <a:ext cx="160070" cy="145742"/>
            </a:xfrm>
            <a:prstGeom prst="ellipse">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id="146" name="Google Shape;146;p16"/>
            <p:cNvSpPr/>
            <p:nvPr/>
          </p:nvSpPr>
          <p:spPr>
            <a:xfrm rot="1169261">
              <a:off x="1157692" y="2731967"/>
              <a:ext cx="160070" cy="145742"/>
            </a:xfrm>
            <a:prstGeom prst="ellipse">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grpSp>
      <p:sp>
        <p:nvSpPr>
          <p:cNvPr id="147" name="Google Shape;147;p16"/>
          <p:cNvSpPr txBox="1"/>
          <p:nvPr/>
        </p:nvSpPr>
        <p:spPr>
          <a:xfrm>
            <a:off x="84375" y="768125"/>
            <a:ext cx="8270700" cy="1019700"/>
          </a:xfrm>
          <a:prstGeom prst="rect">
            <a:avLst/>
          </a:prstGeom>
          <a:solidFill>
            <a:srgbClr val="EA9999"/>
          </a:solidFill>
          <a:ln cap="flat" cmpd="sng" w="19050">
            <a:solidFill>
              <a:srgbClr val="9C27B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Lexend Light"/>
                <a:ea typeface="Lexend Light"/>
                <a:cs typeface="Lexend Light"/>
                <a:sym typeface="Lexend Light"/>
              </a:rPr>
              <a:t>Visible to Infrared Colour used to determine the Spectral Energy Distribution (SED).</a:t>
            </a:r>
            <a:endParaRPr sz="1200">
              <a:latin typeface="Lexend Light"/>
              <a:ea typeface="Lexend Light"/>
              <a:cs typeface="Lexend Light"/>
              <a:sym typeface="Lexend Light"/>
            </a:endParaRPr>
          </a:p>
          <a:p>
            <a:pPr indent="0" lvl="0" marL="457200" rtl="0" algn="l">
              <a:spcBef>
                <a:spcPts val="0"/>
              </a:spcBef>
              <a:spcAft>
                <a:spcPts val="0"/>
              </a:spcAft>
              <a:buNone/>
            </a:pPr>
            <a:r>
              <a:t/>
            </a:r>
            <a:endParaRPr sz="1200">
              <a:latin typeface="Lexend Light"/>
              <a:ea typeface="Lexend Light"/>
              <a:cs typeface="Lexend Light"/>
              <a:sym typeface="Lexend Light"/>
            </a:endParaRPr>
          </a:p>
          <a:p>
            <a:pPr indent="0" lvl="0" marL="0" rtl="0" algn="l">
              <a:spcBef>
                <a:spcPts val="0"/>
              </a:spcBef>
              <a:spcAft>
                <a:spcPts val="0"/>
              </a:spcAft>
              <a:buNone/>
            </a:pPr>
            <a:r>
              <a:rPr lang="en" sz="1200">
                <a:latin typeface="Lexend Light"/>
                <a:ea typeface="Lexend Light"/>
                <a:cs typeface="Lexend Light"/>
                <a:sym typeface="Lexend Light"/>
              </a:rPr>
              <a:t>SED models heavily influenced by dust attenuation models -&gt; have many flaws.</a:t>
            </a:r>
            <a:endParaRPr sz="1200">
              <a:latin typeface="Lexend Light"/>
              <a:ea typeface="Lexend Light"/>
              <a:cs typeface="Lexend Light"/>
              <a:sym typeface="Lexend Light"/>
            </a:endParaRPr>
          </a:p>
          <a:p>
            <a:pPr indent="0" lvl="0" marL="0" rtl="0" algn="l">
              <a:spcBef>
                <a:spcPts val="0"/>
              </a:spcBef>
              <a:spcAft>
                <a:spcPts val="0"/>
              </a:spcAft>
              <a:buNone/>
            </a:pPr>
            <a:r>
              <a:t/>
            </a:r>
            <a:endParaRPr sz="1200">
              <a:latin typeface="Lexend Light"/>
              <a:ea typeface="Lexend Light"/>
              <a:cs typeface="Lexend Light"/>
              <a:sym typeface="Lexend Light"/>
            </a:endParaRPr>
          </a:p>
          <a:p>
            <a:pPr indent="0" lvl="0" marL="0" rtl="0" algn="l">
              <a:spcBef>
                <a:spcPts val="0"/>
              </a:spcBef>
              <a:spcAft>
                <a:spcPts val="0"/>
              </a:spcAft>
              <a:buNone/>
            </a:pPr>
            <a:r>
              <a:rPr lang="en" sz="1200">
                <a:latin typeface="Lexend Light"/>
                <a:ea typeface="Lexend Light"/>
                <a:cs typeface="Lexend Light"/>
                <a:sym typeface="Lexend Light"/>
              </a:rPr>
              <a:t>Radio seen as an dust-free tracer for the star formation rate.</a:t>
            </a:r>
            <a:endParaRPr sz="1200">
              <a:latin typeface="Lexend Light"/>
              <a:ea typeface="Lexend Light"/>
              <a:cs typeface="Lexend Light"/>
              <a:sym typeface="Lexend Light"/>
            </a:endParaRPr>
          </a:p>
          <a:p>
            <a:pPr indent="0" lvl="0" marL="457200" rtl="0" algn="l">
              <a:spcBef>
                <a:spcPts val="0"/>
              </a:spcBef>
              <a:spcAft>
                <a:spcPts val="0"/>
              </a:spcAft>
              <a:buNone/>
            </a:pPr>
            <a:r>
              <a:t/>
            </a:r>
            <a:endParaRPr sz="1200">
              <a:latin typeface="Lexend Light"/>
              <a:ea typeface="Lexend Light"/>
              <a:cs typeface="Lexend Light"/>
              <a:sym typeface="Lexend Light"/>
            </a:endParaRPr>
          </a:p>
          <a:p>
            <a:pPr indent="0" lvl="0" marL="0" rtl="0" algn="l">
              <a:spcBef>
                <a:spcPts val="0"/>
              </a:spcBef>
              <a:spcAft>
                <a:spcPts val="0"/>
              </a:spcAft>
              <a:buNone/>
            </a:pPr>
            <a:r>
              <a:t/>
            </a:r>
            <a:endParaRPr sz="1200">
              <a:latin typeface="Lexend Light"/>
              <a:ea typeface="Lexend Light"/>
              <a:cs typeface="Lexend Light"/>
              <a:sym typeface="Lexend Light"/>
            </a:endParaRPr>
          </a:p>
          <a:p>
            <a:pPr indent="0" lvl="0" marL="914400" rtl="0" algn="l">
              <a:spcBef>
                <a:spcPts val="0"/>
              </a:spcBef>
              <a:spcAft>
                <a:spcPts val="0"/>
              </a:spcAft>
              <a:buNone/>
            </a:pPr>
            <a:r>
              <a:t/>
            </a:r>
            <a:endParaRPr sz="1200">
              <a:latin typeface="Lexend Light"/>
              <a:ea typeface="Lexend Light"/>
              <a:cs typeface="Lexend Light"/>
              <a:sym typeface="Lexend Light"/>
            </a:endParaRPr>
          </a:p>
          <a:p>
            <a:pPr indent="0" lvl="0" marL="0" rtl="0" algn="l">
              <a:spcBef>
                <a:spcPts val="0"/>
              </a:spcBef>
              <a:spcAft>
                <a:spcPts val="0"/>
              </a:spcAft>
              <a:buNone/>
            </a:pPr>
            <a:r>
              <a:t/>
            </a:r>
            <a:endParaRPr sz="1200">
              <a:latin typeface="Lexend Light"/>
              <a:ea typeface="Lexend Light"/>
              <a:cs typeface="Lexend Light"/>
              <a:sym typeface="Lexend Light"/>
            </a:endParaRPr>
          </a:p>
          <a:p>
            <a:pPr indent="0" lvl="0" marL="0" rtl="0" algn="l">
              <a:spcBef>
                <a:spcPts val="600"/>
              </a:spcBef>
              <a:spcAft>
                <a:spcPts val="0"/>
              </a:spcAft>
              <a:buNone/>
            </a:pPr>
            <a:r>
              <a:t/>
            </a:r>
            <a:endParaRPr sz="1200">
              <a:latin typeface="Lexend Light"/>
              <a:ea typeface="Lexend Light"/>
              <a:cs typeface="Lexend Light"/>
              <a:sym typeface="Lexend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
                                        </p:tgtEl>
                                        <p:attrNameLst>
                                          <p:attrName>style.visibility</p:attrName>
                                        </p:attrNameLst>
                                      </p:cBhvr>
                                      <p:to>
                                        <p:strVal val="visible"/>
                                      </p:to>
                                    </p:set>
                                    <p:animEffect filter="fade" transition="in">
                                      <p:cBhvr>
                                        <p:cTn dur="1000"/>
                                        <p:tgtEl>
                                          <p:spTgt spid="1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
                                        </p:tgtEl>
                                        <p:attrNameLst>
                                          <p:attrName>style.visibility</p:attrName>
                                        </p:attrNameLst>
                                      </p:cBhvr>
                                      <p:to>
                                        <p:strVal val="visible"/>
                                      </p:to>
                                    </p:set>
                                    <p:animEffect filter="fade" transition="in">
                                      <p:cBhvr>
                                        <p:cTn dur="1000"/>
                                        <p:tgtEl>
                                          <p:spTgt spid="1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
                                        </p:tgtEl>
                                        <p:attrNameLst>
                                          <p:attrName>style.visibility</p:attrName>
                                        </p:attrNameLst>
                                      </p:cBhvr>
                                      <p:to>
                                        <p:strVal val="visible"/>
                                      </p:to>
                                    </p:set>
                                    <p:animEffect filter="fade" transition="in">
                                      <p:cBhvr>
                                        <p:cTn dur="1000"/>
                                        <p:tgtEl>
                                          <p:spTgt spid="1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
                                        </p:tgtEl>
                                        <p:attrNameLst>
                                          <p:attrName>style.visibility</p:attrName>
                                        </p:attrNameLst>
                                      </p:cBhvr>
                                      <p:to>
                                        <p:strVal val="visible"/>
                                      </p:to>
                                    </p:set>
                                    <p:animEffect filter="fade" transition="in">
                                      <p:cBhvr>
                                        <p:cTn dur="1000"/>
                                        <p:tgtEl>
                                          <p:spTgt spid="1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
                                        </p:tgtEl>
                                        <p:attrNameLst>
                                          <p:attrName>style.visibility</p:attrName>
                                        </p:attrNameLst>
                                      </p:cBhvr>
                                      <p:to>
                                        <p:strVal val="visible"/>
                                      </p:to>
                                    </p:set>
                                    <p:animEffect filter="fade" transition="in">
                                      <p:cBhvr>
                                        <p:cTn dur="1000"/>
                                        <p:tgtEl>
                                          <p:spTgt spid="1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17"/>
          <p:cNvSpPr txBox="1"/>
          <p:nvPr>
            <p:ph idx="12" type="sldNum"/>
          </p:nvPr>
        </p:nvSpPr>
        <p:spPr>
          <a:xfrm>
            <a:off x="8538252" y="4749876"/>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b="0" lang="en" sz="1000">
                <a:solidFill>
                  <a:schemeClr val="accent3"/>
                </a:solidFill>
                <a:latin typeface="Average"/>
                <a:ea typeface="Average"/>
                <a:cs typeface="Average"/>
                <a:sym typeface="Average"/>
              </a:rPr>
              <a:t>‹#›</a:t>
            </a:fld>
            <a:endParaRPr b="0" sz="1000">
              <a:solidFill>
                <a:schemeClr val="accent3"/>
              </a:solidFill>
              <a:latin typeface="Average"/>
              <a:ea typeface="Average"/>
              <a:cs typeface="Average"/>
              <a:sym typeface="Average"/>
            </a:endParaRPr>
          </a:p>
        </p:txBody>
      </p:sp>
      <p:sp>
        <p:nvSpPr>
          <p:cNvPr id="153" name="Google Shape;153;p17"/>
          <p:cNvSpPr txBox="1"/>
          <p:nvPr/>
        </p:nvSpPr>
        <p:spPr>
          <a:xfrm>
            <a:off x="1213075" y="97325"/>
            <a:ext cx="6291900" cy="462600"/>
          </a:xfrm>
          <a:prstGeom prst="rect">
            <a:avLst/>
          </a:prstGeom>
          <a:solidFill>
            <a:srgbClr val="6D9EEB"/>
          </a:solidFill>
          <a:ln cap="flat" cmpd="sng" w="19050">
            <a:solidFill>
              <a:srgbClr val="9900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00000"/>
              </a:lnSpc>
              <a:spcBef>
                <a:spcPts val="0"/>
              </a:spcBef>
              <a:spcAft>
                <a:spcPts val="600"/>
              </a:spcAft>
              <a:buNone/>
            </a:pPr>
            <a:r>
              <a:rPr b="1" lang="en" sz="1800" u="sng">
                <a:latin typeface="Merriweather"/>
                <a:ea typeface="Merriweather"/>
                <a:cs typeface="Merriweather"/>
                <a:sym typeface="Merriweather"/>
              </a:rPr>
              <a:t>Radio emission as a tracer of star formation: free-free</a:t>
            </a:r>
            <a:endParaRPr b="1" sz="1800">
              <a:latin typeface="Merriweather"/>
              <a:ea typeface="Merriweather"/>
              <a:cs typeface="Merriweather"/>
              <a:sym typeface="Merriweather"/>
            </a:endParaRPr>
          </a:p>
        </p:txBody>
      </p:sp>
      <p:sp>
        <p:nvSpPr>
          <p:cNvPr id="154" name="Google Shape;154;p17"/>
          <p:cNvSpPr txBox="1"/>
          <p:nvPr/>
        </p:nvSpPr>
        <p:spPr>
          <a:xfrm>
            <a:off x="250500" y="706975"/>
            <a:ext cx="8458200" cy="1119600"/>
          </a:xfrm>
          <a:prstGeom prst="rect">
            <a:avLst/>
          </a:prstGeom>
          <a:solidFill>
            <a:srgbClr val="EA9999"/>
          </a:solidFill>
          <a:ln cap="flat" cmpd="sng" w="19050">
            <a:solidFill>
              <a:srgbClr val="9C27B0"/>
            </a:solidFill>
            <a:prstDash val="solid"/>
            <a:round/>
            <a:headEnd len="sm" w="sm" type="none"/>
            <a:tailEnd len="sm" w="sm" type="none"/>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Lexend Light"/>
              <a:buChar char="●"/>
            </a:pPr>
            <a:r>
              <a:rPr lang="en" sz="1200">
                <a:latin typeface="Lexend Light"/>
                <a:ea typeface="Lexend Light"/>
                <a:cs typeface="Lexend Light"/>
                <a:sym typeface="Lexend Light"/>
              </a:rPr>
              <a:t>Radio continuum emission from SFG’s are can be both thermal and non-thermal in nature.</a:t>
            </a:r>
            <a:endParaRPr sz="1200">
              <a:latin typeface="Lexend Light"/>
              <a:ea typeface="Lexend Light"/>
              <a:cs typeface="Lexend Light"/>
              <a:sym typeface="Lexend Light"/>
            </a:endParaRPr>
          </a:p>
          <a:p>
            <a:pPr indent="0" lvl="0" marL="0" rtl="0" algn="l">
              <a:spcBef>
                <a:spcPts val="0"/>
              </a:spcBef>
              <a:spcAft>
                <a:spcPts val="0"/>
              </a:spcAft>
              <a:buNone/>
            </a:pPr>
            <a:r>
              <a:t/>
            </a:r>
            <a:endParaRPr sz="1200">
              <a:latin typeface="Lexend Light"/>
              <a:ea typeface="Lexend Light"/>
              <a:cs typeface="Lexend Light"/>
              <a:sym typeface="Lexend Light"/>
            </a:endParaRPr>
          </a:p>
          <a:p>
            <a:pPr indent="-304800" lvl="0" marL="457200" rtl="0" algn="l">
              <a:spcBef>
                <a:spcPts val="0"/>
              </a:spcBef>
              <a:spcAft>
                <a:spcPts val="0"/>
              </a:spcAft>
              <a:buClr>
                <a:srgbClr val="000000"/>
              </a:buClr>
              <a:buSzPts val="1200"/>
              <a:buFont typeface="Lexend Light"/>
              <a:buChar char="●"/>
            </a:pPr>
            <a:r>
              <a:rPr lang="en" sz="1200">
                <a:latin typeface="Lexend Light"/>
                <a:ea typeface="Lexend Light"/>
                <a:cs typeface="Lexend Light"/>
                <a:sym typeface="Lexend Light"/>
              </a:rPr>
              <a:t>Star formation rate (SFR) -&gt; Driven by availability of dense molecular gas (HII regions) and supernovae</a:t>
            </a:r>
            <a:endParaRPr sz="1200">
              <a:latin typeface="Lexend Light"/>
              <a:ea typeface="Lexend Light"/>
              <a:cs typeface="Lexend Light"/>
              <a:sym typeface="Lexend Light"/>
            </a:endParaRPr>
          </a:p>
          <a:p>
            <a:pPr indent="0" lvl="0" marL="457200" rtl="0" algn="l">
              <a:spcBef>
                <a:spcPts val="0"/>
              </a:spcBef>
              <a:spcAft>
                <a:spcPts val="0"/>
              </a:spcAft>
              <a:buNone/>
            </a:pPr>
            <a:r>
              <a:t/>
            </a:r>
            <a:endParaRPr sz="1200">
              <a:latin typeface="Lexend Light"/>
              <a:ea typeface="Lexend Light"/>
              <a:cs typeface="Lexend Light"/>
              <a:sym typeface="Lexend Light"/>
            </a:endParaRPr>
          </a:p>
          <a:p>
            <a:pPr indent="-304800" lvl="0" marL="457200" rtl="0" algn="l">
              <a:spcBef>
                <a:spcPts val="0"/>
              </a:spcBef>
              <a:spcAft>
                <a:spcPts val="0"/>
              </a:spcAft>
              <a:buClr>
                <a:srgbClr val="000000"/>
              </a:buClr>
              <a:buSzPts val="1200"/>
              <a:buFont typeface="Lexend Light"/>
              <a:buChar char="●"/>
            </a:pPr>
            <a:r>
              <a:rPr lang="en" sz="1200">
                <a:latin typeface="Lexend Light"/>
                <a:ea typeface="Lexend Light"/>
                <a:cs typeface="Lexend Light"/>
                <a:sym typeface="Lexend Light"/>
              </a:rPr>
              <a:t>Free-free emission dominant at higher frequencies &gt; 30GHz.</a:t>
            </a:r>
            <a:endParaRPr sz="1200">
              <a:latin typeface="Lexend Light"/>
              <a:ea typeface="Lexend Light"/>
              <a:cs typeface="Lexend Light"/>
              <a:sym typeface="Lexend Light"/>
            </a:endParaRPr>
          </a:p>
          <a:p>
            <a:pPr indent="0" lvl="0" marL="0" rtl="0" algn="l">
              <a:spcBef>
                <a:spcPts val="0"/>
              </a:spcBef>
              <a:spcAft>
                <a:spcPts val="0"/>
              </a:spcAft>
              <a:buNone/>
            </a:pPr>
            <a:r>
              <a:t/>
            </a:r>
            <a:endParaRPr sz="1200">
              <a:latin typeface="Lexend Light"/>
              <a:ea typeface="Lexend Light"/>
              <a:cs typeface="Lexend Light"/>
              <a:sym typeface="Lexend Light"/>
            </a:endParaRPr>
          </a:p>
          <a:p>
            <a:pPr indent="0" lvl="0" marL="0" rtl="0" algn="l">
              <a:spcBef>
                <a:spcPts val="0"/>
              </a:spcBef>
              <a:spcAft>
                <a:spcPts val="0"/>
              </a:spcAft>
              <a:buNone/>
            </a:pPr>
            <a:r>
              <a:t/>
            </a:r>
            <a:endParaRPr sz="1200">
              <a:latin typeface="Lexend Light"/>
              <a:ea typeface="Lexend Light"/>
              <a:cs typeface="Lexend Light"/>
              <a:sym typeface="Lexend Light"/>
            </a:endParaRPr>
          </a:p>
          <a:p>
            <a:pPr indent="0" lvl="0" marL="0" rtl="0" algn="l">
              <a:spcBef>
                <a:spcPts val="0"/>
              </a:spcBef>
              <a:spcAft>
                <a:spcPts val="0"/>
              </a:spcAft>
              <a:buNone/>
            </a:pPr>
            <a:r>
              <a:t/>
            </a:r>
            <a:endParaRPr sz="1200">
              <a:latin typeface="Lexend Light"/>
              <a:ea typeface="Lexend Light"/>
              <a:cs typeface="Lexend Light"/>
              <a:sym typeface="Lexend Light"/>
            </a:endParaRPr>
          </a:p>
          <a:p>
            <a:pPr indent="0" lvl="0" marL="457200" rtl="0" algn="l">
              <a:spcBef>
                <a:spcPts val="0"/>
              </a:spcBef>
              <a:spcAft>
                <a:spcPts val="0"/>
              </a:spcAft>
              <a:buNone/>
            </a:pPr>
            <a:r>
              <a:t/>
            </a:r>
            <a:endParaRPr sz="1200">
              <a:latin typeface="Lexend Light"/>
              <a:ea typeface="Lexend Light"/>
              <a:cs typeface="Lexend Light"/>
              <a:sym typeface="Lexend Light"/>
            </a:endParaRPr>
          </a:p>
          <a:p>
            <a:pPr indent="0" lvl="0" marL="457200" rtl="0" algn="l">
              <a:spcBef>
                <a:spcPts val="0"/>
              </a:spcBef>
              <a:spcAft>
                <a:spcPts val="0"/>
              </a:spcAft>
              <a:buNone/>
            </a:pPr>
            <a:r>
              <a:t/>
            </a:r>
            <a:endParaRPr sz="1200" u="sng">
              <a:latin typeface="Lexend Light"/>
              <a:ea typeface="Lexend Light"/>
              <a:cs typeface="Lexend Light"/>
              <a:sym typeface="Lexend Light"/>
            </a:endParaRPr>
          </a:p>
        </p:txBody>
      </p:sp>
      <p:grpSp>
        <p:nvGrpSpPr>
          <p:cNvPr id="155" name="Google Shape;155;p17"/>
          <p:cNvGrpSpPr/>
          <p:nvPr/>
        </p:nvGrpSpPr>
        <p:grpSpPr>
          <a:xfrm>
            <a:off x="72602" y="3888575"/>
            <a:ext cx="9071398" cy="861310"/>
            <a:chOff x="72577" y="3571350"/>
            <a:chExt cx="9071398" cy="861310"/>
          </a:xfrm>
        </p:grpSpPr>
        <p:sp>
          <p:nvSpPr>
            <p:cNvPr id="156" name="Google Shape;156;p17"/>
            <p:cNvSpPr/>
            <p:nvPr/>
          </p:nvSpPr>
          <p:spPr>
            <a:xfrm>
              <a:off x="1935577" y="3571360"/>
              <a:ext cx="1863000" cy="861300"/>
            </a:xfrm>
            <a:prstGeom prst="rect">
              <a:avLst/>
            </a:prstGeom>
            <a:solidFill>
              <a:srgbClr val="6FA8DC"/>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latin typeface="Karla"/>
                  <a:ea typeface="Karla"/>
                  <a:cs typeface="Karla"/>
                  <a:sym typeface="Karla"/>
                </a:rPr>
                <a:t>Free-free thermal emission</a:t>
              </a:r>
              <a:endParaRPr sz="1500">
                <a:latin typeface="Karla"/>
                <a:ea typeface="Karla"/>
                <a:cs typeface="Karla"/>
                <a:sym typeface="Karla"/>
              </a:endParaRPr>
            </a:p>
          </p:txBody>
        </p:sp>
        <p:sp>
          <p:nvSpPr>
            <p:cNvPr id="157" name="Google Shape;157;p17"/>
            <p:cNvSpPr/>
            <p:nvPr/>
          </p:nvSpPr>
          <p:spPr>
            <a:xfrm>
              <a:off x="72577" y="3571360"/>
              <a:ext cx="1863000" cy="861300"/>
            </a:xfrm>
            <a:prstGeom prst="rect">
              <a:avLst/>
            </a:prstGeom>
            <a:solidFill>
              <a:srgbClr val="93C47D"/>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latin typeface="Karla"/>
                  <a:ea typeface="Karla"/>
                  <a:cs typeface="Karla"/>
                  <a:sym typeface="Karla"/>
                </a:rPr>
                <a:t>Star-forming galaxies (SFG)</a:t>
              </a:r>
              <a:endParaRPr sz="1500">
                <a:latin typeface="Karla"/>
                <a:ea typeface="Karla"/>
                <a:cs typeface="Karla"/>
                <a:sym typeface="Karla"/>
              </a:endParaRPr>
            </a:p>
          </p:txBody>
        </p:sp>
        <p:sp>
          <p:nvSpPr>
            <p:cNvPr id="158" name="Google Shape;158;p17"/>
            <p:cNvSpPr/>
            <p:nvPr/>
          </p:nvSpPr>
          <p:spPr>
            <a:xfrm>
              <a:off x="5661577" y="3571360"/>
              <a:ext cx="1863000" cy="861300"/>
            </a:xfrm>
            <a:prstGeom prst="rect">
              <a:avLst/>
            </a:prstGeom>
            <a:solidFill>
              <a:srgbClr val="B4A7D6"/>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latin typeface="Karla"/>
                  <a:ea typeface="Karla"/>
                  <a:cs typeface="Karla"/>
                  <a:sym typeface="Karla"/>
                </a:rPr>
                <a:t>Flat spectrum</a:t>
              </a:r>
              <a:endParaRPr sz="1500">
                <a:latin typeface="Karla"/>
                <a:ea typeface="Karla"/>
                <a:cs typeface="Karla"/>
                <a:sym typeface="Karla"/>
              </a:endParaRPr>
            </a:p>
          </p:txBody>
        </p:sp>
        <p:sp>
          <p:nvSpPr>
            <p:cNvPr id="159" name="Google Shape;159;p17"/>
            <p:cNvSpPr/>
            <p:nvPr/>
          </p:nvSpPr>
          <p:spPr>
            <a:xfrm>
              <a:off x="3798577" y="3571360"/>
              <a:ext cx="1863000" cy="861300"/>
            </a:xfrm>
            <a:prstGeom prst="rect">
              <a:avLst/>
            </a:prstGeom>
            <a:solidFill>
              <a:srgbClr val="F9CB9C"/>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latin typeface="Karla"/>
                  <a:ea typeface="Karla"/>
                  <a:cs typeface="Karla"/>
                  <a:sym typeface="Karla"/>
                </a:rPr>
                <a:t>Ionized HII regions</a:t>
              </a:r>
              <a:endParaRPr sz="1500">
                <a:latin typeface="Karla"/>
                <a:ea typeface="Karla"/>
                <a:cs typeface="Karla"/>
                <a:sym typeface="Karla"/>
              </a:endParaRPr>
            </a:p>
          </p:txBody>
        </p:sp>
        <p:sp>
          <p:nvSpPr>
            <p:cNvPr id="160" name="Google Shape;160;p17"/>
            <p:cNvSpPr/>
            <p:nvPr/>
          </p:nvSpPr>
          <p:spPr>
            <a:xfrm>
              <a:off x="7524575" y="3571350"/>
              <a:ext cx="1619400" cy="861300"/>
            </a:xfrm>
            <a:prstGeom prst="rect">
              <a:avLst/>
            </a:prstGeom>
            <a:solidFill>
              <a:srgbClr val="EA9999"/>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latin typeface="Karla"/>
                  <a:ea typeface="Karla"/>
                  <a:cs typeface="Karla"/>
                  <a:sym typeface="Karla"/>
                </a:rPr>
                <a:t>Instant tracer of SFR (~10 Myr)</a:t>
              </a:r>
              <a:endParaRPr sz="1500">
                <a:latin typeface="Karla"/>
                <a:ea typeface="Karla"/>
                <a:cs typeface="Karla"/>
                <a:sym typeface="Karla"/>
              </a:endParaRPr>
            </a:p>
            <a:p>
              <a:pPr indent="0" lvl="0" marL="0" rtl="0" algn="ctr">
                <a:spcBef>
                  <a:spcPts val="0"/>
                </a:spcBef>
                <a:spcAft>
                  <a:spcPts val="0"/>
                </a:spcAft>
                <a:buNone/>
              </a:pPr>
              <a:r>
                <a:t/>
              </a:r>
              <a:endParaRPr sz="1500">
                <a:latin typeface="Karla"/>
                <a:ea typeface="Karla"/>
                <a:cs typeface="Karla"/>
                <a:sym typeface="Karla"/>
              </a:endParaRPr>
            </a:p>
          </p:txBody>
        </p:sp>
      </p:grpSp>
      <p:pic>
        <p:nvPicPr>
          <p:cNvPr id="161" name="Google Shape;161;p17"/>
          <p:cNvPicPr preferRelativeResize="0"/>
          <p:nvPr/>
        </p:nvPicPr>
        <p:blipFill>
          <a:blip r:embed="rId3">
            <a:alphaModFix/>
          </a:blip>
          <a:stretch>
            <a:fillRect/>
          </a:stretch>
        </p:blipFill>
        <p:spPr>
          <a:xfrm>
            <a:off x="138288" y="2094750"/>
            <a:ext cx="1947900" cy="1467225"/>
          </a:xfrm>
          <a:prstGeom prst="rect">
            <a:avLst/>
          </a:prstGeom>
          <a:noFill/>
          <a:ln>
            <a:noFill/>
          </a:ln>
        </p:spPr>
      </p:pic>
      <p:pic>
        <p:nvPicPr>
          <p:cNvPr id="162" name="Google Shape;162;p17"/>
          <p:cNvPicPr preferRelativeResize="0"/>
          <p:nvPr/>
        </p:nvPicPr>
        <p:blipFill>
          <a:blip r:embed="rId4">
            <a:alphaModFix/>
          </a:blip>
          <a:stretch>
            <a:fillRect/>
          </a:stretch>
        </p:blipFill>
        <p:spPr>
          <a:xfrm>
            <a:off x="3280450" y="1995163"/>
            <a:ext cx="2139503" cy="1666400"/>
          </a:xfrm>
          <a:prstGeom prst="rect">
            <a:avLst/>
          </a:prstGeom>
          <a:noFill/>
          <a:ln>
            <a:noFill/>
          </a:ln>
        </p:spPr>
      </p:pic>
      <p:sp>
        <p:nvSpPr>
          <p:cNvPr id="163" name="Google Shape;163;p17"/>
          <p:cNvSpPr/>
          <p:nvPr/>
        </p:nvSpPr>
        <p:spPr>
          <a:xfrm>
            <a:off x="2086188" y="2631563"/>
            <a:ext cx="1064100" cy="393600"/>
          </a:xfrm>
          <a:prstGeom prst="leftArrow">
            <a:avLst>
              <a:gd fmla="val 50000" name="adj1"/>
              <a:gd fmla="val 50000" name="adj2"/>
            </a:avLst>
          </a:prstGeom>
          <a:solidFill>
            <a:srgbClr val="FF99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pic>
        <p:nvPicPr>
          <p:cNvPr id="164" name="Google Shape;164;p17"/>
          <p:cNvPicPr preferRelativeResize="0"/>
          <p:nvPr/>
        </p:nvPicPr>
        <p:blipFill>
          <a:blip r:embed="rId5">
            <a:alphaModFix/>
          </a:blip>
          <a:stretch>
            <a:fillRect/>
          </a:stretch>
        </p:blipFill>
        <p:spPr>
          <a:xfrm>
            <a:off x="6918216" y="1973625"/>
            <a:ext cx="2160089" cy="1627436"/>
          </a:xfrm>
          <a:prstGeom prst="rect">
            <a:avLst/>
          </a:prstGeom>
          <a:noFill/>
          <a:ln>
            <a:noFill/>
          </a:ln>
        </p:spPr>
      </p:pic>
      <p:sp>
        <p:nvSpPr>
          <p:cNvPr id="165" name="Google Shape;165;p17"/>
          <p:cNvSpPr/>
          <p:nvPr/>
        </p:nvSpPr>
        <p:spPr>
          <a:xfrm>
            <a:off x="5550138" y="2631550"/>
            <a:ext cx="1064100" cy="393600"/>
          </a:xfrm>
          <a:prstGeom prst="leftArrow">
            <a:avLst>
              <a:gd fmla="val 50000" name="adj1"/>
              <a:gd fmla="val 50000" name="adj2"/>
            </a:avLst>
          </a:prstGeom>
          <a:solidFill>
            <a:srgbClr val="FF99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grpSp>
        <p:nvGrpSpPr>
          <p:cNvPr id="166" name="Google Shape;166;p17"/>
          <p:cNvGrpSpPr/>
          <p:nvPr/>
        </p:nvGrpSpPr>
        <p:grpSpPr>
          <a:xfrm>
            <a:off x="8145014" y="61299"/>
            <a:ext cx="941476" cy="606363"/>
            <a:chOff x="8023075" y="114725"/>
            <a:chExt cx="1085400" cy="893418"/>
          </a:xfrm>
        </p:grpSpPr>
        <p:pic>
          <p:nvPicPr>
            <p:cNvPr id="167" name="Google Shape;167;p17"/>
            <p:cNvPicPr preferRelativeResize="0"/>
            <p:nvPr/>
          </p:nvPicPr>
          <p:blipFill>
            <a:blip r:embed="rId6">
              <a:alphaModFix/>
            </a:blip>
            <a:stretch>
              <a:fillRect/>
            </a:stretch>
          </p:blipFill>
          <p:spPr>
            <a:xfrm>
              <a:off x="8023075" y="114725"/>
              <a:ext cx="1085400" cy="393600"/>
            </a:xfrm>
            <a:prstGeom prst="rect">
              <a:avLst/>
            </a:prstGeom>
            <a:noFill/>
            <a:ln>
              <a:noFill/>
            </a:ln>
          </p:spPr>
        </p:pic>
        <p:pic>
          <p:nvPicPr>
            <p:cNvPr id="168" name="Google Shape;168;p17"/>
            <p:cNvPicPr preferRelativeResize="0"/>
            <p:nvPr/>
          </p:nvPicPr>
          <p:blipFill>
            <a:blip r:embed="rId7">
              <a:alphaModFix/>
            </a:blip>
            <a:stretch>
              <a:fillRect/>
            </a:stretch>
          </p:blipFill>
          <p:spPr>
            <a:xfrm>
              <a:off x="8023075" y="454448"/>
              <a:ext cx="1085400" cy="553694"/>
            </a:xfrm>
            <a:prstGeom prst="rect">
              <a:avLst/>
            </a:prstGeom>
            <a:noFill/>
            <a:ln>
              <a:noFill/>
            </a:ln>
          </p:spPr>
        </p:pic>
      </p:grpSp>
      <p:pic>
        <p:nvPicPr>
          <p:cNvPr id="169" name="Google Shape;169;p17"/>
          <p:cNvPicPr preferRelativeResize="0"/>
          <p:nvPr/>
        </p:nvPicPr>
        <p:blipFill>
          <a:blip r:embed="rId8">
            <a:alphaModFix/>
          </a:blip>
          <a:stretch>
            <a:fillRect/>
          </a:stretch>
        </p:blipFill>
        <p:spPr>
          <a:xfrm>
            <a:off x="84375" y="61300"/>
            <a:ext cx="677179" cy="6063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
                                        </p:tgtEl>
                                        <p:attrNameLst>
                                          <p:attrName>style.visibility</p:attrName>
                                        </p:attrNameLst>
                                      </p:cBhvr>
                                      <p:to>
                                        <p:strVal val="visible"/>
                                      </p:to>
                                    </p:set>
                                    <p:animEffect filter="fade" transition="in">
                                      <p:cBhvr>
                                        <p:cTn dur="1000"/>
                                        <p:tgtEl>
                                          <p:spTgt spid="1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4"/>
                                        </p:tgtEl>
                                        <p:attrNameLst>
                                          <p:attrName>style.visibility</p:attrName>
                                        </p:attrNameLst>
                                      </p:cBhvr>
                                      <p:to>
                                        <p:strVal val="visible"/>
                                      </p:to>
                                    </p:set>
                                    <p:animEffect filter="fade" transition="in">
                                      <p:cBhvr>
                                        <p:cTn dur="1000"/>
                                        <p:tgtEl>
                                          <p:spTgt spid="1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
                                        </p:tgtEl>
                                        <p:attrNameLst>
                                          <p:attrName>style.visibility</p:attrName>
                                        </p:attrNameLst>
                                      </p:cBhvr>
                                      <p:to>
                                        <p:strVal val="visible"/>
                                      </p:to>
                                    </p:set>
                                    <p:animEffect filter="fade" transition="in">
                                      <p:cBhvr>
                                        <p:cTn dur="1000"/>
                                        <p:tgtEl>
                                          <p:spTgt spid="1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2"/>
                                        </p:tgtEl>
                                        <p:attrNameLst>
                                          <p:attrName>style.visibility</p:attrName>
                                        </p:attrNameLst>
                                      </p:cBhvr>
                                      <p:to>
                                        <p:strVal val="visible"/>
                                      </p:to>
                                    </p:set>
                                    <p:animEffect filter="fade" transition="in">
                                      <p:cBhvr>
                                        <p:cTn dur="1000"/>
                                        <p:tgtEl>
                                          <p:spTgt spid="1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
                                        </p:tgtEl>
                                        <p:attrNameLst>
                                          <p:attrName>style.visibility</p:attrName>
                                        </p:attrNameLst>
                                      </p:cBhvr>
                                      <p:to>
                                        <p:strVal val="visible"/>
                                      </p:to>
                                    </p:set>
                                    <p:animEffect filter="fade" transition="in">
                                      <p:cBhvr>
                                        <p:cTn dur="1000"/>
                                        <p:tgtEl>
                                          <p:spTgt spid="1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
                                        </p:tgtEl>
                                        <p:attrNameLst>
                                          <p:attrName>style.visibility</p:attrName>
                                        </p:attrNameLst>
                                      </p:cBhvr>
                                      <p:to>
                                        <p:strVal val="visible"/>
                                      </p:to>
                                    </p:set>
                                    <p:animEffect filter="fade" transition="in">
                                      <p:cBhvr>
                                        <p:cTn dur="1000"/>
                                        <p:tgtEl>
                                          <p:spTgt spid="1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
                                        </p:tgtEl>
                                        <p:attrNameLst>
                                          <p:attrName>style.visibility</p:attrName>
                                        </p:attrNameLst>
                                      </p:cBhvr>
                                      <p:to>
                                        <p:strVal val="visible"/>
                                      </p:to>
                                    </p:set>
                                    <p:animEffect filter="fade" transition="in">
                                      <p:cBhvr>
                                        <p:cTn dur="1000"/>
                                        <p:tgtEl>
                                          <p:spTgt spid="1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18"/>
          <p:cNvSpPr txBox="1"/>
          <p:nvPr>
            <p:ph idx="12" type="sldNum"/>
          </p:nvPr>
        </p:nvSpPr>
        <p:spPr>
          <a:xfrm>
            <a:off x="8538252" y="4749876"/>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b="0" lang="en" sz="1000">
                <a:solidFill>
                  <a:schemeClr val="accent3"/>
                </a:solidFill>
                <a:latin typeface="Average"/>
                <a:ea typeface="Average"/>
                <a:cs typeface="Average"/>
                <a:sym typeface="Average"/>
              </a:rPr>
              <a:t>‹#›</a:t>
            </a:fld>
            <a:endParaRPr b="0" sz="1000">
              <a:solidFill>
                <a:schemeClr val="accent3"/>
              </a:solidFill>
              <a:latin typeface="Average"/>
              <a:ea typeface="Average"/>
              <a:cs typeface="Average"/>
              <a:sym typeface="Average"/>
            </a:endParaRPr>
          </a:p>
        </p:txBody>
      </p:sp>
      <p:sp>
        <p:nvSpPr>
          <p:cNvPr id="175" name="Google Shape;175;p18"/>
          <p:cNvSpPr txBox="1"/>
          <p:nvPr/>
        </p:nvSpPr>
        <p:spPr>
          <a:xfrm>
            <a:off x="1148950" y="65900"/>
            <a:ext cx="6311100" cy="462600"/>
          </a:xfrm>
          <a:prstGeom prst="rect">
            <a:avLst/>
          </a:prstGeom>
          <a:solidFill>
            <a:srgbClr val="6D9EEB"/>
          </a:solidFill>
          <a:ln cap="flat" cmpd="sng" w="19050">
            <a:solidFill>
              <a:srgbClr val="9900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00000"/>
              </a:lnSpc>
              <a:spcBef>
                <a:spcPts val="0"/>
              </a:spcBef>
              <a:spcAft>
                <a:spcPts val="600"/>
              </a:spcAft>
              <a:buNone/>
            </a:pPr>
            <a:r>
              <a:rPr b="1" lang="en" sz="1700" u="sng">
                <a:latin typeface="Merriweather"/>
                <a:ea typeface="Merriweather"/>
                <a:cs typeface="Merriweather"/>
                <a:sym typeface="Merriweather"/>
              </a:rPr>
              <a:t>Radio emission as a tracer of star formation: synchrotron</a:t>
            </a:r>
            <a:endParaRPr b="1" sz="1700">
              <a:latin typeface="Merriweather"/>
              <a:ea typeface="Merriweather"/>
              <a:cs typeface="Merriweather"/>
              <a:sym typeface="Merriweather"/>
            </a:endParaRPr>
          </a:p>
        </p:txBody>
      </p:sp>
      <p:sp>
        <p:nvSpPr>
          <p:cNvPr id="176" name="Google Shape;176;p18"/>
          <p:cNvSpPr txBox="1"/>
          <p:nvPr/>
        </p:nvSpPr>
        <p:spPr>
          <a:xfrm>
            <a:off x="240475" y="616538"/>
            <a:ext cx="8458200" cy="1098600"/>
          </a:xfrm>
          <a:prstGeom prst="rect">
            <a:avLst/>
          </a:prstGeom>
          <a:solidFill>
            <a:srgbClr val="EA9999"/>
          </a:solidFill>
          <a:ln cap="flat" cmpd="sng" w="19050">
            <a:solidFill>
              <a:srgbClr val="9C27B0"/>
            </a:solidFill>
            <a:prstDash val="solid"/>
            <a:round/>
            <a:headEnd len="sm" w="sm" type="none"/>
            <a:tailEnd len="sm" w="sm" type="none"/>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Lexend Light"/>
              <a:buChar char="●"/>
            </a:pPr>
            <a:r>
              <a:rPr lang="en" sz="1200">
                <a:latin typeface="Lexend Light"/>
                <a:ea typeface="Lexend Light"/>
                <a:cs typeface="Lexend Light"/>
                <a:sym typeface="Lexend Light"/>
              </a:rPr>
              <a:t>Radio continuum emission from SFG’s are both thermal and non-thermal in nature.</a:t>
            </a:r>
            <a:endParaRPr sz="1200">
              <a:latin typeface="Lexend Light"/>
              <a:ea typeface="Lexend Light"/>
              <a:cs typeface="Lexend Light"/>
              <a:sym typeface="Lexend Light"/>
            </a:endParaRPr>
          </a:p>
          <a:p>
            <a:pPr indent="0" lvl="0" marL="0" rtl="0" algn="l">
              <a:spcBef>
                <a:spcPts val="0"/>
              </a:spcBef>
              <a:spcAft>
                <a:spcPts val="0"/>
              </a:spcAft>
              <a:buNone/>
            </a:pPr>
            <a:r>
              <a:t/>
            </a:r>
            <a:endParaRPr sz="1200">
              <a:latin typeface="Lexend Light"/>
              <a:ea typeface="Lexend Light"/>
              <a:cs typeface="Lexend Light"/>
              <a:sym typeface="Lexend Light"/>
            </a:endParaRPr>
          </a:p>
          <a:p>
            <a:pPr indent="-304800" lvl="0" marL="457200" rtl="0" algn="l">
              <a:spcBef>
                <a:spcPts val="0"/>
              </a:spcBef>
              <a:spcAft>
                <a:spcPts val="0"/>
              </a:spcAft>
              <a:buClr>
                <a:srgbClr val="000000"/>
              </a:buClr>
              <a:buSzPts val="1200"/>
              <a:buFont typeface="Lexend Light"/>
              <a:buChar char="●"/>
            </a:pPr>
            <a:r>
              <a:rPr lang="en" sz="1200">
                <a:latin typeface="Lexend Light"/>
                <a:ea typeface="Lexend Light"/>
                <a:cs typeface="Lexend Light"/>
                <a:sym typeface="Lexend Light"/>
              </a:rPr>
              <a:t>Supernovae only occurs for high mass stars (~10% of total). From IMF we can infer entire SFR.</a:t>
            </a:r>
            <a:endParaRPr sz="1200">
              <a:latin typeface="Lexend Light"/>
              <a:ea typeface="Lexend Light"/>
              <a:cs typeface="Lexend Light"/>
              <a:sym typeface="Lexend Light"/>
            </a:endParaRPr>
          </a:p>
          <a:p>
            <a:pPr indent="0" lvl="0" marL="0" rtl="0" algn="l">
              <a:spcBef>
                <a:spcPts val="0"/>
              </a:spcBef>
              <a:spcAft>
                <a:spcPts val="0"/>
              </a:spcAft>
              <a:buNone/>
            </a:pPr>
            <a:r>
              <a:t/>
            </a:r>
            <a:endParaRPr sz="1200">
              <a:latin typeface="Lexend Light"/>
              <a:ea typeface="Lexend Light"/>
              <a:cs typeface="Lexend Light"/>
              <a:sym typeface="Lexend Light"/>
            </a:endParaRPr>
          </a:p>
          <a:p>
            <a:pPr indent="-304800" lvl="0" marL="457200" rtl="0" algn="l">
              <a:spcBef>
                <a:spcPts val="0"/>
              </a:spcBef>
              <a:spcAft>
                <a:spcPts val="0"/>
              </a:spcAft>
              <a:buClr>
                <a:srgbClr val="000000"/>
              </a:buClr>
              <a:buSzPts val="1200"/>
              <a:buFont typeface="Lexend Light"/>
              <a:buChar char="●"/>
            </a:pPr>
            <a:r>
              <a:rPr lang="en" sz="1200">
                <a:latin typeface="Lexend Light"/>
                <a:ea typeface="Lexend Light"/>
                <a:cs typeface="Lexend Light"/>
                <a:sym typeface="Lexend Light"/>
              </a:rPr>
              <a:t>Synchrotron </a:t>
            </a:r>
            <a:r>
              <a:rPr lang="en" sz="1200">
                <a:latin typeface="Lexend Light"/>
                <a:ea typeface="Lexend Light"/>
                <a:cs typeface="Lexend Light"/>
                <a:sym typeface="Lexend Light"/>
              </a:rPr>
              <a:t> emission dominant at lower frequencies  1-10 GHz.</a:t>
            </a:r>
            <a:endParaRPr sz="1200">
              <a:latin typeface="Lexend Light"/>
              <a:ea typeface="Lexend Light"/>
              <a:cs typeface="Lexend Light"/>
              <a:sym typeface="Lexend Light"/>
            </a:endParaRPr>
          </a:p>
          <a:p>
            <a:pPr indent="0" lvl="0" marL="0" rtl="0" algn="l">
              <a:spcBef>
                <a:spcPts val="0"/>
              </a:spcBef>
              <a:spcAft>
                <a:spcPts val="0"/>
              </a:spcAft>
              <a:buNone/>
            </a:pPr>
            <a:r>
              <a:t/>
            </a:r>
            <a:endParaRPr sz="1200">
              <a:latin typeface="Lexend Light"/>
              <a:ea typeface="Lexend Light"/>
              <a:cs typeface="Lexend Light"/>
              <a:sym typeface="Lexend Light"/>
            </a:endParaRPr>
          </a:p>
          <a:p>
            <a:pPr indent="0" lvl="0" marL="0" rtl="0" algn="l">
              <a:spcBef>
                <a:spcPts val="0"/>
              </a:spcBef>
              <a:spcAft>
                <a:spcPts val="0"/>
              </a:spcAft>
              <a:buNone/>
            </a:pPr>
            <a:r>
              <a:t/>
            </a:r>
            <a:endParaRPr sz="1200">
              <a:latin typeface="Lexend Light"/>
              <a:ea typeface="Lexend Light"/>
              <a:cs typeface="Lexend Light"/>
              <a:sym typeface="Lexend Light"/>
            </a:endParaRPr>
          </a:p>
          <a:p>
            <a:pPr indent="0" lvl="0" marL="0" rtl="0" algn="l">
              <a:spcBef>
                <a:spcPts val="0"/>
              </a:spcBef>
              <a:spcAft>
                <a:spcPts val="0"/>
              </a:spcAft>
              <a:buNone/>
            </a:pPr>
            <a:r>
              <a:t/>
            </a:r>
            <a:endParaRPr sz="1200">
              <a:latin typeface="Lexend Light"/>
              <a:ea typeface="Lexend Light"/>
              <a:cs typeface="Lexend Light"/>
              <a:sym typeface="Lexend Light"/>
            </a:endParaRPr>
          </a:p>
          <a:p>
            <a:pPr indent="0" lvl="0" marL="457200" rtl="0" algn="l">
              <a:spcBef>
                <a:spcPts val="0"/>
              </a:spcBef>
              <a:spcAft>
                <a:spcPts val="0"/>
              </a:spcAft>
              <a:buNone/>
            </a:pPr>
            <a:r>
              <a:t/>
            </a:r>
            <a:endParaRPr sz="1200">
              <a:latin typeface="Lexend Light"/>
              <a:ea typeface="Lexend Light"/>
              <a:cs typeface="Lexend Light"/>
              <a:sym typeface="Lexend Light"/>
            </a:endParaRPr>
          </a:p>
          <a:p>
            <a:pPr indent="0" lvl="0" marL="457200" rtl="0" algn="l">
              <a:spcBef>
                <a:spcPts val="0"/>
              </a:spcBef>
              <a:spcAft>
                <a:spcPts val="0"/>
              </a:spcAft>
              <a:buNone/>
            </a:pPr>
            <a:r>
              <a:t/>
            </a:r>
            <a:endParaRPr sz="1200" u="sng">
              <a:latin typeface="Lexend Light"/>
              <a:ea typeface="Lexend Light"/>
              <a:cs typeface="Lexend Light"/>
              <a:sym typeface="Lexend Light"/>
            </a:endParaRPr>
          </a:p>
        </p:txBody>
      </p:sp>
      <p:grpSp>
        <p:nvGrpSpPr>
          <p:cNvPr id="177" name="Google Shape;177;p18"/>
          <p:cNvGrpSpPr/>
          <p:nvPr/>
        </p:nvGrpSpPr>
        <p:grpSpPr>
          <a:xfrm>
            <a:off x="36302" y="3624288"/>
            <a:ext cx="9071398" cy="861310"/>
            <a:chOff x="72577" y="3571350"/>
            <a:chExt cx="9071398" cy="861310"/>
          </a:xfrm>
        </p:grpSpPr>
        <p:sp>
          <p:nvSpPr>
            <p:cNvPr id="178" name="Google Shape;178;p18"/>
            <p:cNvSpPr/>
            <p:nvPr/>
          </p:nvSpPr>
          <p:spPr>
            <a:xfrm>
              <a:off x="1935577" y="3571360"/>
              <a:ext cx="1863000" cy="861300"/>
            </a:xfrm>
            <a:prstGeom prst="rect">
              <a:avLst/>
            </a:prstGeom>
            <a:solidFill>
              <a:srgbClr val="6FA8DC"/>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latin typeface="Karla"/>
                  <a:ea typeface="Karla"/>
                  <a:cs typeface="Karla"/>
                  <a:sym typeface="Karla"/>
                </a:rPr>
                <a:t>Synchrotron non-thermal</a:t>
              </a:r>
              <a:endParaRPr sz="1500">
                <a:latin typeface="Karla"/>
                <a:ea typeface="Karla"/>
                <a:cs typeface="Karla"/>
                <a:sym typeface="Karla"/>
              </a:endParaRPr>
            </a:p>
          </p:txBody>
        </p:sp>
        <p:sp>
          <p:nvSpPr>
            <p:cNvPr id="179" name="Google Shape;179;p18"/>
            <p:cNvSpPr/>
            <p:nvPr/>
          </p:nvSpPr>
          <p:spPr>
            <a:xfrm>
              <a:off x="72577" y="3571360"/>
              <a:ext cx="1863000" cy="861300"/>
            </a:xfrm>
            <a:prstGeom prst="rect">
              <a:avLst/>
            </a:prstGeom>
            <a:solidFill>
              <a:srgbClr val="93C47D"/>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latin typeface="Karla"/>
                  <a:ea typeface="Karla"/>
                  <a:cs typeface="Karla"/>
                  <a:sym typeface="Karla"/>
                </a:rPr>
                <a:t>Star-forming galaxies (SFG)</a:t>
              </a:r>
              <a:endParaRPr sz="1500">
                <a:latin typeface="Karla"/>
                <a:ea typeface="Karla"/>
                <a:cs typeface="Karla"/>
                <a:sym typeface="Karla"/>
              </a:endParaRPr>
            </a:p>
          </p:txBody>
        </p:sp>
        <p:sp>
          <p:nvSpPr>
            <p:cNvPr id="180" name="Google Shape;180;p18"/>
            <p:cNvSpPr/>
            <p:nvPr/>
          </p:nvSpPr>
          <p:spPr>
            <a:xfrm>
              <a:off x="5661577" y="3571360"/>
              <a:ext cx="1863000" cy="861300"/>
            </a:xfrm>
            <a:prstGeom prst="rect">
              <a:avLst/>
            </a:prstGeom>
            <a:solidFill>
              <a:srgbClr val="B4A7D6"/>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latin typeface="Karla"/>
                  <a:ea typeface="Karla"/>
                  <a:cs typeface="Karla"/>
                  <a:sym typeface="Karla"/>
                </a:rPr>
                <a:t>Steep spectrum</a:t>
              </a:r>
              <a:endParaRPr sz="1500">
                <a:latin typeface="Karla"/>
                <a:ea typeface="Karla"/>
                <a:cs typeface="Karla"/>
                <a:sym typeface="Karla"/>
              </a:endParaRPr>
            </a:p>
          </p:txBody>
        </p:sp>
        <p:sp>
          <p:nvSpPr>
            <p:cNvPr id="181" name="Google Shape;181;p18"/>
            <p:cNvSpPr/>
            <p:nvPr/>
          </p:nvSpPr>
          <p:spPr>
            <a:xfrm>
              <a:off x="3798577" y="3571360"/>
              <a:ext cx="1863000" cy="861300"/>
            </a:xfrm>
            <a:prstGeom prst="rect">
              <a:avLst/>
            </a:prstGeom>
            <a:solidFill>
              <a:srgbClr val="F9CB9C"/>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latin typeface="Karla"/>
                  <a:ea typeface="Karla"/>
                  <a:cs typeface="Karla"/>
                  <a:sym typeface="Karla"/>
                </a:rPr>
                <a:t>Supernovae type1a,1b</a:t>
              </a:r>
              <a:endParaRPr sz="1500">
                <a:latin typeface="Karla"/>
                <a:ea typeface="Karla"/>
                <a:cs typeface="Karla"/>
                <a:sym typeface="Karla"/>
              </a:endParaRPr>
            </a:p>
          </p:txBody>
        </p:sp>
        <p:sp>
          <p:nvSpPr>
            <p:cNvPr id="182" name="Google Shape;182;p18"/>
            <p:cNvSpPr/>
            <p:nvPr/>
          </p:nvSpPr>
          <p:spPr>
            <a:xfrm>
              <a:off x="7524575" y="3571350"/>
              <a:ext cx="1619400" cy="861300"/>
            </a:xfrm>
            <a:prstGeom prst="rect">
              <a:avLst/>
            </a:prstGeom>
            <a:solidFill>
              <a:srgbClr val="EA9999"/>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latin typeface="Karla"/>
                  <a:ea typeface="Karla"/>
                  <a:cs typeface="Karla"/>
                  <a:sym typeface="Karla"/>
                </a:rPr>
                <a:t>Delayed</a:t>
              </a:r>
              <a:r>
                <a:rPr lang="en" sz="1500">
                  <a:latin typeface="Karla"/>
                  <a:ea typeface="Karla"/>
                  <a:cs typeface="Karla"/>
                  <a:sym typeface="Karla"/>
                </a:rPr>
                <a:t> tracer of SFR (30-100 Myr)</a:t>
              </a:r>
              <a:endParaRPr sz="1500">
                <a:latin typeface="Karla"/>
                <a:ea typeface="Karla"/>
                <a:cs typeface="Karla"/>
                <a:sym typeface="Karla"/>
              </a:endParaRPr>
            </a:p>
            <a:p>
              <a:pPr indent="0" lvl="0" marL="0" rtl="0" algn="ctr">
                <a:spcBef>
                  <a:spcPts val="0"/>
                </a:spcBef>
                <a:spcAft>
                  <a:spcPts val="0"/>
                </a:spcAft>
                <a:buNone/>
              </a:pPr>
              <a:r>
                <a:t/>
              </a:r>
              <a:endParaRPr sz="1500">
                <a:latin typeface="Karla"/>
                <a:ea typeface="Karla"/>
                <a:cs typeface="Karla"/>
                <a:sym typeface="Karla"/>
              </a:endParaRPr>
            </a:p>
          </p:txBody>
        </p:sp>
      </p:grpSp>
      <p:sp>
        <p:nvSpPr>
          <p:cNvPr id="183" name="Google Shape;183;p18"/>
          <p:cNvSpPr/>
          <p:nvPr/>
        </p:nvSpPr>
        <p:spPr>
          <a:xfrm>
            <a:off x="2437275" y="2446450"/>
            <a:ext cx="1059900" cy="393600"/>
          </a:xfrm>
          <a:prstGeom prst="leftArrow">
            <a:avLst>
              <a:gd fmla="val 50000" name="adj1"/>
              <a:gd fmla="val 50000" name="adj2"/>
            </a:avLst>
          </a:prstGeom>
          <a:solidFill>
            <a:srgbClr val="FF99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pic>
        <p:nvPicPr>
          <p:cNvPr id="184" name="Google Shape;184;p18"/>
          <p:cNvPicPr preferRelativeResize="0"/>
          <p:nvPr/>
        </p:nvPicPr>
        <p:blipFill>
          <a:blip r:embed="rId3">
            <a:alphaModFix/>
          </a:blip>
          <a:stretch>
            <a:fillRect/>
          </a:stretch>
        </p:blipFill>
        <p:spPr>
          <a:xfrm>
            <a:off x="154675" y="1856800"/>
            <a:ext cx="2180375" cy="1429899"/>
          </a:xfrm>
          <a:prstGeom prst="rect">
            <a:avLst/>
          </a:prstGeom>
          <a:noFill/>
          <a:ln>
            <a:noFill/>
          </a:ln>
        </p:spPr>
      </p:pic>
      <p:pic>
        <p:nvPicPr>
          <p:cNvPr id="185" name="Google Shape;185;p18"/>
          <p:cNvPicPr preferRelativeResize="0"/>
          <p:nvPr/>
        </p:nvPicPr>
        <p:blipFill>
          <a:blip r:embed="rId4">
            <a:alphaModFix/>
          </a:blip>
          <a:stretch>
            <a:fillRect/>
          </a:stretch>
        </p:blipFill>
        <p:spPr>
          <a:xfrm>
            <a:off x="3656975" y="1849450"/>
            <a:ext cx="2180375" cy="1587600"/>
          </a:xfrm>
          <a:prstGeom prst="rect">
            <a:avLst/>
          </a:prstGeom>
          <a:noFill/>
          <a:ln>
            <a:noFill/>
          </a:ln>
        </p:spPr>
      </p:pic>
      <p:pic>
        <p:nvPicPr>
          <p:cNvPr id="186" name="Google Shape;186;p18"/>
          <p:cNvPicPr preferRelativeResize="0"/>
          <p:nvPr/>
        </p:nvPicPr>
        <p:blipFill>
          <a:blip r:embed="rId5">
            <a:alphaModFix/>
          </a:blip>
          <a:stretch>
            <a:fillRect/>
          </a:stretch>
        </p:blipFill>
        <p:spPr>
          <a:xfrm>
            <a:off x="7007000" y="1803188"/>
            <a:ext cx="1779197" cy="1669737"/>
          </a:xfrm>
          <a:prstGeom prst="rect">
            <a:avLst/>
          </a:prstGeom>
          <a:noFill/>
          <a:ln>
            <a:noFill/>
          </a:ln>
        </p:spPr>
      </p:pic>
      <p:sp>
        <p:nvSpPr>
          <p:cNvPr id="187" name="Google Shape;187;p18"/>
          <p:cNvSpPr/>
          <p:nvPr/>
        </p:nvSpPr>
        <p:spPr>
          <a:xfrm>
            <a:off x="5892225" y="2516238"/>
            <a:ext cx="1059900" cy="393600"/>
          </a:xfrm>
          <a:prstGeom prst="leftArrow">
            <a:avLst>
              <a:gd fmla="val 50000" name="adj1"/>
              <a:gd fmla="val 50000" name="adj2"/>
            </a:avLst>
          </a:prstGeom>
          <a:solidFill>
            <a:srgbClr val="FF99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pic>
        <p:nvPicPr>
          <p:cNvPr id="188" name="Google Shape;188;p18"/>
          <p:cNvPicPr preferRelativeResize="0"/>
          <p:nvPr/>
        </p:nvPicPr>
        <p:blipFill>
          <a:blip r:embed="rId6">
            <a:alphaModFix/>
          </a:blip>
          <a:stretch>
            <a:fillRect/>
          </a:stretch>
        </p:blipFill>
        <p:spPr>
          <a:xfrm>
            <a:off x="84375" y="61300"/>
            <a:ext cx="677179" cy="606351"/>
          </a:xfrm>
          <a:prstGeom prst="rect">
            <a:avLst/>
          </a:prstGeom>
          <a:noFill/>
          <a:ln>
            <a:noFill/>
          </a:ln>
        </p:spPr>
      </p:pic>
      <p:grpSp>
        <p:nvGrpSpPr>
          <p:cNvPr id="189" name="Google Shape;189;p18"/>
          <p:cNvGrpSpPr/>
          <p:nvPr/>
        </p:nvGrpSpPr>
        <p:grpSpPr>
          <a:xfrm>
            <a:off x="8224745" y="61302"/>
            <a:ext cx="862133" cy="555259"/>
            <a:chOff x="8023075" y="114725"/>
            <a:chExt cx="1085400" cy="893418"/>
          </a:xfrm>
        </p:grpSpPr>
        <p:pic>
          <p:nvPicPr>
            <p:cNvPr id="190" name="Google Shape;190;p18"/>
            <p:cNvPicPr preferRelativeResize="0"/>
            <p:nvPr/>
          </p:nvPicPr>
          <p:blipFill>
            <a:blip r:embed="rId7">
              <a:alphaModFix/>
            </a:blip>
            <a:stretch>
              <a:fillRect/>
            </a:stretch>
          </p:blipFill>
          <p:spPr>
            <a:xfrm>
              <a:off x="8023075" y="114725"/>
              <a:ext cx="1085400" cy="393600"/>
            </a:xfrm>
            <a:prstGeom prst="rect">
              <a:avLst/>
            </a:prstGeom>
            <a:noFill/>
            <a:ln>
              <a:noFill/>
            </a:ln>
          </p:spPr>
        </p:pic>
        <p:pic>
          <p:nvPicPr>
            <p:cNvPr id="191" name="Google Shape;191;p18"/>
            <p:cNvPicPr preferRelativeResize="0"/>
            <p:nvPr/>
          </p:nvPicPr>
          <p:blipFill>
            <a:blip r:embed="rId8">
              <a:alphaModFix/>
            </a:blip>
            <a:stretch>
              <a:fillRect/>
            </a:stretch>
          </p:blipFill>
          <p:spPr>
            <a:xfrm>
              <a:off x="8023075" y="454448"/>
              <a:ext cx="1085400" cy="553694"/>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
                                        </p:tgtEl>
                                        <p:attrNameLst>
                                          <p:attrName>style.visibility</p:attrName>
                                        </p:attrNameLst>
                                      </p:cBhvr>
                                      <p:to>
                                        <p:strVal val="visible"/>
                                      </p:to>
                                    </p:set>
                                    <p:animEffect filter="fade" transition="in">
                                      <p:cBhvr>
                                        <p:cTn dur="1000"/>
                                        <p:tgtEl>
                                          <p:spTgt spid="1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
                                        </p:tgtEl>
                                        <p:attrNameLst>
                                          <p:attrName>style.visibility</p:attrName>
                                        </p:attrNameLst>
                                      </p:cBhvr>
                                      <p:to>
                                        <p:strVal val="visible"/>
                                      </p:to>
                                    </p:set>
                                    <p:animEffect filter="fade" transition="in">
                                      <p:cBhvr>
                                        <p:cTn dur="1000"/>
                                        <p:tgtEl>
                                          <p:spTgt spid="1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7"/>
                                        </p:tgtEl>
                                        <p:attrNameLst>
                                          <p:attrName>style.visibility</p:attrName>
                                        </p:attrNameLst>
                                      </p:cBhvr>
                                      <p:to>
                                        <p:strVal val="visible"/>
                                      </p:to>
                                    </p:set>
                                    <p:animEffect filter="fade" transition="in">
                                      <p:cBhvr>
                                        <p:cTn dur="1000"/>
                                        <p:tgtEl>
                                          <p:spTgt spid="1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5"/>
                                        </p:tgtEl>
                                        <p:attrNameLst>
                                          <p:attrName>style.visibility</p:attrName>
                                        </p:attrNameLst>
                                      </p:cBhvr>
                                      <p:to>
                                        <p:strVal val="visible"/>
                                      </p:to>
                                    </p:set>
                                    <p:animEffect filter="fade" transition="in">
                                      <p:cBhvr>
                                        <p:cTn dur="1000"/>
                                        <p:tgtEl>
                                          <p:spTgt spid="1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
                                        </p:tgtEl>
                                        <p:attrNameLst>
                                          <p:attrName>style.visibility</p:attrName>
                                        </p:attrNameLst>
                                      </p:cBhvr>
                                      <p:to>
                                        <p:strVal val="visible"/>
                                      </p:to>
                                    </p:set>
                                    <p:animEffect filter="fade" transition="in">
                                      <p:cBhvr>
                                        <p:cTn dur="1000"/>
                                        <p:tgtEl>
                                          <p:spTgt spid="1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4"/>
                                        </p:tgtEl>
                                        <p:attrNameLst>
                                          <p:attrName>style.visibility</p:attrName>
                                        </p:attrNameLst>
                                      </p:cBhvr>
                                      <p:to>
                                        <p:strVal val="visible"/>
                                      </p:to>
                                    </p:set>
                                    <p:animEffect filter="fade" transition="in">
                                      <p:cBhvr>
                                        <p:cTn dur="1000"/>
                                        <p:tgtEl>
                                          <p:spTgt spid="1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7"/>
                                        </p:tgtEl>
                                        <p:attrNameLst>
                                          <p:attrName>style.visibility</p:attrName>
                                        </p:attrNameLst>
                                      </p:cBhvr>
                                      <p:to>
                                        <p:strVal val="visible"/>
                                      </p:to>
                                    </p:set>
                                    <p:animEffect filter="fade" transition="in">
                                      <p:cBhvr>
                                        <p:cTn dur="1000"/>
                                        <p:tgtEl>
                                          <p:spTgt spid="1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19"/>
          <p:cNvSpPr txBox="1"/>
          <p:nvPr>
            <p:ph idx="12" type="sldNum"/>
          </p:nvPr>
        </p:nvSpPr>
        <p:spPr>
          <a:xfrm>
            <a:off x="8538252" y="4749876"/>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b="0" lang="en" sz="1000">
                <a:solidFill>
                  <a:schemeClr val="accent3"/>
                </a:solidFill>
                <a:latin typeface="Average"/>
                <a:ea typeface="Average"/>
                <a:cs typeface="Average"/>
                <a:sym typeface="Average"/>
              </a:rPr>
              <a:t>‹#›</a:t>
            </a:fld>
            <a:endParaRPr b="0" sz="1000">
              <a:solidFill>
                <a:schemeClr val="accent3"/>
              </a:solidFill>
              <a:latin typeface="Average"/>
              <a:ea typeface="Average"/>
              <a:cs typeface="Average"/>
              <a:sym typeface="Average"/>
            </a:endParaRPr>
          </a:p>
        </p:txBody>
      </p:sp>
      <p:sp>
        <p:nvSpPr>
          <p:cNvPr id="197" name="Google Shape;197;p19"/>
          <p:cNvSpPr txBox="1"/>
          <p:nvPr/>
        </p:nvSpPr>
        <p:spPr>
          <a:xfrm>
            <a:off x="1770725" y="80225"/>
            <a:ext cx="5854200" cy="462600"/>
          </a:xfrm>
          <a:prstGeom prst="rect">
            <a:avLst/>
          </a:prstGeom>
          <a:solidFill>
            <a:srgbClr val="6D9EEB"/>
          </a:solidFill>
          <a:ln cap="flat" cmpd="sng" w="19050">
            <a:solidFill>
              <a:srgbClr val="9900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00000"/>
              </a:lnSpc>
              <a:spcBef>
                <a:spcPts val="0"/>
              </a:spcBef>
              <a:spcAft>
                <a:spcPts val="600"/>
              </a:spcAft>
              <a:buNone/>
            </a:pPr>
            <a:r>
              <a:rPr b="1" lang="en" sz="1800" u="sng">
                <a:latin typeface="Merriweather"/>
                <a:ea typeface="Merriweather"/>
                <a:cs typeface="Merriweather"/>
                <a:sym typeface="Merriweather"/>
              </a:rPr>
              <a:t>Calculating total SFR from radio flux</a:t>
            </a:r>
            <a:endParaRPr b="1" sz="1800">
              <a:latin typeface="Merriweather"/>
              <a:ea typeface="Merriweather"/>
              <a:cs typeface="Merriweather"/>
              <a:sym typeface="Merriweather"/>
            </a:endParaRPr>
          </a:p>
        </p:txBody>
      </p:sp>
      <p:sp>
        <p:nvSpPr>
          <p:cNvPr id="198" name="Google Shape;198;p19"/>
          <p:cNvSpPr txBox="1"/>
          <p:nvPr/>
        </p:nvSpPr>
        <p:spPr>
          <a:xfrm>
            <a:off x="229325" y="785725"/>
            <a:ext cx="8458200" cy="1109100"/>
          </a:xfrm>
          <a:prstGeom prst="rect">
            <a:avLst/>
          </a:prstGeom>
          <a:solidFill>
            <a:srgbClr val="EA9999"/>
          </a:solidFill>
          <a:ln cap="flat" cmpd="sng" w="19050">
            <a:solidFill>
              <a:srgbClr val="9C27B0"/>
            </a:solidFill>
            <a:prstDash val="solid"/>
            <a:round/>
            <a:headEnd len="sm" w="sm" type="none"/>
            <a:tailEnd len="sm" w="sm" type="none"/>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Lexend Light"/>
              <a:buChar char="●"/>
            </a:pPr>
            <a:r>
              <a:rPr lang="en" sz="1200">
                <a:latin typeface="Lexend Light"/>
                <a:ea typeface="Lexend Light"/>
                <a:cs typeface="Lexend Light"/>
                <a:sym typeface="Lexend Light"/>
              </a:rPr>
              <a:t>There exists a tight </a:t>
            </a:r>
            <a:r>
              <a:rPr lang="en" sz="1200">
                <a:latin typeface="Lexend Light"/>
                <a:ea typeface="Lexend Light"/>
                <a:cs typeface="Lexend Light"/>
                <a:sym typeface="Lexend Light"/>
              </a:rPr>
              <a:t>correlation</a:t>
            </a:r>
            <a:r>
              <a:rPr lang="en" sz="1200">
                <a:latin typeface="Lexend Light"/>
                <a:ea typeface="Lexend Light"/>
                <a:cs typeface="Lexend Light"/>
                <a:sym typeface="Lexend Light"/>
              </a:rPr>
              <a:t> between total IR </a:t>
            </a:r>
            <a:r>
              <a:rPr lang="en" sz="1200">
                <a:latin typeface="Lexend Light"/>
                <a:ea typeface="Lexend Light"/>
                <a:cs typeface="Lexend Light"/>
                <a:sym typeface="Lexend Light"/>
              </a:rPr>
              <a:t>luminosity</a:t>
            </a:r>
            <a:r>
              <a:rPr lang="en" sz="1200">
                <a:latin typeface="Lexend Light"/>
                <a:ea typeface="Lexend Light"/>
                <a:cs typeface="Lexend Light"/>
                <a:sym typeface="Lexend Light"/>
              </a:rPr>
              <a:t> and radio </a:t>
            </a:r>
            <a:r>
              <a:rPr lang="en" sz="1200">
                <a:latin typeface="Lexend Light"/>
                <a:ea typeface="Lexend Light"/>
                <a:cs typeface="Lexend Light"/>
                <a:sym typeface="Lexend Light"/>
              </a:rPr>
              <a:t>luminosity -&gt; Both SFR tracers.</a:t>
            </a:r>
            <a:endParaRPr sz="1200">
              <a:latin typeface="Lexend Light"/>
              <a:ea typeface="Lexend Light"/>
              <a:cs typeface="Lexend Light"/>
              <a:sym typeface="Lexend Light"/>
            </a:endParaRPr>
          </a:p>
          <a:p>
            <a:pPr indent="0" lvl="0" marL="914400" rtl="0" algn="l">
              <a:spcBef>
                <a:spcPts val="0"/>
              </a:spcBef>
              <a:spcAft>
                <a:spcPts val="0"/>
              </a:spcAft>
              <a:buNone/>
            </a:pPr>
            <a:r>
              <a:t/>
            </a:r>
            <a:endParaRPr sz="1200">
              <a:latin typeface="Lexend Light"/>
              <a:ea typeface="Lexend Light"/>
              <a:cs typeface="Lexend Light"/>
              <a:sym typeface="Lexend Light"/>
            </a:endParaRPr>
          </a:p>
          <a:p>
            <a:pPr indent="-304800" lvl="0" marL="457200" rtl="0" algn="l">
              <a:spcBef>
                <a:spcPts val="0"/>
              </a:spcBef>
              <a:spcAft>
                <a:spcPts val="0"/>
              </a:spcAft>
              <a:buSzPts val="1200"/>
              <a:buFont typeface="Lexend Light"/>
              <a:buChar char="●"/>
            </a:pPr>
            <a:r>
              <a:rPr lang="en" sz="1200">
                <a:latin typeface="Lexend Light"/>
                <a:ea typeface="Lexend Light"/>
                <a:cs typeface="Lexend Light"/>
                <a:sym typeface="Lexend Light"/>
              </a:rPr>
              <a:t>UV light from young hot massive stars are absorbed and re-emitted at IR.</a:t>
            </a:r>
            <a:endParaRPr sz="1200">
              <a:latin typeface="Lexend Light"/>
              <a:ea typeface="Lexend Light"/>
              <a:cs typeface="Lexend Light"/>
              <a:sym typeface="Lexend Light"/>
            </a:endParaRPr>
          </a:p>
          <a:p>
            <a:pPr indent="0" lvl="0" marL="914400" rtl="0" algn="l">
              <a:spcBef>
                <a:spcPts val="0"/>
              </a:spcBef>
              <a:spcAft>
                <a:spcPts val="0"/>
              </a:spcAft>
              <a:buNone/>
            </a:pPr>
            <a:r>
              <a:t/>
            </a:r>
            <a:endParaRPr sz="1200">
              <a:latin typeface="Lexend Light"/>
              <a:ea typeface="Lexend Light"/>
              <a:cs typeface="Lexend Light"/>
              <a:sym typeface="Lexend Light"/>
            </a:endParaRPr>
          </a:p>
          <a:p>
            <a:pPr indent="-304800" lvl="0" marL="457200" rtl="0" algn="l">
              <a:spcBef>
                <a:spcPts val="0"/>
              </a:spcBef>
              <a:spcAft>
                <a:spcPts val="0"/>
              </a:spcAft>
              <a:buSzPts val="1200"/>
              <a:buFont typeface="Lexend Light"/>
              <a:buChar char="●"/>
            </a:pPr>
            <a:r>
              <a:rPr lang="en" sz="1200">
                <a:latin typeface="Lexend Light"/>
                <a:ea typeface="Lexend Light"/>
                <a:cs typeface="Lexend Light"/>
                <a:sym typeface="Lexend Light"/>
              </a:rPr>
              <a:t>Supernovae produces radio emission dominant at GHz frequencies.</a:t>
            </a:r>
            <a:endParaRPr sz="1200">
              <a:latin typeface="Lexend Light"/>
              <a:ea typeface="Lexend Light"/>
              <a:cs typeface="Lexend Light"/>
              <a:sym typeface="Lexend Light"/>
            </a:endParaRPr>
          </a:p>
          <a:p>
            <a:pPr indent="0" lvl="0" marL="914400" rtl="0" algn="l">
              <a:spcBef>
                <a:spcPts val="0"/>
              </a:spcBef>
              <a:spcAft>
                <a:spcPts val="0"/>
              </a:spcAft>
              <a:buNone/>
            </a:pPr>
            <a:r>
              <a:t/>
            </a:r>
            <a:endParaRPr sz="1200">
              <a:latin typeface="Lexend Light"/>
              <a:ea typeface="Lexend Light"/>
              <a:cs typeface="Lexend Light"/>
              <a:sym typeface="Lexend Light"/>
            </a:endParaRPr>
          </a:p>
          <a:p>
            <a:pPr indent="0" lvl="0" marL="914400" rtl="0" algn="l">
              <a:spcBef>
                <a:spcPts val="0"/>
              </a:spcBef>
              <a:spcAft>
                <a:spcPts val="0"/>
              </a:spcAft>
              <a:buNone/>
            </a:pPr>
            <a:r>
              <a:t/>
            </a:r>
            <a:endParaRPr sz="1200">
              <a:latin typeface="Lexend Light"/>
              <a:ea typeface="Lexend Light"/>
              <a:cs typeface="Lexend Light"/>
              <a:sym typeface="Lexend Light"/>
            </a:endParaRPr>
          </a:p>
        </p:txBody>
      </p:sp>
      <p:pic>
        <p:nvPicPr>
          <p:cNvPr id="199" name="Google Shape;199;p19"/>
          <p:cNvPicPr preferRelativeResize="0"/>
          <p:nvPr/>
        </p:nvPicPr>
        <p:blipFill>
          <a:blip r:embed="rId3">
            <a:alphaModFix/>
          </a:blip>
          <a:stretch>
            <a:fillRect/>
          </a:stretch>
        </p:blipFill>
        <p:spPr>
          <a:xfrm>
            <a:off x="1550325" y="2167510"/>
            <a:ext cx="6043337" cy="861300"/>
          </a:xfrm>
          <a:prstGeom prst="rect">
            <a:avLst/>
          </a:prstGeom>
          <a:noFill/>
          <a:ln cap="flat" cmpd="sng" w="19050">
            <a:solidFill>
              <a:srgbClr val="FFFF00"/>
            </a:solidFill>
            <a:prstDash val="solid"/>
            <a:round/>
            <a:headEnd len="sm" w="sm" type="none"/>
            <a:tailEnd len="sm" w="sm" type="none"/>
          </a:ln>
        </p:spPr>
      </p:pic>
      <p:pic>
        <p:nvPicPr>
          <p:cNvPr id="200" name="Google Shape;200;p19"/>
          <p:cNvPicPr preferRelativeResize="0"/>
          <p:nvPr/>
        </p:nvPicPr>
        <p:blipFill>
          <a:blip r:embed="rId4">
            <a:alphaModFix/>
          </a:blip>
          <a:stretch>
            <a:fillRect/>
          </a:stretch>
        </p:blipFill>
        <p:spPr>
          <a:xfrm>
            <a:off x="1580500" y="4117375"/>
            <a:ext cx="5411401" cy="687375"/>
          </a:xfrm>
          <a:prstGeom prst="rect">
            <a:avLst/>
          </a:prstGeom>
          <a:noFill/>
          <a:ln cap="flat" cmpd="sng" w="19050">
            <a:solidFill>
              <a:srgbClr val="00FF00"/>
            </a:solidFill>
            <a:prstDash val="solid"/>
            <a:round/>
            <a:headEnd len="sm" w="sm" type="none"/>
            <a:tailEnd len="sm" w="sm" type="none"/>
          </a:ln>
        </p:spPr>
      </p:pic>
      <p:pic>
        <p:nvPicPr>
          <p:cNvPr id="201" name="Google Shape;201;p19"/>
          <p:cNvPicPr preferRelativeResize="0"/>
          <p:nvPr/>
        </p:nvPicPr>
        <p:blipFill>
          <a:blip r:embed="rId5">
            <a:alphaModFix/>
          </a:blip>
          <a:stretch>
            <a:fillRect/>
          </a:stretch>
        </p:blipFill>
        <p:spPr>
          <a:xfrm>
            <a:off x="6241974" y="1434465"/>
            <a:ext cx="1758763" cy="393569"/>
          </a:xfrm>
          <a:prstGeom prst="rect">
            <a:avLst/>
          </a:prstGeom>
          <a:noFill/>
          <a:ln>
            <a:noFill/>
          </a:ln>
        </p:spPr>
      </p:pic>
      <p:pic>
        <p:nvPicPr>
          <p:cNvPr id="202" name="Google Shape;202;p19"/>
          <p:cNvPicPr preferRelativeResize="0"/>
          <p:nvPr/>
        </p:nvPicPr>
        <p:blipFill>
          <a:blip r:embed="rId6">
            <a:alphaModFix/>
          </a:blip>
          <a:stretch>
            <a:fillRect/>
          </a:stretch>
        </p:blipFill>
        <p:spPr>
          <a:xfrm>
            <a:off x="84375" y="61300"/>
            <a:ext cx="677179" cy="606351"/>
          </a:xfrm>
          <a:prstGeom prst="rect">
            <a:avLst/>
          </a:prstGeom>
          <a:noFill/>
          <a:ln>
            <a:noFill/>
          </a:ln>
        </p:spPr>
      </p:pic>
      <p:grpSp>
        <p:nvGrpSpPr>
          <p:cNvPr id="203" name="Google Shape;203;p19"/>
          <p:cNvGrpSpPr/>
          <p:nvPr/>
        </p:nvGrpSpPr>
        <p:grpSpPr>
          <a:xfrm>
            <a:off x="8145014" y="61299"/>
            <a:ext cx="941476" cy="606363"/>
            <a:chOff x="8023075" y="114725"/>
            <a:chExt cx="1085400" cy="893418"/>
          </a:xfrm>
        </p:grpSpPr>
        <p:pic>
          <p:nvPicPr>
            <p:cNvPr id="204" name="Google Shape;204;p19"/>
            <p:cNvPicPr preferRelativeResize="0"/>
            <p:nvPr/>
          </p:nvPicPr>
          <p:blipFill>
            <a:blip r:embed="rId7">
              <a:alphaModFix/>
            </a:blip>
            <a:stretch>
              <a:fillRect/>
            </a:stretch>
          </p:blipFill>
          <p:spPr>
            <a:xfrm>
              <a:off x="8023075" y="114725"/>
              <a:ext cx="1085400" cy="393600"/>
            </a:xfrm>
            <a:prstGeom prst="rect">
              <a:avLst/>
            </a:prstGeom>
            <a:noFill/>
            <a:ln>
              <a:noFill/>
            </a:ln>
          </p:spPr>
        </p:pic>
        <p:pic>
          <p:nvPicPr>
            <p:cNvPr id="205" name="Google Shape;205;p19"/>
            <p:cNvPicPr preferRelativeResize="0"/>
            <p:nvPr/>
          </p:nvPicPr>
          <p:blipFill>
            <a:blip r:embed="rId8">
              <a:alphaModFix/>
            </a:blip>
            <a:stretch>
              <a:fillRect/>
            </a:stretch>
          </p:blipFill>
          <p:spPr>
            <a:xfrm>
              <a:off x="8023075" y="454448"/>
              <a:ext cx="1085400" cy="553694"/>
            </a:xfrm>
            <a:prstGeom prst="rect">
              <a:avLst/>
            </a:prstGeom>
            <a:noFill/>
            <a:ln>
              <a:noFill/>
            </a:ln>
          </p:spPr>
        </p:pic>
      </p:grpSp>
      <p:pic>
        <p:nvPicPr>
          <p:cNvPr id="206" name="Google Shape;206;p19"/>
          <p:cNvPicPr preferRelativeResize="0"/>
          <p:nvPr/>
        </p:nvPicPr>
        <p:blipFill>
          <a:blip r:embed="rId9">
            <a:alphaModFix/>
          </a:blip>
          <a:stretch>
            <a:fillRect/>
          </a:stretch>
        </p:blipFill>
        <p:spPr>
          <a:xfrm>
            <a:off x="2333550" y="3181210"/>
            <a:ext cx="4249750" cy="783765"/>
          </a:xfrm>
          <a:prstGeom prst="rect">
            <a:avLst/>
          </a:prstGeom>
          <a:noFill/>
          <a:ln cap="flat" cmpd="sng" w="28575">
            <a:solidFill>
              <a:srgbClr val="FF00FF"/>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8"/>
                                        </p:tgtEl>
                                        <p:attrNameLst>
                                          <p:attrName>style.visibility</p:attrName>
                                        </p:attrNameLst>
                                      </p:cBhvr>
                                      <p:to>
                                        <p:strVal val="visible"/>
                                      </p:to>
                                    </p:set>
                                    <p:animEffect filter="fade" transition="in">
                                      <p:cBhvr>
                                        <p:cTn dur="1000"/>
                                        <p:tgtEl>
                                          <p:spTgt spid="1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
                                        </p:tgtEl>
                                        <p:attrNameLst>
                                          <p:attrName>style.visibility</p:attrName>
                                        </p:attrNameLst>
                                      </p:cBhvr>
                                      <p:to>
                                        <p:strVal val="visible"/>
                                      </p:to>
                                    </p:set>
                                    <p:animEffect filter="fade" transition="in">
                                      <p:cBhvr>
                                        <p:cTn dur="1000"/>
                                        <p:tgtEl>
                                          <p:spTgt spid="1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
                                        </p:tgtEl>
                                        <p:attrNameLst>
                                          <p:attrName>style.visibility</p:attrName>
                                        </p:attrNameLst>
                                      </p:cBhvr>
                                      <p:to>
                                        <p:strVal val="visible"/>
                                      </p:to>
                                    </p:set>
                                    <p:animEffect filter="fade" transition="in">
                                      <p:cBhvr>
                                        <p:cTn dur="1000"/>
                                        <p:tgtEl>
                                          <p:spTgt spid="2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6"/>
                                        </p:tgtEl>
                                        <p:attrNameLst>
                                          <p:attrName>style.visibility</p:attrName>
                                        </p:attrNameLst>
                                      </p:cBhvr>
                                      <p:to>
                                        <p:strVal val="visible"/>
                                      </p:to>
                                    </p:set>
                                    <p:animEffect filter="fade" transition="in">
                                      <p:cBhvr>
                                        <p:cTn dur="1000"/>
                                        <p:tgtEl>
                                          <p:spTgt spid="2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
                                        </p:tgtEl>
                                        <p:attrNameLst>
                                          <p:attrName>style.visibility</p:attrName>
                                        </p:attrNameLst>
                                      </p:cBhvr>
                                      <p:to>
                                        <p:strVal val="visible"/>
                                      </p:to>
                                    </p:set>
                                    <p:animEffect filter="fade" transition="in">
                                      <p:cBhvr>
                                        <p:cTn dur="1000"/>
                                        <p:tgtEl>
                                          <p:spTgt spid="2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20"/>
          <p:cNvSpPr txBox="1"/>
          <p:nvPr/>
        </p:nvSpPr>
        <p:spPr>
          <a:xfrm>
            <a:off x="2293300" y="74775"/>
            <a:ext cx="4579800" cy="427500"/>
          </a:xfrm>
          <a:prstGeom prst="rect">
            <a:avLst/>
          </a:prstGeom>
          <a:solidFill>
            <a:srgbClr val="6D9EEB"/>
          </a:solidFill>
          <a:ln cap="flat" cmpd="sng" w="19050">
            <a:solidFill>
              <a:srgbClr val="9900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00000"/>
              </a:lnSpc>
              <a:spcBef>
                <a:spcPts val="0"/>
              </a:spcBef>
              <a:spcAft>
                <a:spcPts val="600"/>
              </a:spcAft>
              <a:buNone/>
            </a:pPr>
            <a:r>
              <a:rPr b="1" lang="en" sz="2000">
                <a:latin typeface="Merriweather"/>
                <a:ea typeface="Merriweather"/>
                <a:cs typeface="Merriweather"/>
                <a:sym typeface="Merriweather"/>
              </a:rPr>
              <a:t>Saraswati supercluster</a:t>
            </a:r>
            <a:endParaRPr b="1" sz="2000">
              <a:latin typeface="Merriweather"/>
              <a:ea typeface="Merriweather"/>
              <a:cs typeface="Merriweather"/>
              <a:sym typeface="Merriweather"/>
            </a:endParaRPr>
          </a:p>
        </p:txBody>
      </p:sp>
      <p:sp>
        <p:nvSpPr>
          <p:cNvPr id="212" name="Google Shape;212;p20"/>
          <p:cNvSpPr txBox="1"/>
          <p:nvPr/>
        </p:nvSpPr>
        <p:spPr>
          <a:xfrm>
            <a:off x="154675" y="594125"/>
            <a:ext cx="7945200" cy="793500"/>
          </a:xfrm>
          <a:prstGeom prst="rect">
            <a:avLst/>
          </a:prstGeom>
          <a:solidFill>
            <a:srgbClr val="EA9999"/>
          </a:solidFill>
          <a:ln cap="flat" cmpd="sng" w="19050">
            <a:solidFill>
              <a:srgbClr val="9C27B0"/>
            </a:solidFill>
            <a:prstDash val="solid"/>
            <a:round/>
            <a:headEnd len="sm" w="sm" type="none"/>
            <a:tailEnd len="sm" w="sm" type="none"/>
          </a:ln>
        </p:spPr>
        <p:txBody>
          <a:bodyPr anchorCtr="0" anchor="t" bIns="91425" lIns="91425" spcFirstLastPara="1" rIns="91425" wrap="square" tIns="91425">
            <a:noAutofit/>
          </a:bodyPr>
          <a:lstStyle/>
          <a:p>
            <a:pPr indent="-298450" lvl="0" marL="457200" rtl="0" algn="l">
              <a:spcBef>
                <a:spcPts val="0"/>
              </a:spcBef>
              <a:spcAft>
                <a:spcPts val="0"/>
              </a:spcAft>
              <a:buSzPts val="1100"/>
              <a:buFont typeface="Lexend Light"/>
              <a:buChar char="●"/>
            </a:pPr>
            <a:r>
              <a:rPr lang="en" sz="1100">
                <a:latin typeface="Lexend Light"/>
                <a:ea typeface="Lexend Light"/>
                <a:cs typeface="Lexend Light"/>
                <a:sym typeface="Lexend Light"/>
              </a:rPr>
              <a:t>One of the most significant density enhancements found at medium redshifts (z ~ 0.27)</a:t>
            </a:r>
            <a:endParaRPr sz="1100">
              <a:latin typeface="Lexend Light"/>
              <a:ea typeface="Lexend Light"/>
              <a:cs typeface="Lexend Light"/>
              <a:sym typeface="Lexend Light"/>
            </a:endParaRPr>
          </a:p>
          <a:p>
            <a:pPr indent="0" lvl="0" marL="0" rtl="0" algn="l">
              <a:spcBef>
                <a:spcPts val="0"/>
              </a:spcBef>
              <a:spcAft>
                <a:spcPts val="0"/>
              </a:spcAft>
              <a:buNone/>
            </a:pPr>
            <a:r>
              <a:t/>
            </a:r>
            <a:endParaRPr sz="1100">
              <a:latin typeface="Lexend Light"/>
              <a:ea typeface="Lexend Light"/>
              <a:cs typeface="Lexend Light"/>
              <a:sym typeface="Lexend Light"/>
            </a:endParaRPr>
          </a:p>
          <a:p>
            <a:pPr indent="-298450" lvl="0" marL="457200" rtl="0" algn="l">
              <a:spcBef>
                <a:spcPts val="0"/>
              </a:spcBef>
              <a:spcAft>
                <a:spcPts val="0"/>
              </a:spcAft>
              <a:buSzPts val="1100"/>
              <a:buFont typeface="Lexend Light"/>
              <a:buChar char="●"/>
            </a:pPr>
            <a:r>
              <a:rPr lang="en" sz="1100">
                <a:latin typeface="Lexend Light"/>
                <a:ea typeface="Lexend Light"/>
                <a:cs typeface="Lexend Light"/>
                <a:sym typeface="Lexend Light"/>
              </a:rPr>
              <a:t>Contains over 40 galaxy cluster and groups. The 2 largest galaxy clusters comprise 20% of its total mass.</a:t>
            </a:r>
            <a:endParaRPr sz="1100">
              <a:latin typeface="Lexend Light"/>
              <a:ea typeface="Lexend Light"/>
              <a:cs typeface="Lexend Light"/>
              <a:sym typeface="Lexend Light"/>
            </a:endParaRPr>
          </a:p>
          <a:p>
            <a:pPr indent="0" lvl="0" marL="457200" rtl="0" algn="l">
              <a:spcBef>
                <a:spcPts val="0"/>
              </a:spcBef>
              <a:spcAft>
                <a:spcPts val="0"/>
              </a:spcAft>
              <a:buNone/>
            </a:pPr>
            <a:r>
              <a:t/>
            </a:r>
            <a:endParaRPr sz="1100">
              <a:latin typeface="Lexend Light"/>
              <a:ea typeface="Lexend Light"/>
              <a:cs typeface="Lexend Light"/>
              <a:sym typeface="Lexend Light"/>
            </a:endParaRPr>
          </a:p>
          <a:p>
            <a:pPr indent="0" lvl="0" marL="0" rtl="0" algn="l">
              <a:spcBef>
                <a:spcPts val="0"/>
              </a:spcBef>
              <a:spcAft>
                <a:spcPts val="0"/>
              </a:spcAft>
              <a:buNone/>
            </a:pPr>
            <a:r>
              <a:t/>
            </a:r>
            <a:endParaRPr sz="1100">
              <a:latin typeface="Lexend Light"/>
              <a:ea typeface="Lexend Light"/>
              <a:cs typeface="Lexend Light"/>
              <a:sym typeface="Lexend Light"/>
            </a:endParaRPr>
          </a:p>
          <a:p>
            <a:pPr indent="0" lvl="0" marL="0" rtl="0" algn="l">
              <a:spcBef>
                <a:spcPts val="0"/>
              </a:spcBef>
              <a:spcAft>
                <a:spcPts val="0"/>
              </a:spcAft>
              <a:buNone/>
            </a:pPr>
            <a:r>
              <a:t/>
            </a:r>
            <a:endParaRPr sz="1100">
              <a:latin typeface="Lexend Light"/>
              <a:ea typeface="Lexend Light"/>
              <a:cs typeface="Lexend Light"/>
              <a:sym typeface="Lexend Light"/>
            </a:endParaRPr>
          </a:p>
          <a:p>
            <a:pPr indent="0" lvl="0" marL="0" rtl="0" algn="l">
              <a:spcBef>
                <a:spcPts val="0"/>
              </a:spcBef>
              <a:spcAft>
                <a:spcPts val="0"/>
              </a:spcAft>
              <a:buNone/>
            </a:pPr>
            <a:r>
              <a:t/>
            </a:r>
            <a:endParaRPr sz="1100">
              <a:latin typeface="Lexend Light"/>
              <a:ea typeface="Lexend Light"/>
              <a:cs typeface="Lexend Light"/>
              <a:sym typeface="Lexend Light"/>
            </a:endParaRPr>
          </a:p>
          <a:p>
            <a:pPr indent="0" lvl="0" marL="457200" rtl="0" algn="l">
              <a:spcBef>
                <a:spcPts val="0"/>
              </a:spcBef>
              <a:spcAft>
                <a:spcPts val="0"/>
              </a:spcAft>
              <a:buNone/>
            </a:pPr>
            <a:r>
              <a:t/>
            </a:r>
            <a:endParaRPr sz="1100">
              <a:latin typeface="Lexend Light"/>
              <a:ea typeface="Lexend Light"/>
              <a:cs typeface="Lexend Light"/>
              <a:sym typeface="Lexend Light"/>
            </a:endParaRPr>
          </a:p>
          <a:p>
            <a:pPr indent="0" lvl="0" marL="457200" rtl="0" algn="l">
              <a:spcBef>
                <a:spcPts val="0"/>
              </a:spcBef>
              <a:spcAft>
                <a:spcPts val="0"/>
              </a:spcAft>
              <a:buNone/>
            </a:pPr>
            <a:r>
              <a:t/>
            </a:r>
            <a:endParaRPr sz="1100">
              <a:latin typeface="Lexend Light"/>
              <a:ea typeface="Lexend Light"/>
              <a:cs typeface="Lexend Light"/>
              <a:sym typeface="Lexend Light"/>
            </a:endParaRPr>
          </a:p>
          <a:p>
            <a:pPr indent="0" lvl="0" marL="457200" rtl="0" algn="l">
              <a:spcBef>
                <a:spcPts val="0"/>
              </a:spcBef>
              <a:spcAft>
                <a:spcPts val="0"/>
              </a:spcAft>
              <a:buNone/>
            </a:pPr>
            <a:r>
              <a:t/>
            </a:r>
            <a:endParaRPr sz="1100">
              <a:latin typeface="Lexend Light"/>
              <a:ea typeface="Lexend Light"/>
              <a:cs typeface="Lexend Light"/>
              <a:sym typeface="Lexend Light"/>
            </a:endParaRPr>
          </a:p>
          <a:p>
            <a:pPr indent="0" lvl="0" marL="457200" rtl="0" algn="l">
              <a:spcBef>
                <a:spcPts val="0"/>
              </a:spcBef>
              <a:spcAft>
                <a:spcPts val="0"/>
              </a:spcAft>
              <a:buNone/>
            </a:pPr>
            <a:r>
              <a:t/>
            </a:r>
            <a:endParaRPr sz="1100">
              <a:latin typeface="Lexend Light"/>
              <a:ea typeface="Lexend Light"/>
              <a:cs typeface="Lexend Light"/>
              <a:sym typeface="Lexend Light"/>
            </a:endParaRPr>
          </a:p>
          <a:p>
            <a:pPr indent="0" lvl="0" marL="0" rtl="0" algn="l">
              <a:spcBef>
                <a:spcPts val="0"/>
              </a:spcBef>
              <a:spcAft>
                <a:spcPts val="0"/>
              </a:spcAft>
              <a:buNone/>
            </a:pPr>
            <a:r>
              <a:t/>
            </a:r>
            <a:endParaRPr sz="1100">
              <a:latin typeface="Lexend Light"/>
              <a:ea typeface="Lexend Light"/>
              <a:cs typeface="Lexend Light"/>
              <a:sym typeface="Lexend Light"/>
            </a:endParaRPr>
          </a:p>
          <a:p>
            <a:pPr indent="0" lvl="0" marL="0" rtl="0" algn="l">
              <a:spcBef>
                <a:spcPts val="0"/>
              </a:spcBef>
              <a:spcAft>
                <a:spcPts val="0"/>
              </a:spcAft>
              <a:buNone/>
            </a:pPr>
            <a:r>
              <a:t/>
            </a:r>
            <a:endParaRPr sz="1100">
              <a:latin typeface="Lexend Light"/>
              <a:ea typeface="Lexend Light"/>
              <a:cs typeface="Lexend Light"/>
              <a:sym typeface="Lexend Light"/>
            </a:endParaRPr>
          </a:p>
          <a:p>
            <a:pPr indent="0" lvl="0" marL="0" rtl="0" algn="l">
              <a:spcBef>
                <a:spcPts val="0"/>
              </a:spcBef>
              <a:spcAft>
                <a:spcPts val="0"/>
              </a:spcAft>
              <a:buNone/>
            </a:pPr>
            <a:r>
              <a:t/>
            </a:r>
            <a:endParaRPr sz="1100">
              <a:latin typeface="Lexend Light"/>
              <a:ea typeface="Lexend Light"/>
              <a:cs typeface="Lexend Light"/>
              <a:sym typeface="Lexend Light"/>
            </a:endParaRPr>
          </a:p>
          <a:p>
            <a:pPr indent="0" lvl="0" marL="0" rtl="0" algn="l">
              <a:spcBef>
                <a:spcPts val="600"/>
              </a:spcBef>
              <a:spcAft>
                <a:spcPts val="0"/>
              </a:spcAft>
              <a:buNone/>
            </a:pPr>
            <a:r>
              <a:t/>
            </a:r>
            <a:endParaRPr sz="1100">
              <a:latin typeface="Lexend Light"/>
              <a:ea typeface="Lexend Light"/>
              <a:cs typeface="Lexend Light"/>
              <a:sym typeface="Lexend Light"/>
            </a:endParaRPr>
          </a:p>
        </p:txBody>
      </p:sp>
      <p:grpSp>
        <p:nvGrpSpPr>
          <p:cNvPr id="213" name="Google Shape;213;p20"/>
          <p:cNvGrpSpPr/>
          <p:nvPr/>
        </p:nvGrpSpPr>
        <p:grpSpPr>
          <a:xfrm>
            <a:off x="154856" y="53"/>
            <a:ext cx="968720" cy="610740"/>
            <a:chOff x="7214305" y="-1439400"/>
            <a:chExt cx="1085400" cy="893418"/>
          </a:xfrm>
        </p:grpSpPr>
        <p:pic>
          <p:nvPicPr>
            <p:cNvPr id="214" name="Google Shape;214;p20"/>
            <p:cNvPicPr preferRelativeResize="0"/>
            <p:nvPr/>
          </p:nvPicPr>
          <p:blipFill>
            <a:blip r:embed="rId3">
              <a:alphaModFix/>
            </a:blip>
            <a:stretch>
              <a:fillRect/>
            </a:stretch>
          </p:blipFill>
          <p:spPr>
            <a:xfrm>
              <a:off x="7214305" y="-1439400"/>
              <a:ext cx="1085400" cy="393600"/>
            </a:xfrm>
            <a:prstGeom prst="rect">
              <a:avLst/>
            </a:prstGeom>
            <a:noFill/>
            <a:ln>
              <a:noFill/>
            </a:ln>
          </p:spPr>
        </p:pic>
        <p:pic>
          <p:nvPicPr>
            <p:cNvPr id="215" name="Google Shape;215;p20"/>
            <p:cNvPicPr preferRelativeResize="0"/>
            <p:nvPr/>
          </p:nvPicPr>
          <p:blipFill>
            <a:blip r:embed="rId4">
              <a:alphaModFix/>
            </a:blip>
            <a:stretch>
              <a:fillRect/>
            </a:stretch>
          </p:blipFill>
          <p:spPr>
            <a:xfrm>
              <a:off x="7214305" y="-1099677"/>
              <a:ext cx="1085400" cy="553694"/>
            </a:xfrm>
            <a:prstGeom prst="rect">
              <a:avLst/>
            </a:prstGeom>
            <a:noFill/>
            <a:ln>
              <a:noFill/>
            </a:ln>
          </p:spPr>
        </p:pic>
      </p:grpSp>
      <p:pic>
        <p:nvPicPr>
          <p:cNvPr id="216" name="Google Shape;216;p20"/>
          <p:cNvPicPr preferRelativeResize="0"/>
          <p:nvPr/>
        </p:nvPicPr>
        <p:blipFill>
          <a:blip r:embed="rId5">
            <a:alphaModFix/>
          </a:blip>
          <a:stretch>
            <a:fillRect/>
          </a:stretch>
        </p:blipFill>
        <p:spPr>
          <a:xfrm>
            <a:off x="8254475" y="50"/>
            <a:ext cx="834575" cy="739750"/>
          </a:xfrm>
          <a:prstGeom prst="rect">
            <a:avLst/>
          </a:prstGeom>
          <a:noFill/>
          <a:ln>
            <a:noFill/>
          </a:ln>
        </p:spPr>
      </p:pic>
      <p:grpSp>
        <p:nvGrpSpPr>
          <p:cNvPr id="217" name="Google Shape;217;p20"/>
          <p:cNvGrpSpPr/>
          <p:nvPr/>
        </p:nvGrpSpPr>
        <p:grpSpPr>
          <a:xfrm>
            <a:off x="1115988" y="1479475"/>
            <a:ext cx="6699974" cy="3016025"/>
            <a:chOff x="989300" y="1873400"/>
            <a:chExt cx="6699974" cy="3016025"/>
          </a:xfrm>
        </p:grpSpPr>
        <p:pic>
          <p:nvPicPr>
            <p:cNvPr id="218" name="Google Shape;218;p20"/>
            <p:cNvPicPr preferRelativeResize="0"/>
            <p:nvPr/>
          </p:nvPicPr>
          <p:blipFill rotWithShape="1">
            <a:blip r:embed="rId6">
              <a:alphaModFix/>
            </a:blip>
            <a:srcRect b="1712" l="6280" r="3483" t="5738"/>
            <a:stretch/>
          </p:blipFill>
          <p:spPr>
            <a:xfrm>
              <a:off x="989300" y="1873400"/>
              <a:ext cx="6699974" cy="3016025"/>
            </a:xfrm>
            <a:prstGeom prst="rect">
              <a:avLst/>
            </a:prstGeom>
            <a:noFill/>
            <a:ln cap="flat" cmpd="sng" w="19050">
              <a:solidFill>
                <a:srgbClr val="FF0000"/>
              </a:solidFill>
              <a:prstDash val="solid"/>
              <a:round/>
              <a:headEnd len="sm" w="sm" type="none"/>
              <a:tailEnd len="sm" w="sm" type="none"/>
            </a:ln>
          </p:spPr>
        </p:pic>
        <p:sp>
          <p:nvSpPr>
            <p:cNvPr id="219" name="Google Shape;219;p20"/>
            <p:cNvSpPr/>
            <p:nvPr/>
          </p:nvSpPr>
          <p:spPr>
            <a:xfrm>
              <a:off x="3933200" y="1949875"/>
              <a:ext cx="3690900" cy="15468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id="220" name="Google Shape;220;p20"/>
            <p:cNvSpPr/>
            <p:nvPr/>
          </p:nvSpPr>
          <p:spPr>
            <a:xfrm>
              <a:off x="3933200" y="3496600"/>
              <a:ext cx="3690900" cy="13554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grpSp>
      <p:grpSp>
        <p:nvGrpSpPr>
          <p:cNvPr id="221" name="Google Shape;221;p20"/>
          <p:cNvGrpSpPr/>
          <p:nvPr/>
        </p:nvGrpSpPr>
        <p:grpSpPr>
          <a:xfrm>
            <a:off x="1115988" y="1479475"/>
            <a:ext cx="6699974" cy="3016025"/>
            <a:chOff x="989300" y="1873400"/>
            <a:chExt cx="6699974" cy="3016025"/>
          </a:xfrm>
        </p:grpSpPr>
        <p:pic>
          <p:nvPicPr>
            <p:cNvPr id="222" name="Google Shape;222;p20"/>
            <p:cNvPicPr preferRelativeResize="0"/>
            <p:nvPr/>
          </p:nvPicPr>
          <p:blipFill rotWithShape="1">
            <a:blip r:embed="rId6">
              <a:alphaModFix/>
            </a:blip>
            <a:srcRect b="1712" l="6280" r="3483" t="5738"/>
            <a:stretch/>
          </p:blipFill>
          <p:spPr>
            <a:xfrm>
              <a:off x="989300" y="1873400"/>
              <a:ext cx="6699974" cy="3016025"/>
            </a:xfrm>
            <a:prstGeom prst="rect">
              <a:avLst/>
            </a:prstGeom>
            <a:noFill/>
            <a:ln cap="flat" cmpd="sng" w="19050">
              <a:solidFill>
                <a:srgbClr val="FF0000"/>
              </a:solidFill>
              <a:prstDash val="solid"/>
              <a:round/>
              <a:headEnd len="sm" w="sm" type="none"/>
              <a:tailEnd len="sm" w="sm" type="none"/>
            </a:ln>
          </p:spPr>
        </p:pic>
        <p:sp>
          <p:nvSpPr>
            <p:cNvPr id="223" name="Google Shape;223;p20"/>
            <p:cNvSpPr/>
            <p:nvPr/>
          </p:nvSpPr>
          <p:spPr>
            <a:xfrm>
              <a:off x="3933200" y="3428075"/>
              <a:ext cx="3690900" cy="14238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grpSp>
      <p:pic>
        <p:nvPicPr>
          <p:cNvPr id="224" name="Google Shape;224;p20"/>
          <p:cNvPicPr preferRelativeResize="0"/>
          <p:nvPr/>
        </p:nvPicPr>
        <p:blipFill rotWithShape="1">
          <a:blip r:embed="rId6">
            <a:alphaModFix/>
          </a:blip>
          <a:srcRect b="1712" l="6280" r="3483" t="5738"/>
          <a:stretch/>
        </p:blipFill>
        <p:spPr>
          <a:xfrm>
            <a:off x="1114688" y="1479474"/>
            <a:ext cx="6702553" cy="3017520"/>
          </a:xfrm>
          <a:prstGeom prst="rect">
            <a:avLst/>
          </a:prstGeom>
          <a:noFill/>
          <a:ln cap="flat" cmpd="sng" w="19050">
            <a:solidFill>
              <a:srgbClr val="FF0000"/>
            </a:solidFill>
            <a:prstDash val="solid"/>
            <a:round/>
            <a:headEnd len="sm" w="sm" type="none"/>
            <a:tailEnd len="sm" w="sm" type="none"/>
          </a:ln>
        </p:spPr>
      </p:pic>
      <p:sp>
        <p:nvSpPr>
          <p:cNvPr id="225" name="Google Shape;225;p20"/>
          <p:cNvSpPr txBox="1"/>
          <p:nvPr/>
        </p:nvSpPr>
        <p:spPr>
          <a:xfrm>
            <a:off x="3303221" y="2934000"/>
            <a:ext cx="968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rgbClr val="FF0000"/>
                </a:solidFill>
                <a:latin typeface="Karla"/>
                <a:ea typeface="Karla"/>
                <a:cs typeface="Karla"/>
                <a:sym typeface="Karla"/>
              </a:rPr>
              <a:t>Galaxy </a:t>
            </a:r>
            <a:r>
              <a:rPr b="1" lang="en" sz="1500">
                <a:solidFill>
                  <a:srgbClr val="FF0000"/>
                </a:solidFill>
                <a:latin typeface="Karla"/>
                <a:ea typeface="Karla"/>
                <a:cs typeface="Karla"/>
                <a:sym typeface="Karla"/>
              </a:rPr>
              <a:t>clusters</a:t>
            </a:r>
            <a:endParaRPr b="1" sz="1500">
              <a:solidFill>
                <a:srgbClr val="FF0000"/>
              </a:solidFill>
              <a:latin typeface="Karla"/>
              <a:ea typeface="Karla"/>
              <a:cs typeface="Karla"/>
              <a:sym typeface="Karla"/>
            </a:endParaRPr>
          </a:p>
        </p:txBody>
      </p:sp>
      <p:grpSp>
        <p:nvGrpSpPr>
          <p:cNvPr id="226" name="Google Shape;226;p20"/>
          <p:cNvGrpSpPr/>
          <p:nvPr/>
        </p:nvGrpSpPr>
        <p:grpSpPr>
          <a:xfrm>
            <a:off x="3199171" y="3580500"/>
            <a:ext cx="3215629" cy="793525"/>
            <a:chOff x="3199171" y="3580500"/>
            <a:chExt cx="3215629" cy="793525"/>
          </a:xfrm>
        </p:grpSpPr>
        <p:sp>
          <p:nvSpPr>
            <p:cNvPr id="227" name="Google Shape;227;p20"/>
            <p:cNvSpPr txBox="1"/>
            <p:nvPr/>
          </p:nvSpPr>
          <p:spPr>
            <a:xfrm>
              <a:off x="3199171" y="3727525"/>
              <a:ext cx="968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rgbClr val="F6B26B"/>
                  </a:solidFill>
                  <a:latin typeface="Karla"/>
                  <a:ea typeface="Karla"/>
                  <a:cs typeface="Karla"/>
                  <a:sym typeface="Karla"/>
                </a:rPr>
                <a:t>Core </a:t>
              </a:r>
              <a:r>
                <a:rPr b="1" lang="en" sz="1500">
                  <a:solidFill>
                    <a:srgbClr val="00FF00"/>
                  </a:solidFill>
                  <a:latin typeface="Karla"/>
                  <a:ea typeface="Karla"/>
                  <a:cs typeface="Karla"/>
                  <a:sym typeface="Karla"/>
                </a:rPr>
                <a:t>clusters</a:t>
              </a:r>
              <a:endParaRPr b="1" sz="1500">
                <a:solidFill>
                  <a:srgbClr val="00FF00"/>
                </a:solidFill>
                <a:latin typeface="Karla"/>
                <a:ea typeface="Karla"/>
                <a:cs typeface="Karla"/>
                <a:sym typeface="Karla"/>
              </a:endParaRPr>
            </a:p>
          </p:txBody>
        </p:sp>
        <p:cxnSp>
          <p:nvCxnSpPr>
            <p:cNvPr id="228" name="Google Shape;228;p20"/>
            <p:cNvCxnSpPr>
              <a:endCxn id="229" idx="2"/>
            </p:cNvCxnSpPr>
            <p:nvPr/>
          </p:nvCxnSpPr>
          <p:spPr>
            <a:xfrm flipH="1" rot="10800000">
              <a:off x="4015700" y="3827850"/>
              <a:ext cx="1373700" cy="200700"/>
            </a:xfrm>
            <a:prstGeom prst="straightConnector1">
              <a:avLst/>
            </a:prstGeom>
            <a:noFill/>
            <a:ln cap="flat" cmpd="sng" w="19050">
              <a:solidFill>
                <a:srgbClr val="000000"/>
              </a:solidFill>
              <a:prstDash val="solid"/>
              <a:round/>
              <a:headEnd len="med" w="med" type="none"/>
              <a:tailEnd len="med" w="med" type="none"/>
            </a:ln>
          </p:spPr>
        </p:cxnSp>
        <p:sp>
          <p:nvSpPr>
            <p:cNvPr id="229" name="Google Shape;229;p20"/>
            <p:cNvSpPr/>
            <p:nvPr/>
          </p:nvSpPr>
          <p:spPr>
            <a:xfrm>
              <a:off x="5389400" y="3580500"/>
              <a:ext cx="1025400" cy="494700"/>
            </a:xfrm>
            <a:prstGeom prst="ellipse">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7"/>
                                        </p:tgtEl>
                                        <p:attrNameLst>
                                          <p:attrName>style.visibility</p:attrName>
                                        </p:attrNameLst>
                                      </p:cBhvr>
                                      <p:to>
                                        <p:strVal val="visible"/>
                                      </p:to>
                                    </p:set>
                                    <p:animEffect filter="fade" transition="in">
                                      <p:cBhvr>
                                        <p:cTn dur="1000"/>
                                        <p:tgtEl>
                                          <p:spTgt spid="2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
                                        </p:tgtEl>
                                        <p:attrNameLst>
                                          <p:attrName>style.visibility</p:attrName>
                                        </p:attrNameLst>
                                      </p:cBhvr>
                                      <p:to>
                                        <p:strVal val="visible"/>
                                      </p:to>
                                    </p:set>
                                    <p:animEffect filter="fade" transition="in">
                                      <p:cBhvr>
                                        <p:cTn dur="1000"/>
                                        <p:tgtEl>
                                          <p:spTgt spid="2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
                                        </p:tgtEl>
                                        <p:attrNameLst>
                                          <p:attrName>style.visibility</p:attrName>
                                        </p:attrNameLst>
                                      </p:cBhvr>
                                      <p:to>
                                        <p:strVal val="visible"/>
                                      </p:to>
                                    </p:set>
                                    <p:animEffect filter="fade" transition="in">
                                      <p:cBhvr>
                                        <p:cTn dur="1000"/>
                                        <p:tgtEl>
                                          <p:spTgt spid="2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
                                        </p:tgtEl>
                                        <p:attrNameLst>
                                          <p:attrName>style.visibility</p:attrName>
                                        </p:attrNameLst>
                                      </p:cBhvr>
                                      <p:to>
                                        <p:strVal val="visible"/>
                                      </p:to>
                                    </p:set>
                                    <p:animEffect filter="fade" transition="in">
                                      <p:cBhvr>
                                        <p:cTn dur="1000"/>
                                        <p:tgtEl>
                                          <p:spTgt spid="2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21"/>
          <p:cNvSpPr txBox="1"/>
          <p:nvPr/>
        </p:nvSpPr>
        <p:spPr>
          <a:xfrm>
            <a:off x="2248000" y="591575"/>
            <a:ext cx="5202000" cy="976500"/>
          </a:xfrm>
          <a:prstGeom prst="rect">
            <a:avLst/>
          </a:prstGeom>
          <a:solidFill>
            <a:srgbClr val="EA9999"/>
          </a:solidFill>
          <a:ln cap="flat" cmpd="sng" w="19050">
            <a:solidFill>
              <a:srgbClr val="9C27B0"/>
            </a:solidFill>
            <a:prstDash val="solid"/>
            <a:round/>
            <a:headEnd len="sm" w="sm" type="none"/>
            <a:tailEnd len="sm" w="sm" type="none"/>
          </a:ln>
        </p:spPr>
        <p:txBody>
          <a:bodyPr anchorCtr="0" anchor="t" bIns="91425" lIns="91425" spcFirstLastPara="1" rIns="91425" wrap="square" tIns="91425">
            <a:noAutofit/>
          </a:bodyPr>
          <a:lstStyle/>
          <a:p>
            <a:pPr indent="0" lvl="0" marL="457200" rtl="0" algn="l">
              <a:spcBef>
                <a:spcPts val="600"/>
              </a:spcBef>
              <a:spcAft>
                <a:spcPts val="0"/>
              </a:spcAft>
              <a:buNone/>
            </a:pPr>
            <a:r>
              <a:rPr lang="en" sz="1200">
                <a:latin typeface="Lexend Light"/>
                <a:ea typeface="Lexend Light"/>
                <a:cs typeface="Lexend Light"/>
                <a:sym typeface="Lexend Light"/>
              </a:rPr>
              <a:t>A2631 is the largest galaxy cluster situated at the core.</a:t>
            </a:r>
            <a:endParaRPr sz="1200">
              <a:latin typeface="Lexend Light"/>
              <a:ea typeface="Lexend Light"/>
              <a:cs typeface="Lexend Light"/>
              <a:sym typeface="Lexend Light"/>
            </a:endParaRPr>
          </a:p>
          <a:p>
            <a:pPr indent="0" lvl="0" marL="0" rtl="0" algn="l">
              <a:spcBef>
                <a:spcPts val="600"/>
              </a:spcBef>
              <a:spcAft>
                <a:spcPts val="0"/>
              </a:spcAft>
              <a:buNone/>
            </a:pPr>
            <a:r>
              <a:t/>
            </a:r>
            <a:endParaRPr sz="1200">
              <a:latin typeface="Lexend Light"/>
              <a:ea typeface="Lexend Light"/>
              <a:cs typeface="Lexend Light"/>
              <a:sym typeface="Lexend Light"/>
            </a:endParaRPr>
          </a:p>
          <a:p>
            <a:pPr indent="0" lvl="0" marL="0" rtl="0" algn="l">
              <a:spcBef>
                <a:spcPts val="600"/>
              </a:spcBef>
              <a:spcAft>
                <a:spcPts val="0"/>
              </a:spcAft>
              <a:buNone/>
            </a:pPr>
            <a:r>
              <a:rPr lang="en" sz="1200">
                <a:latin typeface="Lexend Light"/>
                <a:ea typeface="Lexend Light"/>
                <a:cs typeface="Lexend Light"/>
                <a:sym typeface="Lexend Light"/>
              </a:rPr>
              <a:t>  	Bright x-ray gas and no diffuse cluster wide radio emission.</a:t>
            </a:r>
            <a:endParaRPr sz="1200">
              <a:latin typeface="Lexend Light"/>
              <a:ea typeface="Lexend Light"/>
              <a:cs typeface="Lexend Light"/>
              <a:sym typeface="Lexend Light"/>
            </a:endParaRPr>
          </a:p>
        </p:txBody>
      </p:sp>
      <p:grpSp>
        <p:nvGrpSpPr>
          <p:cNvPr id="235" name="Google Shape;235;p21"/>
          <p:cNvGrpSpPr/>
          <p:nvPr/>
        </p:nvGrpSpPr>
        <p:grpSpPr>
          <a:xfrm>
            <a:off x="154674" y="44"/>
            <a:ext cx="1204143" cy="759226"/>
            <a:chOff x="7214305" y="-1439400"/>
            <a:chExt cx="1085400" cy="893418"/>
          </a:xfrm>
        </p:grpSpPr>
        <p:pic>
          <p:nvPicPr>
            <p:cNvPr id="236" name="Google Shape;236;p21"/>
            <p:cNvPicPr preferRelativeResize="0"/>
            <p:nvPr/>
          </p:nvPicPr>
          <p:blipFill>
            <a:blip r:embed="rId3">
              <a:alphaModFix/>
            </a:blip>
            <a:stretch>
              <a:fillRect/>
            </a:stretch>
          </p:blipFill>
          <p:spPr>
            <a:xfrm>
              <a:off x="7214305" y="-1439400"/>
              <a:ext cx="1085400" cy="393600"/>
            </a:xfrm>
            <a:prstGeom prst="rect">
              <a:avLst/>
            </a:prstGeom>
            <a:noFill/>
            <a:ln>
              <a:noFill/>
            </a:ln>
          </p:spPr>
        </p:pic>
        <p:pic>
          <p:nvPicPr>
            <p:cNvPr id="237" name="Google Shape;237;p21"/>
            <p:cNvPicPr preferRelativeResize="0"/>
            <p:nvPr/>
          </p:nvPicPr>
          <p:blipFill>
            <a:blip r:embed="rId4">
              <a:alphaModFix/>
            </a:blip>
            <a:stretch>
              <a:fillRect/>
            </a:stretch>
          </p:blipFill>
          <p:spPr>
            <a:xfrm>
              <a:off x="7214305" y="-1099677"/>
              <a:ext cx="1085400" cy="553694"/>
            </a:xfrm>
            <a:prstGeom prst="rect">
              <a:avLst/>
            </a:prstGeom>
            <a:noFill/>
            <a:ln>
              <a:noFill/>
            </a:ln>
          </p:spPr>
        </p:pic>
      </p:grpSp>
      <p:pic>
        <p:nvPicPr>
          <p:cNvPr id="238" name="Google Shape;238;p21"/>
          <p:cNvPicPr preferRelativeResize="0"/>
          <p:nvPr/>
        </p:nvPicPr>
        <p:blipFill>
          <a:blip r:embed="rId5">
            <a:alphaModFix/>
          </a:blip>
          <a:stretch>
            <a:fillRect/>
          </a:stretch>
        </p:blipFill>
        <p:spPr>
          <a:xfrm>
            <a:off x="8182025" y="74779"/>
            <a:ext cx="898975" cy="858525"/>
          </a:xfrm>
          <a:prstGeom prst="rect">
            <a:avLst/>
          </a:prstGeom>
          <a:noFill/>
          <a:ln>
            <a:noFill/>
          </a:ln>
        </p:spPr>
      </p:pic>
      <p:pic>
        <p:nvPicPr>
          <p:cNvPr id="239" name="Google Shape;239;p21"/>
          <p:cNvPicPr preferRelativeResize="0"/>
          <p:nvPr/>
        </p:nvPicPr>
        <p:blipFill rotWithShape="1">
          <a:blip r:embed="rId6">
            <a:alphaModFix/>
          </a:blip>
          <a:srcRect b="9130" l="12143" r="2459" t="2484"/>
          <a:stretch/>
        </p:blipFill>
        <p:spPr>
          <a:xfrm>
            <a:off x="215650" y="1777063"/>
            <a:ext cx="4135350" cy="2873250"/>
          </a:xfrm>
          <a:prstGeom prst="rect">
            <a:avLst/>
          </a:prstGeom>
          <a:noFill/>
          <a:ln cap="flat" cmpd="sng" w="19050">
            <a:solidFill>
              <a:srgbClr val="FF9900"/>
            </a:solidFill>
            <a:prstDash val="solid"/>
            <a:round/>
            <a:headEnd len="sm" w="sm" type="none"/>
            <a:tailEnd len="sm" w="sm" type="none"/>
          </a:ln>
        </p:spPr>
      </p:pic>
      <p:sp>
        <p:nvSpPr>
          <p:cNvPr id="240" name="Google Shape;240;p21"/>
          <p:cNvSpPr txBox="1"/>
          <p:nvPr/>
        </p:nvSpPr>
        <p:spPr>
          <a:xfrm>
            <a:off x="2629925" y="74775"/>
            <a:ext cx="4281000" cy="415500"/>
          </a:xfrm>
          <a:prstGeom prst="rect">
            <a:avLst/>
          </a:prstGeom>
          <a:solidFill>
            <a:srgbClr val="6D9EEB"/>
          </a:solidFill>
          <a:ln cap="flat" cmpd="sng" w="19050">
            <a:solidFill>
              <a:srgbClr val="9900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00000"/>
              </a:lnSpc>
              <a:spcBef>
                <a:spcPts val="0"/>
              </a:spcBef>
              <a:spcAft>
                <a:spcPts val="600"/>
              </a:spcAft>
              <a:buNone/>
            </a:pPr>
            <a:r>
              <a:rPr b="1" lang="en" sz="2000" u="sng">
                <a:latin typeface="Merriweather"/>
                <a:ea typeface="Merriweather"/>
                <a:cs typeface="Merriweather"/>
                <a:sym typeface="Merriweather"/>
              </a:rPr>
              <a:t>Core galaxy clusters: Abell 2631</a:t>
            </a:r>
            <a:endParaRPr b="1" sz="2000" u="sng">
              <a:latin typeface="Merriweather"/>
              <a:ea typeface="Merriweather"/>
              <a:cs typeface="Merriweather"/>
              <a:sym typeface="Merriweather"/>
            </a:endParaRPr>
          </a:p>
        </p:txBody>
      </p:sp>
      <p:grpSp>
        <p:nvGrpSpPr>
          <p:cNvPr id="241" name="Google Shape;241;p21"/>
          <p:cNvGrpSpPr/>
          <p:nvPr/>
        </p:nvGrpSpPr>
        <p:grpSpPr>
          <a:xfrm>
            <a:off x="2009875" y="2139775"/>
            <a:ext cx="6457175" cy="2147825"/>
            <a:chOff x="2009875" y="2139775"/>
            <a:chExt cx="6457175" cy="2147825"/>
          </a:xfrm>
        </p:grpSpPr>
        <p:pic>
          <p:nvPicPr>
            <p:cNvPr id="242" name="Google Shape;242;p21"/>
            <p:cNvPicPr preferRelativeResize="0"/>
            <p:nvPr/>
          </p:nvPicPr>
          <p:blipFill>
            <a:blip r:embed="rId7">
              <a:alphaModFix/>
            </a:blip>
            <a:stretch>
              <a:fillRect/>
            </a:stretch>
          </p:blipFill>
          <p:spPr>
            <a:xfrm>
              <a:off x="4628100" y="2139775"/>
              <a:ext cx="3838950" cy="2147825"/>
            </a:xfrm>
            <a:prstGeom prst="rect">
              <a:avLst/>
            </a:prstGeom>
            <a:noFill/>
            <a:ln cap="flat" cmpd="sng" w="19050">
              <a:solidFill>
                <a:srgbClr val="FF9900"/>
              </a:solidFill>
              <a:prstDash val="solid"/>
              <a:round/>
              <a:headEnd len="sm" w="sm" type="none"/>
              <a:tailEnd len="sm" w="sm" type="none"/>
            </a:ln>
          </p:spPr>
        </p:pic>
        <p:cxnSp>
          <p:nvCxnSpPr>
            <p:cNvPr id="243" name="Google Shape;243;p21"/>
            <p:cNvCxnSpPr/>
            <p:nvPr/>
          </p:nvCxnSpPr>
          <p:spPr>
            <a:xfrm flipH="1" rot="10800000">
              <a:off x="2009875" y="3250975"/>
              <a:ext cx="4506000" cy="75000"/>
            </a:xfrm>
            <a:prstGeom prst="straightConnector1">
              <a:avLst/>
            </a:prstGeom>
            <a:noFill/>
            <a:ln cap="flat" cmpd="sng" w="28575">
              <a:solidFill>
                <a:srgbClr val="FFFF00"/>
              </a:solidFill>
              <a:prstDash val="solid"/>
              <a:round/>
              <a:headEnd len="med" w="med" type="none"/>
              <a:tailEnd len="med" w="med" type="none"/>
            </a:ln>
          </p:spPr>
        </p:cxnSp>
      </p:grpSp>
      <p:sp>
        <p:nvSpPr>
          <p:cNvPr id="244" name="Google Shape;244;p21"/>
          <p:cNvSpPr txBox="1"/>
          <p:nvPr/>
        </p:nvSpPr>
        <p:spPr>
          <a:xfrm>
            <a:off x="2165573" y="3734325"/>
            <a:ext cx="9480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rgbClr val="FFFFFF"/>
                </a:solidFill>
                <a:latin typeface="Karla"/>
                <a:ea typeface="Karla"/>
                <a:cs typeface="Karla"/>
                <a:sym typeface="Karla"/>
              </a:rPr>
              <a:t>ICM gas</a:t>
            </a:r>
            <a:endParaRPr b="1" sz="1500">
              <a:solidFill>
                <a:srgbClr val="FFFFFF"/>
              </a:solidFill>
              <a:latin typeface="Karla"/>
              <a:ea typeface="Karla"/>
              <a:cs typeface="Karla"/>
              <a:sym typeface="Karla"/>
            </a:endParaRPr>
          </a:p>
        </p:txBody>
      </p:sp>
      <p:sp>
        <p:nvSpPr>
          <p:cNvPr id="245" name="Google Shape;245;p21"/>
          <p:cNvSpPr txBox="1"/>
          <p:nvPr/>
        </p:nvSpPr>
        <p:spPr>
          <a:xfrm>
            <a:off x="760850" y="2677775"/>
            <a:ext cx="1139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rgbClr val="FFFFFF"/>
                </a:solidFill>
                <a:latin typeface="Karla"/>
                <a:ea typeface="Karla"/>
                <a:cs typeface="Karla"/>
                <a:sym typeface="Karla"/>
              </a:rPr>
              <a:t>Radio galaxy</a:t>
            </a:r>
            <a:endParaRPr b="1" sz="1500">
              <a:solidFill>
                <a:srgbClr val="FFFFFF"/>
              </a:solidFill>
              <a:latin typeface="Karla"/>
              <a:ea typeface="Karla"/>
              <a:cs typeface="Karla"/>
              <a:sym typeface="Karl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4"/>
                                        </p:tgtEl>
                                        <p:attrNameLst>
                                          <p:attrName>style.visibility</p:attrName>
                                        </p:attrNameLst>
                                      </p:cBhvr>
                                      <p:to>
                                        <p:strVal val="visible"/>
                                      </p:to>
                                    </p:set>
                                    <p:animEffect filter="fade" transition="in">
                                      <p:cBhvr>
                                        <p:cTn dur="1000"/>
                                        <p:tgtEl>
                                          <p:spTgt spid="2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
                                        </p:tgtEl>
                                        <p:attrNameLst>
                                          <p:attrName>style.visibility</p:attrName>
                                        </p:attrNameLst>
                                      </p:cBhvr>
                                      <p:to>
                                        <p:strVal val="visible"/>
                                      </p:to>
                                    </p:set>
                                    <p:animEffect filter="fade" transition="in">
                                      <p:cBhvr>
                                        <p:cTn dur="1000"/>
                                        <p:tgtEl>
                                          <p:spTgt spid="2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4"/>
                                        </p:tgtEl>
                                        <p:attrNameLst>
                                          <p:attrName>style.visibility</p:attrName>
                                        </p:attrNameLst>
                                      </p:cBhvr>
                                      <p:to>
                                        <p:strVal val="visible"/>
                                      </p:to>
                                    </p:set>
                                    <p:animEffect filter="fade" transition="in">
                                      <p:cBhvr>
                                        <p:cTn dur="1000"/>
                                        <p:tgtEl>
                                          <p:spTgt spid="2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5"/>
                                        </p:tgtEl>
                                        <p:attrNameLst>
                                          <p:attrName>style.visibility</p:attrName>
                                        </p:attrNameLst>
                                      </p:cBhvr>
                                      <p:to>
                                        <p:strVal val="visible"/>
                                      </p:to>
                                    </p:set>
                                    <p:animEffect filter="fade" transition="in">
                                      <p:cBhvr>
                                        <p:cTn dur="1000"/>
                                        <p:tgtEl>
                                          <p:spTgt spid="2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
                                        </p:tgtEl>
                                        <p:attrNameLst>
                                          <p:attrName>style.visibility</p:attrName>
                                        </p:attrNameLst>
                                      </p:cBhvr>
                                      <p:to>
                                        <p:strVal val="visible"/>
                                      </p:to>
                                    </p:set>
                                    <p:animEffect filter="fade" transition="in">
                                      <p:cBhvr>
                                        <p:cTn dur="1000"/>
                                        <p:tgtEl>
                                          <p:spTgt spid="2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