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3" r:id="rId2"/>
    <p:sldId id="256" r:id="rId3"/>
    <p:sldId id="264" r:id="rId4"/>
    <p:sldId id="266" r:id="rId5"/>
    <p:sldId id="268" r:id="rId6"/>
    <p:sldId id="267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84" r:id="rId16"/>
    <p:sldId id="274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0BE"/>
    <a:srgbClr val="4781B4"/>
    <a:srgbClr val="AAAAFF"/>
    <a:srgbClr val="0000FF"/>
    <a:srgbClr val="52BCC2"/>
    <a:srgbClr val="9EC3E8"/>
    <a:srgbClr val="FFC0D2"/>
    <a:srgbClr val="DC143C"/>
    <a:srgbClr val="408E93"/>
    <a:srgbClr val="02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80"/>
    <p:restoredTop sz="96405"/>
  </p:normalViewPr>
  <p:slideViewPr>
    <p:cSldViewPr snapToGrid="0">
      <p:cViewPr>
        <p:scale>
          <a:sx n="76" d="100"/>
          <a:sy n="76" d="100"/>
        </p:scale>
        <p:origin x="520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312742-FF8F-405A-9B03-FA3BE361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6CBEFB-EC04-49F8-8F48-F1917A487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4688" y="3087962"/>
            <a:ext cx="3710924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2FAAAC-FBB6-8F4A-030F-19D18391A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687" y="1757763"/>
            <a:ext cx="3869565" cy="1325563"/>
          </a:xfrm>
        </p:spPr>
        <p:txBody>
          <a:bodyPr anchor="b">
            <a:normAutofit/>
          </a:bodyPr>
          <a:lstStyle>
            <a:lvl1pPr>
              <a:defRPr sz="2600" cap="all" baseline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11E625-1490-4C4A-B412-A646D14EFB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113" y="3249336"/>
            <a:ext cx="3869565" cy="311958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3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1600">
                <a:solidFill>
                  <a:schemeClr val="accent5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99CAA-A7DB-4CAA-AF35-1334EC3BE7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13239" y="-1"/>
            <a:ext cx="7878762" cy="6858001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81236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4BBC-F386-4C51-801D-CF55F338F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EA36-CB65-4957-AC4D-117C8B55F5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1E4BF-C484-4876-8267-5595D14331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81A05-B3B3-484A-B9A2-C693BFC1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84C3-8104-5748-8FDD-9A1D96DF0CCF}" type="datetimeFigureOut">
              <a:rPr lang="en-FR" smtClean="0"/>
              <a:t>12/03/2026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2926F-1DF1-4A3A-B966-52626B39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902F3-1A49-445A-A094-55BF9A3A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1F136-4709-1A4F-886B-720236C797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9909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F405-2652-4BEF-A9E4-BCBF252A1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98658-AC9F-419A-9D28-703117D9C1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BF43B-ACB8-4022-9478-4B58FB2AC8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7381A-DF82-4E57-86F2-79DDC1FDB83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5A9D4-5434-4053-BEF7-D8D6112F684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203A2-768C-4C32-B8C9-5731FBE9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84C3-8104-5748-8FDD-9A1D96DF0CCF}" type="datetimeFigureOut">
              <a:rPr lang="en-FR" smtClean="0"/>
              <a:t>12/03/2026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7F5DD0-FF5E-4C8E-BF51-AAA6F15F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89CD3-37F2-4CFC-B1A1-89865714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1F136-4709-1A4F-886B-720236C797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16843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067D9-9E44-4E2F-BB85-39F25AF8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84C3-8104-5748-8FDD-9A1D96DF0CCF}" type="datetimeFigureOut">
              <a:rPr lang="en-FR" smtClean="0"/>
              <a:t>12/03/2026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95C9A-F3D4-4CAF-BD9C-9A781B28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D576E-E81F-4A82-BCA1-6B1E01BA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1F136-4709-1A4F-886B-720236C797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6693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60874-81B9-450F-B82A-8EB5D120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84C3-8104-5748-8FDD-9A1D96DF0CCF}" type="datetimeFigureOut">
              <a:rPr lang="en-FR" smtClean="0"/>
              <a:t>12/03/2026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7C3AE-3A6B-4C8B-B32A-82D82E59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F9F8A-E694-41C4-963B-E3E4EC70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1F136-4709-1A4F-886B-720236C797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2555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0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078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078" y="1714005"/>
            <a:ext cx="3762374" cy="402120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3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9E3AC2-C313-4622-BEB7-E061BBC002F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41801" y="1"/>
            <a:ext cx="7950200" cy="68580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50483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0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078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7D0D4D-5033-4F54-A571-DC5A16E04AF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47800" y="0"/>
            <a:ext cx="10744200" cy="68580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078" y="1714005"/>
            <a:ext cx="3762374" cy="402120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3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9951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0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078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078" y="1714005"/>
            <a:ext cx="3762374" cy="402120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3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1092B-C226-4B9A-9139-E2E3DD6C06F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15512" y="0"/>
            <a:ext cx="8476488" cy="68580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D20867-E364-EE5B-CF18-E5F5AFAE4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0645" y="1654320"/>
            <a:ext cx="437423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1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746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238177-DDC2-4FAB-B0FD-73A9AE90CD6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90600" y="0"/>
            <a:ext cx="10617200" cy="68580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9896" y="1542874"/>
            <a:ext cx="3995530" cy="425074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29192" y="3528391"/>
            <a:ext cx="2057400" cy="58640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buNone/>
              <a:defRPr sz="2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72334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4C55E0-4986-474A-BC74-1B4E8A2F7D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3827" y="192143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C0FACC-90E6-4A01-8792-8FA91B7D3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3827" y="2543436"/>
            <a:ext cx="3760738" cy="4021205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E37D6D-34CE-4FE3-A6C6-4FC22C72F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3641" y="2259110"/>
            <a:ext cx="5513866" cy="276225"/>
            <a:chOff x="1557338" y="1458610"/>
            <a:chExt cx="5513866" cy="2762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CBDA1B-9FA8-429D-A07D-655D394A1C71}"/>
                </a:ext>
              </a:extLst>
            </p:cNvPr>
            <p:cNvCxnSpPr/>
            <p:nvPr/>
          </p:nvCxnSpPr>
          <p:spPr>
            <a:xfrm>
              <a:off x="1557338" y="1589020"/>
              <a:ext cx="5362574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FBA15E-A7E6-483D-9298-EC007237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979" y="1458610"/>
              <a:ext cx="276225" cy="2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92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Tex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711415"/>
            <a:ext cx="9144000" cy="4021205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8908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12A5-4A94-4AD1-8E4A-1EA129F98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6721-7958-497F-BDBF-202EA49F193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C0A16-F783-4588-B672-5058DF08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84C3-8104-5748-8FDD-9A1D96DF0CCF}" type="datetimeFigureOut">
              <a:rPr lang="en-FR" smtClean="0"/>
              <a:t>12/03/2026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50778-6411-40BC-969D-A8D237ED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D5302-3190-447A-93C9-69054625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1F136-4709-1A4F-886B-720236C797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0109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55D5-7F7F-4923-B13A-FB14C90798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A3E33-C1C5-4903-B6A0-5DCA0E5DAF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EEB41-7B20-4E9D-854C-61E519F5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84C3-8104-5748-8FDD-9A1D96DF0CCF}" type="datetimeFigureOut">
              <a:rPr lang="en-FR" smtClean="0"/>
              <a:t>12/03/2026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B4E84-AF49-469B-BA25-009B696C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71073-1660-4665-AD08-B1F6EEEC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1F136-4709-1A4F-886B-720236C797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8978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884C3-8104-5748-8FDD-9A1D96DF0CCF}" type="datetimeFigureOut">
              <a:rPr lang="en-FR" smtClean="0"/>
              <a:t>12/03/2026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1F136-4709-1A4F-886B-720236C797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6540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BC65E44-49E7-E52F-8A62-0E929BE8D887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262605-4DAC-8B58-737E-D9C8C26E5FA2}"/>
                </a:ext>
              </a:extLst>
            </p:cNvPr>
            <p:cNvSpPr txBox="1"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rgbClr val="0D3877"/>
            </a:solidFill>
          </p:spPr>
          <p:txBody>
            <a:bodyPr wrap="square" rtlCol="0">
              <a:spAutoFit/>
            </a:bodyPr>
            <a:lstStyle/>
            <a:p>
              <a:endParaRPr lang="en-FR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0FC91D-9488-3DAC-16D5-F47327B1B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</a:blip>
            <a:srcRect t="10964"/>
            <a:stretch/>
          </p:blipFill>
          <p:spPr>
            <a:xfrm>
              <a:off x="0" y="7802"/>
              <a:ext cx="12192001" cy="6838061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12D2F2E-354A-F39B-9C21-4D92CB30DA4D}"/>
              </a:ext>
            </a:extLst>
          </p:cNvPr>
          <p:cNvSpPr txBox="1"/>
          <p:nvPr/>
        </p:nvSpPr>
        <p:spPr>
          <a:xfrm>
            <a:off x="1124838" y="2256680"/>
            <a:ext cx="9441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Forecasting SKA Constraints on the Epoch of Reionisation with the Triangle Correlation Function</a:t>
            </a:r>
            <a:endParaRPr lang="en-FR" sz="3300" b="1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350286E-397D-6E12-2A22-D24D5E52B5DB}"/>
              </a:ext>
            </a:extLst>
          </p:cNvPr>
          <p:cNvSpPr txBox="1"/>
          <p:nvPr/>
        </p:nvSpPr>
        <p:spPr>
          <a:xfrm>
            <a:off x="3672732" y="3862333"/>
            <a:ext cx="4345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chemeClr val="bg1"/>
                </a:solidFill>
              </a:rPr>
              <a:t>Liliane Crascall-Kennedy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with Adélie Gorce and Marian Douspis</a:t>
            </a:r>
          </a:p>
          <a:p>
            <a:pPr algn="ctr"/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i="1" dirty="0">
                <a:solidFill>
                  <a:schemeClr val="bg1"/>
                </a:solidFill>
              </a:rPr>
              <a:t>Institut d'Astrophysique Spatiale</a:t>
            </a:r>
            <a:endParaRPr lang="en-FR" sz="1400" i="1" dirty="0">
              <a:solidFill>
                <a:schemeClr val="bg1"/>
              </a:solidFill>
            </a:endParaRPr>
          </a:p>
        </p:txBody>
      </p:sp>
      <p:pic>
        <p:nvPicPr>
          <p:cNvPr id="79" name="Picture 2" descr="Institut d'Astrophysique Spatiale">
            <a:extLst>
              <a:ext uri="{FF2B5EF4-FFF2-40B4-BE49-F238E27FC236}">
                <a16:creationId xmlns:a16="http://schemas.microsoft.com/office/drawing/2014/main" id="{CFB96BB4-338A-A544-D9F8-AC60F642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363" y="5375653"/>
            <a:ext cx="1818821" cy="1303326"/>
          </a:xfrm>
          <a:prstGeom prst="rect">
            <a:avLst/>
          </a:prstGeom>
          <a:noFill/>
          <a:effectLst>
            <a:softEdge rad="23225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DCE0B64-B4EE-EF97-1D91-FC57DCAC1417}"/>
              </a:ext>
            </a:extLst>
          </p:cNvPr>
          <p:cNvSpPr txBox="1"/>
          <p:nvPr/>
        </p:nvSpPr>
        <p:spPr>
          <a:xfrm>
            <a:off x="3365455" y="3394465"/>
            <a:ext cx="4960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C0D2"/>
                </a:solidFill>
              </a:rPr>
              <a:t>Cosmology in the Alps Conference 2026</a:t>
            </a:r>
            <a:endParaRPr lang="en-FR" sz="2000" b="1" i="1" dirty="0">
              <a:solidFill>
                <a:srgbClr val="FFC0D2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9B54413-1993-D38D-F5E9-33CCA55FC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362" y="4423068"/>
            <a:ext cx="1797305" cy="8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B4FB9B-26C6-88E9-40AE-E5C9E3A6AE7B}"/>
              </a:ext>
            </a:extLst>
          </p:cNvPr>
          <p:cNvSpPr txBox="1"/>
          <p:nvPr/>
        </p:nvSpPr>
        <p:spPr>
          <a:xfrm>
            <a:off x="3964014" y="6525090"/>
            <a:ext cx="376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l</a:t>
            </a:r>
            <a:r>
              <a:rPr lang="en-FR" sz="1400" dirty="0">
                <a:solidFill>
                  <a:schemeClr val="bg1"/>
                </a:solidFill>
              </a:rPr>
              <a:t>ilian.crascall-kennedy@universite-paris-saclay.fr</a:t>
            </a:r>
          </a:p>
        </p:txBody>
      </p:sp>
    </p:spTree>
    <p:extLst>
      <p:ext uri="{BB962C8B-B14F-4D97-AF65-F5344CB8AC3E}">
        <p14:creationId xmlns:p14="http://schemas.microsoft.com/office/powerpoint/2010/main" val="4124811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36123"/>
            <a:ext cx="5667064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5184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Fisher F</a:t>
            </a:r>
            <a:r>
              <a:rPr lang="en-GB" sz="3000" dirty="0">
                <a:solidFill>
                  <a:srgbClr val="9EC3E7"/>
                </a:solidFill>
              </a:rPr>
              <a:t>o</a:t>
            </a:r>
            <a:r>
              <a:rPr lang="en-FR" sz="3000" dirty="0">
                <a:solidFill>
                  <a:srgbClr val="9EC3E7"/>
                </a:solidFill>
              </a:rPr>
              <a:t>recast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330CC-B714-0218-185D-39CD869204EB}"/>
              </a:ext>
            </a:extLst>
          </p:cNvPr>
          <p:cNvSpPr txBox="1"/>
          <p:nvPr/>
        </p:nvSpPr>
        <p:spPr>
          <a:xfrm>
            <a:off x="182673" y="615812"/>
            <a:ext cx="6032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49A5AB"/>
                </a:solidFill>
              </a:rPr>
              <a:t>What we find: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8"/>
                </a:solidFill>
              </a:rPr>
              <a:t>TCF provides meaningful constraints on EoR parameters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8"/>
                </a:solidFill>
              </a:rPr>
              <a:t>Combining the TCF with other statistics could further break degeneracies</a:t>
            </a:r>
          </a:p>
          <a:p>
            <a:endParaRPr lang="en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2E9AD-0CCB-97B4-831B-88F299BB386E}"/>
              </a:ext>
            </a:extLst>
          </p:cNvPr>
          <p:cNvSpPr txBox="1"/>
          <p:nvPr/>
        </p:nvSpPr>
        <p:spPr>
          <a:xfrm>
            <a:off x="11795045" y="11665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10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7A33B1-CC0F-D740-EB44-5EC74194A10C}"/>
              </a:ext>
            </a:extLst>
          </p:cNvPr>
          <p:cNvGrpSpPr/>
          <p:nvPr/>
        </p:nvGrpSpPr>
        <p:grpSpPr>
          <a:xfrm>
            <a:off x="659145" y="2311006"/>
            <a:ext cx="4942427" cy="3125001"/>
            <a:chOff x="659145" y="2311006"/>
            <a:chExt cx="4942427" cy="31250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EF4549B-AFD9-B612-7E56-28C610B59C24}"/>
                </a:ext>
              </a:extLst>
            </p:cNvPr>
            <p:cNvGrpSpPr/>
            <p:nvPr/>
          </p:nvGrpSpPr>
          <p:grpSpPr>
            <a:xfrm>
              <a:off x="1034439" y="2786801"/>
              <a:ext cx="4146780" cy="2649206"/>
              <a:chOff x="2910273" y="4332514"/>
              <a:chExt cx="3272811" cy="2350654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184E6B59-F75E-F59C-9CE6-1B808EBCE3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5837" y="4332514"/>
                <a:ext cx="3237247" cy="2293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2785A2-C10C-1238-9061-B7157151E34E}"/>
                  </a:ext>
                </a:extLst>
              </p:cNvPr>
              <p:cNvSpPr txBox="1"/>
              <p:nvPr/>
            </p:nvSpPr>
            <p:spPr>
              <a:xfrm>
                <a:off x="2910273" y="6498502"/>
                <a:ext cx="88357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600" dirty="0"/>
                  <a:t>SKA White Book 2025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381416-B2B2-778D-D015-2F7D199D48DD}"/>
                </a:ext>
              </a:extLst>
            </p:cNvPr>
            <p:cNvSpPr txBox="1"/>
            <p:nvPr/>
          </p:nvSpPr>
          <p:spPr>
            <a:xfrm>
              <a:off x="659145" y="2311006"/>
              <a:ext cx="4942427" cy="41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  <a:spcAft>
                  <a:spcPts val="1200"/>
                </a:spcAft>
              </a:pPr>
              <a:r>
                <a:rPr lang="en-GB" sz="1600" dirty="0">
                  <a:solidFill>
                    <a:srgbClr val="49A5AB"/>
                  </a:solidFill>
                </a:rPr>
                <a:t>Comparison between different inference statistics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6B67CE-D075-0F91-3382-CBA2893F9E9D}"/>
              </a:ext>
            </a:extLst>
          </p:cNvPr>
          <p:cNvSpPr txBox="1"/>
          <p:nvPr/>
        </p:nvSpPr>
        <p:spPr>
          <a:xfrm>
            <a:off x="179865" y="5657671"/>
            <a:ext cx="6192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49A5AB"/>
                </a:solidFill>
              </a:rPr>
              <a:t>Limitations of the Fisher Forecast: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8"/>
                </a:solidFill>
              </a:rPr>
              <a:t>represents </a:t>
            </a:r>
            <a:r>
              <a:rPr lang="en-GB" b="1" dirty="0">
                <a:solidFill>
                  <a:srgbClr val="9EC3E8"/>
                </a:solidFill>
              </a:rPr>
              <a:t>best-case constraints</a:t>
            </a:r>
            <a:endParaRPr lang="en-GB" dirty="0">
              <a:solidFill>
                <a:srgbClr val="9EC3E8"/>
              </a:solidFill>
            </a:endParaRPr>
          </a:p>
          <a:p>
            <a:endParaRPr lang="en-FR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F8E92D-6894-5A94-131F-008B4A85A25A}"/>
              </a:ext>
            </a:extLst>
          </p:cNvPr>
          <p:cNvGrpSpPr/>
          <p:nvPr/>
        </p:nvGrpSpPr>
        <p:grpSpPr>
          <a:xfrm>
            <a:off x="6225016" y="663702"/>
            <a:ext cx="5451800" cy="5858026"/>
            <a:chOff x="6225016" y="663702"/>
            <a:chExt cx="5451800" cy="58580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A05BF5-CF26-12F7-B997-85F035280950}"/>
                </a:ext>
              </a:extLst>
            </p:cNvPr>
            <p:cNvSpPr txBox="1"/>
            <p:nvPr/>
          </p:nvSpPr>
          <p:spPr>
            <a:xfrm rot="16200000">
              <a:off x="3551312" y="3337406"/>
              <a:ext cx="57167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FR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273192-149E-E573-B133-BA7EF9C780A4}"/>
                </a:ext>
              </a:extLst>
            </p:cNvPr>
            <p:cNvSpPr txBox="1"/>
            <p:nvPr/>
          </p:nvSpPr>
          <p:spPr>
            <a:xfrm>
              <a:off x="6226794" y="6025691"/>
              <a:ext cx="5450021" cy="4960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FR" sz="14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72E24A-F3B2-7FA6-2637-9AFFE5F9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9719" y="663702"/>
              <a:ext cx="5297097" cy="553059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7E93E4-70EC-523D-ED9F-A5C14D26381A}"/>
                </a:ext>
              </a:extLst>
            </p:cNvPr>
            <p:cNvSpPr txBox="1"/>
            <p:nvPr/>
          </p:nvSpPr>
          <p:spPr>
            <a:xfrm rot="16200000">
              <a:off x="5639853" y="3167169"/>
              <a:ext cx="16113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FR" sz="1400" dirty="0"/>
                <a:t>Max Bubble Radius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833AAD-B4D1-747D-8B6A-F31DF72FB214}"/>
                </a:ext>
              </a:extLst>
            </p:cNvPr>
            <p:cNvSpPr txBox="1"/>
            <p:nvPr/>
          </p:nvSpPr>
          <p:spPr>
            <a:xfrm>
              <a:off x="8536143" y="5995139"/>
              <a:ext cx="16113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FR" sz="1400" dirty="0"/>
                <a:t>Max Bubble Radius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C01978-7F6E-A0E7-C937-29BFD02052ED}"/>
                </a:ext>
              </a:extLst>
            </p:cNvPr>
            <p:cNvSpPr txBox="1"/>
            <p:nvPr/>
          </p:nvSpPr>
          <p:spPr>
            <a:xfrm rot="16200000">
              <a:off x="5692754" y="4725608"/>
              <a:ext cx="15055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FR" sz="1400" dirty="0"/>
                <a:t>Ionising Efficiency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D413F0-64B2-2E64-979D-D897C3CAB04B}"/>
                </a:ext>
              </a:extLst>
            </p:cNvPr>
            <p:cNvSpPr txBox="1"/>
            <p:nvPr/>
          </p:nvSpPr>
          <p:spPr>
            <a:xfrm>
              <a:off x="10147482" y="5983927"/>
              <a:ext cx="15055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FR" sz="1400" dirty="0"/>
                <a:t>Ionising Efficiency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0A3072-A0FB-0CBE-AB4F-FC777E983F1C}"/>
                </a:ext>
              </a:extLst>
            </p:cNvPr>
            <p:cNvSpPr txBox="1"/>
            <p:nvPr/>
          </p:nvSpPr>
          <p:spPr>
            <a:xfrm>
              <a:off x="6986560" y="5983927"/>
              <a:ext cx="161133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400" dirty="0"/>
                <a:t>Virial Temperature of Halos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5CCC92-4FF6-7894-6C11-98D4E273E51F}"/>
              </a:ext>
            </a:extLst>
          </p:cNvPr>
          <p:cNvSpPr txBox="1"/>
          <p:nvPr/>
        </p:nvSpPr>
        <p:spPr>
          <a:xfrm>
            <a:off x="9230893" y="1305168"/>
            <a:ext cx="433430" cy="19265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464D15-A361-76FD-A5D9-C4B5523F3292}"/>
              </a:ext>
            </a:extLst>
          </p:cNvPr>
          <p:cNvSpPr txBox="1"/>
          <p:nvPr/>
        </p:nvSpPr>
        <p:spPr>
          <a:xfrm>
            <a:off x="9230893" y="1584805"/>
            <a:ext cx="433430" cy="192659"/>
          </a:xfrm>
          <a:prstGeom prst="rect">
            <a:avLst/>
          </a:prstGeom>
          <a:solidFill>
            <a:srgbClr val="AAAAFF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F4E793-ED16-271E-0AE7-2A0839B49137}"/>
              </a:ext>
            </a:extLst>
          </p:cNvPr>
          <p:cNvSpPr/>
          <p:nvPr/>
        </p:nvSpPr>
        <p:spPr>
          <a:xfrm>
            <a:off x="9399628" y="1901004"/>
            <a:ext cx="91578" cy="91298"/>
          </a:xfrm>
          <a:prstGeom prst="rect">
            <a:avLst/>
          </a:prstGeom>
          <a:solidFill>
            <a:srgbClr val="478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52D947-48E8-4BC4-39A0-DC965E3698E0}"/>
              </a:ext>
            </a:extLst>
          </p:cNvPr>
          <p:cNvSpPr txBox="1"/>
          <p:nvPr/>
        </p:nvSpPr>
        <p:spPr>
          <a:xfrm>
            <a:off x="9676552" y="1257004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1 sigma confidence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0A8ABF-1FED-3EEA-6407-5B191F15F035}"/>
              </a:ext>
            </a:extLst>
          </p:cNvPr>
          <p:cNvSpPr txBox="1"/>
          <p:nvPr/>
        </p:nvSpPr>
        <p:spPr>
          <a:xfrm>
            <a:off x="9676552" y="1550960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2 sigma confidence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39BBF-012A-2DF1-438C-D71ABEEECAB4}"/>
              </a:ext>
            </a:extLst>
          </p:cNvPr>
          <p:cNvSpPr txBox="1"/>
          <p:nvPr/>
        </p:nvSpPr>
        <p:spPr>
          <a:xfrm>
            <a:off x="9676552" y="1827959"/>
            <a:ext cx="941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</a:t>
            </a:r>
            <a:r>
              <a:rPr lang="en-FR" sz="1200" dirty="0"/>
              <a:t>ruth values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C576FF-F9F8-5D5F-7056-43E53A3A2426}"/>
              </a:ext>
            </a:extLst>
          </p:cNvPr>
          <p:cNvSpPr txBox="1"/>
          <p:nvPr/>
        </p:nvSpPr>
        <p:spPr>
          <a:xfrm>
            <a:off x="9193263" y="1218608"/>
            <a:ext cx="1908437" cy="86667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71685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9D0F804-F37C-2297-8A3D-FE8932CAE947}"/>
              </a:ext>
            </a:extLst>
          </p:cNvPr>
          <p:cNvSpPr txBox="1"/>
          <p:nvPr/>
        </p:nvSpPr>
        <p:spPr>
          <a:xfrm rot="5400000">
            <a:off x="2130520" y="5368123"/>
            <a:ext cx="2637738" cy="28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EF045A-1296-CABD-41C1-2269FBF6A875}"/>
              </a:ext>
            </a:extLst>
          </p:cNvPr>
          <p:cNvSpPr txBox="1"/>
          <p:nvPr/>
        </p:nvSpPr>
        <p:spPr>
          <a:xfrm rot="5400000">
            <a:off x="-1125995" y="5396288"/>
            <a:ext cx="2644206" cy="2435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DFCB79-8135-2806-A0F2-F60213905CF0}"/>
              </a:ext>
            </a:extLst>
          </p:cNvPr>
          <p:cNvSpPr txBox="1"/>
          <p:nvPr/>
        </p:nvSpPr>
        <p:spPr>
          <a:xfrm rot="5400000">
            <a:off x="1753165" y="5393278"/>
            <a:ext cx="2644206" cy="2435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3CBB63-A316-6EDC-7D7C-EC0EA398B174}"/>
              </a:ext>
            </a:extLst>
          </p:cNvPr>
          <p:cNvSpPr txBox="1"/>
          <p:nvPr/>
        </p:nvSpPr>
        <p:spPr>
          <a:xfrm rot="5400000">
            <a:off x="5054557" y="5368124"/>
            <a:ext cx="2637738" cy="28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598" y="551113"/>
            <a:ext cx="9347254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79" y="27333"/>
            <a:ext cx="907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Section 3: MCMC Analysis, using the LoReLi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D35E7-47E6-15DB-1D28-67EBDAD15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46" y="4192929"/>
            <a:ext cx="2944573" cy="2472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7B753-9F62-D177-149F-00816EB6F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64" y="4192929"/>
            <a:ext cx="2956464" cy="247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3BAAE9-E253-5CC6-272E-1EF2E63B26C7}"/>
              </a:ext>
            </a:extLst>
          </p:cNvPr>
          <p:cNvSpPr txBox="1"/>
          <p:nvPr/>
        </p:nvSpPr>
        <p:spPr>
          <a:xfrm>
            <a:off x="370726" y="710749"/>
            <a:ext cx="107563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9EC3E7"/>
                </a:solidFill>
              </a:rPr>
              <a:t>LoReLi - a database of radiative-hydrodynamics simulations of the EoR 21 cm signal generated with the LICORICE code to explore astrophysical parameter space:</a:t>
            </a: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br>
              <a:rPr lang="en-GB" dirty="0"/>
            </a:br>
            <a:endParaRPr lang="en-GB" dirty="0">
              <a:solidFill>
                <a:srgbClr val="49A5A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252BC-1C3A-78E7-57C4-C377BA35F45E}"/>
              </a:ext>
            </a:extLst>
          </p:cNvPr>
          <p:cNvSpPr txBox="1"/>
          <p:nvPr/>
        </p:nvSpPr>
        <p:spPr>
          <a:xfrm>
            <a:off x="535492" y="1721589"/>
            <a:ext cx="422513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9EC3E7"/>
                </a:solidFill>
              </a:rPr>
              <a:t>X-ray efficiency, </a:t>
            </a:r>
            <a:r>
              <a:rPr lang="en-GB" sz="1600" dirty="0" err="1">
                <a:solidFill>
                  <a:srgbClr val="9EC3E7"/>
                </a:solidFill>
              </a:rPr>
              <a:t>fX</a:t>
            </a:r>
            <a:endParaRPr lang="en-GB" sz="1600" baseline="-25000" dirty="0">
              <a:solidFill>
                <a:srgbClr val="9EC3E7"/>
              </a:solidFill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9EC3E7"/>
                </a:solidFill>
              </a:rPr>
              <a:t>Hard X-ray fraction, </a:t>
            </a:r>
            <a:r>
              <a:rPr lang="en-GB" sz="1600" dirty="0" err="1">
                <a:solidFill>
                  <a:srgbClr val="9EC3E7"/>
                </a:solidFill>
              </a:rPr>
              <a:t>rHS</a:t>
            </a:r>
            <a:endParaRPr lang="en-GB" sz="1600" dirty="0">
              <a:solidFill>
                <a:srgbClr val="9EC3E7"/>
              </a:solidFill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9EC3E7"/>
                </a:solidFill>
              </a:rPr>
              <a:t>Gas-to-star conversion timescale, tau</a:t>
            </a: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9EC3E7"/>
                </a:solidFill>
              </a:rPr>
              <a:t>Minimum mass of Dark Matter halos, </a:t>
            </a:r>
            <a:r>
              <a:rPr lang="en-GB" sz="1600" dirty="0" err="1">
                <a:solidFill>
                  <a:srgbClr val="9EC3E7"/>
                </a:solidFill>
              </a:rPr>
              <a:t>Mmin</a:t>
            </a:r>
            <a:endParaRPr lang="en-GB" sz="1600" dirty="0">
              <a:solidFill>
                <a:srgbClr val="9EC3E7"/>
              </a:solidFill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9EC3E7"/>
                </a:solidFill>
              </a:rPr>
              <a:t>Ionising photons escape fraction, </a:t>
            </a:r>
            <a:r>
              <a:rPr lang="en-GB" sz="1600" dirty="0" err="1">
                <a:solidFill>
                  <a:srgbClr val="9EC3E7"/>
                </a:solidFill>
              </a:rPr>
              <a:t>fesc</a:t>
            </a:r>
            <a:endParaRPr lang="en-FR" sz="16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250347-92F0-F681-5C7C-D7410242FD47}"/>
              </a:ext>
            </a:extLst>
          </p:cNvPr>
          <p:cNvGrpSpPr/>
          <p:nvPr/>
        </p:nvGrpSpPr>
        <p:grpSpPr>
          <a:xfrm>
            <a:off x="6717766" y="1340715"/>
            <a:ext cx="5103508" cy="3351895"/>
            <a:chOff x="6717766" y="1340715"/>
            <a:chExt cx="5103508" cy="33518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A83CDD-9CF3-B8E4-744B-EEB33E38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7766" y="1843827"/>
              <a:ext cx="5103508" cy="28487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6B477D-217D-4BD5-416C-7CC323A340FB}"/>
                </a:ext>
              </a:extLst>
            </p:cNvPr>
            <p:cNvSpPr txBox="1"/>
            <p:nvPr/>
          </p:nvSpPr>
          <p:spPr>
            <a:xfrm>
              <a:off x="6798306" y="1340715"/>
              <a:ext cx="4942427" cy="41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  <a:spcAft>
                  <a:spcPts val="1200"/>
                </a:spcAft>
              </a:pPr>
              <a:r>
                <a:rPr lang="en-GB" sz="1600" dirty="0">
                  <a:solidFill>
                    <a:srgbClr val="49A5AB"/>
                  </a:solidFill>
                </a:rPr>
                <a:t>Sampled Parameter Space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20B21B-2A43-1AB3-753D-64E8B62FD4DD}"/>
              </a:ext>
            </a:extLst>
          </p:cNvPr>
          <p:cNvSpPr txBox="1"/>
          <p:nvPr/>
        </p:nvSpPr>
        <p:spPr>
          <a:xfrm>
            <a:off x="241043" y="3720663"/>
            <a:ext cx="2944573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1200"/>
              </a:spcAft>
            </a:pPr>
            <a:r>
              <a:rPr lang="en-GB" sz="1600" dirty="0">
                <a:solidFill>
                  <a:srgbClr val="49A5AB"/>
                </a:solidFill>
              </a:rPr>
              <a:t>LoReLi simulation slice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307E0-D250-39CA-1E57-BD9BB9399E1A}"/>
              </a:ext>
            </a:extLst>
          </p:cNvPr>
          <p:cNvSpPr txBox="1"/>
          <p:nvPr/>
        </p:nvSpPr>
        <p:spPr>
          <a:xfrm>
            <a:off x="3236681" y="3727169"/>
            <a:ext cx="3349452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1200"/>
              </a:spcAft>
            </a:pPr>
            <a:r>
              <a:rPr lang="en-GB" sz="1600" dirty="0">
                <a:solidFill>
                  <a:srgbClr val="49A5AB"/>
                </a:solidFill>
              </a:rPr>
              <a:t>LoReLi simulation slice </a:t>
            </a:r>
            <a:r>
              <a:rPr lang="en-GB" sz="1600" u="sng" dirty="0">
                <a:solidFill>
                  <a:srgbClr val="49A5AB"/>
                </a:solidFill>
              </a:rPr>
              <a:t>with noise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3AE0D7-671A-2DD1-2835-F434F27D4CE1}"/>
              </a:ext>
            </a:extLst>
          </p:cNvPr>
          <p:cNvSpPr txBox="1"/>
          <p:nvPr/>
        </p:nvSpPr>
        <p:spPr>
          <a:xfrm>
            <a:off x="6862257" y="5003477"/>
            <a:ext cx="521277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en-GB" sz="1600" dirty="0">
                <a:solidFill>
                  <a:srgbClr val="52BCC2"/>
                </a:solidFill>
              </a:rPr>
              <a:t>Pipeline:</a:t>
            </a: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52BCC2"/>
                </a:solidFill>
              </a:rPr>
              <a:t>Compute TCF of the 10,000 LoReLi slices</a:t>
            </a: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52BCC2"/>
                </a:solidFill>
              </a:rPr>
              <a:t>Train emulator to predict TCF for any set of parameters</a:t>
            </a: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52BCC2"/>
                </a:solidFill>
              </a:rPr>
              <a:t>Use to run an MCMC </a:t>
            </a:r>
            <a:r>
              <a:rPr lang="en-GB" sz="1600" dirty="0" err="1">
                <a:solidFill>
                  <a:srgbClr val="52BCC2"/>
                </a:solidFill>
              </a:rPr>
              <a:t>infrernce</a:t>
            </a:r>
            <a:endParaRPr lang="en-GB" sz="1600" dirty="0">
              <a:solidFill>
                <a:srgbClr val="52BCC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8DD95-C36C-8B41-87FF-ACD3C8A5CD55}"/>
              </a:ext>
            </a:extLst>
          </p:cNvPr>
          <p:cNvSpPr txBox="1"/>
          <p:nvPr/>
        </p:nvSpPr>
        <p:spPr>
          <a:xfrm>
            <a:off x="11795045" y="11665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19C1A-D46A-DE02-5358-B9199D8BC552}"/>
              </a:ext>
            </a:extLst>
          </p:cNvPr>
          <p:cNvSpPr txBox="1"/>
          <p:nvPr/>
        </p:nvSpPr>
        <p:spPr>
          <a:xfrm rot="16200000">
            <a:off x="-409320" y="5306089"/>
            <a:ext cx="12111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X (</a:t>
            </a:r>
            <a:r>
              <a:rPr lang="en-GB" sz="1000" dirty="0" err="1"/>
              <a:t>Mpc</a:t>
            </a:r>
            <a:r>
              <a:rPr lang="en-GB" sz="1000" dirty="0"/>
              <a:t>)</a:t>
            </a:r>
            <a:endParaRPr lang="en-FR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6543A-25D1-7084-D17E-1E12DFBC96DD}"/>
              </a:ext>
            </a:extLst>
          </p:cNvPr>
          <p:cNvSpPr txBox="1"/>
          <p:nvPr/>
        </p:nvSpPr>
        <p:spPr>
          <a:xfrm rot="16200000">
            <a:off x="2826167" y="5306089"/>
            <a:ext cx="12111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X (</a:t>
            </a:r>
            <a:r>
              <a:rPr lang="en-GB" sz="1000" dirty="0" err="1"/>
              <a:t>Mpc</a:t>
            </a:r>
            <a:r>
              <a:rPr lang="en-GB" sz="1000" dirty="0"/>
              <a:t>)</a:t>
            </a:r>
            <a:endParaRPr lang="en-FR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EA7FAB-3944-8BE2-7D26-054075928263}"/>
              </a:ext>
            </a:extLst>
          </p:cNvPr>
          <p:cNvSpPr txBox="1"/>
          <p:nvPr/>
        </p:nvSpPr>
        <p:spPr>
          <a:xfrm rot="16200000">
            <a:off x="2145664" y="5306088"/>
            <a:ext cx="18564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21cm Radiation Intensity</a:t>
            </a:r>
            <a:endParaRPr lang="en-FR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D2749B-E41E-4DA2-E982-4B06658C1409}"/>
              </a:ext>
            </a:extLst>
          </p:cNvPr>
          <p:cNvSpPr txBox="1"/>
          <p:nvPr/>
        </p:nvSpPr>
        <p:spPr>
          <a:xfrm rot="16200000">
            <a:off x="6033575" y="5274641"/>
            <a:ext cx="549620" cy="1572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BCD207-36E5-B3D6-6CA1-D0E757D0A00A}"/>
              </a:ext>
            </a:extLst>
          </p:cNvPr>
          <p:cNvSpPr txBox="1"/>
          <p:nvPr/>
        </p:nvSpPr>
        <p:spPr>
          <a:xfrm rot="16200000">
            <a:off x="5436590" y="5255528"/>
            <a:ext cx="18564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21cm Radiation Intensity</a:t>
            </a:r>
            <a:endParaRPr lang="en-FR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AC2A29-5FFD-6059-5B94-5826DB00F7FE}"/>
              </a:ext>
            </a:extLst>
          </p:cNvPr>
          <p:cNvSpPr txBox="1"/>
          <p:nvPr/>
        </p:nvSpPr>
        <p:spPr>
          <a:xfrm>
            <a:off x="3431570" y="6543318"/>
            <a:ext cx="2956464" cy="28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FD770-FF73-A136-8C12-BE005D13140C}"/>
              </a:ext>
            </a:extLst>
          </p:cNvPr>
          <p:cNvSpPr txBox="1"/>
          <p:nvPr/>
        </p:nvSpPr>
        <p:spPr>
          <a:xfrm>
            <a:off x="4216628" y="6542360"/>
            <a:ext cx="12111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Y (</a:t>
            </a:r>
            <a:r>
              <a:rPr lang="en-GB" sz="1000" dirty="0" err="1"/>
              <a:t>Mpc</a:t>
            </a:r>
            <a:r>
              <a:rPr lang="en-GB" sz="1000" dirty="0"/>
              <a:t>)</a:t>
            </a:r>
            <a:endParaRPr lang="en-FR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D58764-AAA1-A292-9428-42BF4E4B3451}"/>
              </a:ext>
            </a:extLst>
          </p:cNvPr>
          <p:cNvSpPr txBox="1"/>
          <p:nvPr/>
        </p:nvSpPr>
        <p:spPr>
          <a:xfrm>
            <a:off x="166451" y="6584237"/>
            <a:ext cx="2944573" cy="252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D36D1F-DE15-A812-270A-FC901C0C56E6}"/>
              </a:ext>
            </a:extLst>
          </p:cNvPr>
          <p:cNvSpPr txBox="1"/>
          <p:nvPr/>
        </p:nvSpPr>
        <p:spPr>
          <a:xfrm>
            <a:off x="889228" y="6542360"/>
            <a:ext cx="12111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Y (</a:t>
            </a:r>
            <a:r>
              <a:rPr lang="en-GB" sz="1000" dirty="0" err="1"/>
              <a:t>Mpc</a:t>
            </a:r>
            <a:r>
              <a:rPr lang="en-GB" sz="1000" dirty="0"/>
              <a:t>)</a:t>
            </a:r>
            <a:endParaRPr lang="en-FR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E97E74-F9F3-4F59-7D7F-D17EBD73B5BA}"/>
              </a:ext>
            </a:extLst>
          </p:cNvPr>
          <p:cNvSpPr txBox="1"/>
          <p:nvPr/>
        </p:nvSpPr>
        <p:spPr>
          <a:xfrm>
            <a:off x="3320135" y="4192927"/>
            <a:ext cx="2543226" cy="14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EB8C9-F1E1-688B-D45B-846D70120CA8}"/>
              </a:ext>
            </a:extLst>
          </p:cNvPr>
          <p:cNvSpPr txBox="1"/>
          <p:nvPr/>
        </p:nvSpPr>
        <p:spPr>
          <a:xfrm>
            <a:off x="3922602" y="4199881"/>
            <a:ext cx="2592573" cy="1063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5C7DD-BA22-FF41-4134-F0D902CDDB05}"/>
              </a:ext>
            </a:extLst>
          </p:cNvPr>
          <p:cNvSpPr txBox="1"/>
          <p:nvPr/>
        </p:nvSpPr>
        <p:spPr>
          <a:xfrm>
            <a:off x="80374" y="4192927"/>
            <a:ext cx="2563148" cy="18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FR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8866E8-1585-6EBC-27E6-8E86AC02DF8D}"/>
              </a:ext>
            </a:extLst>
          </p:cNvPr>
          <p:cNvSpPr txBox="1"/>
          <p:nvPr/>
        </p:nvSpPr>
        <p:spPr>
          <a:xfrm>
            <a:off x="30671" y="4172421"/>
            <a:ext cx="13292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800" dirty="0"/>
              <a:t>R. Meriot, B. Semelin, 2023</a:t>
            </a:r>
          </a:p>
        </p:txBody>
      </p:sp>
    </p:spTree>
    <p:extLst>
      <p:ext uri="{BB962C8B-B14F-4D97-AF65-F5344CB8AC3E}">
        <p14:creationId xmlns:p14="http://schemas.microsoft.com/office/powerpoint/2010/main" val="198069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36123"/>
            <a:ext cx="5174611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5184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Results of the MCMC Inference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643C4-3E8D-00A4-425C-C95E57D063AB}"/>
              </a:ext>
            </a:extLst>
          </p:cNvPr>
          <p:cNvSpPr txBox="1"/>
          <p:nvPr/>
        </p:nvSpPr>
        <p:spPr>
          <a:xfrm>
            <a:off x="11795045" y="11665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98EE5-343E-21EA-A8EC-0C0C1FD08C18}"/>
              </a:ext>
            </a:extLst>
          </p:cNvPr>
          <p:cNvSpPr txBox="1"/>
          <p:nvPr/>
        </p:nvSpPr>
        <p:spPr>
          <a:xfrm>
            <a:off x="286094" y="1029793"/>
            <a:ext cx="5275462" cy="443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>
                <a:solidFill>
                  <a:srgbClr val="9EC3E8"/>
                </a:solidFill>
              </a:rPr>
              <a:t>- Currently the MCMC successfully recovers </a:t>
            </a:r>
            <a:r>
              <a:rPr lang="en-GB" dirty="0" err="1">
                <a:solidFill>
                  <a:srgbClr val="9EC3E8"/>
                </a:solidFill>
              </a:rPr>
              <a:t>fX</a:t>
            </a:r>
            <a:r>
              <a:rPr lang="en-GB" dirty="0">
                <a:solidFill>
                  <a:srgbClr val="9EC3E8"/>
                </a:solidFill>
              </a:rPr>
              <a:t> (X-ray efficiency) to within 1 sigma and the other parameters to within 2 sigma</a:t>
            </a:r>
          </a:p>
          <a:p>
            <a:pPr>
              <a:lnSpc>
                <a:spcPct val="200000"/>
              </a:lnSpc>
            </a:pPr>
            <a:br>
              <a:rPr lang="en-GB" dirty="0">
                <a:solidFill>
                  <a:srgbClr val="9EC3E8"/>
                </a:solidFill>
              </a:rPr>
            </a:br>
            <a:r>
              <a:rPr lang="en-GB" dirty="0">
                <a:solidFill>
                  <a:srgbClr val="9EC3E8"/>
                </a:solidFill>
              </a:rPr>
              <a:t>- Degeneracies between parameters remain</a:t>
            </a:r>
            <a:br>
              <a:rPr lang="en-GB" dirty="0">
                <a:solidFill>
                  <a:srgbClr val="9EC3E8"/>
                </a:solidFill>
              </a:rPr>
            </a:br>
            <a:r>
              <a:rPr lang="en-GB" dirty="0">
                <a:solidFill>
                  <a:srgbClr val="9EC3E8"/>
                </a:solidFill>
              </a:rPr>
              <a:t>- Demonstrates the inference potential of the TCF</a:t>
            </a:r>
          </a:p>
          <a:p>
            <a:pPr>
              <a:lnSpc>
                <a:spcPct val="200000"/>
              </a:lnSpc>
            </a:pPr>
            <a:endParaRPr lang="en-GB" dirty="0">
              <a:solidFill>
                <a:srgbClr val="9EC3E8"/>
              </a:solidFill>
            </a:endParaRP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9EC3E8"/>
                </a:solidFill>
              </a:rPr>
              <a:t>- Still progress to be made refining the pipeline</a:t>
            </a:r>
            <a:endParaRPr lang="en-FR" dirty="0">
              <a:solidFill>
                <a:srgbClr val="9EC3E8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C982B5-3C9F-355A-9F6B-E40B8433CE42}"/>
              </a:ext>
            </a:extLst>
          </p:cNvPr>
          <p:cNvGrpSpPr/>
          <p:nvPr/>
        </p:nvGrpSpPr>
        <p:grpSpPr>
          <a:xfrm>
            <a:off x="5959036" y="338778"/>
            <a:ext cx="5844167" cy="6238098"/>
            <a:chOff x="5959036" y="338778"/>
            <a:chExt cx="5844167" cy="62380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211464-2B4E-D68F-0733-87135B135370}"/>
                </a:ext>
              </a:extLst>
            </p:cNvPr>
            <p:cNvSpPr txBox="1"/>
            <p:nvPr/>
          </p:nvSpPr>
          <p:spPr>
            <a:xfrm>
              <a:off x="5959036" y="6325724"/>
              <a:ext cx="583600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FR" sz="10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EDF1B7-5602-CF1A-9641-C459B7DF181B}"/>
                </a:ext>
              </a:extLst>
            </p:cNvPr>
            <p:cNvSpPr txBox="1"/>
            <p:nvPr/>
          </p:nvSpPr>
          <p:spPr>
            <a:xfrm rot="16200000">
              <a:off x="8562788" y="3332972"/>
              <a:ext cx="62346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FR" sz="10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BA2CF0-93E0-6384-8096-FE2664D017B2}"/>
                </a:ext>
              </a:extLst>
            </p:cNvPr>
            <p:cNvSpPr txBox="1"/>
            <p:nvPr/>
          </p:nvSpPr>
          <p:spPr>
            <a:xfrm rot="16200000">
              <a:off x="2964843" y="3336461"/>
              <a:ext cx="623460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FR" sz="1000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D52F5B-419A-9A7E-6B29-B8BD337E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704871"/>
              <a:ext cx="5569754" cy="56287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08A884-91D7-757B-6F0B-0A25A3FCAD83}"/>
                </a:ext>
              </a:extLst>
            </p:cNvPr>
            <p:cNvSpPr txBox="1"/>
            <p:nvPr/>
          </p:nvSpPr>
          <p:spPr>
            <a:xfrm>
              <a:off x="6096000" y="342268"/>
              <a:ext cx="55697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MCMC Inference Corner Plot</a:t>
              </a:r>
              <a:endParaRPr lang="en-FR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52205A-E4A9-72AF-D25A-7008B906F2C6}"/>
                </a:ext>
              </a:extLst>
            </p:cNvPr>
            <p:cNvSpPr txBox="1"/>
            <p:nvPr/>
          </p:nvSpPr>
          <p:spPr>
            <a:xfrm>
              <a:off x="7761778" y="701563"/>
              <a:ext cx="38265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dirty="0">
                  <a:solidFill>
                    <a:schemeClr val="bg1">
                      <a:lumMod val="50000"/>
                    </a:schemeClr>
                  </a:solidFill>
                </a:rPr>
                <a:t>PRELIMINARY</a:t>
              </a:r>
              <a:endParaRPr lang="en-FR" sz="4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091B6E-8F36-D889-F77F-FB7A9731DC6B}"/>
                </a:ext>
              </a:extLst>
            </p:cNvPr>
            <p:cNvGrpSpPr/>
            <p:nvPr/>
          </p:nvGrpSpPr>
          <p:grpSpPr>
            <a:xfrm>
              <a:off x="9603331" y="1569581"/>
              <a:ext cx="1945972" cy="891637"/>
              <a:chOff x="9685601" y="1929305"/>
              <a:chExt cx="1945972" cy="89163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BBC770-061A-0747-6C35-2CC76754852E}"/>
                  </a:ext>
                </a:extLst>
              </p:cNvPr>
              <p:cNvSpPr txBox="1"/>
              <p:nvPr/>
            </p:nvSpPr>
            <p:spPr>
              <a:xfrm>
                <a:off x="9757318" y="2021152"/>
                <a:ext cx="433430" cy="192659"/>
              </a:xfrm>
              <a:prstGeom prst="rect">
                <a:avLst/>
              </a:prstGeom>
              <a:solidFill>
                <a:srgbClr val="DC143C"/>
              </a:solidFill>
            </p:spPr>
            <p:txBody>
              <a:bodyPr wrap="square" rtlCol="0">
                <a:spAutoFit/>
              </a:bodyPr>
              <a:lstStyle/>
              <a:p>
                <a:endParaRPr lang="en-FR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64DC01-B280-D367-DA8C-35DE50D8F549}"/>
                  </a:ext>
                </a:extLst>
              </p:cNvPr>
              <p:cNvSpPr txBox="1"/>
              <p:nvPr/>
            </p:nvSpPr>
            <p:spPr>
              <a:xfrm>
                <a:off x="9757318" y="2300789"/>
                <a:ext cx="433430" cy="192659"/>
              </a:xfrm>
              <a:prstGeom prst="rect">
                <a:avLst/>
              </a:prstGeom>
              <a:solidFill>
                <a:srgbClr val="F4B0BE"/>
              </a:solidFill>
            </p:spPr>
            <p:txBody>
              <a:bodyPr wrap="square" rtlCol="0">
                <a:spAutoFit/>
              </a:bodyPr>
              <a:lstStyle/>
              <a:p>
                <a:endParaRPr lang="en-FR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EA1360-5285-6959-5201-9BADBFDB01E2}"/>
                  </a:ext>
                </a:extLst>
              </p:cNvPr>
              <p:cNvSpPr/>
              <p:nvPr/>
            </p:nvSpPr>
            <p:spPr>
              <a:xfrm>
                <a:off x="9926053" y="2616988"/>
                <a:ext cx="91578" cy="91298"/>
              </a:xfrm>
              <a:prstGeom prst="rect">
                <a:avLst/>
              </a:prstGeom>
              <a:solidFill>
                <a:srgbClr val="4781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2E5211-F25E-2E1D-89B8-806182803D72}"/>
                  </a:ext>
                </a:extLst>
              </p:cNvPr>
              <p:cNvSpPr txBox="1"/>
              <p:nvPr/>
            </p:nvSpPr>
            <p:spPr>
              <a:xfrm>
                <a:off x="10202977" y="1972988"/>
                <a:ext cx="14045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200" dirty="0"/>
                  <a:t>1 sigma confidence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311576-84B3-8FE0-84B5-EBAD2330BB40}"/>
                  </a:ext>
                </a:extLst>
              </p:cNvPr>
              <p:cNvSpPr txBox="1"/>
              <p:nvPr/>
            </p:nvSpPr>
            <p:spPr>
              <a:xfrm>
                <a:off x="10202977" y="2266944"/>
                <a:ext cx="14285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200" dirty="0"/>
                  <a:t>2 sigma confidence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0AB897-65CA-A064-C97C-601A8FC8D431}"/>
                  </a:ext>
                </a:extLst>
              </p:cNvPr>
              <p:cNvSpPr txBox="1"/>
              <p:nvPr/>
            </p:nvSpPr>
            <p:spPr>
              <a:xfrm>
                <a:off x="10202977" y="2543943"/>
                <a:ext cx="9418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T</a:t>
                </a:r>
                <a:r>
                  <a:rPr lang="en-FR" sz="1200" dirty="0"/>
                  <a:t>ruth values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D53B72-A38F-E18D-805E-2E1DF7450BC8}"/>
                  </a:ext>
                </a:extLst>
              </p:cNvPr>
              <p:cNvSpPr txBox="1"/>
              <p:nvPr/>
            </p:nvSpPr>
            <p:spPr>
              <a:xfrm>
                <a:off x="9685601" y="1929305"/>
                <a:ext cx="1908437" cy="866674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FR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48C3BD-0B6C-760F-5E14-BCDC535CB1E4}"/>
                </a:ext>
              </a:extLst>
            </p:cNvPr>
            <p:cNvSpPr txBox="1"/>
            <p:nvPr/>
          </p:nvSpPr>
          <p:spPr>
            <a:xfrm>
              <a:off x="6408994" y="6167165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000" dirty="0"/>
                <a:t>X-ray Efficiency</a:t>
              </a:r>
            </a:p>
            <a:p>
              <a:pPr algn="ctr"/>
              <a:endParaRPr lang="en-FR" sz="1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A307D4-ABF9-17CC-7DE8-7194D622C1D5}"/>
                </a:ext>
              </a:extLst>
            </p:cNvPr>
            <p:cNvSpPr txBox="1"/>
            <p:nvPr/>
          </p:nvSpPr>
          <p:spPr>
            <a:xfrm>
              <a:off x="7440625" y="6167164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000" dirty="0"/>
                <a:t>Hard X-ray </a:t>
              </a:r>
            </a:p>
            <a:p>
              <a:pPr algn="ctr"/>
              <a:r>
                <a:rPr lang="en-FR" sz="1000" dirty="0"/>
                <a:t>fraction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67D27D-CCC9-F1FB-961B-9FB6F2C88542}"/>
                </a:ext>
              </a:extLst>
            </p:cNvPr>
            <p:cNvSpPr txBox="1"/>
            <p:nvPr/>
          </p:nvSpPr>
          <p:spPr>
            <a:xfrm>
              <a:off x="8489935" y="6167164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G</a:t>
              </a:r>
              <a:r>
                <a:rPr lang="en-FR" sz="1000" dirty="0"/>
                <a:t>as-To-Star timescale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02A901-0122-5331-0762-36A3496767C9}"/>
                </a:ext>
              </a:extLst>
            </p:cNvPr>
            <p:cNvSpPr txBox="1"/>
            <p:nvPr/>
          </p:nvSpPr>
          <p:spPr>
            <a:xfrm>
              <a:off x="9533925" y="6167163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000" dirty="0"/>
                <a:t>Min Dark Matter Halo Mass</a:t>
              </a:r>
              <a:endParaRPr lang="en-FR" sz="9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71CFE6-26A7-4D0B-771E-DA312251E1A5}"/>
                </a:ext>
              </a:extLst>
            </p:cNvPr>
            <p:cNvSpPr txBox="1"/>
            <p:nvPr/>
          </p:nvSpPr>
          <p:spPr>
            <a:xfrm>
              <a:off x="10577279" y="6167163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000" dirty="0"/>
                <a:t>Ionising Photons Escape Fraction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476F54-21D1-28CB-9A97-E05A58EB8B5F}"/>
                </a:ext>
              </a:extLst>
            </p:cNvPr>
            <p:cNvSpPr txBox="1"/>
            <p:nvPr/>
          </p:nvSpPr>
          <p:spPr>
            <a:xfrm rot="16200000">
              <a:off x="5557363" y="2261162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000" dirty="0"/>
                <a:t>Hard X-ray </a:t>
              </a:r>
            </a:p>
            <a:p>
              <a:pPr algn="ctr"/>
              <a:r>
                <a:rPr lang="en-FR" sz="1000" dirty="0"/>
                <a:t>fraction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71AA04-9314-0FB2-C94C-EFA8DF1AC81E}"/>
                </a:ext>
              </a:extLst>
            </p:cNvPr>
            <p:cNvSpPr txBox="1"/>
            <p:nvPr/>
          </p:nvSpPr>
          <p:spPr>
            <a:xfrm rot="16200000">
              <a:off x="5557362" y="3227827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G</a:t>
              </a:r>
              <a:r>
                <a:rPr lang="en-FR" sz="1000" dirty="0"/>
                <a:t>as-To-Star timescale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E02DBB-09CE-67ED-DA5B-ED5A533AF45B}"/>
                </a:ext>
              </a:extLst>
            </p:cNvPr>
            <p:cNvSpPr txBox="1"/>
            <p:nvPr/>
          </p:nvSpPr>
          <p:spPr>
            <a:xfrm rot="16200000">
              <a:off x="5557361" y="4196728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000" dirty="0"/>
                <a:t>Min Dark Matter Halo Mass</a:t>
              </a:r>
              <a:endParaRPr lang="en-FR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989874-28AB-6C1E-F5A3-601612E55F37}"/>
                </a:ext>
              </a:extLst>
            </p:cNvPr>
            <p:cNvSpPr txBox="1"/>
            <p:nvPr/>
          </p:nvSpPr>
          <p:spPr>
            <a:xfrm rot="16200000">
              <a:off x="5557360" y="5267811"/>
              <a:ext cx="1211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000" dirty="0"/>
                <a:t>Ionising Photons Escape Fraction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310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49771"/>
            <a:ext cx="4101368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5184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Summary and 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550AD-24A5-61DD-AD92-81AEA9094015}"/>
              </a:ext>
            </a:extLst>
          </p:cNvPr>
          <p:cNvSpPr txBox="1"/>
          <p:nvPr/>
        </p:nvSpPr>
        <p:spPr>
          <a:xfrm>
            <a:off x="11795045" y="11665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697F5-FC06-8A46-B6B6-B5D01BDA3A0A}"/>
              </a:ext>
            </a:extLst>
          </p:cNvPr>
          <p:cNvSpPr txBox="1"/>
          <p:nvPr/>
        </p:nvSpPr>
        <p:spPr>
          <a:xfrm>
            <a:off x="398022" y="1072210"/>
            <a:ext cx="10756310" cy="485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Key Takeaways:</a:t>
            </a:r>
          </a:p>
          <a:p>
            <a:pPr marL="800100" lvl="1" indent="-342900" fontAlgn="base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9EC3E7"/>
                </a:solidFill>
              </a:rPr>
              <a:t>The TCF enables inference of EoR astrophysical parameters from the morphology of ionised regions.</a:t>
            </a:r>
          </a:p>
          <a:p>
            <a:pPr marL="800100" lvl="1" indent="-342900" fontAlgn="base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9EC3E7"/>
                </a:solidFill>
              </a:rPr>
              <a:t>Fisher Forecast contribution to SKA white book, proof of constraining power of TCF on key astrophysical parameters</a:t>
            </a:r>
          </a:p>
          <a:p>
            <a:pPr marL="800100" lvl="1" indent="-342900" fontAlgn="base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9EC3E7"/>
                </a:solidFill>
              </a:rPr>
              <a:t>Parameter inference is possible using the TCF with an emulator + MCMC</a:t>
            </a:r>
          </a:p>
          <a:p>
            <a:pPr marL="285750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Next steps:</a:t>
            </a:r>
          </a:p>
          <a:p>
            <a:pPr marL="742950" lvl="1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Explore the EoR evolution over multiple redshifts</a:t>
            </a:r>
          </a:p>
          <a:p>
            <a:pPr marL="742950" lvl="1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Simulation Based Inference (SBI) – relaxes assumption that likelihood is gaussian</a:t>
            </a:r>
          </a:p>
          <a:p>
            <a:pPr marL="742950" lvl="1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Publishing results (comparison of Fisher, MCMC and SBI)</a:t>
            </a:r>
          </a:p>
        </p:txBody>
      </p:sp>
    </p:spTree>
    <p:extLst>
      <p:ext uri="{BB962C8B-B14F-4D97-AF65-F5344CB8AC3E}">
        <p14:creationId xmlns:p14="http://schemas.microsoft.com/office/powerpoint/2010/main" val="12322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81F616-2DD7-9A20-D850-64ACEFA278D6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079831-2686-3CDD-67A6-7A79AECF6756}"/>
                </a:ext>
              </a:extLst>
            </p:cNvPr>
            <p:cNvSpPr txBox="1"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rgbClr val="0D3877"/>
            </a:solidFill>
          </p:spPr>
          <p:txBody>
            <a:bodyPr wrap="square" rtlCol="0">
              <a:spAutoFit/>
            </a:bodyPr>
            <a:lstStyle/>
            <a:p>
              <a:endParaRPr lang="en-FR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AEEB12-0927-0AB5-15E8-D3A059C5E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</a:blip>
            <a:srcRect t="10964"/>
            <a:stretch/>
          </p:blipFill>
          <p:spPr>
            <a:xfrm>
              <a:off x="0" y="7802"/>
              <a:ext cx="12192001" cy="683806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4079375" y="2703557"/>
            <a:ext cx="4033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4400" b="1" dirty="0">
                <a:solidFill>
                  <a:schemeClr val="bg1"/>
                </a:solidFill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70700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4782948" y="3152001"/>
            <a:ext cx="262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3000" dirty="0">
                <a:solidFill>
                  <a:srgbClr val="9EC3E7"/>
                </a:solidFill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349023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36123"/>
            <a:ext cx="341349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5184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Using an Emulator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0CC1D-71F0-D727-1383-55FCC67F0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31" y="4269629"/>
            <a:ext cx="4148734" cy="2034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95143-9732-0DF3-A6D9-0FAA1275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167" y="3723075"/>
            <a:ext cx="4170588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91B0F-9E1C-0B16-B429-F997DC89D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236" y="847878"/>
            <a:ext cx="4148734" cy="2581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04A1A-5F08-841B-9364-FE0A244912D7}"/>
              </a:ext>
            </a:extLst>
          </p:cNvPr>
          <p:cNvSpPr txBox="1"/>
          <p:nvPr/>
        </p:nvSpPr>
        <p:spPr>
          <a:xfrm>
            <a:off x="717845" y="1090121"/>
            <a:ext cx="5831236" cy="2733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The Emulator:</a:t>
            </a:r>
          </a:p>
          <a:p>
            <a:pPr marL="742950" lvl="1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Neural network, </a:t>
            </a:r>
            <a:r>
              <a:rPr lang="en-GB" dirty="0" err="1">
                <a:solidFill>
                  <a:srgbClr val="9EC3E7"/>
                </a:solidFill>
              </a:rPr>
              <a:t>mlp</a:t>
            </a:r>
            <a:r>
              <a:rPr lang="en-GB" dirty="0">
                <a:solidFill>
                  <a:srgbClr val="9EC3E7"/>
                </a:solidFill>
              </a:rPr>
              <a:t> model</a:t>
            </a:r>
          </a:p>
          <a:p>
            <a:pPr marL="742950" lvl="1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8000 LoReLi simulations</a:t>
            </a:r>
          </a:p>
          <a:p>
            <a:pPr marL="742950" lvl="1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2000 held-out test simulations</a:t>
            </a:r>
          </a:p>
          <a:p>
            <a:pPr marL="742950" lvl="1" indent="-28575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Resulting RMSE of ~0.006 (&lt;10% error)</a:t>
            </a:r>
          </a:p>
        </p:txBody>
      </p:sp>
    </p:spTree>
    <p:extLst>
      <p:ext uri="{BB962C8B-B14F-4D97-AF65-F5344CB8AC3E}">
        <p14:creationId xmlns:p14="http://schemas.microsoft.com/office/powerpoint/2010/main" val="2462011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59569"/>
            <a:ext cx="6710715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B5D8760-F7AA-51A8-425B-EF8795FD0FBF}"/>
              </a:ext>
            </a:extLst>
          </p:cNvPr>
          <p:cNvSpPr txBox="1"/>
          <p:nvPr/>
        </p:nvSpPr>
        <p:spPr>
          <a:xfrm>
            <a:off x="-3080" y="27333"/>
            <a:ext cx="6720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The Challenge of the EoR 2: Noisy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1406E-DFAF-692F-52F0-95182D14E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t="2323" b="51281"/>
          <a:stretch/>
        </p:blipFill>
        <p:spPr>
          <a:xfrm>
            <a:off x="251349" y="2759029"/>
            <a:ext cx="3468304" cy="28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41A781-AE9A-5C3E-CD76-22D79FA73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t="53606"/>
          <a:stretch/>
        </p:blipFill>
        <p:spPr>
          <a:xfrm>
            <a:off x="5453803" y="2759029"/>
            <a:ext cx="3468307" cy="2875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FDE4F0-AC38-47C9-F0CF-B8F0D2AC0ED3}"/>
              </a:ext>
            </a:extLst>
          </p:cNvPr>
          <p:cNvSpPr txBox="1"/>
          <p:nvPr/>
        </p:nvSpPr>
        <p:spPr>
          <a:xfrm>
            <a:off x="3719653" y="4507911"/>
            <a:ext cx="185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200"/>
              </a:spcAft>
            </a:pPr>
            <a:r>
              <a:rPr lang="en-GB" dirty="0">
                <a:solidFill>
                  <a:srgbClr val="49A5AB"/>
                </a:solidFill>
              </a:rPr>
              <a:t>+noise</a:t>
            </a:r>
            <a:endParaRPr lang="en-GB" sz="1400" dirty="0">
              <a:solidFill>
                <a:srgbClr val="49A5A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7975B9-09F1-81EC-5D36-B0900A2520D5}"/>
              </a:ext>
            </a:extLst>
          </p:cNvPr>
          <p:cNvSpPr txBox="1"/>
          <p:nvPr/>
        </p:nvSpPr>
        <p:spPr>
          <a:xfrm>
            <a:off x="285750" y="1056439"/>
            <a:ext cx="10120950" cy="102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49A5AB"/>
                </a:solidFill>
              </a:rPr>
              <a:t>- The 21cm observations of the EoR from the SKA will be largely dominated by noise</a:t>
            </a:r>
          </a:p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49A5AB"/>
                </a:solidFill>
              </a:rPr>
              <a:t>- Extracting meaningful information from behind the noise will be a challenge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C2D9AC1D-FC24-77DE-6F54-40241989A2C6}"/>
              </a:ext>
            </a:extLst>
          </p:cNvPr>
          <p:cNvSpPr/>
          <p:nvPr/>
        </p:nvSpPr>
        <p:spPr>
          <a:xfrm>
            <a:off x="3993045" y="3429000"/>
            <a:ext cx="1304427" cy="803563"/>
          </a:xfrm>
          <a:prstGeom prst="rightArrow">
            <a:avLst/>
          </a:prstGeom>
          <a:solidFill>
            <a:srgbClr val="9EC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0" dirty="0">
                <a:effectLst/>
              </a:rPr>
              <a:t> </a:t>
            </a:r>
            <a:endParaRPr lang="en-F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277FA-AE3F-66F9-20FC-AF496ED31707}"/>
              </a:ext>
            </a:extLst>
          </p:cNvPr>
          <p:cNvSpPr txBox="1"/>
          <p:nvPr/>
        </p:nvSpPr>
        <p:spPr>
          <a:xfrm>
            <a:off x="9332581" y="3216900"/>
            <a:ext cx="22972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u="sng" dirty="0">
                <a:solidFill>
                  <a:srgbClr val="9EC3E7"/>
                </a:solidFill>
              </a:rPr>
              <a:t>Conclusion</a:t>
            </a:r>
            <a:r>
              <a:rPr lang="en-FR" dirty="0">
                <a:solidFill>
                  <a:srgbClr val="9EC3E7"/>
                </a:solidFill>
              </a:rPr>
              <a:t>: We need to use statistics to extract astrophysical and cosmologyical information from the noisy and highly non-gaussian data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AD601F-E27B-310E-A535-36235BBE1AE9}"/>
              </a:ext>
            </a:extLst>
          </p:cNvPr>
          <p:cNvCxnSpPr>
            <a:cxnSpLocks/>
          </p:cNvCxnSpPr>
          <p:nvPr/>
        </p:nvCxnSpPr>
        <p:spPr>
          <a:xfrm>
            <a:off x="8475133" y="6201820"/>
            <a:ext cx="524438" cy="0"/>
          </a:xfrm>
          <a:prstGeom prst="straightConnector1">
            <a:avLst/>
          </a:prstGeom>
          <a:ln w="60325">
            <a:solidFill>
              <a:srgbClr val="52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BC07A5-281A-4240-8FD2-44F90FD799CE}"/>
              </a:ext>
            </a:extLst>
          </p:cNvPr>
          <p:cNvSpPr txBox="1"/>
          <p:nvPr/>
        </p:nvSpPr>
        <p:spPr>
          <a:xfrm>
            <a:off x="9021745" y="5634681"/>
            <a:ext cx="291890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solidFill>
                <a:srgbClr val="52BBC2"/>
              </a:solidFill>
            </a:endParaRPr>
          </a:p>
          <a:p>
            <a:pPr algn="ctr"/>
            <a:r>
              <a:rPr lang="en-GB" sz="2000" dirty="0">
                <a:solidFill>
                  <a:srgbClr val="52BBC2"/>
                </a:solidFill>
              </a:rPr>
              <a:t>The Triangle Correlation Function</a:t>
            </a:r>
            <a:endParaRPr lang="en-GB" dirty="0">
              <a:solidFill>
                <a:srgbClr val="9EC3E7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57EEEF-639E-987F-D50C-FE55426021B8}"/>
              </a:ext>
            </a:extLst>
          </p:cNvPr>
          <p:cNvSpPr txBox="1"/>
          <p:nvPr/>
        </p:nvSpPr>
        <p:spPr>
          <a:xfrm>
            <a:off x="285750" y="7132320"/>
            <a:ext cx="328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FR" dirty="0"/>
              <a:t>ite tools 21cm, 21cmfast, loreli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AAD29-E4D3-FE2F-9805-10C86F848A56}"/>
              </a:ext>
            </a:extLst>
          </p:cNvPr>
          <p:cNvSpPr txBox="1"/>
          <p:nvPr/>
        </p:nvSpPr>
        <p:spPr>
          <a:xfrm>
            <a:off x="11795045" y="11665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7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4AE656-5AC6-9426-1D4F-62D3653A9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36123"/>
            <a:ext cx="6607449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1261332-F913-6A7A-BE22-CD95DE0EAA52}"/>
              </a:ext>
            </a:extLst>
          </p:cNvPr>
          <p:cNvSpPr txBox="1"/>
          <p:nvPr/>
        </p:nvSpPr>
        <p:spPr>
          <a:xfrm>
            <a:off x="-3080" y="27333"/>
            <a:ext cx="6525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A Brief Introduction to EoR Morphology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C25B84-7FCC-D4DB-7CD5-E637904E5C3C}"/>
              </a:ext>
            </a:extLst>
          </p:cNvPr>
          <p:cNvCxnSpPr>
            <a:cxnSpLocks/>
          </p:cNvCxnSpPr>
          <p:nvPr/>
        </p:nvCxnSpPr>
        <p:spPr>
          <a:xfrm>
            <a:off x="3917349" y="993932"/>
            <a:ext cx="7281876" cy="2222"/>
          </a:xfrm>
          <a:prstGeom prst="straightConnector1">
            <a:avLst/>
          </a:prstGeom>
          <a:ln w="41275">
            <a:solidFill>
              <a:srgbClr val="9EC3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669208-8C85-5FB7-2314-3F3F0BCC37A7}"/>
              </a:ext>
            </a:extLst>
          </p:cNvPr>
          <p:cNvSpPr txBox="1"/>
          <p:nvPr/>
        </p:nvSpPr>
        <p:spPr>
          <a:xfrm>
            <a:off x="3835381" y="696830"/>
            <a:ext cx="1266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200" dirty="0">
                <a:solidFill>
                  <a:srgbClr val="9EC3E7"/>
                </a:solidFill>
              </a:rPr>
              <a:t>Early Universe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53675-79AF-23F2-8EFD-F1ADCEA4E728}"/>
              </a:ext>
            </a:extLst>
          </p:cNvPr>
          <p:cNvSpPr txBox="1"/>
          <p:nvPr/>
        </p:nvSpPr>
        <p:spPr>
          <a:xfrm>
            <a:off x="10029473" y="680740"/>
            <a:ext cx="1218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200" dirty="0">
                <a:solidFill>
                  <a:srgbClr val="9EC3E7"/>
                </a:solidFill>
              </a:rPr>
              <a:t>Late Universe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862FF53-97C4-B059-F747-5E9EF8EB2211}"/>
              </a:ext>
            </a:extLst>
          </p:cNvPr>
          <p:cNvGrpSpPr/>
          <p:nvPr/>
        </p:nvGrpSpPr>
        <p:grpSpPr>
          <a:xfrm>
            <a:off x="481487" y="1166521"/>
            <a:ext cx="10918783" cy="2909579"/>
            <a:chOff x="536939" y="1278274"/>
            <a:chExt cx="10918783" cy="29095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5B0817C-065B-F67B-40FE-AABD8B4DA282}"/>
                </a:ext>
              </a:extLst>
            </p:cNvPr>
            <p:cNvGrpSpPr/>
            <p:nvPr/>
          </p:nvGrpSpPr>
          <p:grpSpPr>
            <a:xfrm>
              <a:off x="9133016" y="1284372"/>
              <a:ext cx="2322706" cy="2903481"/>
              <a:chOff x="7847341" y="2784631"/>
              <a:chExt cx="3289201" cy="425112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6028982-BAFF-6951-39BE-1D5D211E70B4}"/>
                  </a:ext>
                </a:extLst>
              </p:cNvPr>
              <p:cNvGrpSpPr/>
              <p:nvPr/>
            </p:nvGrpSpPr>
            <p:grpSpPr>
              <a:xfrm>
                <a:off x="7847341" y="2797150"/>
                <a:ext cx="3289201" cy="3080482"/>
                <a:chOff x="8053033" y="2797150"/>
                <a:chExt cx="3289201" cy="3080482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2D8EE9E5-6699-87AC-C9C7-391C55149D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" t="6755" r="741" b="2609"/>
                <a:stretch/>
              </p:blipFill>
              <p:spPr>
                <a:xfrm>
                  <a:off x="8053033" y="2797150"/>
                  <a:ext cx="3289201" cy="3080482"/>
                </a:xfrm>
                <a:prstGeom prst="rect">
                  <a:avLst/>
                </a:prstGeom>
              </p:spPr>
            </p:pic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7610350-66D8-BE4E-B5CD-07E5361B12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53033" y="2797150"/>
                  <a:ext cx="3289201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63F748-AABA-826E-7BC4-4E6466D1F4D9}"/>
                  </a:ext>
                </a:extLst>
              </p:cNvPr>
              <p:cNvSpPr txBox="1"/>
              <p:nvPr/>
            </p:nvSpPr>
            <p:spPr>
              <a:xfrm>
                <a:off x="8659843" y="2784631"/>
                <a:ext cx="16912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n w="3175">
                      <a:solidFill>
                        <a:srgbClr val="000138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 ~ 5</a:t>
                </a:r>
                <a:endParaRPr lang="en-FR" b="1" dirty="0">
                  <a:ln w="3175">
                    <a:solidFill>
                      <a:srgbClr val="000138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EDF011-B02B-6B6B-1460-58539CB1814E}"/>
                  </a:ext>
                </a:extLst>
              </p:cNvPr>
              <p:cNvSpPr txBox="1"/>
              <p:nvPr/>
            </p:nvSpPr>
            <p:spPr>
              <a:xfrm>
                <a:off x="7979554" y="5954240"/>
                <a:ext cx="3051836" cy="108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1400" dirty="0">
                    <a:solidFill>
                      <a:srgbClr val="9EC3E8"/>
                    </a:solidFill>
                  </a:rPr>
                  <a:t>Late stages (z~5): </a:t>
                </a:r>
                <a:r>
                  <a:rPr lang="en-GB" sz="1400" dirty="0">
                    <a:solidFill>
                      <a:srgbClr val="9EC3E8"/>
                    </a:solidFill>
                  </a:rPr>
                  <a:t>Large connected ionised regions (neutral islands remain)</a:t>
                </a:r>
                <a:endParaRPr lang="en-FR" sz="1400" dirty="0">
                  <a:solidFill>
                    <a:srgbClr val="9EC3E8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DF2EA-09C5-F199-C322-4811AAD9D685}"/>
                </a:ext>
              </a:extLst>
            </p:cNvPr>
            <p:cNvSpPr txBox="1"/>
            <p:nvPr/>
          </p:nvSpPr>
          <p:spPr>
            <a:xfrm>
              <a:off x="536939" y="1292666"/>
              <a:ext cx="2713477" cy="2100031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FR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E2FC57-0257-F591-811E-731F6E118539}"/>
                </a:ext>
              </a:extLst>
            </p:cNvPr>
            <p:cNvSpPr txBox="1"/>
            <p:nvPr/>
          </p:nvSpPr>
          <p:spPr>
            <a:xfrm>
              <a:off x="1219120" y="1793620"/>
              <a:ext cx="2795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1200" dirty="0">
                  <a:solidFill>
                    <a:srgbClr val="52BBC2"/>
                  </a:solidFill>
                </a:rPr>
                <a:t>Ionising Source (eg galaxy);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58B934-D4BE-76C0-4806-43E61A099072}"/>
                </a:ext>
              </a:extLst>
            </p:cNvPr>
            <p:cNvSpPr txBox="1"/>
            <p:nvPr/>
          </p:nvSpPr>
          <p:spPr>
            <a:xfrm>
              <a:off x="1223999" y="2317426"/>
              <a:ext cx="161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1200" dirty="0">
                  <a:solidFill>
                    <a:srgbClr val="52BBC2"/>
                  </a:solidFill>
                </a:rPr>
                <a:t>Ionised bubble (HII);</a:t>
              </a:r>
            </a:p>
            <a:p>
              <a:pPr algn="ctr"/>
              <a:endParaRPr lang="en-FR" dirty="0">
                <a:solidFill>
                  <a:srgbClr val="52BBC2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4097E2-26A5-4997-DD2C-8837EC07EA52}"/>
                </a:ext>
              </a:extLst>
            </p:cNvPr>
            <p:cNvSpPr txBox="1"/>
            <p:nvPr/>
          </p:nvSpPr>
          <p:spPr>
            <a:xfrm>
              <a:off x="1219707" y="2834157"/>
              <a:ext cx="18329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1200" dirty="0">
                  <a:solidFill>
                    <a:srgbClr val="52BBC2"/>
                  </a:solidFill>
                </a:rPr>
                <a:t>Neutral Hydrogen (HI)</a:t>
              </a:r>
            </a:p>
          </p:txBody>
        </p:sp>
        <p:sp>
          <p:nvSpPr>
            <p:cNvPr id="23" name="4-point Star 22">
              <a:extLst>
                <a:ext uri="{FF2B5EF4-FFF2-40B4-BE49-F238E27FC236}">
                  <a16:creationId xmlns:a16="http://schemas.microsoft.com/office/drawing/2014/main" id="{B9F3075B-F814-8480-7B2E-1EB1C23D58D8}"/>
                </a:ext>
              </a:extLst>
            </p:cNvPr>
            <p:cNvSpPr/>
            <p:nvPr/>
          </p:nvSpPr>
          <p:spPr>
            <a:xfrm>
              <a:off x="751240" y="1788448"/>
              <a:ext cx="288000" cy="288000"/>
            </a:xfrm>
            <a:prstGeom prst="star4">
              <a:avLst/>
            </a:prstGeom>
            <a:solidFill>
              <a:srgbClr val="FFE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996224-9048-0B8D-4712-CB0CD3BC98A4}"/>
                </a:ext>
              </a:extLst>
            </p:cNvPr>
            <p:cNvSpPr/>
            <p:nvPr/>
          </p:nvSpPr>
          <p:spPr>
            <a:xfrm>
              <a:off x="751240" y="2293594"/>
              <a:ext cx="288000" cy="288000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961C8B-9813-7CBB-5A1A-92DCB5D39283}"/>
                </a:ext>
              </a:extLst>
            </p:cNvPr>
            <p:cNvSpPr/>
            <p:nvPr/>
          </p:nvSpPr>
          <p:spPr>
            <a:xfrm>
              <a:off x="732385" y="2835911"/>
              <a:ext cx="325711" cy="279269"/>
            </a:xfrm>
            <a:prstGeom prst="rect">
              <a:avLst/>
            </a:prstGeom>
            <a:solidFill>
              <a:srgbClr val="00013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DCF6CC-6239-9C82-E2DF-38E7068D44D6}"/>
                </a:ext>
              </a:extLst>
            </p:cNvPr>
            <p:cNvSpPr txBox="1"/>
            <p:nvPr/>
          </p:nvSpPr>
          <p:spPr>
            <a:xfrm>
              <a:off x="562655" y="1335181"/>
              <a:ext cx="501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400" b="1" dirty="0">
                  <a:solidFill>
                    <a:srgbClr val="9EC3E7"/>
                  </a:solidFill>
                </a:rPr>
                <a:t>Key: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B183A7-E475-6EC7-1751-E321F073E75C}"/>
                </a:ext>
              </a:extLst>
            </p:cNvPr>
            <p:cNvGrpSpPr/>
            <p:nvPr/>
          </p:nvGrpSpPr>
          <p:grpSpPr>
            <a:xfrm>
              <a:off x="6407080" y="1278274"/>
              <a:ext cx="2948793" cy="2749215"/>
              <a:chOff x="4415809" y="2764559"/>
              <a:chExt cx="4175807" cy="402525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E8BA4DB-67AF-3EE9-01E2-D34C67038EB5}"/>
                  </a:ext>
                </a:extLst>
              </p:cNvPr>
              <p:cNvGrpSpPr/>
              <p:nvPr/>
            </p:nvGrpSpPr>
            <p:grpSpPr>
              <a:xfrm>
                <a:off x="4415809" y="2785631"/>
                <a:ext cx="3187644" cy="3074752"/>
                <a:chOff x="4456344" y="2105421"/>
                <a:chExt cx="3432300" cy="322303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DFD242BE-E9EC-C953-2BAF-83EB1E3AA02D}"/>
                    </a:ext>
                  </a:extLst>
                </p:cNvPr>
                <p:cNvSpPr/>
                <p:nvPr/>
              </p:nvSpPr>
              <p:spPr>
                <a:xfrm>
                  <a:off x="4928021" y="2932587"/>
                  <a:ext cx="364888" cy="350490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3969D21-9AF8-C7AE-BD4F-39D7D3600F18}"/>
                    </a:ext>
                  </a:extLst>
                </p:cNvPr>
                <p:cNvSpPr txBox="1"/>
                <p:nvPr/>
              </p:nvSpPr>
              <p:spPr>
                <a:xfrm>
                  <a:off x="4456344" y="2105421"/>
                  <a:ext cx="3432300" cy="3223030"/>
                </a:xfrm>
                <a:prstGeom prst="rect">
                  <a:avLst/>
                </a:prstGeom>
                <a:solidFill>
                  <a:srgbClr val="000139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FR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3362EAE-1FD0-626D-0670-9AB189626D49}"/>
                    </a:ext>
                  </a:extLst>
                </p:cNvPr>
                <p:cNvSpPr/>
                <p:nvPr/>
              </p:nvSpPr>
              <p:spPr>
                <a:xfrm>
                  <a:off x="5294852" y="445572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B52F927-C118-4DCB-972C-A877C30A00AF}"/>
                    </a:ext>
                  </a:extLst>
                </p:cNvPr>
                <p:cNvSpPr/>
                <p:nvPr/>
              </p:nvSpPr>
              <p:spPr>
                <a:xfrm>
                  <a:off x="5489178" y="2618832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36" name="4-point Star 35">
                  <a:extLst>
                    <a:ext uri="{FF2B5EF4-FFF2-40B4-BE49-F238E27FC236}">
                      <a16:creationId xmlns:a16="http://schemas.microsoft.com/office/drawing/2014/main" id="{082D03AE-25C8-5D2F-2EDB-C6E75C6892E0}"/>
                    </a:ext>
                  </a:extLst>
                </p:cNvPr>
                <p:cNvSpPr/>
                <p:nvPr/>
              </p:nvSpPr>
              <p:spPr>
                <a:xfrm>
                  <a:off x="5738419" y="2859078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6704E1F0-2E20-E8C4-C850-CD542BCB73CA}"/>
                    </a:ext>
                  </a:extLst>
                </p:cNvPr>
                <p:cNvSpPr/>
                <p:nvPr/>
              </p:nvSpPr>
              <p:spPr>
                <a:xfrm>
                  <a:off x="6516480" y="2215248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38" name="4-point Star 37">
                  <a:extLst>
                    <a:ext uri="{FF2B5EF4-FFF2-40B4-BE49-F238E27FC236}">
                      <a16:creationId xmlns:a16="http://schemas.microsoft.com/office/drawing/2014/main" id="{BFD5525B-6097-29A1-EAAE-3A67F5E13FD9}"/>
                    </a:ext>
                  </a:extLst>
                </p:cNvPr>
                <p:cNvSpPr/>
                <p:nvPr/>
              </p:nvSpPr>
              <p:spPr>
                <a:xfrm>
                  <a:off x="6770931" y="2458614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3564C1D-F2BC-2E90-E97B-A3BB06C2BA5D}"/>
                    </a:ext>
                  </a:extLst>
                </p:cNvPr>
                <p:cNvSpPr/>
                <p:nvPr/>
              </p:nvSpPr>
              <p:spPr>
                <a:xfrm>
                  <a:off x="6527950" y="3429000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DFFC63C-1DC4-45CE-8DAB-707FF6EDD2C1}"/>
                    </a:ext>
                  </a:extLst>
                </p:cNvPr>
                <p:cNvSpPr/>
                <p:nvPr/>
              </p:nvSpPr>
              <p:spPr>
                <a:xfrm>
                  <a:off x="6821196" y="314066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1" name="4-point Star 40">
                  <a:extLst>
                    <a:ext uri="{FF2B5EF4-FFF2-40B4-BE49-F238E27FC236}">
                      <a16:creationId xmlns:a16="http://schemas.microsoft.com/office/drawing/2014/main" id="{BA523D87-E9EE-72DF-BBD7-25A072CB033B}"/>
                    </a:ext>
                  </a:extLst>
                </p:cNvPr>
                <p:cNvSpPr/>
                <p:nvPr/>
              </p:nvSpPr>
              <p:spPr>
                <a:xfrm>
                  <a:off x="6770931" y="3661478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2" name="4-point Star 41">
                  <a:extLst>
                    <a:ext uri="{FF2B5EF4-FFF2-40B4-BE49-F238E27FC236}">
                      <a16:creationId xmlns:a16="http://schemas.microsoft.com/office/drawing/2014/main" id="{21A0B0F3-A0FE-DF6E-AF16-55C25D6382CE}"/>
                    </a:ext>
                  </a:extLst>
                </p:cNvPr>
                <p:cNvSpPr/>
                <p:nvPr/>
              </p:nvSpPr>
              <p:spPr>
                <a:xfrm>
                  <a:off x="7066594" y="3383214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4C511D92-7E21-A246-AB2E-A7CFD2E96B93}"/>
                    </a:ext>
                  </a:extLst>
                </p:cNvPr>
                <p:cNvSpPr/>
                <p:nvPr/>
              </p:nvSpPr>
              <p:spPr>
                <a:xfrm>
                  <a:off x="4856495" y="4000317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0EE374A-3D35-CBA3-A9BB-2542EB09475F}"/>
                    </a:ext>
                  </a:extLst>
                </p:cNvPr>
                <p:cNvSpPr/>
                <p:nvPr/>
              </p:nvSpPr>
              <p:spPr>
                <a:xfrm>
                  <a:off x="4856495" y="2163308"/>
                  <a:ext cx="705600" cy="705716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5" name="4-point Star 44">
                  <a:extLst>
                    <a:ext uri="{FF2B5EF4-FFF2-40B4-BE49-F238E27FC236}">
                      <a16:creationId xmlns:a16="http://schemas.microsoft.com/office/drawing/2014/main" id="{6B5ADCB0-2D18-CBD2-53ED-505F229A6993}"/>
                    </a:ext>
                  </a:extLst>
                </p:cNvPr>
                <p:cNvSpPr/>
                <p:nvPr/>
              </p:nvSpPr>
              <p:spPr>
                <a:xfrm>
                  <a:off x="5092562" y="4231254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68A495A-9689-273E-041A-47C2B1FCED5F}"/>
                    </a:ext>
                  </a:extLst>
                </p:cNvPr>
                <p:cNvSpPr/>
                <p:nvPr/>
              </p:nvSpPr>
              <p:spPr>
                <a:xfrm>
                  <a:off x="6929006" y="407013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47" name="4-point Star 46">
                  <a:extLst>
                    <a:ext uri="{FF2B5EF4-FFF2-40B4-BE49-F238E27FC236}">
                      <a16:creationId xmlns:a16="http://schemas.microsoft.com/office/drawing/2014/main" id="{3DC641F7-BAE3-8056-9332-7F62C4355F26}"/>
                    </a:ext>
                  </a:extLst>
                </p:cNvPr>
                <p:cNvSpPr/>
                <p:nvPr/>
              </p:nvSpPr>
              <p:spPr>
                <a:xfrm>
                  <a:off x="7175430" y="4306064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8" name="4-point Star 47">
                  <a:extLst>
                    <a:ext uri="{FF2B5EF4-FFF2-40B4-BE49-F238E27FC236}">
                      <a16:creationId xmlns:a16="http://schemas.microsoft.com/office/drawing/2014/main" id="{2FFDC2CD-20A9-3E06-9EFC-1E7FBA241537}"/>
                    </a:ext>
                  </a:extLst>
                </p:cNvPr>
                <p:cNvSpPr/>
                <p:nvPr/>
              </p:nvSpPr>
              <p:spPr>
                <a:xfrm>
                  <a:off x="5108041" y="2398250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9" name="4-point Star 48">
                  <a:extLst>
                    <a:ext uri="{FF2B5EF4-FFF2-40B4-BE49-F238E27FC236}">
                      <a16:creationId xmlns:a16="http://schemas.microsoft.com/office/drawing/2014/main" id="{9CEC40AE-0E78-8754-8C35-D8E5F739C031}"/>
                    </a:ext>
                  </a:extLst>
                </p:cNvPr>
                <p:cNvSpPr/>
                <p:nvPr/>
              </p:nvSpPr>
              <p:spPr>
                <a:xfrm>
                  <a:off x="5545703" y="4690610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81EE027F-B3FE-627A-BBE9-63C94034792F}"/>
                    </a:ext>
                  </a:extLst>
                </p:cNvPr>
                <p:cNvSpPr/>
                <p:nvPr/>
              </p:nvSpPr>
              <p:spPr>
                <a:xfrm>
                  <a:off x="5632247" y="371733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51" name="4-point Star 50">
                  <a:extLst>
                    <a:ext uri="{FF2B5EF4-FFF2-40B4-BE49-F238E27FC236}">
                      <a16:creationId xmlns:a16="http://schemas.microsoft.com/office/drawing/2014/main" id="{7E504AF3-5B1B-D41B-3840-17AE2B2F07A6}"/>
                    </a:ext>
                  </a:extLst>
                </p:cNvPr>
                <p:cNvSpPr/>
                <p:nvPr/>
              </p:nvSpPr>
              <p:spPr>
                <a:xfrm>
                  <a:off x="5881488" y="3957581"/>
                  <a:ext cx="203899" cy="235832"/>
                </a:xfrm>
                <a:prstGeom prst="star4">
                  <a:avLst/>
                </a:prstGeom>
                <a:solidFill>
                  <a:srgbClr val="FFE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05D8D6-6644-F68E-D382-7B934B770D8B}"/>
                  </a:ext>
                </a:extLst>
              </p:cNvPr>
              <p:cNvSpPr txBox="1"/>
              <p:nvPr/>
            </p:nvSpPr>
            <p:spPr>
              <a:xfrm>
                <a:off x="5185345" y="2764559"/>
                <a:ext cx="1691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n>
                      <a:solidFill>
                        <a:srgbClr val="000138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 ~ 10</a:t>
                </a:r>
                <a:endParaRPr lang="en-FR" b="1" dirty="0">
                  <a:ln>
                    <a:solidFill>
                      <a:srgbClr val="000138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E1CCADB-EE21-CE08-A63A-9646EED22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9736" y="4265179"/>
                <a:ext cx="1121880" cy="1846"/>
              </a:xfrm>
              <a:prstGeom prst="straightConnector1">
                <a:avLst/>
              </a:prstGeom>
              <a:ln w="857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76DA0A-48D1-E384-01CB-F50E41BD518C}"/>
                  </a:ext>
                </a:extLst>
              </p:cNvPr>
              <p:cNvSpPr txBox="1"/>
              <p:nvPr/>
            </p:nvSpPr>
            <p:spPr>
              <a:xfrm>
                <a:off x="4539325" y="6023741"/>
                <a:ext cx="2942970" cy="766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1400" dirty="0">
                    <a:solidFill>
                      <a:srgbClr val="9EC3E8"/>
                    </a:solidFill>
                  </a:rPr>
                  <a:t>Middle stages (z~10): bubbles begin to merge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68985B-E64A-038F-DDE0-DFDA1BA85C06}"/>
                </a:ext>
              </a:extLst>
            </p:cNvPr>
            <p:cNvGrpSpPr/>
            <p:nvPr/>
          </p:nvGrpSpPr>
          <p:grpSpPr>
            <a:xfrm>
              <a:off x="3597130" y="1278274"/>
              <a:ext cx="2897171" cy="2753727"/>
              <a:chOff x="936657" y="2771477"/>
              <a:chExt cx="4102706" cy="403185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121CB7D-C244-D5B0-8042-FC4C1729B7DA}"/>
                  </a:ext>
                </a:extLst>
              </p:cNvPr>
              <p:cNvGrpSpPr/>
              <p:nvPr/>
            </p:nvGrpSpPr>
            <p:grpSpPr>
              <a:xfrm>
                <a:off x="936657" y="2771477"/>
                <a:ext cx="4102706" cy="4031859"/>
                <a:chOff x="958064" y="2767965"/>
                <a:chExt cx="4102706" cy="403185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56A7EC00-83AF-C6C3-CCAF-DB33DD779C43}"/>
                    </a:ext>
                  </a:extLst>
                </p:cNvPr>
                <p:cNvGrpSpPr/>
                <p:nvPr/>
              </p:nvGrpSpPr>
              <p:grpSpPr>
                <a:xfrm>
                  <a:off x="958064" y="2775520"/>
                  <a:ext cx="4102706" cy="4024304"/>
                  <a:chOff x="958064" y="2775520"/>
                  <a:chExt cx="4102706" cy="4024304"/>
                </a:xfrm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AFA850D9-EFF5-16F6-DD05-71B09AD39E94}"/>
                      </a:ext>
                    </a:extLst>
                  </p:cNvPr>
                  <p:cNvGrpSpPr/>
                  <p:nvPr/>
                </p:nvGrpSpPr>
                <p:grpSpPr>
                  <a:xfrm>
                    <a:off x="958064" y="2775520"/>
                    <a:ext cx="4102706" cy="4024304"/>
                    <a:chOff x="958064" y="2775520"/>
                    <a:chExt cx="4102706" cy="4024304"/>
                  </a:xfrm>
                </p:grpSpPr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3461C398-285B-AC4F-4BB9-993768E30A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8064" y="2775520"/>
                      <a:ext cx="3187643" cy="3096381"/>
                      <a:chOff x="1184446" y="1443924"/>
                      <a:chExt cx="4150760" cy="3791164"/>
                    </a:xfrm>
                  </p:grpSpPr>
                  <p:sp>
                    <p:nvSpPr>
                      <p:cNvPr id="62" name="Oval 61">
                        <a:extLst>
                          <a:ext uri="{FF2B5EF4-FFF2-40B4-BE49-F238E27FC236}">
                            <a16:creationId xmlns:a16="http://schemas.microsoft.com/office/drawing/2014/main" id="{6A224100-5B87-1653-D426-1B7944C051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54856" y="2416897"/>
                        <a:ext cx="441267" cy="412272"/>
                      </a:xfrm>
                      <a:prstGeom prst="ellips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A2F59F6B-7E79-D732-6779-D92841FEB5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84446" y="1443924"/>
                        <a:ext cx="4150760" cy="3791164"/>
                      </a:xfrm>
                      <a:prstGeom prst="rect">
                        <a:avLst/>
                      </a:prstGeom>
                      <a:solidFill>
                        <a:srgbClr val="000139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en-FR" dirty="0"/>
                      </a:p>
                    </p:txBody>
                  </p:sp>
                  <p:sp>
                    <p:nvSpPr>
                      <p:cNvPr id="64" name="Oval 63">
                        <a:extLst>
                          <a:ext uri="{FF2B5EF4-FFF2-40B4-BE49-F238E27FC236}">
                            <a16:creationId xmlns:a16="http://schemas.microsoft.com/office/drawing/2014/main" id="{96488C69-A6D1-30CA-56C9-BD26B9D60F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5166" y="4422784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  <p:sp>
                    <p:nvSpPr>
                      <p:cNvPr id="65" name="Oval 64">
                        <a:extLst>
                          <a:ext uri="{FF2B5EF4-FFF2-40B4-BE49-F238E27FC236}">
                            <a16:creationId xmlns:a16="http://schemas.microsoft.com/office/drawing/2014/main" id="{4F10EEA9-9D9B-82E3-84CA-F4CD9ABBB0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222" y="2262096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66" name="4-point Star 65">
                        <a:extLst>
                          <a:ext uri="{FF2B5EF4-FFF2-40B4-BE49-F238E27FC236}">
                            <a16:creationId xmlns:a16="http://schemas.microsoft.com/office/drawing/2014/main" id="{A60AEC17-E798-DAEA-37E8-F46452BF76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34889" y="2330431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67" name="Oval 66">
                        <a:extLst>
                          <a:ext uri="{FF2B5EF4-FFF2-40B4-BE49-F238E27FC236}">
                            <a16:creationId xmlns:a16="http://schemas.microsoft.com/office/drawing/2014/main" id="{B68108A5-4977-5312-EC7E-0BA8F111A5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06862" y="1794051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  <p:sp>
                    <p:nvSpPr>
                      <p:cNvPr id="68" name="4-point Star 67">
                        <a:extLst>
                          <a:ext uri="{FF2B5EF4-FFF2-40B4-BE49-F238E27FC236}">
                            <a16:creationId xmlns:a16="http://schemas.microsoft.com/office/drawing/2014/main" id="{600A4443-D60C-8EE1-4568-BCFC4A371C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3530" y="1859376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69" name="Oval 68">
                        <a:extLst>
                          <a:ext uri="{FF2B5EF4-FFF2-40B4-BE49-F238E27FC236}">
                            <a16:creationId xmlns:a16="http://schemas.microsoft.com/office/drawing/2014/main" id="{5FF69A14-CB8A-704D-2AC6-61D2E8E5B6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06863" y="3212243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  <p:sp>
                    <p:nvSpPr>
                      <p:cNvPr id="70" name="Oval 69">
                        <a:extLst>
                          <a:ext uri="{FF2B5EF4-FFF2-40B4-BE49-F238E27FC236}">
                            <a16:creationId xmlns:a16="http://schemas.microsoft.com/office/drawing/2014/main" id="{8FAA45F0-6F5C-4080-AE52-4429E8B67F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67063" y="2879677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  <p:sp>
                    <p:nvSpPr>
                      <p:cNvPr id="71" name="4-point Star 70">
                        <a:extLst>
                          <a:ext uri="{FF2B5EF4-FFF2-40B4-BE49-F238E27FC236}">
                            <a16:creationId xmlns:a16="http://schemas.microsoft.com/office/drawing/2014/main" id="{366AB45F-8056-0F2B-38F5-770402CD0A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3530" y="3274272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72" name="4-point Star 71">
                        <a:extLst>
                          <a:ext uri="{FF2B5EF4-FFF2-40B4-BE49-F238E27FC236}">
                            <a16:creationId xmlns:a16="http://schemas.microsoft.com/office/drawing/2014/main" id="{27CCEE06-269F-DF21-CC46-3CB7C2AC6B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1082" y="2946958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73" name="Oval 72">
                        <a:extLst>
                          <a:ext uri="{FF2B5EF4-FFF2-40B4-BE49-F238E27FC236}">
                            <a16:creationId xmlns:a16="http://schemas.microsoft.com/office/drawing/2014/main" id="{1E8F1AB4-70A4-8006-41B2-94B7ADA342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77172" y="3882456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FB8403B9-6200-6D00-4D4A-C64C5173C7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5891" y="1729640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  <p:sp>
                    <p:nvSpPr>
                      <p:cNvPr id="75" name="4-point Star 74">
                        <a:extLst>
                          <a:ext uri="{FF2B5EF4-FFF2-40B4-BE49-F238E27FC236}">
                            <a16:creationId xmlns:a16="http://schemas.microsoft.com/office/drawing/2014/main" id="{18318C31-250E-FEE3-4A66-40DBEF8734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53839" y="3944485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53419EAC-1092-9744-3D9F-7B9B800109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99439" y="3979471"/>
                        <a:ext cx="399913" cy="401459"/>
                      </a:xfrm>
                      <a:prstGeom prst="ellipse">
                        <a:avLst/>
                      </a:prstGeom>
                      <a:solidFill>
                        <a:srgbClr val="9EC3E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/>
                      </a:p>
                    </p:txBody>
                  </p:sp>
                  <p:sp>
                    <p:nvSpPr>
                      <p:cNvPr id="77" name="4-point Star 76">
                        <a:extLst>
                          <a:ext uri="{FF2B5EF4-FFF2-40B4-BE49-F238E27FC236}">
                            <a16:creationId xmlns:a16="http://schemas.microsoft.com/office/drawing/2014/main" id="{B0810068-C59B-925A-3AA4-78D3134853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72700" y="4032481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78" name="4-point Star 77">
                        <a:extLst>
                          <a:ext uri="{FF2B5EF4-FFF2-40B4-BE49-F238E27FC236}">
                            <a16:creationId xmlns:a16="http://schemas.microsoft.com/office/drawing/2014/main" id="{D5DC311B-319A-0100-2E42-C708EB74C6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72558" y="1788371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  <p:sp>
                    <p:nvSpPr>
                      <p:cNvPr id="79" name="4-point Star 78">
                        <a:extLst>
                          <a:ext uri="{FF2B5EF4-FFF2-40B4-BE49-F238E27FC236}">
                            <a16:creationId xmlns:a16="http://schemas.microsoft.com/office/drawing/2014/main" id="{3C5824BC-04C5-2F17-6AE2-5243812EA5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1833" y="4484813"/>
                        <a:ext cx="246580" cy="277403"/>
                      </a:xfrm>
                      <a:prstGeom prst="star4">
                        <a:avLst/>
                      </a:prstGeom>
                      <a:solidFill>
                        <a:srgbClr val="FFE9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FR" dirty="0"/>
                      </a:p>
                    </p:txBody>
                  </p:sp>
                </p:grpSp>
                <p:cxnSp>
                  <p:nvCxnSpPr>
                    <p:cNvPr id="60" name="Straight Arrow Connector 59">
                      <a:extLst>
                        <a:ext uri="{FF2B5EF4-FFF2-40B4-BE49-F238E27FC236}">
                          <a16:creationId xmlns:a16="http://schemas.microsoft.com/office/drawing/2014/main" id="{A7300389-3AF1-72AC-77B0-6A764D2518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50416" y="4270432"/>
                      <a:ext cx="1010354" cy="0"/>
                    </a:xfrm>
                    <a:prstGeom prst="straightConnector1">
                      <a:avLst/>
                    </a:prstGeom>
                    <a:ln w="85725">
                      <a:solidFill>
                        <a:schemeClr val="bg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521CFBD0-F505-268F-665A-32F9D9366E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1427" y="6033753"/>
                      <a:ext cx="2942970" cy="7660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FR" sz="1400" dirty="0">
                          <a:solidFill>
                            <a:srgbClr val="9EC3E8"/>
                          </a:solidFill>
                        </a:rPr>
                        <a:t>Early stages (z~20): isolated ionised bubbles</a:t>
                      </a:r>
                    </a:p>
                  </p:txBody>
                </p:sp>
              </p:grp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5BD43347-4245-9505-28EB-9C2449637455}"/>
                      </a:ext>
                    </a:extLst>
                  </p:cNvPr>
                  <p:cNvSpPr/>
                  <p:nvPr/>
                </p:nvSpPr>
                <p:spPr>
                  <a:xfrm>
                    <a:off x="2192220" y="4468776"/>
                    <a:ext cx="330692" cy="341297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</p:grp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BDB8DC0-6CEF-3F39-C3C8-BF226F8C719D}"/>
                    </a:ext>
                  </a:extLst>
                </p:cNvPr>
                <p:cNvSpPr txBox="1"/>
                <p:nvPr/>
              </p:nvSpPr>
              <p:spPr>
                <a:xfrm>
                  <a:off x="1718709" y="2767965"/>
                  <a:ext cx="16912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ln>
                        <a:solidFill>
                          <a:srgbClr val="000138"/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 ~ 20</a:t>
                  </a:r>
                  <a:endParaRPr lang="en-FR" b="1" dirty="0">
                    <a:ln>
                      <a:solidFill>
                        <a:srgbClr val="000138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4-point Star 53">
                <a:extLst>
                  <a:ext uri="{FF2B5EF4-FFF2-40B4-BE49-F238E27FC236}">
                    <a16:creationId xmlns:a16="http://schemas.microsoft.com/office/drawing/2014/main" id="{89DC3DEB-F502-CAE1-C7A8-66279D2F925F}"/>
                  </a:ext>
                </a:extLst>
              </p:cNvPr>
              <p:cNvSpPr/>
              <p:nvPr/>
            </p:nvSpPr>
            <p:spPr>
              <a:xfrm>
                <a:off x="2228478" y="4536639"/>
                <a:ext cx="203899" cy="235832"/>
              </a:xfrm>
              <a:prstGeom prst="star4">
                <a:avLst/>
              </a:prstGeom>
              <a:solidFill>
                <a:srgbClr val="FFE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</p:grp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FDE90494-D68B-374F-077C-C07174B2819F}"/>
              </a:ext>
            </a:extLst>
          </p:cNvPr>
          <p:cNvSpPr txBox="1"/>
          <p:nvPr/>
        </p:nvSpPr>
        <p:spPr>
          <a:xfrm>
            <a:off x="8725495" y="4798961"/>
            <a:ext cx="2883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rgbClr val="52BBC2"/>
                </a:solidFill>
              </a:rPr>
              <a:t>Goal of PhD</a:t>
            </a:r>
            <a:r>
              <a:rPr lang="en-GB" dirty="0">
                <a:solidFill>
                  <a:srgbClr val="52BBC2"/>
                </a:solidFill>
              </a:rPr>
              <a:t>: What can the morphology and evolution of ionised regions tell us about the Epoch of Reionisation?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034A3-D726-DD71-7670-028B6E72C1D5}"/>
              </a:ext>
            </a:extLst>
          </p:cNvPr>
          <p:cNvSpPr txBox="1"/>
          <p:nvPr/>
        </p:nvSpPr>
        <p:spPr>
          <a:xfrm>
            <a:off x="11795045" y="11665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2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852CBDA-C1D6-DD0F-700C-FF00520A9B9E}"/>
              </a:ext>
            </a:extLst>
          </p:cNvPr>
          <p:cNvGrpSpPr/>
          <p:nvPr/>
        </p:nvGrpSpPr>
        <p:grpSpPr>
          <a:xfrm>
            <a:off x="141506" y="4200961"/>
            <a:ext cx="8111780" cy="2376329"/>
            <a:chOff x="141506" y="4200961"/>
            <a:chExt cx="8111780" cy="237632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B19DE25-9961-82CA-2535-1138A8BB2228}"/>
                </a:ext>
              </a:extLst>
            </p:cNvPr>
            <p:cNvGrpSpPr/>
            <p:nvPr/>
          </p:nvGrpSpPr>
          <p:grpSpPr>
            <a:xfrm>
              <a:off x="1737520" y="4200961"/>
              <a:ext cx="6515766" cy="2376329"/>
              <a:chOff x="6608" y="4358162"/>
              <a:chExt cx="6515766" cy="2376329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9926479-A006-0D37-0C83-CDE5A2D3AB0A}"/>
                  </a:ext>
                </a:extLst>
              </p:cNvPr>
              <p:cNvGrpSpPr/>
              <p:nvPr/>
            </p:nvGrpSpPr>
            <p:grpSpPr>
              <a:xfrm>
                <a:off x="61330" y="4358162"/>
                <a:ext cx="6461044" cy="2376329"/>
                <a:chOff x="61330" y="4358162"/>
                <a:chExt cx="6461044" cy="2376329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40551181-D3C8-EE99-F071-A298A1B4FEC8}"/>
                    </a:ext>
                  </a:extLst>
                </p:cNvPr>
                <p:cNvGrpSpPr/>
                <p:nvPr/>
              </p:nvGrpSpPr>
              <p:grpSpPr>
                <a:xfrm>
                  <a:off x="61330" y="4638970"/>
                  <a:ext cx="6461044" cy="2095521"/>
                  <a:chOff x="528814" y="3777974"/>
                  <a:chExt cx="7306789" cy="2864056"/>
                </a:xfrm>
              </p:grpSpPr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A1EBF71A-99DB-6DC1-7AF3-3A97E5CE1606}"/>
                      </a:ext>
                    </a:extLst>
                  </p:cNvPr>
                  <p:cNvGrpSpPr/>
                  <p:nvPr/>
                </p:nvGrpSpPr>
                <p:grpSpPr>
                  <a:xfrm>
                    <a:off x="615478" y="3777974"/>
                    <a:ext cx="7220125" cy="2864056"/>
                    <a:chOff x="5806164" y="958564"/>
                    <a:chExt cx="6302973" cy="2312014"/>
                  </a:xfrm>
                </p:grpSpPr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FACA90F3-B1A4-CA5D-69C8-5696582FE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06164" y="983683"/>
                      <a:ext cx="6302973" cy="2286895"/>
                      <a:chOff x="5660936" y="1229695"/>
                      <a:chExt cx="6302973" cy="2286895"/>
                    </a:xfrm>
                  </p:grpSpPr>
                  <p:sp>
                    <p:nvSpPr>
                      <p:cNvPr id="106" name="TextBox 105">
                        <a:extLst>
                          <a:ext uri="{FF2B5EF4-FFF2-40B4-BE49-F238E27FC236}">
                            <a16:creationId xmlns:a16="http://schemas.microsoft.com/office/drawing/2014/main" id="{A35A0F3E-A393-A22B-068B-FBB97D67B2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60936" y="1229695"/>
                        <a:ext cx="6230699" cy="22704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en-FR" dirty="0"/>
                      </a:p>
                    </p:txBody>
                  </p:sp>
                  <p:pic>
                    <p:nvPicPr>
                      <p:cNvPr id="107" name="Picture 106">
                        <a:extLst>
                          <a:ext uri="{FF2B5EF4-FFF2-40B4-BE49-F238E27FC236}">
                            <a16:creationId xmlns:a16="http://schemas.microsoft.com/office/drawing/2014/main" id="{C93A01D4-0FDD-1360-20AB-3F4B8059C50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b="69303"/>
                      <a:stretch/>
                    </p:blipFill>
                    <p:spPr>
                      <a:xfrm>
                        <a:off x="5680057" y="1573641"/>
                        <a:ext cx="6211578" cy="168829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F415C7A4-ACC3-7BCF-1D7E-D4C83A3ECD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87037" y="1305409"/>
                        <a:ext cx="2276790" cy="33957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FR" sz="1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21cm Radiation Intensity, mK</a:t>
                        </a:r>
                      </a:p>
                    </p:txBody>
                  </p:sp>
                  <p:sp>
                    <p:nvSpPr>
                      <p:cNvPr id="109" name="TextBox 108">
                        <a:extLst>
                          <a:ext uri="{FF2B5EF4-FFF2-40B4-BE49-F238E27FC236}">
                            <a16:creationId xmlns:a16="http://schemas.microsoft.com/office/drawing/2014/main" id="{03090C7F-D82D-B0BE-728F-1F2CF44228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933627" y="3212992"/>
                        <a:ext cx="1030282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FR" sz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rPr>
                          <a:t>Late Universe</a:t>
                        </a:r>
                      </a:p>
                    </p:txBody>
                  </p:sp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0EC5C900-A333-A806-D0B7-166100F5ECC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00366" y="3227953"/>
                        <a:ext cx="990996" cy="2886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FR" sz="11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rPr>
                          <a:t>Early Universe</a:t>
                        </a:r>
                      </a:p>
                    </p:txBody>
                  </p:sp>
                </p:grpSp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09259F2-1D7A-CDFB-79BE-4FEE53128F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18119" y="958564"/>
                      <a:ext cx="941936" cy="25468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900" dirty="0"/>
                        <a:t>Rajat et al. 2009</a:t>
                      </a:r>
                      <a:endParaRPr lang="en-FR" sz="900" dirty="0"/>
                    </a:p>
                  </p:txBody>
                </p:sp>
              </p:grp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C85640E5-2C2D-10EB-1F7D-4B4BC32C3599}"/>
                      </a:ext>
                    </a:extLst>
                  </p:cNvPr>
                  <p:cNvSpPr txBox="1"/>
                  <p:nvPr/>
                </p:nvSpPr>
                <p:spPr>
                  <a:xfrm>
                    <a:off x="1237643" y="4608873"/>
                    <a:ext cx="288814" cy="2539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6895BDDA-2861-561A-56BC-959C517FEAD0}"/>
                      </a:ext>
                    </a:extLst>
                  </p:cNvPr>
                  <p:cNvSpPr txBox="1"/>
                  <p:nvPr/>
                </p:nvSpPr>
                <p:spPr>
                  <a:xfrm>
                    <a:off x="2093062" y="4608873"/>
                    <a:ext cx="353599" cy="2539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10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08EF69C9-6F8A-B183-8ED9-4DD389583E90}"/>
                      </a:ext>
                    </a:extLst>
                  </p:cNvPr>
                  <p:cNvSpPr txBox="1"/>
                  <p:nvPr/>
                </p:nvSpPr>
                <p:spPr>
                  <a:xfrm>
                    <a:off x="3162711" y="4608873"/>
                    <a:ext cx="288814" cy="2539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9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F1AB7FB8-5D1D-AD90-D697-F933DE4B44F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172" y="4596485"/>
                    <a:ext cx="288814" cy="2539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7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FB013487-8DA6-61E9-3533-ADC8ACD89698}"/>
                      </a:ext>
                    </a:extLst>
                  </p:cNvPr>
                  <p:cNvSpPr txBox="1"/>
                  <p:nvPr/>
                </p:nvSpPr>
                <p:spPr>
                  <a:xfrm>
                    <a:off x="4001045" y="4604132"/>
                    <a:ext cx="487173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43053407-2B95-158D-2A8F-D7C1FE70D61D}"/>
                      </a:ext>
                    </a:extLst>
                  </p:cNvPr>
                  <p:cNvSpPr txBox="1"/>
                  <p:nvPr/>
                </p:nvSpPr>
                <p:spPr>
                  <a:xfrm>
                    <a:off x="4367949" y="4600057"/>
                    <a:ext cx="288814" cy="2539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8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34F59010-36F4-78D3-BF2D-C0AD67F8C97F}"/>
                      </a:ext>
                    </a:extLst>
                  </p:cNvPr>
                  <p:cNvSpPr txBox="1"/>
                  <p:nvPr/>
                </p:nvSpPr>
                <p:spPr>
                  <a:xfrm>
                    <a:off x="3773513" y="4430613"/>
                    <a:ext cx="942237" cy="34704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Redshift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256BE3D5-D263-24A7-BC04-74C8337BE15D}"/>
                      </a:ext>
                    </a:extLst>
                  </p:cNvPr>
                  <p:cNvSpPr txBox="1"/>
                  <p:nvPr/>
                </p:nvSpPr>
                <p:spPr>
                  <a:xfrm>
                    <a:off x="7416694" y="4592590"/>
                    <a:ext cx="288814" cy="2539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6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9EC4DC22-91CB-79C9-B269-731B8F34A12F}"/>
                      </a:ext>
                    </a:extLst>
                  </p:cNvPr>
                  <p:cNvSpPr txBox="1"/>
                  <p:nvPr/>
                </p:nvSpPr>
                <p:spPr>
                  <a:xfrm>
                    <a:off x="7164676" y="4019717"/>
                    <a:ext cx="424307" cy="2154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high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489BB810-35E4-3567-ACC9-8346A1836C38}"/>
                      </a:ext>
                    </a:extLst>
                  </p:cNvPr>
                  <p:cNvSpPr txBox="1"/>
                  <p:nvPr/>
                </p:nvSpPr>
                <p:spPr>
                  <a:xfrm>
                    <a:off x="1102150" y="3985989"/>
                    <a:ext cx="424307" cy="2154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low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105394D-8E36-1ADD-56FC-F1D14774ABC6}"/>
                      </a:ext>
                    </a:extLst>
                  </p:cNvPr>
                  <p:cNvSpPr txBox="1"/>
                  <p:nvPr/>
                </p:nvSpPr>
                <p:spPr>
                  <a:xfrm>
                    <a:off x="7164675" y="4402000"/>
                    <a:ext cx="424307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F2F9CD72-EB7A-D0AA-1CEA-D864A95428C5}"/>
                      </a:ext>
                    </a:extLst>
                  </p:cNvPr>
                  <p:cNvSpPr txBox="1"/>
                  <p:nvPr/>
                </p:nvSpPr>
                <p:spPr>
                  <a:xfrm>
                    <a:off x="1003969" y="4412439"/>
                    <a:ext cx="424307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0414FE01-D32F-1C68-0928-94DB41A467C3}"/>
                      </a:ext>
                    </a:extLst>
                  </p:cNvPr>
                  <p:cNvSpPr txBox="1"/>
                  <p:nvPr/>
                </p:nvSpPr>
                <p:spPr>
                  <a:xfrm>
                    <a:off x="528814" y="4839757"/>
                    <a:ext cx="447478" cy="29445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100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86DF17E9-B897-F1C6-3D87-7E3755EF9677}"/>
                      </a:ext>
                    </a:extLst>
                  </p:cNvPr>
                  <p:cNvSpPr txBox="1"/>
                  <p:nvPr/>
                </p:nvSpPr>
                <p:spPr>
                  <a:xfrm>
                    <a:off x="628258" y="6122914"/>
                    <a:ext cx="346249" cy="2154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0</a:t>
                    </a:r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5D797AB0-C071-8965-CA0F-315D04338C79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632069" y="5439980"/>
                    <a:ext cx="424307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FR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9D3F11C7-2FD1-3723-E8B0-1E39BFB84FD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58460" y="5512110"/>
                    <a:ext cx="856277" cy="2610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FR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Mpc/h</a:t>
                    </a:r>
                  </a:p>
                </p:txBody>
              </p:sp>
            </p:grp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FFC25D5F-7F8E-9412-7943-258213B44F46}"/>
                    </a:ext>
                  </a:extLst>
                </p:cNvPr>
                <p:cNvSpPr txBox="1"/>
                <p:nvPr/>
              </p:nvSpPr>
              <p:spPr>
                <a:xfrm>
                  <a:off x="94542" y="4358162"/>
                  <a:ext cx="358721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solidFill>
                        <a:srgbClr val="9EC3E7"/>
                      </a:solidFill>
                    </a:rPr>
                    <a:t>Simulation of 21cm emission during the EoR:</a:t>
                  </a:r>
                </a:p>
              </p:txBody>
            </p: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F9183B-0F2F-C5C0-AC89-3EC8C4FD9A55}"/>
                  </a:ext>
                </a:extLst>
              </p:cNvPr>
              <p:cNvSpPr txBox="1"/>
              <p:nvPr/>
            </p:nvSpPr>
            <p:spPr>
              <a:xfrm>
                <a:off x="6608" y="5335368"/>
                <a:ext cx="131745" cy="480647"/>
              </a:xfrm>
              <a:prstGeom prst="rect">
                <a:avLst/>
              </a:prstGeom>
              <a:solidFill>
                <a:srgbClr val="020004"/>
              </a:solidFill>
            </p:spPr>
            <p:txBody>
              <a:bodyPr wrap="square" rtlCol="0">
                <a:spAutoFit/>
              </a:bodyPr>
              <a:lstStyle/>
              <a:p>
                <a:endParaRPr lang="en-FR" dirty="0"/>
              </a:p>
            </p:txBody>
          </p:sp>
        </p:grpSp>
        <p:sp>
          <p:nvSpPr>
            <p:cNvPr id="175" name="Right Arrow 174">
              <a:extLst>
                <a:ext uri="{FF2B5EF4-FFF2-40B4-BE49-F238E27FC236}">
                  <a16:creationId xmlns:a16="http://schemas.microsoft.com/office/drawing/2014/main" id="{E88244D4-95D6-0AC1-48AC-F01F62EE640A}"/>
                </a:ext>
              </a:extLst>
            </p:cNvPr>
            <p:cNvSpPr/>
            <p:nvPr/>
          </p:nvSpPr>
          <p:spPr>
            <a:xfrm>
              <a:off x="1179007" y="5442654"/>
              <a:ext cx="1177027" cy="184362"/>
            </a:xfrm>
            <a:prstGeom prst="rightArrow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6" name="Right Arrow 175">
              <a:extLst>
                <a:ext uri="{FF2B5EF4-FFF2-40B4-BE49-F238E27FC236}">
                  <a16:creationId xmlns:a16="http://schemas.microsoft.com/office/drawing/2014/main" id="{03E569DF-749F-BBF2-AB9F-DFED2BAEAC7A}"/>
                </a:ext>
              </a:extLst>
            </p:cNvPr>
            <p:cNvSpPr/>
            <p:nvPr/>
          </p:nvSpPr>
          <p:spPr>
            <a:xfrm>
              <a:off x="1198375" y="5998673"/>
              <a:ext cx="1348343" cy="164070"/>
            </a:xfrm>
            <a:prstGeom prst="rightArrow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FE65969-DD94-3E3F-5A8E-E42B29680911}"/>
                </a:ext>
              </a:extLst>
            </p:cNvPr>
            <p:cNvSpPr txBox="1"/>
            <p:nvPr/>
          </p:nvSpPr>
          <p:spPr>
            <a:xfrm>
              <a:off x="155468" y="5030428"/>
              <a:ext cx="1065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9EC3E8"/>
                  </a:solidFill>
                </a:rPr>
                <a:t>C</a:t>
              </a:r>
              <a:r>
                <a:rPr lang="en-FR" sz="1050" dirty="0">
                  <a:solidFill>
                    <a:srgbClr val="9EC3E8"/>
                  </a:solidFill>
                </a:rPr>
                <a:t>oloured background = 21cm emission from neutral H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569E668-BA21-465B-246C-0763F379C07D}"/>
                </a:ext>
              </a:extLst>
            </p:cNvPr>
            <p:cNvSpPr txBox="1"/>
            <p:nvPr/>
          </p:nvSpPr>
          <p:spPr>
            <a:xfrm>
              <a:off x="141506" y="5850569"/>
              <a:ext cx="117702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9EC3E8"/>
                  </a:solidFill>
                </a:rPr>
                <a:t>Black regions = ionised H (does not emit 21cm)</a:t>
              </a:r>
              <a:endParaRPr lang="en-FR" sz="1050" dirty="0">
                <a:solidFill>
                  <a:srgbClr val="9EC3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6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89916"/>
            <a:ext cx="6194487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6000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9EC3E7"/>
                </a:solidFill>
              </a:rPr>
              <a:t>Going Beyond the Power Spectrum</a:t>
            </a:r>
            <a:endParaRPr lang="en-FR" sz="3000" dirty="0">
              <a:solidFill>
                <a:srgbClr val="9EC3E7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72244A-D229-6759-ABC1-D75A27F087AD}"/>
              </a:ext>
            </a:extLst>
          </p:cNvPr>
          <p:cNvGrpSpPr/>
          <p:nvPr/>
        </p:nvGrpSpPr>
        <p:grpSpPr>
          <a:xfrm>
            <a:off x="8925034" y="1767295"/>
            <a:ext cx="2398880" cy="1031349"/>
            <a:chOff x="8925034" y="1767295"/>
            <a:chExt cx="2398880" cy="1031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FE149F-2E8A-7292-FC76-F79BAE2B1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72"/>
            <a:stretch/>
          </p:blipFill>
          <p:spPr>
            <a:xfrm>
              <a:off x="9105514" y="2014229"/>
              <a:ext cx="2218400" cy="784415"/>
            </a:xfrm>
            <a:prstGeom prst="rect">
              <a:avLst/>
            </a:prstGeom>
            <a:effectLst>
              <a:softEdge rad="45053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E96CA7-3282-2008-6820-EBBE2C03A636}"/>
                </a:ext>
              </a:extLst>
            </p:cNvPr>
            <p:cNvSpPr txBox="1"/>
            <p:nvPr/>
          </p:nvSpPr>
          <p:spPr>
            <a:xfrm>
              <a:off x="8925034" y="1767295"/>
              <a:ext cx="668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9EC3E7"/>
                  </a:solidFill>
                </a:rPr>
                <a:t>PS:</a:t>
              </a:r>
              <a:endParaRPr lang="en-GB" dirty="0">
                <a:solidFill>
                  <a:srgbClr val="9EC3E7"/>
                </a:solidFill>
              </a:endParaRPr>
            </a:p>
            <a:p>
              <a:endParaRPr lang="en-GB" dirty="0">
                <a:solidFill>
                  <a:srgbClr val="9EC3E7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0094F1-F0EF-5D26-F28F-2DC43B7DAC40}"/>
              </a:ext>
            </a:extLst>
          </p:cNvPr>
          <p:cNvGrpSpPr/>
          <p:nvPr/>
        </p:nvGrpSpPr>
        <p:grpSpPr>
          <a:xfrm>
            <a:off x="496555" y="2922936"/>
            <a:ext cx="1793015" cy="1685042"/>
            <a:chOff x="1907396" y="3295785"/>
            <a:chExt cx="2727500" cy="25199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316809-AC11-E6EA-C01A-8AE8604F6D84}"/>
                </a:ext>
              </a:extLst>
            </p:cNvPr>
            <p:cNvSpPr txBox="1"/>
            <p:nvPr/>
          </p:nvSpPr>
          <p:spPr>
            <a:xfrm>
              <a:off x="1907396" y="3295785"/>
              <a:ext cx="2614916" cy="2482735"/>
            </a:xfrm>
            <a:prstGeom prst="rect">
              <a:avLst/>
            </a:prstGeom>
            <a:solidFill>
              <a:srgbClr val="000139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FR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7BFD17-0C22-5023-5A6D-26AF05C055DB}"/>
                </a:ext>
              </a:extLst>
            </p:cNvPr>
            <p:cNvSpPr/>
            <p:nvPr/>
          </p:nvSpPr>
          <p:spPr>
            <a:xfrm>
              <a:off x="2515627" y="5105943"/>
              <a:ext cx="537565" cy="54353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10E0FC-43FC-11BA-A015-7E3014DD77BE}"/>
                </a:ext>
              </a:extLst>
            </p:cNvPr>
            <p:cNvSpPr/>
            <p:nvPr/>
          </p:nvSpPr>
          <p:spPr>
            <a:xfrm>
              <a:off x="2663675" y="3690964"/>
              <a:ext cx="537565" cy="54353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8317E5-EF07-51B5-373A-45A0D3742F6D}"/>
                </a:ext>
              </a:extLst>
            </p:cNvPr>
            <p:cNvSpPr/>
            <p:nvPr/>
          </p:nvSpPr>
          <p:spPr>
            <a:xfrm>
              <a:off x="3455069" y="4315045"/>
              <a:ext cx="537565" cy="54353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B448992-587D-1997-BD2B-89F41AAFF419}"/>
                </a:ext>
              </a:extLst>
            </p:cNvPr>
            <p:cNvSpPr/>
            <p:nvPr/>
          </p:nvSpPr>
          <p:spPr>
            <a:xfrm>
              <a:off x="3678480" y="4092938"/>
              <a:ext cx="537565" cy="54353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E06D096-0A22-673C-5A7B-F6911822ED6E}"/>
                </a:ext>
              </a:extLst>
            </p:cNvPr>
            <p:cNvSpPr/>
            <p:nvPr/>
          </p:nvSpPr>
          <p:spPr>
            <a:xfrm>
              <a:off x="2181662" y="4755137"/>
              <a:ext cx="537565" cy="54353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4B0C91-AD87-D62D-23CA-B11A8A870D20}"/>
                </a:ext>
              </a:extLst>
            </p:cNvPr>
            <p:cNvSpPr/>
            <p:nvPr/>
          </p:nvSpPr>
          <p:spPr>
            <a:xfrm>
              <a:off x="2181662" y="3340069"/>
              <a:ext cx="537565" cy="54362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15DB80-37C0-E14C-C466-DA4CD48A7B13}"/>
                </a:ext>
              </a:extLst>
            </p:cNvPr>
            <p:cNvSpPr/>
            <p:nvPr/>
          </p:nvSpPr>
          <p:spPr>
            <a:xfrm>
              <a:off x="3760616" y="4808919"/>
              <a:ext cx="537565" cy="54353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0A51DAC-8F5A-F9F4-6EA4-8A73C7561DE7}"/>
                </a:ext>
              </a:extLst>
            </p:cNvPr>
            <p:cNvSpPr/>
            <p:nvPr/>
          </p:nvSpPr>
          <p:spPr>
            <a:xfrm>
              <a:off x="2772673" y="4537153"/>
              <a:ext cx="537565" cy="543531"/>
            </a:xfrm>
            <a:prstGeom prst="ellipse">
              <a:avLst/>
            </a:prstGeom>
            <a:solidFill>
              <a:srgbClr val="9E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F6D1A0-B6C2-3B45-2833-222F3B2D125B}"/>
                </a:ext>
              </a:extLst>
            </p:cNvPr>
            <p:cNvSpPr txBox="1"/>
            <p:nvPr/>
          </p:nvSpPr>
          <p:spPr>
            <a:xfrm>
              <a:off x="2973818" y="5516516"/>
              <a:ext cx="1661078" cy="299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700" dirty="0">
                  <a:solidFill>
                    <a:srgbClr val="9EC3E7"/>
                  </a:solidFill>
                </a:rPr>
                <a:t>Model Reionisation Field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1BA3F7-0CAB-09FD-DCFD-98F61332A450}"/>
              </a:ext>
            </a:extLst>
          </p:cNvPr>
          <p:cNvGrpSpPr/>
          <p:nvPr/>
        </p:nvGrpSpPr>
        <p:grpSpPr>
          <a:xfrm>
            <a:off x="10301782" y="1767295"/>
            <a:ext cx="732812" cy="878465"/>
            <a:chOff x="10301782" y="1767295"/>
            <a:chExt cx="732812" cy="87846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11F4D26-A599-502B-7E40-C9813EBDC7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6716" y="1767295"/>
              <a:ext cx="0" cy="389711"/>
            </a:xfrm>
            <a:prstGeom prst="straightConnector1">
              <a:avLst/>
            </a:prstGeom>
            <a:ln w="25400">
              <a:solidFill>
                <a:srgbClr val="52BBC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254961-C562-0BE9-8290-94117F0C1124}"/>
                </a:ext>
              </a:extLst>
            </p:cNvPr>
            <p:cNvCxnSpPr>
              <a:cxnSpLocks/>
            </p:cNvCxnSpPr>
            <p:nvPr/>
          </p:nvCxnSpPr>
          <p:spPr>
            <a:xfrm>
              <a:off x="10301782" y="2645760"/>
              <a:ext cx="732812" cy="0"/>
            </a:xfrm>
            <a:prstGeom prst="line">
              <a:avLst/>
            </a:prstGeom>
            <a:ln w="25400">
              <a:solidFill>
                <a:srgbClr val="52BB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F437FDC-F9D5-5E1F-A7CF-24074F573444}"/>
              </a:ext>
            </a:extLst>
          </p:cNvPr>
          <p:cNvGrpSpPr/>
          <p:nvPr/>
        </p:nvGrpSpPr>
        <p:grpSpPr>
          <a:xfrm>
            <a:off x="224429" y="181068"/>
            <a:ext cx="11359346" cy="2321700"/>
            <a:chOff x="224429" y="181068"/>
            <a:chExt cx="11359346" cy="23217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49CBC3-8963-B92C-E3E6-2D524EE96C71}"/>
                </a:ext>
              </a:extLst>
            </p:cNvPr>
            <p:cNvSpPr txBox="1"/>
            <p:nvPr/>
          </p:nvSpPr>
          <p:spPr>
            <a:xfrm>
              <a:off x="224429" y="719564"/>
              <a:ext cx="8169586" cy="87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9EC3E7"/>
                  </a:solidFill>
                </a:rPr>
                <a:t>The PS tells us how strongly two points in the field, x, separated by distance r, are correlated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BCA2475-F529-02D7-56CF-A4980A849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5514" y="402714"/>
              <a:ext cx="2478261" cy="775094"/>
            </a:xfrm>
            <a:prstGeom prst="rect">
              <a:avLst/>
            </a:prstGeom>
            <a:effectLst>
              <a:softEdge rad="58468"/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702F8B-B341-534C-1650-9BF6D32F41A9}"/>
                </a:ext>
              </a:extLst>
            </p:cNvPr>
            <p:cNvSpPr txBox="1"/>
            <p:nvPr/>
          </p:nvSpPr>
          <p:spPr>
            <a:xfrm>
              <a:off x="8925034" y="181068"/>
              <a:ext cx="2095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9EC3E7"/>
                  </a:solidFill>
                </a:rPr>
                <a:t>Field in Fourier space:</a:t>
              </a:r>
              <a:endParaRPr lang="en-GB" dirty="0">
                <a:solidFill>
                  <a:srgbClr val="9EC3E7"/>
                </a:solidFill>
              </a:endParaRPr>
            </a:p>
            <a:p>
              <a:endParaRPr lang="en-GB" dirty="0">
                <a:solidFill>
                  <a:srgbClr val="9EC3E7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C6F9519-E0CE-19F3-2EBE-5C9BBC92864C}"/>
                </a:ext>
              </a:extLst>
            </p:cNvPr>
            <p:cNvSpPr txBox="1"/>
            <p:nvPr/>
          </p:nvSpPr>
          <p:spPr>
            <a:xfrm>
              <a:off x="579023" y="1631055"/>
              <a:ext cx="7826297" cy="87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rgbClr val="9EC3E7"/>
                  </a:solidFill>
                </a:rPr>
                <a:t> -&gt; PS contains </a:t>
              </a:r>
              <a:r>
                <a:rPr lang="en-GB" u="sng" dirty="0">
                  <a:solidFill>
                    <a:srgbClr val="9EC3E7"/>
                  </a:solidFill>
                </a:rPr>
                <a:t>only the amplitude </a:t>
              </a:r>
              <a:r>
                <a:rPr lang="en-GB" dirty="0">
                  <a:solidFill>
                    <a:srgbClr val="9EC3E7"/>
                  </a:solidFill>
                </a:rPr>
                <a:t>of the Fourier modes, but </a:t>
              </a:r>
              <a:r>
                <a:rPr lang="en-GB" u="sng" dirty="0">
                  <a:solidFill>
                    <a:srgbClr val="9EC3E7"/>
                  </a:solidFill>
                </a:rPr>
                <a:t>ignores the phase </a:t>
              </a:r>
              <a:r>
                <a:rPr lang="en-GB" dirty="0">
                  <a:solidFill>
                    <a:srgbClr val="9EC3E7"/>
                  </a:solidFill>
                </a:rPr>
                <a:t>information (which is where the morphological information lies). </a:t>
              </a:r>
              <a:endParaRPr lang="en-FR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4DF645-220F-1D36-25C7-808CABA6053A}"/>
              </a:ext>
            </a:extLst>
          </p:cNvPr>
          <p:cNvGrpSpPr/>
          <p:nvPr/>
        </p:nvGrpSpPr>
        <p:grpSpPr>
          <a:xfrm>
            <a:off x="10770229" y="996114"/>
            <a:ext cx="1197342" cy="1032500"/>
            <a:chOff x="10770229" y="996114"/>
            <a:chExt cx="1197342" cy="103250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1F8BD01-579A-D187-788D-7662ED2DAA4F}"/>
                </a:ext>
              </a:extLst>
            </p:cNvPr>
            <p:cNvCxnSpPr>
              <a:cxnSpLocks/>
            </p:cNvCxnSpPr>
            <p:nvPr/>
          </p:nvCxnSpPr>
          <p:spPr>
            <a:xfrm>
              <a:off x="10836111" y="996114"/>
              <a:ext cx="617733" cy="0"/>
            </a:xfrm>
            <a:prstGeom prst="line">
              <a:avLst/>
            </a:prstGeom>
            <a:ln w="25400">
              <a:solidFill>
                <a:srgbClr val="52BB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CA08E87-8579-C669-0648-012184A25A8A}"/>
                </a:ext>
              </a:extLst>
            </p:cNvPr>
            <p:cNvCxnSpPr/>
            <p:nvPr/>
          </p:nvCxnSpPr>
          <p:spPr>
            <a:xfrm>
              <a:off x="11180089" y="996114"/>
              <a:ext cx="0" cy="440674"/>
            </a:xfrm>
            <a:prstGeom prst="straightConnector1">
              <a:avLst/>
            </a:prstGeom>
            <a:ln w="25400">
              <a:solidFill>
                <a:srgbClr val="52BBC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276C6F-1C06-E1F3-E7DF-38BDCAD5D4F6}"/>
                </a:ext>
              </a:extLst>
            </p:cNvPr>
            <p:cNvSpPr txBox="1"/>
            <p:nvPr/>
          </p:nvSpPr>
          <p:spPr>
            <a:xfrm>
              <a:off x="10770229" y="1443839"/>
              <a:ext cx="1197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52BBC2"/>
                  </a:solidFill>
                </a:rPr>
                <a:t>Phase Term</a:t>
              </a:r>
              <a:endParaRPr lang="en-GB" dirty="0">
                <a:solidFill>
                  <a:srgbClr val="52BBC2"/>
                </a:solidFill>
              </a:endParaRPr>
            </a:p>
            <a:p>
              <a:endParaRPr lang="en-GB" dirty="0">
                <a:solidFill>
                  <a:srgbClr val="9EC3E7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DAA561-ED48-4E7F-ED46-B471ECA3F7B8}"/>
              </a:ext>
            </a:extLst>
          </p:cNvPr>
          <p:cNvGrpSpPr/>
          <p:nvPr/>
        </p:nvGrpSpPr>
        <p:grpSpPr>
          <a:xfrm>
            <a:off x="491153" y="4804909"/>
            <a:ext cx="1774033" cy="1730188"/>
            <a:chOff x="491153" y="4804909"/>
            <a:chExt cx="1774033" cy="17301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8BBC3D4-3F59-99A7-1C19-803B3EEE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972" t="6160" r="18234" b="7876"/>
            <a:stretch/>
          </p:blipFill>
          <p:spPr>
            <a:xfrm>
              <a:off x="491153" y="4804909"/>
              <a:ext cx="1719004" cy="170443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3A504E-4D9A-47DB-27D2-F697A253E9B6}"/>
                </a:ext>
              </a:extLst>
            </p:cNvPr>
            <p:cNvSpPr txBox="1"/>
            <p:nvPr/>
          </p:nvSpPr>
          <p:spPr>
            <a:xfrm>
              <a:off x="1548323" y="6335042"/>
              <a:ext cx="7168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700" dirty="0">
                  <a:solidFill>
                    <a:schemeClr val="bg1"/>
                  </a:solidFill>
                </a:rPr>
                <a:t>Gaussian Field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262BA4-3991-AFF0-D4BC-C2464E53980A}"/>
              </a:ext>
            </a:extLst>
          </p:cNvPr>
          <p:cNvGrpSpPr/>
          <p:nvPr/>
        </p:nvGrpSpPr>
        <p:grpSpPr>
          <a:xfrm>
            <a:off x="9638769" y="996114"/>
            <a:ext cx="1197342" cy="1025449"/>
            <a:chOff x="9638769" y="996114"/>
            <a:chExt cx="1197342" cy="102544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B951C15-C4B6-0A60-0F5E-977E3D3AB9F8}"/>
                </a:ext>
              </a:extLst>
            </p:cNvPr>
            <p:cNvCxnSpPr/>
            <p:nvPr/>
          </p:nvCxnSpPr>
          <p:spPr>
            <a:xfrm>
              <a:off x="10250884" y="996114"/>
              <a:ext cx="487803" cy="0"/>
            </a:xfrm>
            <a:prstGeom prst="line">
              <a:avLst/>
            </a:prstGeom>
            <a:ln w="25400">
              <a:solidFill>
                <a:srgbClr val="52BB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CDF87AC-36B5-2ED6-4D7D-38B857305025}"/>
                </a:ext>
              </a:extLst>
            </p:cNvPr>
            <p:cNvCxnSpPr/>
            <p:nvPr/>
          </p:nvCxnSpPr>
          <p:spPr>
            <a:xfrm>
              <a:off x="10344644" y="996114"/>
              <a:ext cx="0" cy="440674"/>
            </a:xfrm>
            <a:prstGeom prst="straightConnector1">
              <a:avLst/>
            </a:prstGeom>
            <a:ln w="25400">
              <a:solidFill>
                <a:srgbClr val="52BBC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63CC2F2-EE26-86B2-D522-BDA9E096EA56}"/>
                </a:ext>
              </a:extLst>
            </p:cNvPr>
            <p:cNvSpPr txBox="1"/>
            <p:nvPr/>
          </p:nvSpPr>
          <p:spPr>
            <a:xfrm>
              <a:off x="9638769" y="1436788"/>
              <a:ext cx="1197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52BBC2"/>
                  </a:solidFill>
                </a:rPr>
                <a:t>Amplitude</a:t>
              </a:r>
              <a:endParaRPr lang="en-GB" dirty="0">
                <a:solidFill>
                  <a:srgbClr val="52BBC2"/>
                </a:solidFill>
              </a:endParaRPr>
            </a:p>
            <a:p>
              <a:endParaRPr lang="en-GB" dirty="0">
                <a:solidFill>
                  <a:srgbClr val="9EC3E7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BB8D11B-87AC-8375-E805-CA4E32E93578}"/>
              </a:ext>
            </a:extLst>
          </p:cNvPr>
          <p:cNvSpPr txBox="1"/>
          <p:nvPr/>
        </p:nvSpPr>
        <p:spPr>
          <a:xfrm>
            <a:off x="11795045" y="11665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3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7058EA-FC83-FFBB-53F2-040CA311CFF6}"/>
              </a:ext>
            </a:extLst>
          </p:cNvPr>
          <p:cNvGrpSpPr/>
          <p:nvPr/>
        </p:nvGrpSpPr>
        <p:grpSpPr>
          <a:xfrm>
            <a:off x="2712626" y="2993276"/>
            <a:ext cx="9070021" cy="3465716"/>
            <a:chOff x="2712626" y="2993276"/>
            <a:chExt cx="9070021" cy="346571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90C34E-BDCC-F6CB-7376-B182CF92D831}"/>
                </a:ext>
              </a:extLst>
            </p:cNvPr>
            <p:cNvSpPr txBox="1"/>
            <p:nvPr/>
          </p:nvSpPr>
          <p:spPr>
            <a:xfrm>
              <a:off x="8162692" y="3653870"/>
              <a:ext cx="3619955" cy="1508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2000" dirty="0">
                <a:solidFill>
                  <a:srgbClr val="52BBC2"/>
                </a:solidFill>
              </a:endParaRPr>
            </a:p>
            <a:p>
              <a:r>
                <a:rPr lang="en-GB" dirty="0">
                  <a:solidFill>
                    <a:srgbClr val="52BBC2"/>
                  </a:solidFill>
                </a:rPr>
                <a:t>The PS is blind to shape and non-gaussian structure. To capture the morphology, we need a phase-sensitive statistic.</a:t>
              </a:r>
              <a:endParaRPr lang="en-GB" sz="1600" dirty="0">
                <a:solidFill>
                  <a:srgbClr val="9EC3E7"/>
                </a:solidFill>
              </a:endParaRP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AB91967C-6202-D706-B5D3-D97F58457B9A}"/>
                </a:ext>
              </a:extLst>
            </p:cNvPr>
            <p:cNvCxnSpPr>
              <a:cxnSpLocks/>
            </p:cNvCxnSpPr>
            <p:nvPr/>
          </p:nvCxnSpPr>
          <p:spPr>
            <a:xfrm>
              <a:off x="8118257" y="6010468"/>
              <a:ext cx="524438" cy="0"/>
            </a:xfrm>
            <a:prstGeom prst="straightConnector1">
              <a:avLst/>
            </a:prstGeom>
            <a:ln w="60325">
              <a:solidFill>
                <a:srgbClr val="52BBC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60F2C6-0571-DC94-A483-7EDC50BC904A}"/>
                </a:ext>
              </a:extLst>
            </p:cNvPr>
            <p:cNvSpPr txBox="1"/>
            <p:nvPr/>
          </p:nvSpPr>
          <p:spPr>
            <a:xfrm>
              <a:off x="8664869" y="5443329"/>
              <a:ext cx="291890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2000" dirty="0">
                <a:solidFill>
                  <a:srgbClr val="52BBC2"/>
                </a:solidFill>
              </a:endParaRPr>
            </a:p>
            <a:p>
              <a:pPr algn="ctr"/>
              <a:r>
                <a:rPr lang="en-GB" sz="2000" dirty="0">
                  <a:solidFill>
                    <a:srgbClr val="52BBC2"/>
                  </a:solidFill>
                </a:rPr>
                <a:t>The Triangle Correlation Function</a:t>
              </a:r>
              <a:endParaRPr lang="en-GB" dirty="0">
                <a:solidFill>
                  <a:srgbClr val="9EC3E7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FFC43CD-A70A-83A5-AE0D-22860F2F4593}"/>
                </a:ext>
              </a:extLst>
            </p:cNvPr>
            <p:cNvGrpSpPr/>
            <p:nvPr/>
          </p:nvGrpSpPr>
          <p:grpSpPr>
            <a:xfrm>
              <a:off x="2712626" y="2993276"/>
              <a:ext cx="5030837" cy="3382489"/>
              <a:chOff x="2712626" y="2993276"/>
              <a:chExt cx="5030837" cy="338248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B36FE69-39BD-21F8-FEF1-992034D600DF}"/>
                  </a:ext>
                </a:extLst>
              </p:cNvPr>
              <p:cNvGrpSpPr/>
              <p:nvPr/>
            </p:nvGrpSpPr>
            <p:grpSpPr>
              <a:xfrm>
                <a:off x="2712626" y="2993276"/>
                <a:ext cx="5030837" cy="3382489"/>
                <a:chOff x="5678831" y="1046070"/>
                <a:chExt cx="5558145" cy="434903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B549D904-55F2-4AF0-8B5C-6153F6379E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78832" y="1122850"/>
                  <a:ext cx="5558144" cy="4272252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C5608C-2C66-8D97-0AAE-9991F9B88128}"/>
                    </a:ext>
                  </a:extLst>
                </p:cNvPr>
                <p:cNvSpPr txBox="1"/>
                <p:nvPr/>
              </p:nvSpPr>
              <p:spPr>
                <a:xfrm>
                  <a:off x="5678831" y="1046070"/>
                  <a:ext cx="555814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Arial" panose="020B0604020202020204" pitchFamily="34" charset="0"/>
                    </a:rPr>
                    <a:t>         Power Spectrum Comparison</a:t>
                  </a:r>
                  <a:endParaRPr lang="en-F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A4FF24F-08C5-CC1D-7735-DFA51ECBECF3}"/>
                    </a:ext>
                  </a:extLst>
                </p:cNvPr>
                <p:cNvSpPr txBox="1"/>
                <p:nvPr/>
              </p:nvSpPr>
              <p:spPr>
                <a:xfrm rot="16200000">
                  <a:off x="4395141" y="3328256"/>
                  <a:ext cx="2999725" cy="2868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Arial" panose="020B0604020202020204" pitchFamily="34" charset="0"/>
                    </a:rPr>
                    <a:t>         Power Spectrum Amplitude</a:t>
                  </a:r>
                  <a:endParaRPr lang="en-FR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A5A57C-09F1-BBB4-A150-111C052C5E65}"/>
                    </a:ext>
                  </a:extLst>
                </p:cNvPr>
                <p:cNvSpPr txBox="1"/>
                <p:nvPr/>
              </p:nvSpPr>
              <p:spPr>
                <a:xfrm>
                  <a:off x="8203007" y="5044515"/>
                  <a:ext cx="1105020" cy="3266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Arial" panose="020B0604020202020204" pitchFamily="34" charset="0"/>
                    </a:rPr>
                    <a:t>k (Mpc</a:t>
                  </a:r>
                  <a:r>
                    <a:rPr lang="en-GB" sz="1100" baseline="30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Arial" panose="020B0604020202020204" pitchFamily="34" charset="0"/>
                    </a:rPr>
                    <a:t>-1</a:t>
                  </a:r>
                  <a:r>
                    <a:rPr lang="en-GB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Arial" panose="020B0604020202020204" pitchFamily="34" charset="0"/>
                    </a:rPr>
                    <a:t>)</a:t>
                  </a:r>
                  <a:endParaRPr lang="en-FR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05CADDA-2586-97CC-7ABE-D3518384CA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5986" t="7090" r="2808" b="84053"/>
              <a:stretch/>
            </p:blipFill>
            <p:spPr>
              <a:xfrm>
                <a:off x="6333237" y="3267757"/>
                <a:ext cx="1296288" cy="3575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090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C0834A08-3A50-A7A0-1E3A-188BAB1E8BBE}"/>
              </a:ext>
            </a:extLst>
          </p:cNvPr>
          <p:cNvGrpSpPr/>
          <p:nvPr/>
        </p:nvGrpSpPr>
        <p:grpSpPr>
          <a:xfrm>
            <a:off x="6767679" y="254814"/>
            <a:ext cx="5265696" cy="3689198"/>
            <a:chOff x="6767679" y="254814"/>
            <a:chExt cx="5265696" cy="368919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5442FA3-179F-3586-5B1C-17BB5C2D7604}"/>
                </a:ext>
              </a:extLst>
            </p:cNvPr>
            <p:cNvGrpSpPr/>
            <p:nvPr/>
          </p:nvGrpSpPr>
          <p:grpSpPr>
            <a:xfrm>
              <a:off x="6767679" y="254814"/>
              <a:ext cx="5211522" cy="3689198"/>
              <a:chOff x="6767679" y="254814"/>
              <a:chExt cx="5211522" cy="368919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E0CB473-CBC7-9D20-3932-2E16454E9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67679" y="448669"/>
                <a:ext cx="5210650" cy="3495343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A54745F-260A-51C4-5AA9-90105785D581}"/>
                  </a:ext>
                </a:extLst>
              </p:cNvPr>
              <p:cNvGrpSpPr/>
              <p:nvPr/>
            </p:nvGrpSpPr>
            <p:grpSpPr>
              <a:xfrm>
                <a:off x="6769739" y="254814"/>
                <a:ext cx="5209462" cy="3678711"/>
                <a:chOff x="6769739" y="254814"/>
                <a:chExt cx="5209462" cy="3678711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8B052B1-680B-5FB9-E8B4-F573324BB4AB}"/>
                    </a:ext>
                  </a:extLst>
                </p:cNvPr>
                <p:cNvSpPr txBox="1"/>
                <p:nvPr/>
              </p:nvSpPr>
              <p:spPr>
                <a:xfrm rot="16200000">
                  <a:off x="5186149" y="1951021"/>
                  <a:ext cx="362989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200" dirty="0"/>
                    <a:t>TCF Amplitude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4193B21-6CCB-7332-281E-E47F11E859F2}"/>
                    </a:ext>
                  </a:extLst>
                </p:cNvPr>
                <p:cNvSpPr txBox="1"/>
                <p:nvPr/>
              </p:nvSpPr>
              <p:spPr>
                <a:xfrm>
                  <a:off x="6769739" y="3656526"/>
                  <a:ext cx="520946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200" dirty="0"/>
                    <a:t>     Length of Side of Triangle (Mpc)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5521A7B-28F7-34FA-FC9A-ADBF9E46127E}"/>
                    </a:ext>
                  </a:extLst>
                </p:cNvPr>
                <p:cNvSpPr txBox="1"/>
                <p:nvPr/>
              </p:nvSpPr>
              <p:spPr>
                <a:xfrm>
                  <a:off x="6769739" y="254814"/>
                  <a:ext cx="520946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600" dirty="0"/>
                    <a:t>       Triangle Correlation Function</a:t>
                  </a:r>
                </a:p>
              </p:txBody>
            </p: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C1B895B-1742-8C62-B435-85B77D481192}"/>
                  </a:ext>
                </a:extLst>
              </p:cNvPr>
              <p:cNvSpPr txBox="1"/>
              <p:nvPr/>
            </p:nvSpPr>
            <p:spPr>
              <a:xfrm>
                <a:off x="10488875" y="893092"/>
                <a:ext cx="954357" cy="3566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FR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DD61C87-D03D-1F7C-79BD-38D102C3E0BB}"/>
                  </a:ext>
                </a:extLst>
              </p:cNvPr>
              <p:cNvSpPr txBox="1"/>
              <p:nvPr/>
            </p:nvSpPr>
            <p:spPr>
              <a:xfrm>
                <a:off x="10874799" y="665988"/>
                <a:ext cx="749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900" dirty="0"/>
                  <a:t>Pixel resolution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F97E523-B1C1-459F-8782-744CDA7D3111}"/>
                  </a:ext>
                </a:extLst>
              </p:cNvPr>
              <p:cNvSpPr txBox="1"/>
              <p:nvPr/>
            </p:nvSpPr>
            <p:spPr>
              <a:xfrm>
                <a:off x="10845605" y="1062856"/>
                <a:ext cx="6303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dirty="0"/>
                  <a:t>R</a:t>
                </a:r>
                <a:r>
                  <a:rPr lang="en-FR" sz="900" dirty="0"/>
                  <a:t>adius of</a:t>
                </a:r>
              </a:p>
              <a:p>
                <a:r>
                  <a:rPr lang="en-FR" sz="900" dirty="0"/>
                  <a:t> bubbles</a:t>
                </a:r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F5728B5E-F94F-4664-3855-CFA354DEF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73183" y="1137623"/>
                <a:ext cx="417052" cy="219798"/>
              </a:xfrm>
              <a:prstGeom prst="rect">
                <a:avLst/>
              </a:prstGeom>
            </p:spPr>
          </p:pic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0417FC2-4F3E-6D5C-D3B1-AA7C0E2DBE77}"/>
                </a:ext>
              </a:extLst>
            </p:cNvPr>
            <p:cNvSpPr txBox="1"/>
            <p:nvPr/>
          </p:nvSpPr>
          <p:spPr>
            <a:xfrm>
              <a:off x="11161020" y="3741187"/>
              <a:ext cx="87235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700" dirty="0"/>
                <a:t>Adélie Gorce 2020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73194"/>
            <a:ext cx="6557936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6356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The Triangle Correlation Function (TCF)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34C19-062E-4168-A7A0-65CC93453864}"/>
              </a:ext>
            </a:extLst>
          </p:cNvPr>
          <p:cNvSpPr txBox="1"/>
          <p:nvPr/>
        </p:nvSpPr>
        <p:spPr>
          <a:xfrm>
            <a:off x="378481" y="850654"/>
            <a:ext cx="52965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 Measures how often specific triangle configurations occur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 Peaks in the TCF correspond to the radius of the bubbles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EC3E7"/>
                </a:solidFill>
              </a:rPr>
              <a:t> The amplitude of the peak corresponds to the number of bubbles in the box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8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B82664-BA90-EF91-3A5D-B35380BD9B13}"/>
              </a:ext>
            </a:extLst>
          </p:cNvPr>
          <p:cNvGrpSpPr/>
          <p:nvPr/>
        </p:nvGrpSpPr>
        <p:grpSpPr>
          <a:xfrm>
            <a:off x="2474040" y="2592867"/>
            <a:ext cx="5159699" cy="4194685"/>
            <a:chOff x="2474040" y="2592867"/>
            <a:chExt cx="5159699" cy="419468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FC4141A-BAE1-6058-457B-B21B96FD96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1131" y="2592867"/>
              <a:ext cx="3052608" cy="1546874"/>
            </a:xfrm>
            <a:prstGeom prst="straightConnector1">
              <a:avLst/>
            </a:prstGeom>
            <a:ln w="476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FD8958-F06E-051A-6D70-DEECA796EAD8}"/>
                </a:ext>
              </a:extLst>
            </p:cNvPr>
            <p:cNvGrpSpPr/>
            <p:nvPr/>
          </p:nvGrpSpPr>
          <p:grpSpPr>
            <a:xfrm>
              <a:off x="2474040" y="4273994"/>
              <a:ext cx="2678640" cy="2513558"/>
              <a:chOff x="3965162" y="1608602"/>
              <a:chExt cx="2678640" cy="251355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0676CD1-3C57-C734-32D7-5CD6E9EF685E}"/>
                  </a:ext>
                </a:extLst>
              </p:cNvPr>
              <p:cNvGrpSpPr/>
              <p:nvPr/>
            </p:nvGrpSpPr>
            <p:grpSpPr>
              <a:xfrm>
                <a:off x="3965162" y="1608602"/>
                <a:ext cx="2614916" cy="2482735"/>
                <a:chOff x="3682676" y="4228430"/>
                <a:chExt cx="2614916" cy="248273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8898336-3092-7EAF-6B54-4DF1F13FDFA5}"/>
                    </a:ext>
                  </a:extLst>
                </p:cNvPr>
                <p:cNvGrpSpPr/>
                <p:nvPr/>
              </p:nvGrpSpPr>
              <p:grpSpPr>
                <a:xfrm>
                  <a:off x="3682676" y="4228430"/>
                  <a:ext cx="2614916" cy="2482735"/>
                  <a:chOff x="4456344" y="2105421"/>
                  <a:chExt cx="3432300" cy="3223030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BDD895B-FB75-F249-A7A1-3D6DB715780D}"/>
                      </a:ext>
                    </a:extLst>
                  </p:cNvPr>
                  <p:cNvSpPr/>
                  <p:nvPr/>
                </p:nvSpPr>
                <p:spPr>
                  <a:xfrm>
                    <a:off x="4928021" y="2932587"/>
                    <a:ext cx="364888" cy="35049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B93A61B-FAB3-F66F-B222-A5AF241CD33C}"/>
                      </a:ext>
                    </a:extLst>
                  </p:cNvPr>
                  <p:cNvSpPr txBox="1"/>
                  <p:nvPr/>
                </p:nvSpPr>
                <p:spPr>
                  <a:xfrm>
                    <a:off x="4456344" y="2105421"/>
                    <a:ext cx="3432300" cy="3223030"/>
                  </a:xfrm>
                  <a:prstGeom prst="rect">
                    <a:avLst/>
                  </a:prstGeom>
                  <a:solidFill>
                    <a:srgbClr val="000139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FR" dirty="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0D62D20F-E99C-03E6-7237-F96C70D3AF15}"/>
                      </a:ext>
                    </a:extLst>
                  </p:cNvPr>
                  <p:cNvSpPr/>
                  <p:nvPr/>
                </p:nvSpPr>
                <p:spPr>
                  <a:xfrm>
                    <a:off x="5294852" y="445572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8A0A59D0-CE31-23CB-FE58-751D7EE006F0}"/>
                      </a:ext>
                    </a:extLst>
                  </p:cNvPr>
                  <p:cNvSpPr/>
                  <p:nvPr/>
                </p:nvSpPr>
                <p:spPr>
                  <a:xfrm>
                    <a:off x="5489178" y="2618832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6D8A0176-18C1-AD37-7D18-6C77BF0982EB}"/>
                      </a:ext>
                    </a:extLst>
                  </p:cNvPr>
                  <p:cNvSpPr/>
                  <p:nvPr/>
                </p:nvSpPr>
                <p:spPr>
                  <a:xfrm>
                    <a:off x="6516480" y="2215248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96170608-0FD0-C001-8092-965C21CF0026}"/>
                      </a:ext>
                    </a:extLst>
                  </p:cNvPr>
                  <p:cNvSpPr/>
                  <p:nvPr/>
                </p:nvSpPr>
                <p:spPr>
                  <a:xfrm>
                    <a:off x="6527950" y="3429000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CBF1506B-AEBD-5D40-788E-1953EC55C2FC}"/>
                      </a:ext>
                    </a:extLst>
                  </p:cNvPr>
                  <p:cNvSpPr/>
                  <p:nvPr/>
                </p:nvSpPr>
                <p:spPr>
                  <a:xfrm>
                    <a:off x="6821196" y="314066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93C56A34-4C67-808D-7046-81C76834B4C1}"/>
                      </a:ext>
                    </a:extLst>
                  </p:cNvPr>
                  <p:cNvSpPr/>
                  <p:nvPr/>
                </p:nvSpPr>
                <p:spPr>
                  <a:xfrm>
                    <a:off x="4856495" y="4000317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E2406F65-1E3F-D2C1-4B2B-B6398B9631A3}"/>
                      </a:ext>
                    </a:extLst>
                  </p:cNvPr>
                  <p:cNvSpPr/>
                  <p:nvPr/>
                </p:nvSpPr>
                <p:spPr>
                  <a:xfrm>
                    <a:off x="4856495" y="2163308"/>
                    <a:ext cx="705600" cy="705716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CBF2D2CA-E7FB-EACA-CE18-09E80DD3302F}"/>
                      </a:ext>
                    </a:extLst>
                  </p:cNvPr>
                  <p:cNvSpPr/>
                  <p:nvPr/>
                </p:nvSpPr>
                <p:spPr>
                  <a:xfrm>
                    <a:off x="6929006" y="407013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69B1FC23-B33D-CEF2-ED44-6446023E912B}"/>
                      </a:ext>
                    </a:extLst>
                  </p:cNvPr>
                  <p:cNvSpPr/>
                  <p:nvPr/>
                </p:nvSpPr>
                <p:spPr>
                  <a:xfrm>
                    <a:off x="5632247" y="371733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</p:grpSp>
            <p:sp>
              <p:nvSpPr>
                <p:cNvPr id="21" name="Triangle 20">
                  <a:extLst>
                    <a:ext uri="{FF2B5EF4-FFF2-40B4-BE49-F238E27FC236}">
                      <a16:creationId xmlns:a16="http://schemas.microsoft.com/office/drawing/2014/main" id="{996FC8E0-F121-F5BD-4B5D-1FA6ECD88D00}"/>
                    </a:ext>
                  </a:extLst>
                </p:cNvPr>
                <p:cNvSpPr/>
                <p:nvPr/>
              </p:nvSpPr>
              <p:spPr>
                <a:xfrm rot="19357972">
                  <a:off x="4586641" y="4758200"/>
                  <a:ext cx="245091" cy="214810"/>
                </a:xfrm>
                <a:prstGeom prst="triangl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AE80BA7D-8AE4-9BBC-60E2-BB7C22870684}"/>
                    </a:ext>
                  </a:extLst>
                </p:cNvPr>
                <p:cNvSpPr/>
                <p:nvPr/>
              </p:nvSpPr>
              <p:spPr>
                <a:xfrm rot="6143871">
                  <a:off x="4501597" y="6224647"/>
                  <a:ext cx="245091" cy="214810"/>
                </a:xfrm>
                <a:prstGeom prst="triangl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23" name="Triangle 22">
                  <a:extLst>
                    <a:ext uri="{FF2B5EF4-FFF2-40B4-BE49-F238E27FC236}">
                      <a16:creationId xmlns:a16="http://schemas.microsoft.com/office/drawing/2014/main" id="{B8256BCF-30ED-77F1-84C2-C6AA6438D84B}"/>
                    </a:ext>
                  </a:extLst>
                </p:cNvPr>
                <p:cNvSpPr/>
                <p:nvPr/>
              </p:nvSpPr>
              <p:spPr>
                <a:xfrm rot="1269017">
                  <a:off x="5407962" y="4456804"/>
                  <a:ext cx="245091" cy="214810"/>
                </a:xfrm>
                <a:prstGeom prst="triangl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24" name="Triangle 23">
                  <a:extLst>
                    <a:ext uri="{FF2B5EF4-FFF2-40B4-BE49-F238E27FC236}">
                      <a16:creationId xmlns:a16="http://schemas.microsoft.com/office/drawing/2014/main" id="{8B449FBD-1234-E2BD-2DC8-B494DD2A007A}"/>
                    </a:ext>
                  </a:extLst>
                </p:cNvPr>
                <p:cNvSpPr/>
                <p:nvPr/>
              </p:nvSpPr>
              <p:spPr>
                <a:xfrm rot="747417">
                  <a:off x="5135104" y="5434132"/>
                  <a:ext cx="245091" cy="214810"/>
                </a:xfrm>
                <a:prstGeom prst="triangl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197F1062-2B6D-7ACE-04BF-5791BA876AB8}"/>
                    </a:ext>
                  </a:extLst>
                </p:cNvPr>
                <p:cNvSpPr/>
                <p:nvPr/>
              </p:nvSpPr>
              <p:spPr>
                <a:xfrm rot="21210776">
                  <a:off x="3928856" y="5260264"/>
                  <a:ext cx="245091" cy="214810"/>
                </a:xfrm>
                <a:prstGeom prst="triangl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E5FF8136-2EF5-D9D7-B725-E4B2B1AE7134}"/>
                    </a:ext>
                  </a:extLst>
                </p:cNvPr>
                <p:cNvSpPr/>
                <p:nvPr/>
              </p:nvSpPr>
              <p:spPr>
                <a:xfrm rot="17122129">
                  <a:off x="5515163" y="6097622"/>
                  <a:ext cx="245091" cy="214810"/>
                </a:xfrm>
                <a:prstGeom prst="triangl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27" name="Triangle 26">
                  <a:extLst>
                    <a:ext uri="{FF2B5EF4-FFF2-40B4-BE49-F238E27FC236}">
                      <a16:creationId xmlns:a16="http://schemas.microsoft.com/office/drawing/2014/main" id="{FE88DD12-C12D-A174-B777-0B6263A2950E}"/>
                    </a:ext>
                  </a:extLst>
                </p:cNvPr>
                <p:cNvSpPr/>
                <p:nvPr/>
              </p:nvSpPr>
              <p:spPr>
                <a:xfrm rot="357199">
                  <a:off x="3934524" y="4431607"/>
                  <a:ext cx="245091" cy="214810"/>
                </a:xfrm>
                <a:prstGeom prst="triangle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A549BD-C468-18F4-5A4E-EC9A00C1BE26}"/>
                  </a:ext>
                </a:extLst>
              </p:cNvPr>
              <p:cNvSpPr txBox="1"/>
              <p:nvPr/>
            </p:nvSpPr>
            <p:spPr>
              <a:xfrm>
                <a:off x="5027654" y="3860550"/>
                <a:ext cx="16161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100" dirty="0">
                    <a:solidFill>
                      <a:srgbClr val="9EC3E7"/>
                    </a:solidFill>
                  </a:rPr>
                  <a:t>Model Reionisation Field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74A920-DFAF-581C-6572-BDC1C8F8E8AE}"/>
              </a:ext>
            </a:extLst>
          </p:cNvPr>
          <p:cNvGrpSpPr/>
          <p:nvPr/>
        </p:nvGrpSpPr>
        <p:grpSpPr>
          <a:xfrm>
            <a:off x="5176644" y="1888177"/>
            <a:ext cx="3191147" cy="4901703"/>
            <a:chOff x="5176644" y="1888177"/>
            <a:chExt cx="3191147" cy="490170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A344434-7D0A-F18F-2F8B-E032EE334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473" y="1888177"/>
              <a:ext cx="854318" cy="2251564"/>
            </a:xfrm>
            <a:prstGeom prst="straightConnector1">
              <a:avLst/>
            </a:prstGeom>
            <a:ln w="47625">
              <a:solidFill>
                <a:srgbClr val="F9A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DFD1060-A407-F17C-E017-E9E3338A667A}"/>
                </a:ext>
              </a:extLst>
            </p:cNvPr>
            <p:cNvGrpSpPr/>
            <p:nvPr/>
          </p:nvGrpSpPr>
          <p:grpSpPr>
            <a:xfrm>
              <a:off x="5176644" y="4272155"/>
              <a:ext cx="2673546" cy="2517725"/>
              <a:chOff x="4270525" y="4253445"/>
              <a:chExt cx="2673546" cy="251772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93659CB-A513-4E31-BD36-133739EF5D20}"/>
                  </a:ext>
                </a:extLst>
              </p:cNvPr>
              <p:cNvGrpSpPr/>
              <p:nvPr/>
            </p:nvGrpSpPr>
            <p:grpSpPr>
              <a:xfrm>
                <a:off x="4270525" y="4253445"/>
                <a:ext cx="2614916" cy="2482735"/>
                <a:chOff x="6553365" y="4228431"/>
                <a:chExt cx="2614916" cy="2482735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2C37A75B-9435-7C1E-80FE-1A5B36690BA4}"/>
                    </a:ext>
                  </a:extLst>
                </p:cNvPr>
                <p:cNvGrpSpPr/>
                <p:nvPr/>
              </p:nvGrpSpPr>
              <p:grpSpPr>
                <a:xfrm>
                  <a:off x="6553365" y="4228431"/>
                  <a:ext cx="2614916" cy="2482735"/>
                  <a:chOff x="558491" y="3127487"/>
                  <a:chExt cx="3432300" cy="3223030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DA8500B0-FDF8-A846-58D7-EDF1E2D28BBF}"/>
                      </a:ext>
                    </a:extLst>
                  </p:cNvPr>
                  <p:cNvGrpSpPr/>
                  <p:nvPr/>
                </p:nvGrpSpPr>
                <p:grpSpPr>
                  <a:xfrm>
                    <a:off x="558491" y="3127487"/>
                    <a:ext cx="3432300" cy="3223030"/>
                    <a:chOff x="4456344" y="2105421"/>
                    <a:chExt cx="3432300" cy="3223030"/>
                  </a:xfrm>
                </p:grpSpPr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F0775684-4F31-A5A8-D237-BE7E267EAE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021" y="2932587"/>
                      <a:ext cx="364888" cy="35049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 dirty="0"/>
                    </a:p>
                  </p:txBody>
                </p: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411A15E1-0657-0EE4-1281-406AC9C72E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56344" y="2105421"/>
                      <a:ext cx="3432300" cy="3223030"/>
                    </a:xfrm>
                    <a:prstGeom prst="rect">
                      <a:avLst/>
                    </a:prstGeom>
                    <a:solidFill>
                      <a:srgbClr val="000139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en-FR" dirty="0"/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F47A4494-EC22-F51E-1C3E-6150FD9FC1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4852" y="4455725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F451580-B637-E9F6-5F5E-612810634C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89178" y="2618832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C460BC59-F0BC-BBA5-C60C-5CB0FCE78E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6480" y="2215248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 dirty="0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64B65414-C5C6-EDAF-C98E-926BAA3D03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7950" y="3429000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23DD0DEF-85AE-11B1-02B4-BCAB96E40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1196" y="3140665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 dirty="0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87C46DE2-5C27-235B-20E6-A7787ADF6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6495" y="4000317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AB41E931-1B30-FADB-4C05-560CFD49E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6495" y="2163308"/>
                      <a:ext cx="705600" cy="705716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 dirty="0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A3B7A555-5B1F-EB70-96E4-4035CE410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9006" y="4070135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F7A866B5-906F-0061-9D0C-3F2C8D7542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247" y="3717335"/>
                      <a:ext cx="705600" cy="705600"/>
                    </a:xfrm>
                    <a:prstGeom prst="ellipse">
                      <a:avLst/>
                    </a:prstGeom>
                    <a:solidFill>
                      <a:srgbClr val="9EC3E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FR"/>
                    </a:p>
                  </p:txBody>
                </p:sp>
              </p:grpSp>
              <p:sp>
                <p:nvSpPr>
                  <p:cNvPr id="48" name="Triangle 47">
                    <a:extLst>
                      <a:ext uri="{FF2B5EF4-FFF2-40B4-BE49-F238E27FC236}">
                        <a16:creationId xmlns:a16="http://schemas.microsoft.com/office/drawing/2014/main" id="{89783F61-60AE-7CBF-3E03-A44F1E26446E}"/>
                      </a:ext>
                    </a:extLst>
                  </p:cNvPr>
                  <p:cNvSpPr/>
                  <p:nvPr/>
                </p:nvSpPr>
                <p:spPr>
                  <a:xfrm>
                    <a:off x="1664242" y="3685855"/>
                    <a:ext cx="549078" cy="476876"/>
                  </a:xfrm>
                  <a:prstGeom prst="triangle">
                    <a:avLst/>
                  </a:prstGeom>
                  <a:noFill/>
                  <a:ln w="25400">
                    <a:solidFill>
                      <a:srgbClr val="F09A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9" name="Triangle 48">
                    <a:extLst>
                      <a:ext uri="{FF2B5EF4-FFF2-40B4-BE49-F238E27FC236}">
                        <a16:creationId xmlns:a16="http://schemas.microsoft.com/office/drawing/2014/main" id="{99D0F017-EFAB-994D-38E9-1866BF7CAC6A}"/>
                      </a:ext>
                    </a:extLst>
                  </p:cNvPr>
                  <p:cNvSpPr/>
                  <p:nvPr/>
                </p:nvSpPr>
                <p:spPr>
                  <a:xfrm rot="19756157">
                    <a:off x="2664517" y="3288439"/>
                    <a:ext cx="526903" cy="489061"/>
                  </a:xfrm>
                  <a:prstGeom prst="triangle">
                    <a:avLst/>
                  </a:prstGeom>
                  <a:noFill/>
                  <a:ln w="25400">
                    <a:solidFill>
                      <a:srgbClr val="F9A615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>
                      <a:solidFill>
                        <a:srgbClr val="F09A00"/>
                      </a:solidFill>
                    </a:endParaRPr>
                  </a:p>
                </p:txBody>
              </p:sp>
              <p:sp>
                <p:nvSpPr>
                  <p:cNvPr id="50" name="Triangle 49">
                    <a:extLst>
                      <a:ext uri="{FF2B5EF4-FFF2-40B4-BE49-F238E27FC236}">
                        <a16:creationId xmlns:a16="http://schemas.microsoft.com/office/drawing/2014/main" id="{8542989A-B200-91BD-8F81-EC04AADF9B63}"/>
                      </a:ext>
                    </a:extLst>
                  </p:cNvPr>
                  <p:cNvSpPr/>
                  <p:nvPr/>
                </p:nvSpPr>
                <p:spPr>
                  <a:xfrm rot="2318523">
                    <a:off x="1532879" y="5530043"/>
                    <a:ext cx="536413" cy="494840"/>
                  </a:xfrm>
                  <a:prstGeom prst="triangle">
                    <a:avLst/>
                  </a:prstGeom>
                  <a:noFill/>
                  <a:ln w="25400">
                    <a:solidFill>
                      <a:srgbClr val="F09A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</p:grpSp>
            <p:sp>
              <p:nvSpPr>
                <p:cNvPr id="45" name="Triangle 44">
                  <a:extLst>
                    <a:ext uri="{FF2B5EF4-FFF2-40B4-BE49-F238E27FC236}">
                      <a16:creationId xmlns:a16="http://schemas.microsoft.com/office/drawing/2014/main" id="{5D9C5240-7D5B-941E-8253-5EC4F9E30ED9}"/>
                    </a:ext>
                  </a:extLst>
                </p:cNvPr>
                <p:cNvSpPr/>
                <p:nvPr/>
              </p:nvSpPr>
              <p:spPr>
                <a:xfrm rot="3943050">
                  <a:off x="8562237" y="5810772"/>
                  <a:ext cx="409596" cy="349313"/>
                </a:xfrm>
                <a:prstGeom prst="triangle">
                  <a:avLst/>
                </a:prstGeom>
                <a:noFill/>
                <a:ln w="25400">
                  <a:solidFill>
                    <a:srgbClr val="F09A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6" name="Triangle 45">
                  <a:extLst>
                    <a:ext uri="{FF2B5EF4-FFF2-40B4-BE49-F238E27FC236}">
                      <a16:creationId xmlns:a16="http://schemas.microsoft.com/office/drawing/2014/main" id="{765C1E1B-E0C5-92DD-1ED7-1BA95F3ADF19}"/>
                    </a:ext>
                  </a:extLst>
                </p:cNvPr>
                <p:cNvSpPr/>
                <p:nvPr/>
              </p:nvSpPr>
              <p:spPr>
                <a:xfrm rot="20831136">
                  <a:off x="7505645" y="5499831"/>
                  <a:ext cx="398864" cy="376228"/>
                </a:xfrm>
                <a:prstGeom prst="triangle">
                  <a:avLst/>
                </a:prstGeom>
                <a:noFill/>
                <a:ln w="25400">
                  <a:solidFill>
                    <a:srgbClr val="F09A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41D7A19-94B2-FA14-56A5-4EE7B0F29687}"/>
                  </a:ext>
                </a:extLst>
              </p:cNvPr>
              <p:cNvSpPr txBox="1"/>
              <p:nvPr/>
            </p:nvSpPr>
            <p:spPr>
              <a:xfrm>
                <a:off x="5342350" y="6509560"/>
                <a:ext cx="16017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100" dirty="0">
                    <a:solidFill>
                      <a:srgbClr val="9EC3E7"/>
                    </a:solidFill>
                  </a:rPr>
                  <a:t>Model Reionisation Field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07BC0E-77A0-0D22-6756-6EC3025C7E7E}"/>
              </a:ext>
            </a:extLst>
          </p:cNvPr>
          <p:cNvGrpSpPr/>
          <p:nvPr/>
        </p:nvGrpSpPr>
        <p:grpSpPr>
          <a:xfrm>
            <a:off x="7885884" y="2743200"/>
            <a:ext cx="2681856" cy="4036304"/>
            <a:chOff x="7885884" y="2743200"/>
            <a:chExt cx="2681856" cy="4036304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4F27BDF-CB41-1F0E-56C4-E39CB9156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1752" y="2743200"/>
              <a:ext cx="1295595" cy="1396541"/>
            </a:xfrm>
            <a:prstGeom prst="straightConnector1">
              <a:avLst/>
            </a:prstGeom>
            <a:ln w="47625">
              <a:solidFill>
                <a:srgbClr val="05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80EB5F-D898-111A-8626-17FC74E36B27}"/>
                </a:ext>
              </a:extLst>
            </p:cNvPr>
            <p:cNvGrpSpPr/>
            <p:nvPr/>
          </p:nvGrpSpPr>
          <p:grpSpPr>
            <a:xfrm>
              <a:off x="7885884" y="4272155"/>
              <a:ext cx="2681856" cy="2507349"/>
              <a:chOff x="6968347" y="4254483"/>
              <a:chExt cx="2681856" cy="2507349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23564A5-61D9-2D4D-1D1B-18772D172324}"/>
                  </a:ext>
                </a:extLst>
              </p:cNvPr>
              <p:cNvGrpSpPr/>
              <p:nvPr/>
            </p:nvGrpSpPr>
            <p:grpSpPr>
              <a:xfrm>
                <a:off x="6968347" y="4254483"/>
                <a:ext cx="2614916" cy="2482735"/>
                <a:chOff x="9467451" y="4228431"/>
                <a:chExt cx="2614916" cy="2482735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B0DC682-0666-F55B-A6E8-45B7D394A0BD}"/>
                    </a:ext>
                  </a:extLst>
                </p:cNvPr>
                <p:cNvGrpSpPr/>
                <p:nvPr/>
              </p:nvGrpSpPr>
              <p:grpSpPr>
                <a:xfrm>
                  <a:off x="9467451" y="4228431"/>
                  <a:ext cx="2614916" cy="2482735"/>
                  <a:chOff x="4456344" y="2105421"/>
                  <a:chExt cx="3432300" cy="3223030"/>
                </a:xfrm>
              </p:grpSpPr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9E0336CF-21DD-6CDA-E13E-42867A57103E}"/>
                      </a:ext>
                    </a:extLst>
                  </p:cNvPr>
                  <p:cNvSpPr/>
                  <p:nvPr/>
                </p:nvSpPr>
                <p:spPr>
                  <a:xfrm>
                    <a:off x="4928021" y="2932587"/>
                    <a:ext cx="364888" cy="35049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A97F1874-88B6-6F9F-625F-E78415CD16E7}"/>
                      </a:ext>
                    </a:extLst>
                  </p:cNvPr>
                  <p:cNvSpPr txBox="1"/>
                  <p:nvPr/>
                </p:nvSpPr>
                <p:spPr>
                  <a:xfrm>
                    <a:off x="4456344" y="2105421"/>
                    <a:ext cx="3432300" cy="3223030"/>
                  </a:xfrm>
                  <a:prstGeom prst="rect">
                    <a:avLst/>
                  </a:prstGeom>
                  <a:solidFill>
                    <a:srgbClr val="000139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FR" dirty="0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F1F78FC0-E49E-558D-AAC8-31DFD1CB7D69}"/>
                      </a:ext>
                    </a:extLst>
                  </p:cNvPr>
                  <p:cNvSpPr/>
                  <p:nvPr/>
                </p:nvSpPr>
                <p:spPr>
                  <a:xfrm>
                    <a:off x="5294852" y="445572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35A8A8F5-3FB6-BC57-5A82-49EA766FF149}"/>
                      </a:ext>
                    </a:extLst>
                  </p:cNvPr>
                  <p:cNvSpPr/>
                  <p:nvPr/>
                </p:nvSpPr>
                <p:spPr>
                  <a:xfrm>
                    <a:off x="5489178" y="2618832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E661B19E-02D1-DAF4-68B7-C489E31C38E2}"/>
                      </a:ext>
                    </a:extLst>
                  </p:cNvPr>
                  <p:cNvSpPr/>
                  <p:nvPr/>
                </p:nvSpPr>
                <p:spPr>
                  <a:xfrm>
                    <a:off x="6516480" y="2215248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9718D4E1-7D8D-D610-E000-6922F885C331}"/>
                      </a:ext>
                    </a:extLst>
                  </p:cNvPr>
                  <p:cNvSpPr/>
                  <p:nvPr/>
                </p:nvSpPr>
                <p:spPr>
                  <a:xfrm>
                    <a:off x="6527950" y="3429000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B8C31073-432D-1D7F-9396-EB52BCFAF684}"/>
                      </a:ext>
                    </a:extLst>
                  </p:cNvPr>
                  <p:cNvSpPr/>
                  <p:nvPr/>
                </p:nvSpPr>
                <p:spPr>
                  <a:xfrm>
                    <a:off x="6821196" y="314066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34E29CDE-3782-34FD-3449-179ECAC109A3}"/>
                      </a:ext>
                    </a:extLst>
                  </p:cNvPr>
                  <p:cNvSpPr/>
                  <p:nvPr/>
                </p:nvSpPr>
                <p:spPr>
                  <a:xfrm>
                    <a:off x="4856495" y="4000317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DFC35FC2-8F26-4F7E-1635-7EE0D0BE64B7}"/>
                      </a:ext>
                    </a:extLst>
                  </p:cNvPr>
                  <p:cNvSpPr/>
                  <p:nvPr/>
                </p:nvSpPr>
                <p:spPr>
                  <a:xfrm>
                    <a:off x="4856495" y="2163308"/>
                    <a:ext cx="705600" cy="705716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55107F1B-E922-261B-4BC4-3972794DE75E}"/>
                      </a:ext>
                    </a:extLst>
                  </p:cNvPr>
                  <p:cNvSpPr/>
                  <p:nvPr/>
                </p:nvSpPr>
                <p:spPr>
                  <a:xfrm>
                    <a:off x="6929006" y="407013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340241AF-AFE9-CBD6-1137-D38856145161}"/>
                      </a:ext>
                    </a:extLst>
                  </p:cNvPr>
                  <p:cNvSpPr/>
                  <p:nvPr/>
                </p:nvSpPr>
                <p:spPr>
                  <a:xfrm>
                    <a:off x="5632247" y="3717335"/>
                    <a:ext cx="705600" cy="705600"/>
                  </a:xfrm>
                  <a:prstGeom prst="ellipse">
                    <a:avLst/>
                  </a:prstGeom>
                  <a:solidFill>
                    <a:srgbClr val="9EC3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</p:grpSp>
            <p:sp>
              <p:nvSpPr>
                <p:cNvPr id="68" name="Triangle 67">
                  <a:extLst>
                    <a:ext uri="{FF2B5EF4-FFF2-40B4-BE49-F238E27FC236}">
                      <a16:creationId xmlns:a16="http://schemas.microsoft.com/office/drawing/2014/main" id="{E0DE155F-F84C-8AF9-36A4-FBD58BC51038}"/>
                    </a:ext>
                  </a:extLst>
                </p:cNvPr>
                <p:cNvSpPr/>
                <p:nvPr/>
              </p:nvSpPr>
              <p:spPr>
                <a:xfrm rot="431037">
                  <a:off x="9877990" y="4472140"/>
                  <a:ext cx="814752" cy="747167"/>
                </a:xfrm>
                <a:prstGeom prst="triangle">
                  <a:avLst/>
                </a:prstGeom>
                <a:noFill/>
                <a:ln w="349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69" name="Triangle 68">
                  <a:extLst>
                    <a:ext uri="{FF2B5EF4-FFF2-40B4-BE49-F238E27FC236}">
                      <a16:creationId xmlns:a16="http://schemas.microsoft.com/office/drawing/2014/main" id="{144B0EC8-9133-1696-8CDA-08BF866A4C0D}"/>
                    </a:ext>
                  </a:extLst>
                </p:cNvPr>
                <p:cNvSpPr/>
                <p:nvPr/>
              </p:nvSpPr>
              <p:spPr>
                <a:xfrm rot="2452338">
                  <a:off x="11152218" y="4611568"/>
                  <a:ext cx="814752" cy="747167"/>
                </a:xfrm>
                <a:prstGeom prst="triangle">
                  <a:avLst/>
                </a:prstGeom>
                <a:noFill/>
                <a:ln w="349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70" name="Triangle 69">
                  <a:extLst>
                    <a:ext uri="{FF2B5EF4-FFF2-40B4-BE49-F238E27FC236}">
                      <a16:creationId xmlns:a16="http://schemas.microsoft.com/office/drawing/2014/main" id="{01A808E8-C705-4AE3-DE65-DCB5E4E7E630}"/>
                    </a:ext>
                  </a:extLst>
                </p:cNvPr>
                <p:cNvSpPr/>
                <p:nvPr/>
              </p:nvSpPr>
              <p:spPr>
                <a:xfrm rot="19875916">
                  <a:off x="10686840" y="5536573"/>
                  <a:ext cx="814752" cy="747167"/>
                </a:xfrm>
                <a:prstGeom prst="triangle">
                  <a:avLst/>
                </a:prstGeom>
                <a:noFill/>
                <a:ln w="349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0E4057E-8463-C7E9-2F02-B79F55975B83}"/>
                  </a:ext>
                </a:extLst>
              </p:cNvPr>
              <p:cNvSpPr txBox="1"/>
              <p:nvPr/>
            </p:nvSpPr>
            <p:spPr>
              <a:xfrm>
                <a:off x="8034055" y="6500222"/>
                <a:ext cx="16161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100" dirty="0">
                    <a:solidFill>
                      <a:srgbClr val="9EC3E7"/>
                    </a:solidFill>
                  </a:rPr>
                  <a:t>Model Reionisation Field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C7CEACF-754D-6D9B-A75F-84C77941FEE5}"/>
              </a:ext>
            </a:extLst>
          </p:cNvPr>
          <p:cNvGrpSpPr/>
          <p:nvPr/>
        </p:nvGrpSpPr>
        <p:grpSpPr>
          <a:xfrm>
            <a:off x="506236" y="3254177"/>
            <a:ext cx="11656717" cy="3522834"/>
            <a:chOff x="506236" y="3254177"/>
            <a:chExt cx="11656717" cy="352283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2E4B0C4-E483-BA4B-D1C9-877A3DD5EBAE}"/>
                </a:ext>
              </a:extLst>
            </p:cNvPr>
            <p:cNvGrpSpPr/>
            <p:nvPr/>
          </p:nvGrpSpPr>
          <p:grpSpPr>
            <a:xfrm>
              <a:off x="506236" y="3254177"/>
              <a:ext cx="11595379" cy="3500714"/>
              <a:chOff x="506236" y="3254177"/>
              <a:chExt cx="11595379" cy="3500714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02ECCF1-DD72-EE8F-86A3-D536E2075C83}"/>
                  </a:ext>
                </a:extLst>
              </p:cNvPr>
              <p:cNvGrpSpPr/>
              <p:nvPr/>
            </p:nvGrpSpPr>
            <p:grpSpPr>
              <a:xfrm>
                <a:off x="10591875" y="3254177"/>
                <a:ext cx="1509740" cy="3500714"/>
                <a:chOff x="10591875" y="3254177"/>
                <a:chExt cx="1509740" cy="3500714"/>
              </a:xfrm>
            </p:grpSpPr>
            <p:pic>
              <p:nvPicPr>
                <p:cNvPr id="87" name="Picture 2">
                  <a:extLst>
                    <a:ext uri="{FF2B5EF4-FFF2-40B4-BE49-F238E27FC236}">
                      <a16:creationId xmlns:a16="http://schemas.microsoft.com/office/drawing/2014/main" id="{9F2B964D-A8FC-1C69-FADF-235447F9E0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88" t="2189" r="40580" b="3023"/>
                <a:stretch/>
              </p:blipFill>
              <p:spPr bwMode="auto">
                <a:xfrm>
                  <a:off x="10591875" y="4272155"/>
                  <a:ext cx="1509740" cy="248273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75FFB3FB-FB11-5674-3D40-5E3DFA6F2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770919" y="3254177"/>
                  <a:ext cx="519381" cy="885564"/>
                </a:xfrm>
                <a:prstGeom prst="straightConnector1">
                  <a:avLst/>
                </a:prstGeom>
                <a:ln w="47625">
                  <a:solidFill>
                    <a:srgbClr val="F4B0B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5139E4E-5A85-E22A-73D2-6F87031F8D99}"/>
                  </a:ext>
                </a:extLst>
              </p:cNvPr>
              <p:cNvSpPr txBox="1"/>
              <p:nvPr/>
            </p:nvSpPr>
            <p:spPr>
              <a:xfrm>
                <a:off x="506236" y="4001212"/>
                <a:ext cx="1511021" cy="2533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GB" dirty="0">
                    <a:solidFill>
                      <a:srgbClr val="49A5AB"/>
                    </a:solidFill>
                  </a:rPr>
                  <a:t>The TCF specifically  probes the non-gaussian information in the field</a:t>
                </a:r>
                <a:endParaRPr lang="en-GB" sz="1800" b="0" i="0" u="none" strike="noStrike" dirty="0">
                  <a:solidFill>
                    <a:srgbClr val="49A5AB"/>
                  </a:solidFill>
                  <a:effectLst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7567FD9-9AA8-2D89-51DE-49781575F958}"/>
                </a:ext>
              </a:extLst>
            </p:cNvPr>
            <p:cNvSpPr txBox="1"/>
            <p:nvPr/>
          </p:nvSpPr>
          <p:spPr>
            <a:xfrm>
              <a:off x="11160756" y="6515401"/>
              <a:ext cx="10021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100" dirty="0">
                  <a:solidFill>
                    <a:schemeClr val="bg1"/>
                  </a:solidFill>
                </a:rPr>
                <a:t>Gaussian Field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7E17920-1CC8-1DC0-E84F-F6D59934EA47}"/>
              </a:ext>
            </a:extLst>
          </p:cNvPr>
          <p:cNvSpPr txBox="1"/>
          <p:nvPr/>
        </p:nvSpPr>
        <p:spPr>
          <a:xfrm>
            <a:off x="11932541" y="-2287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379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81330"/>
            <a:ext cx="4734046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5184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The TCF vs T</a:t>
            </a:r>
            <a:r>
              <a:rPr lang="en-GB" sz="3000" dirty="0">
                <a:solidFill>
                  <a:srgbClr val="9EC3E7"/>
                </a:solidFill>
              </a:rPr>
              <a:t>h</a:t>
            </a:r>
            <a:r>
              <a:rPr lang="en-FR" sz="3000" dirty="0">
                <a:solidFill>
                  <a:srgbClr val="9EC3E7"/>
                </a:solidFill>
              </a:rPr>
              <a:t>e Bispectrum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E8DC5-C097-BDC9-2209-FB040A498917}"/>
              </a:ext>
            </a:extLst>
          </p:cNvPr>
          <p:cNvSpPr txBox="1"/>
          <p:nvPr/>
        </p:nvSpPr>
        <p:spPr>
          <a:xfrm>
            <a:off x="263005" y="880709"/>
            <a:ext cx="5932595" cy="144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9EC3E7"/>
                </a:solidFill>
              </a:rPr>
              <a:t>The TCF differs from the Bispectrum as it retains only the phase information of the field</a:t>
            </a:r>
          </a:p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9EC3E7"/>
                </a:solidFill>
              </a:rPr>
              <a:t>This isolates the geometry of the field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777327D-E37E-261E-3C5B-4698902622A4}"/>
              </a:ext>
            </a:extLst>
          </p:cNvPr>
          <p:cNvGrpSpPr/>
          <p:nvPr/>
        </p:nvGrpSpPr>
        <p:grpSpPr>
          <a:xfrm>
            <a:off x="639118" y="2684791"/>
            <a:ext cx="8342284" cy="3687651"/>
            <a:chOff x="1315332" y="2713105"/>
            <a:chExt cx="8342284" cy="36876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7FB449E-562C-3BD3-7DF4-4180608575E3}"/>
                </a:ext>
              </a:extLst>
            </p:cNvPr>
            <p:cNvGrpSpPr/>
            <p:nvPr/>
          </p:nvGrpSpPr>
          <p:grpSpPr>
            <a:xfrm>
              <a:off x="1315332" y="2713105"/>
              <a:ext cx="8342284" cy="3687651"/>
              <a:chOff x="1315332" y="2713105"/>
              <a:chExt cx="8342284" cy="368765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6C339B-ED70-A61B-9CCB-DF05F90BD72F}"/>
                  </a:ext>
                </a:extLst>
              </p:cNvPr>
              <p:cNvGrpSpPr/>
              <p:nvPr/>
            </p:nvGrpSpPr>
            <p:grpSpPr>
              <a:xfrm>
                <a:off x="1315332" y="2713105"/>
                <a:ext cx="8342284" cy="3687651"/>
                <a:chOff x="1315332" y="2713105"/>
                <a:chExt cx="8342284" cy="3687651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5192800-554B-193D-627A-08F427AC839D}"/>
                    </a:ext>
                  </a:extLst>
                </p:cNvPr>
                <p:cNvSpPr txBox="1"/>
                <p:nvPr/>
              </p:nvSpPr>
              <p:spPr>
                <a:xfrm>
                  <a:off x="1315332" y="2713105"/>
                  <a:ext cx="834228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FR" dirty="0"/>
                </a:p>
              </p:txBody>
            </p:sp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23E97755-09EF-13FA-ED33-5058770C0A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5332" y="2840621"/>
                  <a:ext cx="8342284" cy="35601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AA02CC0-18B4-ABBC-1F4D-4BFFEC2AF2F0}"/>
                    </a:ext>
                  </a:extLst>
                </p:cNvPr>
                <p:cNvSpPr txBox="1"/>
                <p:nvPr/>
              </p:nvSpPr>
              <p:spPr>
                <a:xfrm>
                  <a:off x="2866325" y="2807972"/>
                  <a:ext cx="223336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600" dirty="0"/>
                    <a:t>2pt correlation function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1CA0FD2-DAB9-B3CA-0A0C-C490B3192929}"/>
                    </a:ext>
                  </a:extLst>
                </p:cNvPr>
                <p:cNvSpPr txBox="1"/>
                <p:nvPr/>
              </p:nvSpPr>
              <p:spPr>
                <a:xfrm>
                  <a:off x="5099685" y="2809470"/>
                  <a:ext cx="218657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600" dirty="0"/>
                    <a:t>3pt correlation function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A15D80C-EABD-9E55-99C1-A62F7AFECCA8}"/>
                    </a:ext>
                  </a:extLst>
                </p:cNvPr>
                <p:cNvSpPr txBox="1"/>
                <p:nvPr/>
              </p:nvSpPr>
              <p:spPr>
                <a:xfrm>
                  <a:off x="7481801" y="2804315"/>
                  <a:ext cx="188595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600" dirty="0"/>
                    <a:t>TCF</a:t>
                  </a:r>
                  <a:endParaRPr lang="en-FR" dirty="0"/>
                </a:p>
              </p:txBody>
            </p:sp>
          </p:grp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F27DAA9D-FE06-B58A-507E-E33DB8FBC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8" t="2189" r="2791" b="3023"/>
              <a:stretch/>
            </p:blipFill>
            <p:spPr bwMode="auto">
              <a:xfrm>
                <a:off x="1506402" y="4654618"/>
                <a:ext cx="1231507" cy="123183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CD73D6F-63F2-49A4-B6FF-B27D9B2A9493}"/>
                  </a:ext>
                </a:extLst>
              </p:cNvPr>
              <p:cNvGrpSpPr/>
              <p:nvPr/>
            </p:nvGrpSpPr>
            <p:grpSpPr>
              <a:xfrm>
                <a:off x="1509829" y="3160060"/>
                <a:ext cx="1228080" cy="1231831"/>
                <a:chOff x="4456344" y="2105421"/>
                <a:chExt cx="3432300" cy="3223030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308FC5F-F049-1F69-67A6-C687D9D2A8C0}"/>
                    </a:ext>
                  </a:extLst>
                </p:cNvPr>
                <p:cNvSpPr/>
                <p:nvPr/>
              </p:nvSpPr>
              <p:spPr>
                <a:xfrm>
                  <a:off x="4928021" y="2932587"/>
                  <a:ext cx="364888" cy="350490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4A4E032-C379-F009-CEE0-DF747C76FA14}"/>
                    </a:ext>
                  </a:extLst>
                </p:cNvPr>
                <p:cNvSpPr txBox="1"/>
                <p:nvPr/>
              </p:nvSpPr>
              <p:spPr>
                <a:xfrm>
                  <a:off x="4456344" y="2105421"/>
                  <a:ext cx="3432300" cy="3223030"/>
                </a:xfrm>
                <a:prstGeom prst="rect">
                  <a:avLst/>
                </a:prstGeom>
                <a:solidFill>
                  <a:srgbClr val="000139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FR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5DCF8865-636F-6A27-14FA-C1C7901A20B2}"/>
                    </a:ext>
                  </a:extLst>
                </p:cNvPr>
                <p:cNvSpPr/>
                <p:nvPr/>
              </p:nvSpPr>
              <p:spPr>
                <a:xfrm>
                  <a:off x="5294852" y="445572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B472826-9DB1-72EB-7844-E53E5E30D2EF}"/>
                    </a:ext>
                  </a:extLst>
                </p:cNvPr>
                <p:cNvSpPr/>
                <p:nvPr/>
              </p:nvSpPr>
              <p:spPr>
                <a:xfrm>
                  <a:off x="5489178" y="2618832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286C760-5D0F-001D-908D-29CE3CCB7E3C}"/>
                    </a:ext>
                  </a:extLst>
                </p:cNvPr>
                <p:cNvSpPr/>
                <p:nvPr/>
              </p:nvSpPr>
              <p:spPr>
                <a:xfrm>
                  <a:off x="6516480" y="2215248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B5C61960-2071-AEEB-B91C-A5D7AB5C6DC5}"/>
                    </a:ext>
                  </a:extLst>
                </p:cNvPr>
                <p:cNvSpPr/>
                <p:nvPr/>
              </p:nvSpPr>
              <p:spPr>
                <a:xfrm>
                  <a:off x="6527950" y="3429000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D2EE44E9-39D5-F9C1-530F-A835AB197EBA}"/>
                    </a:ext>
                  </a:extLst>
                </p:cNvPr>
                <p:cNvSpPr/>
                <p:nvPr/>
              </p:nvSpPr>
              <p:spPr>
                <a:xfrm>
                  <a:off x="6821196" y="314066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3399CF0-763B-C7D0-CE57-82434CD15643}"/>
                    </a:ext>
                  </a:extLst>
                </p:cNvPr>
                <p:cNvSpPr/>
                <p:nvPr/>
              </p:nvSpPr>
              <p:spPr>
                <a:xfrm>
                  <a:off x="4856495" y="4000317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CFB2AC4-FC5F-8664-25BC-FAB85680AF16}"/>
                    </a:ext>
                  </a:extLst>
                </p:cNvPr>
                <p:cNvSpPr/>
                <p:nvPr/>
              </p:nvSpPr>
              <p:spPr>
                <a:xfrm>
                  <a:off x="4856495" y="2163308"/>
                  <a:ext cx="705600" cy="705716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E524DED-1D1E-C03B-E518-CB4DA7F6948E}"/>
                    </a:ext>
                  </a:extLst>
                </p:cNvPr>
                <p:cNvSpPr/>
                <p:nvPr/>
              </p:nvSpPr>
              <p:spPr>
                <a:xfrm>
                  <a:off x="6929006" y="407013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25F8787C-14A6-44A4-6553-C73DB823583F}"/>
                    </a:ext>
                  </a:extLst>
                </p:cNvPr>
                <p:cNvSpPr/>
                <p:nvPr/>
              </p:nvSpPr>
              <p:spPr>
                <a:xfrm>
                  <a:off x="5632247" y="3717335"/>
                  <a:ext cx="705600" cy="705600"/>
                </a:xfrm>
                <a:prstGeom prst="ellipse">
                  <a:avLst/>
                </a:prstGeom>
                <a:solidFill>
                  <a:srgbClr val="9E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DFB597-BE64-D038-013C-C1E3E316FF14}"/>
                </a:ext>
              </a:extLst>
            </p:cNvPr>
            <p:cNvSpPr txBox="1"/>
            <p:nvPr/>
          </p:nvSpPr>
          <p:spPr>
            <a:xfrm>
              <a:off x="1315332" y="6114418"/>
              <a:ext cx="13662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Adélie Gorce 2020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4437EE-50B4-C85F-7ADA-5D0370500805}"/>
              </a:ext>
            </a:extLst>
          </p:cNvPr>
          <p:cNvGrpSpPr/>
          <p:nvPr/>
        </p:nvGrpSpPr>
        <p:grpSpPr>
          <a:xfrm>
            <a:off x="6322375" y="423951"/>
            <a:ext cx="5423340" cy="3019449"/>
            <a:chOff x="6331846" y="254833"/>
            <a:chExt cx="5423340" cy="301944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B78534B-BACB-8EE2-CA4F-9B0063291C6B}"/>
                </a:ext>
              </a:extLst>
            </p:cNvPr>
            <p:cNvGrpSpPr/>
            <p:nvPr/>
          </p:nvGrpSpPr>
          <p:grpSpPr>
            <a:xfrm>
              <a:off x="9983541" y="1817945"/>
              <a:ext cx="1771645" cy="1456337"/>
              <a:chOff x="9638768" y="996114"/>
              <a:chExt cx="1771645" cy="1456337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00A48E9-0995-DAE1-331C-C7E1187EE0EA}"/>
                  </a:ext>
                </a:extLst>
              </p:cNvPr>
              <p:cNvCxnSpPr/>
              <p:nvPr/>
            </p:nvCxnSpPr>
            <p:spPr>
              <a:xfrm>
                <a:off x="10344644" y="996114"/>
                <a:ext cx="0" cy="440674"/>
              </a:xfrm>
              <a:prstGeom prst="straightConnector1">
                <a:avLst/>
              </a:prstGeom>
              <a:ln w="25400">
                <a:solidFill>
                  <a:srgbClr val="52BBC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0DA54CD-61AA-683F-B55E-3E3B6516B42B}"/>
                  </a:ext>
                </a:extLst>
              </p:cNvPr>
              <p:cNvSpPr txBox="1"/>
              <p:nvPr/>
            </p:nvSpPr>
            <p:spPr>
              <a:xfrm>
                <a:off x="9638768" y="1436788"/>
                <a:ext cx="17716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52BBC2"/>
                    </a:solidFill>
                  </a:rPr>
                  <a:t>The Bispectrum divided by its amplitude</a:t>
                </a:r>
                <a:endParaRPr lang="en-GB" dirty="0">
                  <a:solidFill>
                    <a:srgbClr val="52BBC2"/>
                  </a:solidFill>
                </a:endParaRPr>
              </a:p>
              <a:p>
                <a:endParaRPr lang="en-GB" dirty="0">
                  <a:solidFill>
                    <a:srgbClr val="9EC3E7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25FA61B-B428-DAAC-67D3-4C29658AA486}"/>
                </a:ext>
              </a:extLst>
            </p:cNvPr>
            <p:cNvGrpSpPr/>
            <p:nvPr/>
          </p:nvGrpSpPr>
          <p:grpSpPr>
            <a:xfrm>
              <a:off x="6331846" y="254833"/>
              <a:ext cx="5179163" cy="1499016"/>
              <a:chOff x="6331846" y="254833"/>
              <a:chExt cx="5179163" cy="1499016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85FBEBD-8BC5-2C80-730D-270C1867BA22}"/>
                  </a:ext>
                </a:extLst>
              </p:cNvPr>
              <p:cNvSpPr txBox="1"/>
              <p:nvPr/>
            </p:nvSpPr>
            <p:spPr>
              <a:xfrm>
                <a:off x="6331846" y="581330"/>
                <a:ext cx="398738" cy="952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FR" b="1" dirty="0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9949A3E6-5176-3D8A-1DB2-606F4A8347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8009" y="581331"/>
                <a:ext cx="4953000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5AC8C5C-0854-266E-C65B-03282C40EEF5}"/>
                  </a:ext>
                </a:extLst>
              </p:cNvPr>
              <p:cNvSpPr/>
              <p:nvPr/>
            </p:nvSpPr>
            <p:spPr>
              <a:xfrm>
                <a:off x="10178321" y="254833"/>
                <a:ext cx="1332688" cy="1499016"/>
              </a:xfrm>
              <a:prstGeom prst="ellipse">
                <a:avLst/>
              </a:prstGeom>
              <a:noFill/>
              <a:ln w="44450">
                <a:solidFill>
                  <a:srgbClr val="408E9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22FE4E0-010E-CB33-C617-F502884FF493}"/>
                  </a:ext>
                </a:extLst>
              </p:cNvPr>
              <p:cNvSpPr txBox="1"/>
              <p:nvPr/>
            </p:nvSpPr>
            <p:spPr>
              <a:xfrm>
                <a:off x="6457977" y="789695"/>
                <a:ext cx="59368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FR" sz="2000" b="1" dirty="0"/>
                  <a:t>TCF</a:t>
                </a:r>
                <a:endParaRPr lang="en-FR" b="1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AF5E8D-2E1C-A799-5802-FEE0B5052273}"/>
              </a:ext>
            </a:extLst>
          </p:cNvPr>
          <p:cNvSpPr txBox="1"/>
          <p:nvPr/>
        </p:nvSpPr>
        <p:spPr>
          <a:xfrm>
            <a:off x="11795045" y="11665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39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36123"/>
            <a:ext cx="8158446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7974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9EC3E7"/>
                </a:solidFill>
              </a:rPr>
              <a:t>How does the TCF Encode Bubble Morphology?</a:t>
            </a:r>
            <a:endParaRPr lang="en-FR" sz="3000" dirty="0">
              <a:solidFill>
                <a:srgbClr val="9EC3E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071F4-9F31-5266-6630-7E1106A9F734}"/>
              </a:ext>
            </a:extLst>
          </p:cNvPr>
          <p:cNvSpPr txBox="1"/>
          <p:nvPr/>
        </p:nvSpPr>
        <p:spPr>
          <a:xfrm>
            <a:off x="163405" y="729681"/>
            <a:ext cx="11567244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9EC3E8"/>
                </a:solidFill>
              </a:rPr>
              <a:t>- The TCF directly probes physical properties of the ionised bubble field.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39C9AA-B094-3996-4936-EABB55EE14AC}"/>
              </a:ext>
            </a:extLst>
          </p:cNvPr>
          <p:cNvSpPr txBox="1"/>
          <p:nvPr/>
        </p:nvSpPr>
        <p:spPr>
          <a:xfrm>
            <a:off x="11795045" y="11665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2C3832-72F2-AA06-3C9F-6ECE9535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1220" y="7051930"/>
            <a:ext cx="7719409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39E0B88-54F4-D775-39B9-B9DC8452DDFF}"/>
              </a:ext>
            </a:extLst>
          </p:cNvPr>
          <p:cNvGrpSpPr/>
          <p:nvPr/>
        </p:nvGrpSpPr>
        <p:grpSpPr>
          <a:xfrm>
            <a:off x="359031" y="1375253"/>
            <a:ext cx="4774488" cy="5092671"/>
            <a:chOff x="359031" y="1375253"/>
            <a:chExt cx="4774488" cy="50926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E76AAD-B9CD-36A5-95C2-A55F1CF0C6FC}"/>
                </a:ext>
              </a:extLst>
            </p:cNvPr>
            <p:cNvGrpSpPr/>
            <p:nvPr/>
          </p:nvGrpSpPr>
          <p:grpSpPr>
            <a:xfrm>
              <a:off x="767282" y="2070346"/>
              <a:ext cx="3968701" cy="2840780"/>
              <a:chOff x="1676400" y="3085858"/>
              <a:chExt cx="4342765" cy="34839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5395D69-AD07-4F31-46F1-21BAC8017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76400" y="3085858"/>
                <a:ext cx="4342765" cy="34839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5C1477-5BAD-87EA-C113-35A270CFF4D5}"/>
                  </a:ext>
                </a:extLst>
              </p:cNvPr>
              <p:cNvSpPr txBox="1"/>
              <p:nvPr/>
            </p:nvSpPr>
            <p:spPr>
              <a:xfrm>
                <a:off x="4463073" y="3404221"/>
                <a:ext cx="1361303" cy="3884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Radius = 2Mpc</a:t>
                </a:r>
              </a:p>
              <a:p>
                <a:endParaRPr lang="en-FR" sz="8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84EAF6-2611-DBB3-A3CD-78885707AEE6}"/>
                  </a:ext>
                </a:extLst>
              </p:cNvPr>
              <p:cNvSpPr txBox="1"/>
              <p:nvPr/>
            </p:nvSpPr>
            <p:spPr>
              <a:xfrm>
                <a:off x="4463073" y="3584221"/>
                <a:ext cx="137559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Peak Radius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E52B98-8A5B-0A51-14B0-017F60A21C0B}"/>
                  </a:ext>
                </a:extLst>
              </p:cNvPr>
              <p:cNvSpPr txBox="1"/>
              <p:nvPr/>
            </p:nvSpPr>
            <p:spPr>
              <a:xfrm>
                <a:off x="4454739" y="3948901"/>
                <a:ext cx="137559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Peak Radius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0E3A76-4BDF-396B-8540-B58150617F0E}"/>
                  </a:ext>
                </a:extLst>
              </p:cNvPr>
              <p:cNvSpPr txBox="1"/>
              <p:nvPr/>
            </p:nvSpPr>
            <p:spPr>
              <a:xfrm>
                <a:off x="4454739" y="4349559"/>
                <a:ext cx="137559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Peak Radius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C7849C9-2672-EC66-3E19-E9E942556121}"/>
                  </a:ext>
                </a:extLst>
              </p:cNvPr>
              <p:cNvSpPr txBox="1"/>
              <p:nvPr/>
            </p:nvSpPr>
            <p:spPr>
              <a:xfrm>
                <a:off x="4448780" y="4720090"/>
                <a:ext cx="137559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Peak Radius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F5E4BD-3575-4723-4826-AA7485DB2D74}"/>
                  </a:ext>
                </a:extLst>
              </p:cNvPr>
              <p:cNvSpPr txBox="1"/>
              <p:nvPr/>
            </p:nvSpPr>
            <p:spPr>
              <a:xfrm>
                <a:off x="4463073" y="3775545"/>
                <a:ext cx="1361303" cy="2471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Radius = 4Mpc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6586FF-D8F5-F5F6-A789-E94FF37FDDF1}"/>
                  </a:ext>
                </a:extLst>
              </p:cNvPr>
              <p:cNvSpPr txBox="1"/>
              <p:nvPr/>
            </p:nvSpPr>
            <p:spPr>
              <a:xfrm>
                <a:off x="4448780" y="4151889"/>
                <a:ext cx="1279373" cy="2471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Radius = 6Mpc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1CA80D-323A-0251-058D-4A89C731FC30}"/>
                  </a:ext>
                </a:extLst>
              </p:cNvPr>
              <p:cNvSpPr txBox="1"/>
              <p:nvPr/>
            </p:nvSpPr>
            <p:spPr>
              <a:xfrm>
                <a:off x="4448780" y="4545164"/>
                <a:ext cx="1279373" cy="2471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Radius = 8Mpc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65DFF5-53B6-51CB-E84D-4ED860E59A1F}"/>
                </a:ext>
              </a:extLst>
            </p:cNvPr>
            <p:cNvGrpSpPr/>
            <p:nvPr/>
          </p:nvGrpSpPr>
          <p:grpSpPr>
            <a:xfrm>
              <a:off x="359031" y="5291280"/>
              <a:ext cx="1054352" cy="1176643"/>
              <a:chOff x="1945519" y="2830820"/>
              <a:chExt cx="1494710" cy="179086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BC7B86F-4AAB-29AC-DCAC-81C39834E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1953850" y="3135307"/>
                <a:ext cx="1486379" cy="148637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6D767-CC20-FB05-59D8-2BFE78ECBFD9}"/>
                  </a:ext>
                </a:extLst>
              </p:cNvPr>
              <p:cNvSpPr txBox="1"/>
              <p:nvPr/>
            </p:nvSpPr>
            <p:spPr>
              <a:xfrm>
                <a:off x="1945519" y="2830820"/>
                <a:ext cx="1486380" cy="304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1F1A90"/>
                    </a:solidFill>
                  </a:rPr>
                  <a:t>Field 1: radius = </a:t>
                </a:r>
                <a:r>
                  <a:rPr lang="en-FR" sz="700" b="1" dirty="0">
                    <a:solidFill>
                      <a:srgbClr val="1F1A90"/>
                    </a:solidFill>
                  </a:rPr>
                  <a:t>2 Mpc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A90B0C-C7D1-2CAE-54CD-9504CBF0351D}"/>
                </a:ext>
              </a:extLst>
            </p:cNvPr>
            <p:cNvSpPr txBox="1"/>
            <p:nvPr/>
          </p:nvSpPr>
          <p:spPr>
            <a:xfrm>
              <a:off x="523491" y="1375253"/>
              <a:ext cx="4451538" cy="45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  <a:spcAft>
                  <a:spcPts val="1200"/>
                </a:spcAft>
              </a:pPr>
              <a:r>
                <a:rPr lang="en-GB" dirty="0">
                  <a:solidFill>
                    <a:srgbClr val="52BCC2"/>
                  </a:solidFill>
                </a:rPr>
                <a:t>Bubble Radius → TCF Peak Position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9B5EA0-BEDB-C75A-61FC-4A12DF51DE2D}"/>
                </a:ext>
              </a:extLst>
            </p:cNvPr>
            <p:cNvGrpSpPr/>
            <p:nvPr/>
          </p:nvGrpSpPr>
          <p:grpSpPr>
            <a:xfrm>
              <a:off x="1599072" y="5283046"/>
              <a:ext cx="1054355" cy="1184876"/>
              <a:chOff x="4095729" y="2836432"/>
              <a:chExt cx="1494714" cy="180339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E668427-907E-0B49-D2DA-C5A267DA4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104064" y="3153450"/>
                <a:ext cx="1486379" cy="148637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8CA1DB-7AC4-31FF-F9F7-7A65EEAD41BD}"/>
                  </a:ext>
                </a:extLst>
              </p:cNvPr>
              <p:cNvSpPr txBox="1"/>
              <p:nvPr/>
            </p:nvSpPr>
            <p:spPr>
              <a:xfrm>
                <a:off x="4095729" y="2836432"/>
                <a:ext cx="1486380" cy="304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8508A7"/>
                    </a:solidFill>
                  </a:rPr>
                  <a:t>Field 2: radius = </a:t>
                </a:r>
                <a:r>
                  <a:rPr lang="en-FR" sz="700" b="1" dirty="0">
                    <a:solidFill>
                      <a:srgbClr val="8508A7"/>
                    </a:solidFill>
                  </a:rPr>
                  <a:t>4 Mpc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444703-C075-7960-487F-0C19772596A8}"/>
                </a:ext>
              </a:extLst>
            </p:cNvPr>
            <p:cNvGrpSpPr/>
            <p:nvPr/>
          </p:nvGrpSpPr>
          <p:grpSpPr>
            <a:xfrm>
              <a:off x="2844993" y="5283048"/>
              <a:ext cx="1048479" cy="1173717"/>
              <a:chOff x="1945511" y="4973272"/>
              <a:chExt cx="1486384" cy="17864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4DE51F1-ECAC-2AE1-D8AA-9D72DAE1C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1947739" y="5275530"/>
                <a:ext cx="1481927" cy="148638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67678E-9132-7C40-C9D4-02254FFBEF5E}"/>
                  </a:ext>
                </a:extLst>
              </p:cNvPr>
              <p:cNvSpPr txBox="1"/>
              <p:nvPr/>
            </p:nvSpPr>
            <p:spPr>
              <a:xfrm>
                <a:off x="1945513" y="4973272"/>
                <a:ext cx="1486379" cy="304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DA6684"/>
                    </a:solidFill>
                  </a:rPr>
                  <a:t>Field 3: radius = </a:t>
                </a:r>
                <a:r>
                  <a:rPr lang="en-FR" sz="700" b="1" dirty="0">
                    <a:solidFill>
                      <a:srgbClr val="DA6684"/>
                    </a:solidFill>
                  </a:rPr>
                  <a:t>6 Mpc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123F82-4957-06BE-AD36-4A837D355EDB}"/>
                </a:ext>
              </a:extLst>
            </p:cNvPr>
            <p:cNvGrpSpPr/>
            <p:nvPr/>
          </p:nvGrpSpPr>
          <p:grpSpPr>
            <a:xfrm>
              <a:off x="4085034" y="5283048"/>
              <a:ext cx="1048485" cy="1184876"/>
              <a:chOff x="4277372" y="4971053"/>
              <a:chExt cx="1486393" cy="180339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BF4201C-ACEF-BAF7-DB9A-D4632A4E6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4278487" y="5289173"/>
                <a:ext cx="1484161" cy="1486391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123CEE-E8A1-6404-4FEA-48088FBFFFB9}"/>
                  </a:ext>
                </a:extLst>
              </p:cNvPr>
              <p:cNvSpPr txBox="1"/>
              <p:nvPr/>
            </p:nvSpPr>
            <p:spPr>
              <a:xfrm>
                <a:off x="4277385" y="4971053"/>
                <a:ext cx="1486380" cy="304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FCAD47"/>
                    </a:solidFill>
                  </a:rPr>
                  <a:t>Field 4: radius = </a:t>
                </a:r>
                <a:r>
                  <a:rPr lang="en-FR" sz="700" b="1" dirty="0">
                    <a:solidFill>
                      <a:srgbClr val="FCAD47"/>
                    </a:solidFill>
                  </a:rPr>
                  <a:t>8 Mpc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A0CDC54-EA6B-F5BD-1736-91669D4B0A8C}"/>
                </a:ext>
              </a:extLst>
            </p:cNvPr>
            <p:cNvSpPr txBox="1"/>
            <p:nvPr/>
          </p:nvSpPr>
          <p:spPr>
            <a:xfrm rot="16200000">
              <a:off x="-648425" y="3336170"/>
              <a:ext cx="28407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400" dirty="0"/>
                <a:t>TCF Amplitude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FD7F92-6EDE-F0C5-0971-75F6658E5960}"/>
                </a:ext>
              </a:extLst>
            </p:cNvPr>
            <p:cNvSpPr txBox="1"/>
            <p:nvPr/>
          </p:nvSpPr>
          <p:spPr>
            <a:xfrm>
              <a:off x="618076" y="4758678"/>
              <a:ext cx="41178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 </a:t>
              </a:r>
              <a:r>
                <a:rPr lang="en-FR" sz="1400" dirty="0"/>
                <a:t>(Mpc)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6A9639-85DA-E64A-833A-FA0CEC736DCE}"/>
              </a:ext>
            </a:extLst>
          </p:cNvPr>
          <p:cNvGrpSpPr/>
          <p:nvPr/>
        </p:nvGrpSpPr>
        <p:grpSpPr>
          <a:xfrm>
            <a:off x="5441238" y="1365080"/>
            <a:ext cx="6574091" cy="5146123"/>
            <a:chOff x="5441238" y="1365080"/>
            <a:chExt cx="6574091" cy="514612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9D7E715-39EA-D069-2A49-4B0295A6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441238" y="1365080"/>
              <a:ext cx="0" cy="5146123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DBB752D-9C88-DFC9-78DD-4B347DBB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0225" y="2092291"/>
              <a:ext cx="3920807" cy="280628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DE6267-C0B1-6BDB-A105-FC0E3CB9B3E8}"/>
                </a:ext>
              </a:extLst>
            </p:cNvPr>
            <p:cNvSpPr txBox="1"/>
            <p:nvPr/>
          </p:nvSpPr>
          <p:spPr>
            <a:xfrm>
              <a:off x="6584596" y="1414512"/>
              <a:ext cx="4472066" cy="45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  <a:spcAft>
                  <a:spcPts val="1200"/>
                </a:spcAft>
              </a:pPr>
              <a:r>
                <a:rPr lang="en-GB" dirty="0">
                  <a:solidFill>
                    <a:srgbClr val="52BCC2"/>
                  </a:solidFill>
                </a:rPr>
                <a:t>Ionised Fraction → TCF Amplitude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13C916B-4237-CFCC-80EE-A455EF9D3D33}"/>
                </a:ext>
              </a:extLst>
            </p:cNvPr>
            <p:cNvGrpSpPr/>
            <p:nvPr/>
          </p:nvGrpSpPr>
          <p:grpSpPr>
            <a:xfrm>
              <a:off x="5681334" y="5315531"/>
              <a:ext cx="994068" cy="1086627"/>
              <a:chOff x="1009158" y="2603229"/>
              <a:chExt cx="1370941" cy="166908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0A55EB8-B17D-3C57-0F07-448D45557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2797" t="12775" r="19450" b="12828"/>
              <a:stretch/>
            </p:blipFill>
            <p:spPr>
              <a:xfrm>
                <a:off x="1009158" y="2881640"/>
                <a:ext cx="1370941" cy="1390675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DBA097-1B20-0B07-0C64-E9237470BA47}"/>
                  </a:ext>
                </a:extLst>
              </p:cNvPr>
              <p:cNvSpPr txBox="1"/>
              <p:nvPr/>
            </p:nvSpPr>
            <p:spPr>
              <a:xfrm>
                <a:off x="1009158" y="2603229"/>
                <a:ext cx="1370941" cy="278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B8D4EB"/>
                    </a:solidFill>
                  </a:rPr>
                  <a:t>Field 1: ff = </a:t>
                </a:r>
                <a:r>
                  <a:rPr lang="en-FR" sz="700" b="1" dirty="0">
                    <a:solidFill>
                      <a:srgbClr val="B8D4EB"/>
                    </a:solidFill>
                  </a:rPr>
                  <a:t>5%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ED9F3F1-FA72-E33E-3A02-3CF0B6F26226}"/>
                </a:ext>
              </a:extLst>
            </p:cNvPr>
            <p:cNvGrpSpPr/>
            <p:nvPr/>
          </p:nvGrpSpPr>
          <p:grpSpPr>
            <a:xfrm>
              <a:off x="6731101" y="5315530"/>
              <a:ext cx="1022416" cy="1075469"/>
              <a:chOff x="2522726" y="2620368"/>
              <a:chExt cx="1410037" cy="165194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C22A206-6FA0-9371-B20F-E0378ABB0E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2311" t="11695" r="19131" b="12986"/>
              <a:stretch/>
            </p:blipFill>
            <p:spPr>
              <a:xfrm>
                <a:off x="2522726" y="2881640"/>
                <a:ext cx="1410037" cy="1390675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3609A14-87B3-85D4-D655-C26DEB67628A}"/>
                  </a:ext>
                </a:extLst>
              </p:cNvPr>
              <p:cNvSpPr txBox="1"/>
              <p:nvPr/>
            </p:nvSpPr>
            <p:spPr>
              <a:xfrm>
                <a:off x="2522727" y="2620368"/>
                <a:ext cx="1410034" cy="278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84BCDC"/>
                    </a:solidFill>
                  </a:rPr>
                  <a:t>Field 2: ff = </a:t>
                </a:r>
                <a:r>
                  <a:rPr lang="en-FR" sz="700" b="1" dirty="0">
                    <a:solidFill>
                      <a:srgbClr val="84BCDC"/>
                    </a:solidFill>
                  </a:rPr>
                  <a:t>10%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2EF349D-0DE6-74BB-421D-F8839D4C9D49}"/>
                </a:ext>
              </a:extLst>
            </p:cNvPr>
            <p:cNvGrpSpPr/>
            <p:nvPr/>
          </p:nvGrpSpPr>
          <p:grpSpPr>
            <a:xfrm>
              <a:off x="7805399" y="5315530"/>
              <a:ext cx="1022415" cy="1077658"/>
              <a:chOff x="4075390" y="2620366"/>
              <a:chExt cx="1410035" cy="165530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724C699-D029-3780-CBB4-515C6D2A42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2288" t="11695" r="19219" b="12986"/>
              <a:stretch/>
            </p:blipFill>
            <p:spPr>
              <a:xfrm>
                <a:off x="4075390" y="2877251"/>
                <a:ext cx="1410035" cy="1398424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0E2E84-0477-7875-73CE-924AAF09F612}"/>
                  </a:ext>
                </a:extLst>
              </p:cNvPr>
              <p:cNvSpPr txBox="1"/>
              <p:nvPr/>
            </p:nvSpPr>
            <p:spPr>
              <a:xfrm>
                <a:off x="4075390" y="2620366"/>
                <a:ext cx="1410034" cy="278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519CCD"/>
                    </a:solidFill>
                  </a:rPr>
                  <a:t>Field 1: ff = </a:t>
                </a:r>
                <a:r>
                  <a:rPr lang="en-FR" sz="700" b="1" dirty="0">
                    <a:solidFill>
                      <a:srgbClr val="519CCD"/>
                    </a:solidFill>
                  </a:rPr>
                  <a:t>20%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FE249C8-AA9C-6695-0BD1-C35846BCC639}"/>
                </a:ext>
              </a:extLst>
            </p:cNvPr>
            <p:cNvGrpSpPr/>
            <p:nvPr/>
          </p:nvGrpSpPr>
          <p:grpSpPr>
            <a:xfrm>
              <a:off x="8887886" y="5315282"/>
              <a:ext cx="1004605" cy="1054079"/>
              <a:chOff x="994626" y="4730922"/>
              <a:chExt cx="1385473" cy="1619091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0164A40-A1BC-1D66-020D-D7CB22E4D5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2273" t="11695" r="19120" b="12986"/>
              <a:stretch/>
            </p:blipFill>
            <p:spPr>
              <a:xfrm>
                <a:off x="994626" y="4974950"/>
                <a:ext cx="1385473" cy="1375063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DE04230-E79F-76DB-B61E-4BA81AED6B10}"/>
                  </a:ext>
                </a:extLst>
              </p:cNvPr>
              <p:cNvSpPr txBox="1"/>
              <p:nvPr/>
            </p:nvSpPr>
            <p:spPr>
              <a:xfrm>
                <a:off x="994627" y="4730922"/>
                <a:ext cx="1385472" cy="278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2B7AB9"/>
                    </a:solidFill>
                  </a:rPr>
                  <a:t>Field 4: ff = </a:t>
                </a:r>
                <a:r>
                  <a:rPr lang="en-FR" sz="700" b="1" dirty="0">
                    <a:solidFill>
                      <a:srgbClr val="2B7AB9"/>
                    </a:solidFill>
                  </a:rPr>
                  <a:t>40%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7939255-168E-4639-9476-3F26D0D1136A}"/>
                </a:ext>
              </a:extLst>
            </p:cNvPr>
            <p:cNvGrpSpPr/>
            <p:nvPr/>
          </p:nvGrpSpPr>
          <p:grpSpPr>
            <a:xfrm>
              <a:off x="9952563" y="5311640"/>
              <a:ext cx="1012726" cy="1047238"/>
              <a:chOff x="2522727" y="4725328"/>
              <a:chExt cx="1396672" cy="160858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4987170-8E52-402D-1325-2BB3EB847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2170" t="13893" r="19521" b="12986"/>
              <a:stretch/>
            </p:blipFill>
            <p:spPr>
              <a:xfrm>
                <a:off x="2522727" y="4988186"/>
                <a:ext cx="1396672" cy="1345725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7B6749F-20AE-D8D0-70F6-3596CC58C852}"/>
                  </a:ext>
                </a:extLst>
              </p:cNvPr>
              <p:cNvSpPr txBox="1"/>
              <p:nvPr/>
            </p:nvSpPr>
            <p:spPr>
              <a:xfrm>
                <a:off x="2528328" y="4725328"/>
                <a:ext cx="1385471" cy="2784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0E569F"/>
                    </a:solidFill>
                  </a:rPr>
                  <a:t>Field 5: ff = </a:t>
                </a:r>
                <a:r>
                  <a:rPr lang="en-FR" sz="700" b="1" dirty="0">
                    <a:solidFill>
                      <a:srgbClr val="0E569F"/>
                    </a:solidFill>
                  </a:rPr>
                  <a:t>60%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0C42F0A-EC80-B86B-04A4-89EE7E00A047}"/>
                </a:ext>
              </a:extLst>
            </p:cNvPr>
            <p:cNvGrpSpPr/>
            <p:nvPr/>
          </p:nvGrpSpPr>
          <p:grpSpPr>
            <a:xfrm>
              <a:off x="11010725" y="5311640"/>
              <a:ext cx="1004604" cy="1057721"/>
              <a:chOff x="4087760" y="4725325"/>
              <a:chExt cx="1385472" cy="1624685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A87EB4A-D142-F24B-CEF4-96A7ED50FE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0894" t="11695" r="19843" b="12986"/>
              <a:stretch/>
            </p:blipFill>
            <p:spPr>
              <a:xfrm>
                <a:off x="4087760" y="4974950"/>
                <a:ext cx="1385472" cy="1375060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2C2FF5-6B56-BDFC-AF92-987E69344400}"/>
                  </a:ext>
                </a:extLst>
              </p:cNvPr>
              <p:cNvSpPr txBox="1"/>
              <p:nvPr/>
            </p:nvSpPr>
            <p:spPr>
              <a:xfrm>
                <a:off x="4087760" y="4725325"/>
                <a:ext cx="1385472" cy="278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700" dirty="0">
                    <a:solidFill>
                      <a:srgbClr val="092F6B"/>
                    </a:solidFill>
                  </a:rPr>
                  <a:t>Field 6: ff = </a:t>
                </a:r>
                <a:r>
                  <a:rPr lang="en-FR" sz="700" b="1" dirty="0">
                    <a:solidFill>
                      <a:srgbClr val="092F6B"/>
                    </a:solidFill>
                  </a:rPr>
                  <a:t>80%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5D029B-712D-6363-96AB-3304455478D8}"/>
                </a:ext>
              </a:extLst>
            </p:cNvPr>
            <p:cNvSpPr txBox="1"/>
            <p:nvPr/>
          </p:nvSpPr>
          <p:spPr>
            <a:xfrm rot="16200000">
              <a:off x="5495337" y="3339055"/>
              <a:ext cx="28062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400" dirty="0"/>
                <a:t>TCF Amplitude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BEBC87-B14B-3EE5-D31E-37589342CDA9}"/>
                </a:ext>
              </a:extLst>
            </p:cNvPr>
            <p:cNvSpPr txBox="1"/>
            <p:nvPr/>
          </p:nvSpPr>
          <p:spPr>
            <a:xfrm>
              <a:off x="6747136" y="4756560"/>
              <a:ext cx="40338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 </a:t>
              </a:r>
              <a:r>
                <a:rPr lang="en-FR" sz="1400" dirty="0"/>
                <a:t>(Mpc)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1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49771"/>
            <a:ext cx="8932676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880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Section 2: </a:t>
            </a:r>
            <a:r>
              <a:rPr lang="en-GB" sz="3200" dirty="0">
                <a:solidFill>
                  <a:srgbClr val="9EC3E8"/>
                </a:solidFill>
              </a:rPr>
              <a:t>Can the TCF Constrain EoR Parameters?</a:t>
            </a:r>
            <a:endParaRPr lang="en-FR" sz="3000" dirty="0">
              <a:solidFill>
                <a:srgbClr val="9EC3E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A72A7-3FEE-BC4C-80F8-CA42681AB013}"/>
              </a:ext>
            </a:extLst>
          </p:cNvPr>
          <p:cNvSpPr txBox="1"/>
          <p:nvPr/>
        </p:nvSpPr>
        <p:spPr>
          <a:xfrm>
            <a:off x="384924" y="617284"/>
            <a:ext cx="6775036" cy="128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dirty="0">
              <a:solidFill>
                <a:srgbClr val="52BCC2"/>
              </a:solidFill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52BCC2"/>
                </a:solidFill>
              </a:rPr>
              <a:t>Goal: Determine whether the TCF can constrain astrophysical parameters of the EoR even with realistic SKA noise.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616B524-860B-4E85-1D91-49F134F95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6" y="-9995986"/>
            <a:ext cx="12119494" cy="857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27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Fisher Forecast</a:t>
            </a: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FR" altLang="en-FR" sz="171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  <a:t>           </a:t>
            </a:r>
            <a:b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1500" b="1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Fisher forecast</a:t>
            </a:r>
            <a:r>
              <a:rPr kumimoji="0" lang="en-FR" altLang="en-FR" sz="15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a method to estimate how precisely we can measure model parameters from a given observable, based on how sensitive that observable is to changes in the parameters and how much noise is expected</a:t>
            </a: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</a:br>
            <a:b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1300" b="1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kumimoji="0" lang="en-FR" altLang="en-FR" sz="13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parameters that are changed in the simulation (eg HII factor)</a:t>
            </a: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1300" b="1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kumimoji="0" lang="en-FR" altLang="en-FR" sz="13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The uncertainty in the TCF (due to inherent scatter and noise)</a:t>
            </a: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1300" b="1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FR" altLang="en-FR" sz="13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The observable = the TCF</a:t>
            </a: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altLang="en-FR" sz="1800" b="1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rgbClr val="9EC3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How tightly can we constrain the parameters, assuming a given experiment and noise level.</a:t>
            </a: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altLang="en-FR" sz="1000" b="0" i="0" u="none" strike="noStrike" cap="none" normalizeH="0" baseline="0" dirty="0">
              <a:ln>
                <a:noFill/>
              </a:ln>
              <a:solidFill>
                <a:srgbClr val="9EC3E8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DE9002A-1863-F2D6-04FF-CA1A0C39E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156" y="2790219"/>
            <a:ext cx="3080473" cy="127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519F6F-5A88-60A2-CC92-AEB363CAAAED}"/>
              </a:ext>
            </a:extLst>
          </p:cNvPr>
          <p:cNvCxnSpPr>
            <a:cxnSpLocks/>
          </p:cNvCxnSpPr>
          <p:nvPr/>
        </p:nvCxnSpPr>
        <p:spPr>
          <a:xfrm>
            <a:off x="15084514" y="3588152"/>
            <a:ext cx="1" cy="697418"/>
          </a:xfrm>
          <a:prstGeom prst="straightConnector1">
            <a:avLst/>
          </a:prstGeom>
          <a:ln w="25400">
            <a:solidFill>
              <a:srgbClr val="52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D48EF4E-B4DE-40C2-97FD-2AB208D2B85A}"/>
              </a:ext>
            </a:extLst>
          </p:cNvPr>
          <p:cNvSpPr txBox="1"/>
          <p:nvPr/>
        </p:nvSpPr>
        <p:spPr>
          <a:xfrm>
            <a:off x="14601460" y="4379411"/>
            <a:ext cx="9661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52BBC2"/>
                </a:solidFill>
              </a:rPr>
              <a:t>Noise Matrix</a:t>
            </a:r>
            <a:endParaRPr lang="en-GB" dirty="0">
              <a:solidFill>
                <a:srgbClr val="52BBC2"/>
              </a:solidFill>
            </a:endParaRPr>
          </a:p>
          <a:p>
            <a:endParaRPr lang="en-GB" dirty="0">
              <a:solidFill>
                <a:srgbClr val="9EC3E7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8E4F19-475B-6E29-BB42-A177B177D209}"/>
              </a:ext>
            </a:extLst>
          </p:cNvPr>
          <p:cNvCxnSpPr>
            <a:cxnSpLocks/>
          </p:cNvCxnSpPr>
          <p:nvPr/>
        </p:nvCxnSpPr>
        <p:spPr>
          <a:xfrm flipV="1">
            <a:off x="15784586" y="2395959"/>
            <a:ext cx="88937" cy="717631"/>
          </a:xfrm>
          <a:prstGeom prst="straightConnector1">
            <a:avLst/>
          </a:prstGeom>
          <a:ln w="25400">
            <a:solidFill>
              <a:srgbClr val="52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94F317-FDD3-4F32-1843-1A0F92DD7987}"/>
              </a:ext>
            </a:extLst>
          </p:cNvPr>
          <p:cNvSpPr txBox="1"/>
          <p:nvPr/>
        </p:nvSpPr>
        <p:spPr>
          <a:xfrm>
            <a:off x="15171353" y="1999228"/>
            <a:ext cx="1404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52BBC2"/>
                </a:solidFill>
              </a:rPr>
              <a:t>Observable, TCF</a:t>
            </a:r>
            <a:endParaRPr lang="en-GB" dirty="0">
              <a:solidFill>
                <a:srgbClr val="52BBC2"/>
              </a:solidFill>
            </a:endParaRPr>
          </a:p>
          <a:p>
            <a:endParaRPr lang="en-GB" dirty="0">
              <a:solidFill>
                <a:srgbClr val="9EC3E7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DF60A3-2159-69F2-DE52-AD15F009925E}"/>
              </a:ext>
            </a:extLst>
          </p:cNvPr>
          <p:cNvCxnSpPr>
            <a:cxnSpLocks/>
          </p:cNvCxnSpPr>
          <p:nvPr/>
        </p:nvCxnSpPr>
        <p:spPr>
          <a:xfrm>
            <a:off x="15829054" y="3831220"/>
            <a:ext cx="210175" cy="548191"/>
          </a:xfrm>
          <a:prstGeom prst="straightConnector1">
            <a:avLst/>
          </a:prstGeom>
          <a:ln w="25400">
            <a:solidFill>
              <a:srgbClr val="52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BE6EC2A-03BD-6020-7F50-ECFE56174D47}"/>
              </a:ext>
            </a:extLst>
          </p:cNvPr>
          <p:cNvSpPr txBox="1"/>
          <p:nvPr/>
        </p:nvSpPr>
        <p:spPr>
          <a:xfrm>
            <a:off x="15699902" y="4448247"/>
            <a:ext cx="16106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52BBC2"/>
                </a:solidFill>
              </a:rPr>
              <a:t>Astrophysical parameters, </a:t>
            </a:r>
            <a:r>
              <a:rPr lang="el-GR" sz="1400" dirty="0">
                <a:solidFill>
                  <a:srgbClr val="52BBC2"/>
                </a:solidFill>
              </a:rPr>
              <a:t>θ</a:t>
            </a:r>
            <a:r>
              <a:rPr lang="en-GB" sz="1400" dirty="0">
                <a:solidFill>
                  <a:srgbClr val="52BBC2"/>
                </a:solidFill>
              </a:rPr>
              <a:t>j</a:t>
            </a:r>
            <a:endParaRPr lang="en-GB" dirty="0">
              <a:solidFill>
                <a:srgbClr val="52BBC2"/>
              </a:solidFill>
            </a:endParaRPr>
          </a:p>
          <a:p>
            <a:endParaRPr lang="en-GB" dirty="0">
              <a:solidFill>
                <a:srgbClr val="9EC3E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C231C-99A1-C841-09C6-2F39D135DF94}"/>
              </a:ext>
            </a:extLst>
          </p:cNvPr>
          <p:cNvSpPr txBox="1"/>
          <p:nvPr/>
        </p:nvSpPr>
        <p:spPr>
          <a:xfrm>
            <a:off x="11795045" y="11665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25DCAC-A10E-FDE3-B196-06BB7AD5C43F}"/>
              </a:ext>
            </a:extLst>
          </p:cNvPr>
          <p:cNvSpPr txBox="1"/>
          <p:nvPr/>
        </p:nvSpPr>
        <p:spPr>
          <a:xfrm>
            <a:off x="-483441" y="2523952"/>
            <a:ext cx="4708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u="sng" dirty="0">
                <a:solidFill>
                  <a:srgbClr val="9EC3E8"/>
                </a:solidFill>
              </a:rPr>
              <a:t>Pipeline:</a:t>
            </a:r>
          </a:p>
          <a:p>
            <a:pPr algn="ctr"/>
            <a:endParaRPr lang="en-GB" dirty="0">
              <a:solidFill>
                <a:srgbClr val="9EC3E8"/>
              </a:solidFill>
            </a:endParaRPr>
          </a:p>
          <a:p>
            <a:pPr algn="ctr"/>
            <a:endParaRPr lang="en-GB" dirty="0">
              <a:solidFill>
                <a:srgbClr val="9EC3E8"/>
              </a:solidFill>
            </a:endParaRPr>
          </a:p>
          <a:p>
            <a:pPr algn="ctr"/>
            <a:r>
              <a:rPr lang="en-GB" dirty="0">
                <a:solidFill>
                  <a:srgbClr val="9EC3E8"/>
                </a:solidFill>
              </a:rPr>
              <a:t>EoR Simulation (21cmFAST)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  ↓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Mock SKA Observation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  ↓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Compute TCF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  ↓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Fisher Forecast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  ↓</a:t>
            </a:r>
          </a:p>
          <a:p>
            <a:pPr algn="ctr"/>
            <a:r>
              <a:rPr lang="en-GB" dirty="0">
                <a:solidFill>
                  <a:srgbClr val="9EC3E8"/>
                </a:solidFill>
              </a:rPr>
              <a:t>Parameter Constraints</a:t>
            </a:r>
            <a:endParaRPr lang="en-FR" dirty="0">
              <a:solidFill>
                <a:srgbClr val="9EC3E8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9CD63C-D1D5-4628-9190-CC5477704BE1}"/>
              </a:ext>
            </a:extLst>
          </p:cNvPr>
          <p:cNvGrpSpPr/>
          <p:nvPr/>
        </p:nvGrpSpPr>
        <p:grpSpPr>
          <a:xfrm>
            <a:off x="7362212" y="1110489"/>
            <a:ext cx="3603139" cy="2022952"/>
            <a:chOff x="7734553" y="427257"/>
            <a:chExt cx="3603139" cy="20229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547EA4B-22AE-CF15-6711-88FF381DD65B}"/>
                </a:ext>
              </a:extLst>
            </p:cNvPr>
            <p:cNvGrpSpPr/>
            <p:nvPr/>
          </p:nvGrpSpPr>
          <p:grpSpPr>
            <a:xfrm>
              <a:off x="7734553" y="427257"/>
              <a:ext cx="3603139" cy="2022952"/>
              <a:chOff x="7852540" y="168938"/>
              <a:chExt cx="3603139" cy="202295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95B08CD-D182-7A56-0894-B42C16E1E106}"/>
                  </a:ext>
                </a:extLst>
              </p:cNvPr>
              <p:cNvSpPr txBox="1"/>
              <p:nvPr/>
            </p:nvSpPr>
            <p:spPr>
              <a:xfrm>
                <a:off x="8038573" y="1914891"/>
                <a:ext cx="32310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FR" sz="1200" dirty="0">
                    <a:solidFill>
                      <a:srgbClr val="9EC3E7"/>
                    </a:solidFill>
                  </a:rPr>
                  <a:t>Planned layout of the SKA </a:t>
                </a:r>
                <a:r>
                  <a:rPr lang="en-GB" sz="1200" dirty="0">
                    <a:solidFill>
                      <a:srgbClr val="9EC3E7"/>
                    </a:solidFill>
                  </a:rPr>
                  <a:t>antennae</a:t>
                </a:r>
                <a:r>
                  <a:rPr lang="en-FR" sz="1200" dirty="0">
                    <a:solidFill>
                      <a:srgbClr val="9EC3E7"/>
                    </a:solidFill>
                  </a:rPr>
                  <a:t> in Australia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21029EF-C858-2773-E7BD-61C112445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2540" y="168938"/>
                <a:ext cx="3603139" cy="1737392"/>
              </a:xfrm>
              <a:prstGeom prst="rect">
                <a:avLst/>
              </a:prstGeom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565CEB-AADE-1EBF-3AC0-2CCA2BE18F31}"/>
                </a:ext>
              </a:extLst>
            </p:cNvPr>
            <p:cNvCxnSpPr/>
            <p:nvPr/>
          </p:nvCxnSpPr>
          <p:spPr>
            <a:xfrm>
              <a:off x="9332581" y="661481"/>
              <a:ext cx="1264083" cy="5123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CC2D33-1518-028B-6AC3-F174F0CB4A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2581" y="1355387"/>
              <a:ext cx="1264083" cy="538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813F65-C47D-BB43-D299-BC84DDA0A8FE}"/>
                </a:ext>
              </a:extLst>
            </p:cNvPr>
            <p:cNvSpPr/>
            <p:nvPr/>
          </p:nvSpPr>
          <p:spPr>
            <a:xfrm>
              <a:off x="10479932" y="1173804"/>
              <a:ext cx="239949" cy="181583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04AE7F-8BED-F956-9A33-864AFFAB1370}"/>
              </a:ext>
            </a:extLst>
          </p:cNvPr>
          <p:cNvGrpSpPr/>
          <p:nvPr/>
        </p:nvGrpSpPr>
        <p:grpSpPr>
          <a:xfrm>
            <a:off x="4084358" y="3570820"/>
            <a:ext cx="3092244" cy="2563852"/>
            <a:chOff x="4084358" y="3570820"/>
            <a:chExt cx="3092244" cy="256385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533100A-A6CF-B392-BA59-FD04D7B9F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61" t="2323" b="51281"/>
            <a:stretch/>
          </p:blipFill>
          <p:spPr>
            <a:xfrm>
              <a:off x="4084358" y="3570820"/>
              <a:ext cx="3092244" cy="25638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D10B5C-E826-5019-4D48-B68649303DF5}"/>
                </a:ext>
              </a:extLst>
            </p:cNvPr>
            <p:cNvSpPr txBox="1"/>
            <p:nvPr/>
          </p:nvSpPr>
          <p:spPr>
            <a:xfrm rot="16200000">
              <a:off x="3614031" y="4702037"/>
              <a:ext cx="12111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X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A9D236-2DCB-A8D9-F69A-FB54DEF21854}"/>
                </a:ext>
              </a:extLst>
            </p:cNvPr>
            <p:cNvSpPr txBox="1"/>
            <p:nvPr/>
          </p:nvSpPr>
          <p:spPr>
            <a:xfrm>
              <a:off x="4912579" y="5878933"/>
              <a:ext cx="12111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Y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6BBDA3-B510-89A7-1EAD-504112EF8CA9}"/>
              </a:ext>
            </a:extLst>
          </p:cNvPr>
          <p:cNvGrpSpPr/>
          <p:nvPr/>
        </p:nvGrpSpPr>
        <p:grpSpPr>
          <a:xfrm>
            <a:off x="7181562" y="3566430"/>
            <a:ext cx="4797819" cy="2642984"/>
            <a:chOff x="7158668" y="3566430"/>
            <a:chExt cx="4797819" cy="26429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97DB21D-13FC-32DC-D6F0-B1BF92375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61" t="53606"/>
            <a:stretch/>
          </p:blipFill>
          <p:spPr>
            <a:xfrm>
              <a:off x="8864240" y="3566430"/>
              <a:ext cx="3092247" cy="25638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CD3F59-4BB7-4FAF-E571-27676F187D37}"/>
                </a:ext>
              </a:extLst>
            </p:cNvPr>
            <p:cNvSpPr txBox="1"/>
            <p:nvPr/>
          </p:nvSpPr>
          <p:spPr>
            <a:xfrm>
              <a:off x="7158668" y="4859182"/>
              <a:ext cx="1686332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1200"/>
                </a:spcAft>
              </a:pPr>
              <a:r>
                <a:rPr lang="en-GB" sz="1700" dirty="0">
                  <a:solidFill>
                    <a:srgbClr val="49A5AB"/>
                  </a:solidFill>
                </a:rPr>
                <a:t>+SKA noise and smoothing</a:t>
              </a:r>
            </a:p>
            <a:p>
              <a:pPr algn="ctr" fontAlgn="base">
                <a:spcAft>
                  <a:spcPts val="1200"/>
                </a:spcAft>
              </a:pPr>
              <a:r>
                <a:rPr lang="en-GB" sz="1400" dirty="0">
                  <a:solidFill>
                    <a:srgbClr val="49A5AB"/>
                  </a:solidFill>
                </a:rPr>
                <a:t>AA4, 1000hrs</a:t>
              </a:r>
            </a:p>
            <a:p>
              <a:pPr algn="ctr" fontAlgn="base">
                <a:spcAft>
                  <a:spcPts val="1200"/>
                </a:spcAft>
              </a:pPr>
              <a:r>
                <a:rPr lang="en-GB" sz="1100" dirty="0">
                  <a:solidFill>
                    <a:srgbClr val="49A5AB"/>
                  </a:solidFill>
                </a:rPr>
                <a:t>(tools21cm)</a:t>
              </a: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D4852550-C929-35F7-FC5D-725E0F8460E8}"/>
                </a:ext>
              </a:extLst>
            </p:cNvPr>
            <p:cNvSpPr/>
            <p:nvPr/>
          </p:nvSpPr>
          <p:spPr>
            <a:xfrm>
              <a:off x="7525351" y="4050448"/>
              <a:ext cx="1120604" cy="716435"/>
            </a:xfrm>
            <a:prstGeom prst="rightArrow">
              <a:avLst/>
            </a:prstGeom>
            <a:solidFill>
              <a:srgbClr val="9EC3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b="0" dirty="0">
                  <a:effectLst/>
                </a:rPr>
                <a:t> </a:t>
              </a:r>
              <a:endParaRPr lang="en-F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ECFE87-6091-50C1-8585-CC1005386F16}"/>
                </a:ext>
              </a:extLst>
            </p:cNvPr>
            <p:cNvSpPr txBox="1"/>
            <p:nvPr/>
          </p:nvSpPr>
          <p:spPr>
            <a:xfrm rot="16200000">
              <a:off x="8381354" y="4735265"/>
              <a:ext cx="12111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X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CA27CA-3058-1666-C4B7-CE081D1C2663}"/>
                </a:ext>
              </a:extLst>
            </p:cNvPr>
            <p:cNvSpPr txBox="1"/>
            <p:nvPr/>
          </p:nvSpPr>
          <p:spPr>
            <a:xfrm>
              <a:off x="9679902" y="5935911"/>
              <a:ext cx="12111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Y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5A6666-A5BE-21B1-C591-2EA78DDFD62F}"/>
                </a:ext>
              </a:extLst>
            </p:cNvPr>
            <p:cNvSpPr txBox="1"/>
            <p:nvPr/>
          </p:nvSpPr>
          <p:spPr>
            <a:xfrm>
              <a:off x="8863840" y="5963193"/>
              <a:ext cx="309224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Y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78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36123"/>
            <a:ext cx="5667064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8F892A7-DB22-9BBD-5FE9-BD737DCDECFF}"/>
              </a:ext>
            </a:extLst>
          </p:cNvPr>
          <p:cNvSpPr txBox="1"/>
          <p:nvPr/>
        </p:nvSpPr>
        <p:spPr>
          <a:xfrm>
            <a:off x="0" y="-22906"/>
            <a:ext cx="5673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The TCF on 21cmFAST Simulations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7A2DE4-F7DE-74DD-8DB8-C1243744478C}"/>
              </a:ext>
            </a:extLst>
          </p:cNvPr>
          <p:cNvSpPr txBox="1"/>
          <p:nvPr/>
        </p:nvSpPr>
        <p:spPr>
          <a:xfrm>
            <a:off x="376376" y="680200"/>
            <a:ext cx="107563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u="sng" dirty="0">
                <a:solidFill>
                  <a:srgbClr val="52BCC2"/>
                </a:solidFill>
              </a:rPr>
              <a:t>21cmFAST</a:t>
            </a:r>
            <a:r>
              <a:rPr lang="en-GB" dirty="0">
                <a:solidFill>
                  <a:srgbClr val="9EC3E7"/>
                </a:solidFill>
              </a:rPr>
              <a:t> - a s</a:t>
            </a:r>
            <a:r>
              <a:rPr lang="en-GB" dirty="0">
                <a:solidFill>
                  <a:srgbClr val="B8D4EB"/>
                </a:solidFill>
              </a:rPr>
              <a:t>emi-num</a:t>
            </a:r>
            <a:r>
              <a:rPr lang="en-GB" dirty="0">
                <a:solidFill>
                  <a:srgbClr val="9EC3E7"/>
                </a:solidFill>
              </a:rPr>
              <a:t>erical simulation that generates 3D 21-cm intensity maps of the EoR for a given set of astrophysical parameters:</a:t>
            </a: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br>
              <a:rPr lang="en-GB" dirty="0"/>
            </a:br>
            <a:endParaRPr lang="en-GB" dirty="0">
              <a:solidFill>
                <a:srgbClr val="49A5AB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EF8847-FC13-DF2A-34A1-21CF3BA164AA}"/>
              </a:ext>
            </a:extLst>
          </p:cNvPr>
          <p:cNvGrpSpPr/>
          <p:nvPr/>
        </p:nvGrpSpPr>
        <p:grpSpPr>
          <a:xfrm>
            <a:off x="348244" y="3172733"/>
            <a:ext cx="5759744" cy="2686605"/>
            <a:chOff x="277133" y="2593178"/>
            <a:chExt cx="5759744" cy="268660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4D028D-7AA8-DD80-F088-A9D429148785}"/>
                </a:ext>
              </a:extLst>
            </p:cNvPr>
            <p:cNvSpPr txBox="1"/>
            <p:nvPr/>
          </p:nvSpPr>
          <p:spPr>
            <a:xfrm>
              <a:off x="277133" y="4941025"/>
              <a:ext cx="575974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FR" sz="9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0E0C765-B73D-B80D-49C4-78F395374B7D}"/>
                </a:ext>
              </a:extLst>
            </p:cNvPr>
            <p:cNvGrpSpPr/>
            <p:nvPr/>
          </p:nvGrpSpPr>
          <p:grpSpPr>
            <a:xfrm>
              <a:off x="277133" y="2593178"/>
              <a:ext cx="5759744" cy="2686605"/>
              <a:chOff x="280238" y="3868756"/>
              <a:chExt cx="6432697" cy="2806899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D1FC804-7B60-2675-7446-DF31372B230F}"/>
                  </a:ext>
                </a:extLst>
              </p:cNvPr>
              <p:cNvGrpSpPr/>
              <p:nvPr/>
            </p:nvGrpSpPr>
            <p:grpSpPr>
              <a:xfrm>
                <a:off x="280238" y="3868756"/>
                <a:ext cx="6432697" cy="2461301"/>
                <a:chOff x="369981" y="3871920"/>
                <a:chExt cx="7063363" cy="2757454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6C1AC355-318B-80B6-3BC2-F2D384102C1F}"/>
                    </a:ext>
                  </a:extLst>
                </p:cNvPr>
                <p:cNvGrpSpPr/>
                <p:nvPr/>
              </p:nvGrpSpPr>
              <p:grpSpPr>
                <a:xfrm>
                  <a:off x="369981" y="3871920"/>
                  <a:ext cx="7063363" cy="2757454"/>
                  <a:chOff x="-1" y="3871921"/>
                  <a:chExt cx="7063363" cy="2757454"/>
                </a:xfrm>
              </p:grpSpPr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B73ACCD2-3B0A-880B-99D7-541E9867A872}"/>
                      </a:ext>
                    </a:extLst>
                  </p:cNvPr>
                  <p:cNvSpPr txBox="1"/>
                  <p:nvPr/>
                </p:nvSpPr>
                <p:spPr>
                  <a:xfrm>
                    <a:off x="-1" y="3871921"/>
                    <a:ext cx="7063363" cy="27574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FR" dirty="0"/>
                  </a:p>
                </p:txBody>
              </p:sp>
              <p:pic>
                <p:nvPicPr>
                  <p:cNvPr id="50" name="Picture 2">
                    <a:extLst>
                      <a:ext uri="{FF2B5EF4-FFF2-40B4-BE49-F238E27FC236}">
                        <a16:creationId xmlns:a16="http://schemas.microsoft.com/office/drawing/2014/main" id="{5EE7854B-3F32-9F1C-2D7B-D682D795DF0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023"/>
                  <a:stretch/>
                </p:blipFill>
                <p:spPr bwMode="auto">
                  <a:xfrm>
                    <a:off x="94804" y="4114800"/>
                    <a:ext cx="2379585" cy="24100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7303359A-309C-1E33-F2A4-72271464E55D}"/>
                      </a:ext>
                    </a:extLst>
                  </p:cNvPr>
                  <p:cNvGrpSpPr/>
                  <p:nvPr/>
                </p:nvGrpSpPr>
                <p:grpSpPr>
                  <a:xfrm>
                    <a:off x="2262268" y="4044168"/>
                    <a:ext cx="2336713" cy="2517098"/>
                    <a:chOff x="3529230" y="4108097"/>
                    <a:chExt cx="2286763" cy="2461301"/>
                  </a:xfrm>
                </p:grpSpPr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125106CE-7B27-5706-34C0-33E76E7540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45846" y="4108097"/>
                      <a:ext cx="2140592" cy="246130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en-FR" dirty="0"/>
                    </a:p>
                  </p:txBody>
                </p:sp>
                <p:pic>
                  <p:nvPicPr>
                    <p:cNvPr id="56" name="Picture 4">
                      <a:extLst>
                        <a:ext uri="{FF2B5EF4-FFF2-40B4-BE49-F238E27FC236}">
                          <a16:creationId xmlns:a16="http://schemas.microsoft.com/office/drawing/2014/main" id="{712EE355-5D38-13A7-4438-238A05D185E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18851"/>
                    <a:stretch/>
                  </p:blipFill>
                  <p:spPr bwMode="auto">
                    <a:xfrm>
                      <a:off x="3529230" y="4108097"/>
                      <a:ext cx="2286763" cy="24613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098770AA-F968-DCCC-C3FE-6954C487AC3B}"/>
                      </a:ext>
                    </a:extLst>
                  </p:cNvPr>
                  <p:cNvGrpSpPr/>
                  <p:nvPr/>
                </p:nvGrpSpPr>
                <p:grpSpPr>
                  <a:xfrm>
                    <a:off x="4627558" y="4120469"/>
                    <a:ext cx="2287591" cy="2375835"/>
                    <a:chOff x="1040452" y="6858000"/>
                    <a:chExt cx="2771038" cy="2806551"/>
                  </a:xfrm>
                </p:grpSpPr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C83AC769-99E2-13C5-9923-F4861E4BAB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0452" y="6858001"/>
                      <a:ext cx="2771038" cy="28065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en-FR" dirty="0"/>
                    </a:p>
                  </p:txBody>
                </p:sp>
                <p:pic>
                  <p:nvPicPr>
                    <p:cNvPr id="54" name="Picture 2">
                      <a:extLst>
                        <a:ext uri="{FF2B5EF4-FFF2-40B4-BE49-F238E27FC236}">
                          <a16:creationId xmlns:a16="http://schemas.microsoft.com/office/drawing/2014/main" id="{EED3F673-1DE9-C3AF-8705-77F36CA9F01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1736"/>
                    <a:stretch/>
                  </p:blipFill>
                  <p:spPr bwMode="auto">
                    <a:xfrm>
                      <a:off x="1040452" y="6858000"/>
                      <a:ext cx="2573081" cy="280655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FC5A779-E659-2036-FFA2-4266946D7F3F}"/>
                    </a:ext>
                  </a:extLst>
                </p:cNvPr>
                <p:cNvSpPr txBox="1"/>
                <p:nvPr/>
              </p:nvSpPr>
              <p:spPr>
                <a:xfrm>
                  <a:off x="3060279" y="4010228"/>
                  <a:ext cx="185796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400" dirty="0"/>
                    <a:t>Fiducial</a:t>
                  </a:r>
                  <a:r>
                    <a:rPr lang="el-GR" sz="1400" dirty="0"/>
                    <a:t> ξ</a:t>
                  </a:r>
                  <a:r>
                    <a:rPr lang="en-FR" sz="1400" dirty="0"/>
                    <a:t> 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CBB17CF-685C-EC25-7C6E-585AD2E9E6FF}"/>
                    </a:ext>
                  </a:extLst>
                </p:cNvPr>
                <p:cNvSpPr txBox="1"/>
                <p:nvPr/>
              </p:nvSpPr>
              <p:spPr>
                <a:xfrm>
                  <a:off x="5296251" y="3989791"/>
                  <a:ext cx="182231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400" dirty="0"/>
                    <a:t>Upper </a:t>
                  </a:r>
                  <a:r>
                    <a:rPr lang="el-GR" sz="1400" dirty="0"/>
                    <a:t>ξ</a:t>
                  </a:r>
                  <a:r>
                    <a:rPr lang="en-FR" sz="1400" dirty="0"/>
                    <a:t> 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3C333DE-9039-A146-7756-62BD98F37ED8}"/>
                    </a:ext>
                  </a:extLst>
                </p:cNvPr>
                <p:cNvSpPr txBox="1"/>
                <p:nvPr/>
              </p:nvSpPr>
              <p:spPr>
                <a:xfrm>
                  <a:off x="771133" y="4010227"/>
                  <a:ext cx="185796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400" dirty="0"/>
                    <a:t>Lower </a:t>
                  </a:r>
                  <a:r>
                    <a:rPr lang="el-GR" sz="1400" dirty="0"/>
                    <a:t>ξ</a:t>
                  </a:r>
                  <a:r>
                    <a:rPr lang="en-FR" sz="1400" dirty="0"/>
                    <a:t> </a:t>
                  </a:r>
                </a:p>
              </p:txBody>
            </p:sp>
          </p:grpSp>
          <p:pic>
            <p:nvPicPr>
              <p:cNvPr id="43" name="Picture 4">
                <a:extLst>
                  <a:ext uri="{FF2B5EF4-FFF2-40B4-BE49-F238E27FC236}">
                    <a16:creationId xmlns:a16="http://schemas.microsoft.com/office/drawing/2014/main" id="{D9B84D83-9E12-62B1-08C8-CB51C59797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12"/>
              <a:stretch/>
            </p:blipFill>
            <p:spPr bwMode="auto">
              <a:xfrm rot="5400000">
                <a:off x="3239530" y="5281671"/>
                <a:ext cx="517070" cy="2248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F4764BA-72A8-0DDD-2391-2453576F7132}"/>
                  </a:ext>
                </a:extLst>
              </p:cNvPr>
              <p:cNvSpPr txBox="1"/>
              <p:nvPr/>
            </p:nvSpPr>
            <p:spPr>
              <a:xfrm>
                <a:off x="280238" y="6434487"/>
                <a:ext cx="6432697" cy="2411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900" dirty="0"/>
                  <a:t>  21cm Intensity</a:t>
                </a: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88D9778-6512-F466-1C0E-810617CD1256}"/>
              </a:ext>
            </a:extLst>
          </p:cNvPr>
          <p:cNvSpPr txBox="1"/>
          <p:nvPr/>
        </p:nvSpPr>
        <p:spPr>
          <a:xfrm>
            <a:off x="535492" y="1721589"/>
            <a:ext cx="500374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9EC3E7"/>
                </a:solidFill>
              </a:rPr>
              <a:t>Virial temperature of the dark matter halos, T</a:t>
            </a:r>
            <a:r>
              <a:rPr lang="en-GB" baseline="-25000" dirty="0">
                <a:solidFill>
                  <a:srgbClr val="9EC3E7"/>
                </a:solidFill>
              </a:rPr>
              <a:t>vir</a:t>
            </a: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52BCC2"/>
                </a:solidFill>
              </a:rPr>
              <a:t>Ionising efficiency of the galaxy, </a:t>
            </a:r>
            <a:r>
              <a:rPr lang="el-GR" dirty="0">
                <a:solidFill>
                  <a:srgbClr val="52BCC2"/>
                </a:solidFill>
              </a:rPr>
              <a:t>ξ</a:t>
            </a:r>
            <a:endParaRPr lang="en-GB" dirty="0">
              <a:solidFill>
                <a:srgbClr val="52BCC2"/>
              </a:solidFill>
            </a:endParaRPr>
          </a:p>
          <a:p>
            <a:pPr marL="342900" indent="-342900" fontAlgn="base"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9EC3E7"/>
                </a:solidFill>
              </a:rPr>
              <a:t>Maximum ionised bubble radius</a:t>
            </a:r>
            <a:r>
              <a:rPr lang="el-GR" dirty="0">
                <a:solidFill>
                  <a:srgbClr val="9EC3E7"/>
                </a:solidFill>
              </a:rPr>
              <a:t>, </a:t>
            </a:r>
            <a:r>
              <a:rPr lang="en-GB" dirty="0">
                <a:solidFill>
                  <a:srgbClr val="9EC3E7"/>
                </a:solidFill>
              </a:rPr>
              <a:t>R</a:t>
            </a:r>
            <a:r>
              <a:rPr lang="en-GB" baseline="-25000" dirty="0">
                <a:solidFill>
                  <a:srgbClr val="9EC3E7"/>
                </a:solidFill>
              </a:rPr>
              <a:t>max</a:t>
            </a:r>
            <a:endParaRPr lang="en-FR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62E2F20-51F6-F230-B17A-1C2E050EDA50}"/>
              </a:ext>
            </a:extLst>
          </p:cNvPr>
          <p:cNvSpPr txBox="1"/>
          <p:nvPr/>
        </p:nvSpPr>
        <p:spPr>
          <a:xfrm>
            <a:off x="11795045" y="11665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9565B4-E189-5852-71A3-7771D269BE5A}"/>
              </a:ext>
            </a:extLst>
          </p:cNvPr>
          <p:cNvGrpSpPr/>
          <p:nvPr/>
        </p:nvGrpSpPr>
        <p:grpSpPr>
          <a:xfrm>
            <a:off x="1134511" y="1565898"/>
            <a:ext cx="10709245" cy="5167698"/>
            <a:chOff x="1134511" y="1565898"/>
            <a:chExt cx="10709245" cy="516769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C98A19-74E0-A197-19ED-F2E73DB6C384}"/>
                </a:ext>
              </a:extLst>
            </p:cNvPr>
            <p:cNvGrpSpPr/>
            <p:nvPr/>
          </p:nvGrpSpPr>
          <p:grpSpPr>
            <a:xfrm>
              <a:off x="1134511" y="1565898"/>
              <a:ext cx="10709245" cy="5167698"/>
              <a:chOff x="1134511" y="1565898"/>
              <a:chExt cx="10709245" cy="5167698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29CDD63-924F-F9EA-820E-154C7ECECB95}"/>
                  </a:ext>
                </a:extLst>
              </p:cNvPr>
              <p:cNvGrpSpPr/>
              <p:nvPr/>
            </p:nvGrpSpPr>
            <p:grpSpPr>
              <a:xfrm>
                <a:off x="6555710" y="1565898"/>
                <a:ext cx="5288046" cy="4303536"/>
                <a:chOff x="6571837" y="1252597"/>
                <a:chExt cx="5288046" cy="4303536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1073A340-7249-75E1-0871-F4159D882492}"/>
                    </a:ext>
                  </a:extLst>
                </p:cNvPr>
                <p:cNvGrpSpPr/>
                <p:nvPr/>
              </p:nvGrpSpPr>
              <p:grpSpPr>
                <a:xfrm>
                  <a:off x="6571837" y="1252597"/>
                  <a:ext cx="5288046" cy="4303536"/>
                  <a:chOff x="6571837" y="1252597"/>
                  <a:chExt cx="5288046" cy="4303536"/>
                </a:xfrm>
              </p:grpSpPr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25B7016E-AE55-D45B-F1AD-ECC4EB672A2C}"/>
                      </a:ext>
                    </a:extLst>
                  </p:cNvPr>
                  <p:cNvCxnSpPr/>
                  <p:nvPr/>
                </p:nvCxnSpPr>
                <p:spPr>
                  <a:xfrm>
                    <a:off x="8486957" y="1641414"/>
                    <a:ext cx="805152" cy="0"/>
                  </a:xfrm>
                  <a:prstGeom prst="line">
                    <a:avLst/>
                  </a:prstGeom>
                  <a:ln w="15875" cap="flat" cmpd="sng" algn="ctr">
                    <a:solidFill>
                      <a:srgbClr val="FFAF2D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0684A2B-DFDB-6D23-03A6-8E7B490EFF36}"/>
                      </a:ext>
                    </a:extLst>
                  </p:cNvPr>
                  <p:cNvGrpSpPr/>
                  <p:nvPr/>
                </p:nvGrpSpPr>
                <p:grpSpPr>
                  <a:xfrm>
                    <a:off x="6571837" y="1252597"/>
                    <a:ext cx="5288046" cy="4303536"/>
                    <a:chOff x="6571837" y="1252599"/>
                    <a:chExt cx="5288046" cy="4271178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FDD991F4-0F54-7423-C142-2B71A18162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71837" y="2197421"/>
                      <a:ext cx="5288046" cy="3326356"/>
                      <a:chOff x="6571837" y="2197421"/>
                      <a:chExt cx="5288046" cy="3326356"/>
                    </a:xfrm>
                  </p:grpSpPr>
                  <p:pic>
                    <p:nvPicPr>
                      <p:cNvPr id="81" name="Picture 80">
                        <a:extLst>
                          <a:ext uri="{FF2B5EF4-FFF2-40B4-BE49-F238E27FC236}">
                            <a16:creationId xmlns:a16="http://schemas.microsoft.com/office/drawing/2014/main" id="{0D6C1BAB-895D-8186-0BC8-7C6279633D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71837" y="2341965"/>
                        <a:ext cx="5206599" cy="318181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6FAFFCAB-791A-0826-8903-ABB1C3CF48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71841" y="2197421"/>
                        <a:ext cx="5206595" cy="3077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GB" sz="1400" dirty="0"/>
                          <a:t>                                                                             Comparison TCF</a:t>
                        </a:r>
                        <a:endParaRPr lang="en-FR" sz="1400" dirty="0"/>
                      </a:p>
                    </p:txBody>
                  </p:sp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59118303-65E6-78F0-AE86-70856492049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10142705" y="3806599"/>
                        <a:ext cx="3326356" cy="108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FR" sz="1400" dirty="0"/>
                      </a:p>
                    </p:txBody>
                  </p:sp>
                </p:grpSp>
                <p:grpSp>
                  <p:nvGrpSpPr>
                    <p:cNvPr id="66" name="Group 65">
                      <a:extLst>
                        <a:ext uri="{FF2B5EF4-FFF2-40B4-BE49-F238E27FC236}">
                          <a16:creationId xmlns:a16="http://schemas.microsoft.com/office/drawing/2014/main" id="{38AAB1E0-118E-D9BA-E2F3-FE2F3A38D1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1177" y="1252599"/>
                      <a:ext cx="952505" cy="2213787"/>
                      <a:chOff x="6941177" y="1252599"/>
                      <a:chExt cx="952505" cy="2213787"/>
                    </a:xfrm>
                  </p:grpSpPr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3482A7FC-F623-3AE6-A8EE-7454B5401C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941177" y="1252599"/>
                        <a:ext cx="952505" cy="2213787"/>
                        <a:chOff x="6941177" y="1252599"/>
                        <a:chExt cx="952505" cy="2213787"/>
                      </a:xfrm>
                    </p:grpSpPr>
                    <p:cxnSp>
                      <p:nvCxnSpPr>
                        <p:cNvPr id="79" name="Straight Arrow Connector 78">
                          <a:extLst>
                            <a:ext uri="{FF2B5EF4-FFF2-40B4-BE49-F238E27FC236}">
                              <a16:creationId xmlns:a16="http://schemas.microsoft.com/office/drawing/2014/main" id="{26D28703-0A9C-C1D7-58AF-16CF05037D0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7641758" y="1723311"/>
                          <a:ext cx="0" cy="1743075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rgbClr val="52BBC2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0" name="TextBox 79">
                          <a:extLst>
                            <a:ext uri="{FF2B5EF4-FFF2-40B4-BE49-F238E27FC236}">
                              <a16:creationId xmlns:a16="http://schemas.microsoft.com/office/drawing/2014/main" id="{A3CC7906-DF06-42BF-725E-1EE70EC1DE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941177" y="1252599"/>
                          <a:ext cx="952505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FR" dirty="0">
                              <a:solidFill>
                                <a:srgbClr val="49A5AB"/>
                              </a:solidFill>
                            </a:rPr>
                            <a:t>Upper </a:t>
                          </a:r>
                          <a:r>
                            <a:rPr lang="el-GR" dirty="0">
                              <a:solidFill>
                                <a:srgbClr val="49A5AB"/>
                              </a:solidFill>
                            </a:rPr>
                            <a:t>ξ</a:t>
                          </a:r>
                          <a:endParaRPr lang="en-FR" dirty="0">
                            <a:solidFill>
                              <a:srgbClr val="49A5AB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78" name="Straight Connector 77">
                        <a:extLst>
                          <a:ext uri="{FF2B5EF4-FFF2-40B4-BE49-F238E27FC236}">
                            <a16:creationId xmlns:a16="http://schemas.microsoft.com/office/drawing/2014/main" id="{9DCF9099-B624-07A6-05BA-BB9A4CE733C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94987" y="1641414"/>
                        <a:ext cx="805152" cy="0"/>
                      </a:xfrm>
                      <a:prstGeom prst="line">
                        <a:avLst/>
                      </a:prstGeom>
                      <a:ln w="19050" cap="flat" cmpd="sng" algn="ctr">
                        <a:solidFill>
                          <a:srgbClr val="FFAF2D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6B332385-3535-F7C4-A275-F6D6074DD5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5135" y="1272082"/>
                      <a:ext cx="934871" cy="3156341"/>
                      <a:chOff x="8435135" y="1272082"/>
                      <a:chExt cx="934871" cy="3156341"/>
                    </a:xfrm>
                  </p:grpSpPr>
                  <p:grpSp>
                    <p:nvGrpSpPr>
                      <p:cNvPr id="73" name="Group 72">
                        <a:extLst>
                          <a:ext uri="{FF2B5EF4-FFF2-40B4-BE49-F238E27FC236}">
                            <a16:creationId xmlns:a16="http://schemas.microsoft.com/office/drawing/2014/main" id="{C06C5765-1218-17CF-EF0E-E08769518A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435135" y="1272082"/>
                        <a:ext cx="934871" cy="3156341"/>
                        <a:chOff x="8435135" y="1272082"/>
                        <a:chExt cx="934871" cy="3156341"/>
                      </a:xfrm>
                    </p:grpSpPr>
                    <p:cxnSp>
                      <p:nvCxnSpPr>
                        <p:cNvPr id="75" name="Straight Arrow Connector 74">
                          <a:extLst>
                            <a:ext uri="{FF2B5EF4-FFF2-40B4-BE49-F238E27FC236}">
                              <a16:creationId xmlns:a16="http://schemas.microsoft.com/office/drawing/2014/main" id="{B8940817-49C9-7589-1F1D-53D09B7D0BC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889533" y="1723311"/>
                          <a:ext cx="0" cy="2705112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rgbClr val="52BBC2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456ABE1A-5375-94CD-238A-C92D520DBAC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435135" y="1272082"/>
                          <a:ext cx="934871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FR" dirty="0">
                              <a:solidFill>
                                <a:srgbClr val="49A5AB"/>
                              </a:solidFill>
                            </a:rPr>
                            <a:t>Lower </a:t>
                          </a:r>
                          <a:r>
                            <a:rPr lang="el-GR" dirty="0">
                              <a:solidFill>
                                <a:srgbClr val="49A5AB"/>
                              </a:solidFill>
                            </a:rPr>
                            <a:t>ξ</a:t>
                          </a:r>
                          <a:endParaRPr lang="en-FR" dirty="0">
                            <a:solidFill>
                              <a:srgbClr val="49A5AB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74" name="Straight Connector 73">
                        <a:extLst>
                          <a:ext uri="{FF2B5EF4-FFF2-40B4-BE49-F238E27FC236}">
                            <a16:creationId xmlns:a16="http://schemas.microsoft.com/office/drawing/2014/main" id="{4FDECD2E-2FD9-9CA0-E9A2-7B22B6615B9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512806" y="1644114"/>
                        <a:ext cx="805152" cy="0"/>
                      </a:xfrm>
                      <a:prstGeom prst="line">
                        <a:avLst/>
                      </a:prstGeom>
                      <a:ln w="15875" cap="flat" cmpd="sng" algn="ctr">
                        <a:solidFill>
                          <a:schemeClr val="tx1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00C51D21-4AB0-B210-6A3A-A7CE6D651F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82459" y="1534229"/>
                      <a:ext cx="635110" cy="3249703"/>
                      <a:chOff x="7882459" y="1534229"/>
                      <a:chExt cx="635110" cy="3249703"/>
                    </a:xfrm>
                  </p:grpSpPr>
                  <p:grpSp>
                    <p:nvGrpSpPr>
                      <p:cNvPr id="69" name="Group 68">
                        <a:extLst>
                          <a:ext uri="{FF2B5EF4-FFF2-40B4-BE49-F238E27FC236}">
                            <a16:creationId xmlns:a16="http://schemas.microsoft.com/office/drawing/2014/main" id="{B305E222-8F85-C3AE-750B-96960FE6C8B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882459" y="1534229"/>
                        <a:ext cx="635110" cy="3249703"/>
                        <a:chOff x="7882459" y="1534229"/>
                        <a:chExt cx="635110" cy="3249703"/>
                      </a:xfrm>
                    </p:grpSpPr>
                    <p:cxnSp>
                      <p:nvCxnSpPr>
                        <p:cNvPr id="71" name="Straight Arrow Connector 70">
                          <a:extLst>
                            <a:ext uri="{FF2B5EF4-FFF2-40B4-BE49-F238E27FC236}">
                              <a16:creationId xmlns:a16="http://schemas.microsoft.com/office/drawing/2014/main" id="{19775D0B-A7A7-A33D-AC2B-323B90151C2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208495" y="1963348"/>
                          <a:ext cx="0" cy="2820584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rgbClr val="52BBC2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2" name="TextBox 71">
                          <a:extLst>
                            <a:ext uri="{FF2B5EF4-FFF2-40B4-BE49-F238E27FC236}">
                              <a16:creationId xmlns:a16="http://schemas.microsoft.com/office/drawing/2014/main" id="{2F86A6AE-C215-9A4E-E83E-54BCB5DF1E3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882459" y="1534229"/>
                          <a:ext cx="63511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>
                              <a:solidFill>
                                <a:srgbClr val="49A5AB"/>
                              </a:solidFill>
                            </a:rPr>
                            <a:t>Fid</a:t>
                          </a:r>
                          <a:r>
                            <a:rPr lang="en-FR" dirty="0">
                              <a:solidFill>
                                <a:srgbClr val="49A5AB"/>
                              </a:solidFill>
                            </a:rPr>
                            <a:t> </a:t>
                          </a:r>
                          <a:r>
                            <a:rPr lang="el-GR" dirty="0">
                              <a:solidFill>
                                <a:srgbClr val="49A5AB"/>
                              </a:solidFill>
                            </a:rPr>
                            <a:t>ξ</a:t>
                          </a:r>
                          <a:endParaRPr lang="en-FR" dirty="0">
                            <a:solidFill>
                              <a:srgbClr val="49A5AB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70" name="Straight Connector 69">
                        <a:extLst>
                          <a:ext uri="{FF2B5EF4-FFF2-40B4-BE49-F238E27FC236}">
                            <a16:creationId xmlns:a16="http://schemas.microsoft.com/office/drawing/2014/main" id="{590EBA71-5C2A-5177-1000-1E71EEA94B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929678" y="1903561"/>
                        <a:ext cx="527759" cy="0"/>
                      </a:xfrm>
                      <a:prstGeom prst="line">
                        <a:avLst/>
                      </a:prstGeom>
                      <a:ln w="25400">
                        <a:solidFill>
                          <a:srgbClr val="4A8EC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8C497283-82FC-DA6D-4E0F-B54227A1ACE5}"/>
                    </a:ext>
                  </a:extLst>
                </p:cNvPr>
                <p:cNvCxnSpPr/>
                <p:nvPr/>
              </p:nvCxnSpPr>
              <p:spPr>
                <a:xfrm>
                  <a:off x="8499994" y="1641414"/>
                  <a:ext cx="805152" cy="0"/>
                </a:xfrm>
                <a:prstGeom prst="line">
                  <a:avLst/>
                </a:prstGeom>
                <a:ln w="158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2358534-C604-CC9E-976C-C179EC68809B}"/>
                  </a:ext>
                </a:extLst>
              </p:cNvPr>
              <p:cNvSpPr txBox="1"/>
              <p:nvPr/>
            </p:nvSpPr>
            <p:spPr>
              <a:xfrm>
                <a:off x="1134511" y="5948445"/>
                <a:ext cx="9433580" cy="785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sz="1600" dirty="0">
                    <a:solidFill>
                      <a:srgbClr val="9EC3E8"/>
                    </a:solidFill>
                  </a:rPr>
                  <a:t>-&gt; Increasing the ionising efficiency, </a:t>
                </a:r>
                <a:r>
                  <a:rPr lang="el-GR" sz="1600" dirty="0">
                    <a:solidFill>
                      <a:srgbClr val="9EC3E8"/>
                    </a:solidFill>
                  </a:rPr>
                  <a:t>ξ, de</a:t>
                </a:r>
                <a:r>
                  <a:rPr lang="en-GB" sz="1600" dirty="0">
                    <a:solidFill>
                      <a:srgbClr val="9EC3E8"/>
                    </a:solidFill>
                  </a:rPr>
                  <a:t>creases the TCF peak amplitude</a:t>
                </a:r>
                <a:br>
                  <a:rPr lang="en-GB" sz="1600" dirty="0">
                    <a:solidFill>
                      <a:srgbClr val="9EC3E8"/>
                    </a:solidFill>
                  </a:rPr>
                </a:br>
                <a:r>
                  <a:rPr lang="en-GB" sz="1600" dirty="0">
                    <a:solidFill>
                      <a:srgbClr val="52BCC2"/>
                    </a:solidFill>
                  </a:rPr>
                  <a:t>-&gt; TCF can quantify changes in astrophysical parameters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2A2C6F-67FF-9CB9-DE8A-ADFC9F5FD82C}"/>
                </a:ext>
              </a:extLst>
            </p:cNvPr>
            <p:cNvSpPr txBox="1"/>
            <p:nvPr/>
          </p:nvSpPr>
          <p:spPr>
            <a:xfrm rot="16200000">
              <a:off x="5326409" y="4014369"/>
              <a:ext cx="28062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400" dirty="0"/>
                <a:t>TCF Amplitude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371409-291D-8932-5CB0-79D0FCDDC662}"/>
                </a:ext>
              </a:extLst>
            </p:cNvPr>
            <p:cNvSpPr txBox="1"/>
            <p:nvPr/>
          </p:nvSpPr>
          <p:spPr>
            <a:xfrm>
              <a:off x="6555711" y="5628506"/>
              <a:ext cx="5288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 </a:t>
              </a:r>
              <a:r>
                <a:rPr lang="en-FR" sz="1400" dirty="0"/>
                <a:t>(Mpc)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018F7B-272F-19DF-C193-CA077C156CD5}"/>
              </a:ext>
            </a:extLst>
          </p:cNvPr>
          <p:cNvSpPr txBox="1"/>
          <p:nvPr/>
        </p:nvSpPr>
        <p:spPr>
          <a:xfrm>
            <a:off x="348243" y="5628506"/>
            <a:ext cx="11528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800" dirty="0"/>
              <a:t>A. Mesinger et al. 2010</a:t>
            </a:r>
          </a:p>
        </p:txBody>
      </p:sp>
    </p:spTree>
    <p:extLst>
      <p:ext uri="{BB962C8B-B14F-4D97-AF65-F5344CB8AC3E}">
        <p14:creationId xmlns:p14="http://schemas.microsoft.com/office/powerpoint/2010/main" val="5987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1FB66-6B7D-C098-CCC0-2BC428665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08" y="536123"/>
            <a:ext cx="5640639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AB8FD7-4EF4-972F-F920-F18A1C0EEC97}"/>
              </a:ext>
            </a:extLst>
          </p:cNvPr>
          <p:cNvSpPr txBox="1"/>
          <p:nvPr/>
        </p:nvSpPr>
        <p:spPr>
          <a:xfrm>
            <a:off x="-3080" y="27333"/>
            <a:ext cx="55042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000" dirty="0">
                <a:solidFill>
                  <a:srgbClr val="9EC3E7"/>
                </a:solidFill>
              </a:rPr>
              <a:t>The TCF Response to SKA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E9C31-FB39-138E-4BD6-3BA8CCC6050A}"/>
              </a:ext>
            </a:extLst>
          </p:cNvPr>
          <p:cNvSpPr txBox="1"/>
          <p:nvPr/>
        </p:nvSpPr>
        <p:spPr>
          <a:xfrm>
            <a:off x="386465" y="753390"/>
            <a:ext cx="10674470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9EC3E7"/>
                </a:solidFill>
              </a:rPr>
              <a:t>The next step is to add noise to the simulations to mimic future SKA maps – Can the TCF still extract the astrophysical signal?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97E14-DD8C-268F-52D1-80173A4276ED}"/>
              </a:ext>
            </a:extLst>
          </p:cNvPr>
          <p:cNvSpPr txBox="1"/>
          <p:nvPr/>
        </p:nvSpPr>
        <p:spPr>
          <a:xfrm>
            <a:off x="4485044" y="1534039"/>
            <a:ext cx="7310001" cy="201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9EC3E7"/>
                </a:solidFill>
              </a:rPr>
              <a:t>With realistic SKA noise, the ionised regions in 21-cm maps become almost invisible to the eye.</a:t>
            </a:r>
          </a:p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en-GB" dirty="0">
                <a:solidFill>
                  <a:srgbClr val="49A5AB"/>
                </a:solidFill>
              </a:rPr>
              <a:t>       → The TCF can still extract the EoR signal from noise dominated data</a:t>
            </a:r>
          </a:p>
          <a:p>
            <a:pPr fontAlgn="base">
              <a:lnSpc>
                <a:spcPct val="150000"/>
              </a:lnSpc>
              <a:spcAft>
                <a:spcPts val="1200"/>
              </a:spcAft>
            </a:pPr>
            <a:endParaRPr lang="en-GB" dirty="0">
              <a:solidFill>
                <a:srgbClr val="9EC3E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CDE22E-DE45-7908-1AC3-1F170CC71A62}"/>
              </a:ext>
            </a:extLst>
          </p:cNvPr>
          <p:cNvSpPr txBox="1"/>
          <p:nvPr/>
        </p:nvSpPr>
        <p:spPr>
          <a:xfrm>
            <a:off x="11795045" y="11665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49A5AB"/>
                </a:solidFill>
              </a:rPr>
              <a:t>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340805-0A09-533A-3CC1-6017EBDDDA4D}"/>
              </a:ext>
            </a:extLst>
          </p:cNvPr>
          <p:cNvGrpSpPr/>
          <p:nvPr/>
        </p:nvGrpSpPr>
        <p:grpSpPr>
          <a:xfrm>
            <a:off x="-89256" y="1891397"/>
            <a:ext cx="4045730" cy="4737559"/>
            <a:chOff x="-89256" y="1891397"/>
            <a:chExt cx="4045730" cy="47375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D989BC-8187-2648-B77A-DE23A4CFF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61" t="2323" b="51281"/>
            <a:stretch/>
          </p:blipFill>
          <p:spPr>
            <a:xfrm>
              <a:off x="1306939" y="1955124"/>
              <a:ext cx="2649535" cy="219679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B50238-108A-2EC7-C5D0-6757D82083F2}"/>
                </a:ext>
              </a:extLst>
            </p:cNvPr>
            <p:cNvGrpSpPr/>
            <p:nvPr/>
          </p:nvGrpSpPr>
          <p:grpSpPr>
            <a:xfrm>
              <a:off x="-89256" y="2956998"/>
              <a:ext cx="4045730" cy="3584750"/>
              <a:chOff x="-89256" y="2956998"/>
              <a:chExt cx="4045730" cy="358475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6DBD024-1D27-040F-4243-0A681E8B52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961" t="53606"/>
              <a:stretch/>
            </p:blipFill>
            <p:spPr>
              <a:xfrm>
                <a:off x="1306938" y="4344957"/>
                <a:ext cx="2649536" cy="2196791"/>
              </a:xfrm>
              <a:prstGeom prst="rect">
                <a:avLst/>
              </a:prstGeom>
            </p:spPr>
          </p:pic>
          <p:cxnSp>
            <p:nvCxnSpPr>
              <p:cNvPr id="11" name="Curved Connector 10">
                <a:extLst>
                  <a:ext uri="{FF2B5EF4-FFF2-40B4-BE49-F238E27FC236}">
                    <a16:creationId xmlns:a16="http://schemas.microsoft.com/office/drawing/2014/main" id="{DD0CC1E0-E8D6-C2FD-EDFE-2B41F7D97BD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49776" y="2956998"/>
                <a:ext cx="1" cy="2389833"/>
              </a:xfrm>
              <a:prstGeom prst="curvedConnector3">
                <a:avLst>
                  <a:gd name="adj1" fmla="val 22860100000"/>
                </a:avLst>
              </a:prstGeom>
              <a:ln w="38100">
                <a:solidFill>
                  <a:srgbClr val="9EC3E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71DDD8-4FD2-B0A4-7C3F-9209A86581BD}"/>
                  </a:ext>
                </a:extLst>
              </p:cNvPr>
              <p:cNvSpPr txBox="1"/>
              <p:nvPr/>
            </p:nvSpPr>
            <p:spPr>
              <a:xfrm>
                <a:off x="-89256" y="3660645"/>
                <a:ext cx="1056341" cy="871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dirty="0">
                    <a:solidFill>
                      <a:srgbClr val="49A5AB"/>
                    </a:solidFill>
                  </a:rPr>
                  <a:t>+ SKA noise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4D69CA-103C-C3AA-5065-FA84DB0BEAA5}"/>
                </a:ext>
              </a:extLst>
            </p:cNvPr>
            <p:cNvSpPr txBox="1"/>
            <p:nvPr/>
          </p:nvSpPr>
          <p:spPr>
            <a:xfrm rot="16200000">
              <a:off x="260371" y="5342305"/>
              <a:ext cx="2319070" cy="2542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X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72FC0E-3DD5-3B60-BC9F-CE458DEF3151}"/>
                </a:ext>
              </a:extLst>
            </p:cNvPr>
            <p:cNvSpPr txBox="1"/>
            <p:nvPr/>
          </p:nvSpPr>
          <p:spPr>
            <a:xfrm>
              <a:off x="1299872" y="6382735"/>
              <a:ext cx="265660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Y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ACE882-9776-28C2-1078-5298505E6AD7}"/>
                </a:ext>
              </a:extLst>
            </p:cNvPr>
            <p:cNvSpPr txBox="1"/>
            <p:nvPr/>
          </p:nvSpPr>
          <p:spPr>
            <a:xfrm rot="16200000">
              <a:off x="829260" y="2886399"/>
              <a:ext cx="12111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X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AD1120-1598-DC65-1948-EA6FA1F70BF1}"/>
                </a:ext>
              </a:extLst>
            </p:cNvPr>
            <p:cNvSpPr txBox="1"/>
            <p:nvPr/>
          </p:nvSpPr>
          <p:spPr>
            <a:xfrm>
              <a:off x="1306938" y="3957462"/>
              <a:ext cx="264952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Y (</a:t>
              </a:r>
              <a:r>
                <a:rPr lang="en-GB" sz="1000" dirty="0" err="1"/>
                <a:t>Mpc</a:t>
              </a:r>
              <a:r>
                <a:rPr lang="en-GB" sz="1000" dirty="0"/>
                <a:t>)</a:t>
              </a:r>
              <a:endParaRPr lang="en-FR" sz="1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720A1C-E65A-040A-5383-A0FCBC738D71}"/>
                </a:ext>
              </a:extLst>
            </p:cNvPr>
            <p:cNvSpPr txBox="1"/>
            <p:nvPr/>
          </p:nvSpPr>
          <p:spPr>
            <a:xfrm>
              <a:off x="1306938" y="1891397"/>
              <a:ext cx="264952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Clean Simulation Slice</a:t>
              </a:r>
              <a:endParaRPr lang="en-FR" sz="1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CE0C38-7CAE-0521-FF2D-0119AD6D8500}"/>
                </a:ext>
              </a:extLst>
            </p:cNvPr>
            <p:cNvSpPr txBox="1"/>
            <p:nvPr/>
          </p:nvSpPr>
          <p:spPr>
            <a:xfrm>
              <a:off x="1299872" y="4309887"/>
              <a:ext cx="264952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Observed Simulation Slice</a:t>
              </a:r>
              <a:endParaRPr lang="en-FR" sz="10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0CE0BD-0483-F1DB-E1ED-E4AA7FF71601}"/>
              </a:ext>
            </a:extLst>
          </p:cNvPr>
          <p:cNvGrpSpPr/>
          <p:nvPr/>
        </p:nvGrpSpPr>
        <p:grpSpPr>
          <a:xfrm>
            <a:off x="5592210" y="3280026"/>
            <a:ext cx="5288044" cy="3348929"/>
            <a:chOff x="5592210" y="3280026"/>
            <a:chExt cx="5288044" cy="33489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7C0A93-32D5-6691-B800-157096C63D9D}"/>
                </a:ext>
              </a:extLst>
            </p:cNvPr>
            <p:cNvGrpSpPr/>
            <p:nvPr/>
          </p:nvGrpSpPr>
          <p:grpSpPr>
            <a:xfrm>
              <a:off x="5592210" y="3280026"/>
              <a:ext cx="5288044" cy="3348929"/>
              <a:chOff x="5533263" y="3346707"/>
              <a:chExt cx="5288044" cy="33489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5236FA5-6BE0-874D-2E68-6390949FE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47247" y="3346707"/>
                <a:ext cx="5174060" cy="319504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94106A-895A-7361-3E17-9FB1A0F570D8}"/>
                  </a:ext>
                </a:extLst>
              </p:cNvPr>
              <p:cNvSpPr txBox="1"/>
              <p:nvPr/>
            </p:nvSpPr>
            <p:spPr>
              <a:xfrm rot="16200000">
                <a:off x="4012763" y="4867283"/>
                <a:ext cx="334892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1400" dirty="0"/>
                  <a:t>TCF Amplitude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8D6A80-2308-7847-DDBB-1446F4E7092C}"/>
                  </a:ext>
                </a:extLst>
              </p:cNvPr>
              <p:cNvSpPr txBox="1"/>
              <p:nvPr/>
            </p:nvSpPr>
            <p:spPr>
              <a:xfrm>
                <a:off x="5533263" y="6387859"/>
                <a:ext cx="528804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R </a:t>
                </a:r>
                <a:r>
                  <a:rPr lang="en-FR" sz="1400" dirty="0"/>
                  <a:t>(Mpc)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513D7D8-3038-0773-195E-025818B1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43" t="7102" r="74786" b="82564"/>
            <a:stretch/>
          </p:blipFill>
          <p:spPr>
            <a:xfrm>
              <a:off x="6202070" y="3496228"/>
              <a:ext cx="1333805" cy="53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3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theme/theme1.xml><?xml version="1.0" encoding="utf-8"?>
<a:theme xmlns:a="http://schemas.openxmlformats.org/drawingml/2006/main" name="dark stars presentati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Agency FB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stars presentation theme" id="{64531057-E36F-5C47-BEE6-93EFCEBCF988}" vid="{7C5C0F7E-3CB2-0746-9DA9-F8D770F46B4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23547</TotalTime>
  <Words>1467</Words>
  <Application>Microsoft Macintosh PowerPoint</Application>
  <PresentationFormat>Widescreen</PresentationFormat>
  <Paragraphs>280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Agency FB</vt:lpstr>
      <vt:lpstr>Arial</vt:lpstr>
      <vt:lpstr>Segoe UI Light</vt:lpstr>
      <vt:lpstr>dark stars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Lilian Crascall-Kennedy</dc:creator>
  <cp:lastModifiedBy>Lilian Crascall-Kennedy</cp:lastModifiedBy>
  <cp:revision>30</cp:revision>
  <dcterms:created xsi:type="dcterms:W3CDTF">2026-03-04T09:30:24Z</dcterms:created>
  <dcterms:modified xsi:type="dcterms:W3CDTF">2026-03-20T17:59:55Z</dcterms:modified>
</cp:coreProperties>
</file>