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8.jpe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9.jpe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0.jpeg" ContentType="image/jpe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11.jpeg" ContentType="image/jpe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image12.jpeg" ContentType="image/jpeg"/>
  <Override PartName="/ppt/notesSlides/notesSlide4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Cover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hape 3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hape 3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hape 4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hape 4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hape 4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Shape 4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hape 5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Shape 5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Shape 5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hape 6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hape 6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hape 6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Shape 6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Shape 6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Shape 6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Shape 6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3" name="Shape 6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Shape 7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Shape 7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hape 7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Shape 7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Shape 7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Shape 7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Shape 8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5" name="Shape 8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hape 8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hape 8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hape 8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5" name="Shape 8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5" name="Shape 8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5" name="Shape 8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5" name="Shape 8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hape 2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Template e guide lines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quarter" idx="1" hasCustomPrompt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304800" indent="-254000" algn="ctr">
              <a:buClrTx/>
              <a:buSzTx/>
              <a:buFontTx/>
              <a:buNone/>
              <a:defRPr sz="2400"/>
            </a:lvl1pPr>
            <a:lvl2pPr marL="304800" indent="50800" algn="ctr">
              <a:buClrTx/>
              <a:buSzTx/>
              <a:buFontTx/>
              <a:buNone/>
              <a:defRPr sz="2400"/>
            </a:lvl2pPr>
            <a:lvl3pPr marL="304800" indent="50800" algn="ctr">
              <a:buClrTx/>
              <a:buSzTx/>
              <a:buFontTx/>
              <a:buNone/>
              <a:defRPr sz="2400"/>
            </a:lvl3pPr>
            <a:lvl4pPr marL="304800" indent="50800" algn="ctr">
              <a:buClrTx/>
              <a:buSzTx/>
              <a:buFontTx/>
              <a:buNone/>
              <a:defRPr sz="2400"/>
            </a:lvl4pPr>
            <a:lvl5pPr marL="304800" indent="508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88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标题文本"/>
          <p:cNvSpPr txBox="1"/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标题文本</a:t>
            </a:r>
          </a:p>
        </p:txBody>
      </p:sp>
      <p:sp>
        <p:nvSpPr>
          <p:cNvPr id="97" name="正文级别 1…"/>
          <p:cNvSpPr txBox="1"/>
          <p:nvPr>
            <p:ph type="body" sz="quarter" idx="1" hasCustomPrompt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06" name="正文级别 1…"/>
          <p:cNvSpPr txBox="1"/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Google Shape;67;p16"/>
          <p:cNvSpPr txBox="1"/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标题文本"/>
          <p:cNvSpPr txBox="1"/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16" name="正文级别 1…"/>
          <p:cNvSpPr txBox="1"/>
          <p:nvPr>
            <p:ph type="body" sz="quarter" idx="1" hasCustomPrompt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b="1" sz="2400"/>
            </a:lvl1pPr>
            <a:lvl2pPr marL="0" indent="228600">
              <a:buClrTx/>
              <a:buSzTx/>
              <a:buFontTx/>
              <a:buNone/>
              <a:defRPr b="1" sz="2400"/>
            </a:lvl2pPr>
            <a:lvl3pPr marL="0" indent="228600">
              <a:buClrTx/>
              <a:buSzTx/>
              <a:buFontTx/>
              <a:buNone/>
              <a:defRPr b="1" sz="2400"/>
            </a:lvl3pPr>
            <a:lvl4pPr marL="0" indent="228600">
              <a:buClrTx/>
              <a:buSzTx/>
              <a:buFontTx/>
              <a:buNone/>
              <a:defRPr b="1" sz="2400"/>
            </a:lvl4pPr>
            <a:lvl5pPr marL="0" indent="228600">
              <a:buClrTx/>
              <a:buSzTx/>
              <a:buFontTx/>
              <a:buNone/>
              <a:defRPr b="1" sz="2400"/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Google Shape;74;p17"/>
          <p:cNvSpPr txBox="1"/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Google Shape;75;p17"/>
          <p:cNvSpPr txBox="1"/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19" name="Google Shape;76;p17"/>
          <p:cNvSpPr txBox="1"/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2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标题文本"/>
          <p:cNvSpPr txBox="1"/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标题文本</a:t>
            </a:r>
          </a:p>
        </p:txBody>
      </p:sp>
      <p:sp>
        <p:nvSpPr>
          <p:cNvPr id="136" name="正文级别 1…"/>
          <p:cNvSpPr txBox="1"/>
          <p:nvPr>
            <p:ph type="body" sz="half" idx="1" hasCustomPrompt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185" indent="-464184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Google Shape;88;p19"/>
          <p:cNvSpPr txBox="1"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标题文本"/>
          <p:cNvSpPr txBox="1"/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标题文本</a:t>
            </a:r>
          </a:p>
        </p:txBody>
      </p:sp>
      <p:sp>
        <p:nvSpPr>
          <p:cNvPr id="146" name="Google Shape;94;p20"/>
          <p:cNvSpPr/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正文级别 1…"/>
          <p:cNvSpPr txBox="1"/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56" name="正文级别 1…"/>
          <p:cNvSpPr txBox="1"/>
          <p:nvPr>
            <p:ph type="body" idx="1" hasCustomPrompt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标题文本"/>
          <p:cNvSpPr txBox="1"/>
          <p:nvPr>
            <p:ph type="title" hasCustomPrompt="1"/>
          </p:nvPr>
        </p:nvSpPr>
        <p:spPr>
          <a:xfrm rot="5400000">
            <a:off x="7133431" y="1956592"/>
            <a:ext cx="5811841" cy="2628902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65" name="正文级别 1…"/>
          <p:cNvSpPr txBox="1"/>
          <p:nvPr>
            <p:ph type="body" idx="1" hasCustomPrompt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ndard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正文级别 1…"/>
          <p:cNvSpPr txBox="1"/>
          <p:nvPr>
            <p:ph type="body" idx="1" hasCustomPrompt="1"/>
          </p:nvPr>
        </p:nvSpPr>
        <p:spPr>
          <a:xfrm>
            <a:off x="863147" y="1371599"/>
            <a:ext cx="10719255" cy="4700590"/>
          </a:xfrm>
          <a:prstGeom prst="rect">
            <a:avLst/>
          </a:prstGeom>
        </p:spPr>
        <p:txBody>
          <a:bodyPr lIns="0" tIns="0" rIns="0" bIns="0"/>
          <a:lstStyle>
            <a:lvl1pPr indent="-406400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77900" indent="-444500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513839" indent="-497839"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>
              <a:buClr>
                <a:schemeClr val="accent5"/>
              </a:buClr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4" name="Google Shape;113;p23"/>
          <p:cNvSpPr/>
          <p:nvPr/>
        </p:nvSpPr>
        <p:spPr>
          <a:xfrm flipH="1">
            <a:off x="562924" y="4"/>
            <a:ext cx="3" cy="1078160"/>
          </a:xfrm>
          <a:prstGeom prst="lin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5" name="标题文本"/>
          <p:cNvSpPr txBox="1"/>
          <p:nvPr>
            <p:ph type="title" hasCustomPrompt="1"/>
          </p:nvPr>
        </p:nvSpPr>
        <p:spPr>
          <a:xfrm>
            <a:off x="863150" y="277800"/>
            <a:ext cx="10719253" cy="77040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76" name="幻灯片编号"/>
          <p:cNvSpPr txBox="1"/>
          <p:nvPr>
            <p:ph type="sldNum" sz="quarter" idx="2"/>
          </p:nvPr>
        </p:nvSpPr>
        <p:spPr>
          <a:xfrm>
            <a:off x="609286" y="6499454"/>
            <a:ext cx="210468" cy="19738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幻灯片编号"/>
          <p:cNvSpPr txBox="1"/>
          <p:nvPr>
            <p:ph type="sldNum" sz="quarter" idx="2"/>
          </p:nvPr>
        </p:nvSpPr>
        <p:spPr>
          <a:xfrm>
            <a:off x="8479018" y="6232218"/>
            <a:ext cx="258583" cy="24826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正文级别 1…"/>
          <p:cNvSpPr txBox="1"/>
          <p:nvPr>
            <p:ph type="body" idx="1" hasCustomPrompt="1"/>
          </p:nvPr>
        </p:nvSpPr>
        <p:spPr>
          <a:xfrm>
            <a:off x="2024060" y="2107406"/>
            <a:ext cx="8143879" cy="4250534"/>
          </a:xfrm>
          <a:prstGeom prst="rect">
            <a:avLst/>
          </a:prstGeom>
        </p:spPr>
        <p:txBody>
          <a:bodyPr lIns="35716" tIns="35716" rIns="35716" bIns="35716"/>
          <a:lstStyle>
            <a:lvl1pPr marL="262255" indent="-262255" defTabSz="1223644">
              <a:spcBef>
                <a:spcPts val="1400"/>
              </a:spcBef>
              <a:buClrTx/>
              <a:buSzPct val="175000"/>
              <a:buFontTx/>
              <a:defRPr sz="20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655955" indent="-262254" defTabSz="1223644">
              <a:spcBef>
                <a:spcPts val="1400"/>
              </a:spcBef>
              <a:buClrTx/>
              <a:buSzPct val="175000"/>
              <a:buFontTx/>
              <a:defRPr sz="200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049655" indent="-262255" defTabSz="1223644">
              <a:spcBef>
                <a:spcPts val="1400"/>
              </a:spcBef>
              <a:buClrTx/>
              <a:buSzPct val="175000"/>
              <a:buFontTx/>
              <a:defRPr sz="200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443355" indent="-262255" defTabSz="1223644">
              <a:spcBef>
                <a:spcPts val="1400"/>
              </a:spcBef>
              <a:buClrTx/>
              <a:buSzPct val="175000"/>
              <a:buFontTx/>
              <a:defRPr sz="200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837054" indent="-262255" defTabSz="1223644">
              <a:spcBef>
                <a:spcPts val="1400"/>
              </a:spcBef>
              <a:buClrTx/>
              <a:buSzPct val="175000"/>
              <a:buFontTx/>
              <a:defRPr sz="200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4" name="幻灯片标题"/>
          <p:cNvSpPr txBox="1"/>
          <p:nvPr>
            <p:ph type="title" hasCustomPrompt="1"/>
          </p:nvPr>
        </p:nvSpPr>
        <p:spPr>
          <a:xfrm>
            <a:off x="2024060" y="279796"/>
            <a:ext cx="8143879" cy="821533"/>
          </a:xfrm>
          <a:prstGeom prst="rect">
            <a:avLst/>
          </a:prstGeom>
        </p:spPr>
        <p:txBody>
          <a:bodyPr lIns="35716" tIns="35716" rIns="35716" bIns="35716" anchor="t"/>
          <a:lstStyle>
            <a:lvl1pPr algn="ctr" defTabSz="1223644">
              <a:lnSpc>
                <a:spcPct val="70000"/>
              </a:lnSpc>
              <a:defRPr spc="-39" sz="40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幻灯片标题</a:t>
            </a:r>
          </a:p>
        </p:txBody>
      </p:sp>
      <p:sp>
        <p:nvSpPr>
          <p:cNvPr id="185" name="幻灯片副标题"/>
          <p:cNvSpPr txBox="1"/>
          <p:nvPr>
            <p:ph type="body" sz="quarter" idx="21" hasCustomPrompt="1"/>
          </p:nvPr>
        </p:nvSpPr>
        <p:spPr>
          <a:xfrm>
            <a:off x="2024062" y="1058116"/>
            <a:ext cx="8143876" cy="443630"/>
          </a:xfrm>
          <a:prstGeom prst="rect">
            <a:avLst/>
          </a:prstGeom>
        </p:spPr>
        <p:txBody>
          <a:bodyPr lIns="35716" tIns="35716" rIns="35716" bIns="35716"/>
          <a:lstStyle>
            <a:lvl1pPr marL="0" indent="0" algn="ctr" defTabSz="410844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pc="-100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幻灯片副标题</a:t>
            </a:r>
          </a:p>
        </p:txBody>
      </p:sp>
      <p:sp>
        <p:nvSpPr>
          <p:cNvPr id="186" name="幻灯片编号"/>
          <p:cNvSpPr txBox="1"/>
          <p:nvPr>
            <p:ph type="sldNum" sz="quarter" idx="2"/>
          </p:nvPr>
        </p:nvSpPr>
        <p:spPr>
          <a:xfrm>
            <a:off x="5985257" y="6418603"/>
            <a:ext cx="216723" cy="223835"/>
          </a:xfrm>
          <a:prstGeom prst="rect">
            <a:avLst/>
          </a:prstGeom>
        </p:spPr>
        <p:txBody>
          <a:bodyPr lIns="35716" tIns="35716" rIns="35716" bIns="35716" anchor="b"/>
          <a:lstStyle>
            <a:lvl1pPr algn="ctr" defTabSz="1223644">
              <a:defRPr sz="9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3;p7" descr="Google Shape;23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5"/>
            <a:ext cx="12197427" cy="685495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幻灯片编号"/>
          <p:cNvSpPr txBox="1"/>
          <p:nvPr>
            <p:ph type="sldNum" sz="quarter" idx="2"/>
          </p:nvPr>
        </p:nvSpPr>
        <p:spPr>
          <a:xfrm>
            <a:off x="8479018" y="6232218"/>
            <a:ext cx="258583" cy="24826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25;p8"/>
          <p:cNvGrpSpPr/>
          <p:nvPr/>
        </p:nvGrpSpPr>
        <p:grpSpPr>
          <a:xfrm>
            <a:off x="0" y="6511280"/>
            <a:ext cx="12192000" cy="542670"/>
            <a:chOff x="0" y="0"/>
            <a:chExt cx="12192000" cy="542669"/>
          </a:xfrm>
        </p:grpSpPr>
        <p:pic>
          <p:nvPicPr>
            <p:cNvPr id="35" name="Google Shape;26;p8" descr="Google Shape;26;p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36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Google Shape;27;p8"/>
            <p:cNvSpPr txBox="1"/>
            <p:nvPr/>
          </p:nvSpPr>
          <p:spPr>
            <a:xfrm>
              <a:off x="6758469" y="25299"/>
              <a:ext cx="5225781" cy="288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r">
                <a:defRPr>
                  <a:solidFill>
                    <a:srgbClr val="FFFFFF"/>
                  </a:solidFill>
                </a:defRPr>
              </a:pPr>
              <a:r>
                <a:t>Missione 4 </a:t>
              </a:r>
              <a:r>
                <a:rPr b="1"/>
                <a:t>• Istruzione e Ricerca </a:t>
              </a:r>
            </a:p>
          </p:txBody>
        </p:sp>
        <p:sp>
          <p:nvSpPr>
            <p:cNvPr id="37" name="Google Shape;28;p8"/>
            <p:cNvSpPr txBox="1"/>
            <p:nvPr/>
          </p:nvSpPr>
          <p:spPr>
            <a:xfrm>
              <a:off x="513277" y="19471"/>
              <a:ext cx="7827761" cy="523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ICSC Italian Research Center on High-Performance Computing, Big Data and Quantum Computing</a:t>
              </a:r>
            </a:p>
          </p:txBody>
        </p:sp>
      </p:grpSp>
      <p:pic>
        <p:nvPicPr>
          <p:cNvPr id="39" name="Google Shape;29;p8" descr="Google Shape;29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0"/>
            <a:ext cx="12192004" cy="850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幻灯片编号"/>
          <p:cNvSpPr txBox="1"/>
          <p:nvPr>
            <p:ph type="sldNum" sz="quarter" idx="2"/>
          </p:nvPr>
        </p:nvSpPr>
        <p:spPr>
          <a:xfrm>
            <a:off x="8479018" y="6232218"/>
            <a:ext cx="258583" cy="24826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4;p9"/>
          <p:cNvSpPr/>
          <p:nvPr/>
        </p:nvSpPr>
        <p:spPr>
          <a:xfrm>
            <a:off x="-1" y="0"/>
            <a:ext cx="12192005" cy="3336053"/>
          </a:xfrm>
          <a:prstGeom prst="rect">
            <a:avLst/>
          </a:prstGeom>
          <a:solidFill>
            <a:srgbClr val="0B112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" name="Google Shape;35;p9" descr="Google Shape;3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40;p10" descr="Google Shape;40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45;p11" descr="Google Shape;45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5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50;p12" descr="Google Shape;50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幻灯片编号"/>
          <p:cNvSpPr txBox="1"/>
          <p:nvPr>
            <p:ph type="sldNum" sz="quarter" idx="2"/>
          </p:nvPr>
        </p:nvSpPr>
        <p:spPr>
          <a:xfrm>
            <a:off x="8479018" y="6232218"/>
            <a:ext cx="258583" cy="24826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095219" y="6414781"/>
            <a:ext cx="258582" cy="24826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4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.jpeg"/><Relationship Id="rId6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25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.png"/><Relationship Id="rId8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31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4.png"/><Relationship Id="rId8" Type="http://schemas.openxmlformats.org/officeDocument/2006/relationships/image" Target="../media/image1.jpeg"/><Relationship Id="rId9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8.jpeg"/><Relationship Id="rId6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7" Type="http://schemas.openxmlformats.org/officeDocument/2006/relationships/image" Target="../media/image1.jpeg"/><Relationship Id="rId8" Type="http://schemas.openxmlformats.org/officeDocument/2006/relationships/image" Target="../media/image3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4.png"/><Relationship Id="rId7" Type="http://schemas.openxmlformats.org/officeDocument/2006/relationships/image" Target="../media/image1.jpeg"/><Relationship Id="rId8" Type="http://schemas.openxmlformats.org/officeDocument/2006/relationships/image" Target="../media/image3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eg"/><Relationship Id="rId4" Type="http://schemas.openxmlformats.org/officeDocument/2006/relationships/image" Target="../media/image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2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53515489853_dca5fae8dc_c.jpg" descr="53515489853_dca5fae8dc_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991" y="-15556"/>
            <a:ext cx="12301985" cy="688911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Validating initial SKA-low AA* 21cm measurements through cross-correlation with line intensity maps during reionization…"/>
          <p:cNvSpPr txBox="1"/>
          <p:nvPr/>
        </p:nvSpPr>
        <p:spPr>
          <a:xfrm>
            <a:off x="767079" y="1563369"/>
            <a:ext cx="10660382" cy="2689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defTabSz="850264">
              <a:lnSpc>
                <a:spcPct val="81000"/>
              </a:lnSpc>
              <a:defRPr i="1" sz="4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Validating initial SKA-low AA* 21cm measurements through cross-correlation with line intensity maps during reionization </a:t>
            </a:r>
          </a:p>
          <a:p>
            <a:pPr algn="ctr" defTabSz="850264">
              <a:lnSpc>
                <a:spcPct val="90000"/>
              </a:lnSpc>
              <a:spcBef>
                <a:spcPts val="100"/>
              </a:spcBef>
              <a:defRPr i="1" sz="25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Yilong Zhang (张艺泷)</a:t>
            </a:r>
          </a:p>
        </p:txBody>
      </p:sp>
      <p:sp>
        <p:nvSpPr>
          <p:cNvPr id="197" name="矩形"/>
          <p:cNvSpPr/>
          <p:nvPr/>
        </p:nvSpPr>
        <p:spPr>
          <a:xfrm>
            <a:off x="6567082" y="4959687"/>
            <a:ext cx="6201105" cy="515291"/>
          </a:xfrm>
          <a:prstGeom prst="rect">
            <a:avLst/>
          </a:prstGeom>
          <a:solidFill>
            <a:srgbClr val="1D080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</a:p>
        </p:txBody>
      </p:sp>
      <p:sp>
        <p:nvSpPr>
          <p:cNvPr id="198" name="Cosmology in the Alps 2026"/>
          <p:cNvSpPr txBox="1"/>
          <p:nvPr/>
        </p:nvSpPr>
        <p:spPr>
          <a:xfrm>
            <a:off x="6717706" y="4959687"/>
            <a:ext cx="5297768" cy="51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 Cosmology in the Alps 2026</a:t>
            </a:r>
          </a:p>
        </p:txBody>
      </p:sp>
      <p:pic>
        <p:nvPicPr>
          <p:cNvPr id="199" name="logo-sns@2x_0.png" descr="logo-sns@2x_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3341" y="166774"/>
            <a:ext cx="1535834" cy="90119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Image: NGC 5068 (Hubble + Webb)"/>
          <p:cNvSpPr txBox="1"/>
          <p:nvPr/>
        </p:nvSpPr>
        <p:spPr>
          <a:xfrm>
            <a:off x="121394" y="6543685"/>
            <a:ext cx="2913983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i="1" sz="1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Image: NGC 5068 (Hubble + Webb)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矩形标注"/>
          <p:cNvSpPr/>
          <p:nvPr/>
        </p:nvSpPr>
        <p:spPr>
          <a:xfrm>
            <a:off x="1325880" y="1216417"/>
            <a:ext cx="3850087" cy="119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81" y="0"/>
                </a:moveTo>
                <a:cubicBezTo>
                  <a:pt x="1585" y="0"/>
                  <a:pt x="1425" y="514"/>
                  <a:pt x="1425" y="1149"/>
                </a:cubicBezTo>
                <a:lnTo>
                  <a:pt x="1425" y="9191"/>
                </a:lnTo>
                <a:lnTo>
                  <a:pt x="0" y="11489"/>
                </a:lnTo>
                <a:lnTo>
                  <a:pt x="1425" y="13787"/>
                </a:lnTo>
                <a:lnTo>
                  <a:pt x="1425" y="20451"/>
                </a:lnTo>
                <a:cubicBezTo>
                  <a:pt x="1425" y="21086"/>
                  <a:pt x="1585" y="21600"/>
                  <a:pt x="1781" y="21600"/>
                </a:cubicBezTo>
                <a:lnTo>
                  <a:pt x="21244" y="21600"/>
                </a:lnTo>
                <a:cubicBezTo>
                  <a:pt x="21440" y="21600"/>
                  <a:pt x="21600" y="21086"/>
                  <a:pt x="21600" y="20451"/>
                </a:cubicBezTo>
                <a:lnTo>
                  <a:pt x="21600" y="1149"/>
                </a:lnTo>
                <a:cubicBezTo>
                  <a:pt x="21600" y="514"/>
                  <a:pt x="21441" y="0"/>
                  <a:pt x="21244" y="0"/>
                </a:cubicBezTo>
                <a:lnTo>
                  <a:pt x="1781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06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7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Google Shape;139;p2"/>
            <p:cNvSpPr txBox="1"/>
            <p:nvPr/>
          </p:nvSpPr>
          <p:spPr>
            <a:xfrm>
              <a:off x="300663" y="117291"/>
              <a:ext cx="8726786" cy="666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90000"/>
                </a:lnSpc>
                <a:defRPr b="1" sz="40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 [CII] line (1900 GHz 158 μm)</a:t>
              </a:r>
            </a:p>
          </p:txBody>
        </p:sp>
      </p:grpSp>
      <p:pic>
        <p:nvPicPr>
          <p:cNvPr id="310" name="截屏2024-07-19 18.28.26.png" descr="截屏2024-07-19 18.28.26.png"/>
          <p:cNvPicPr>
            <a:picLocks noChangeAspect="1"/>
          </p:cNvPicPr>
          <p:nvPr/>
        </p:nvPicPr>
        <p:blipFill>
          <a:blip r:embed="rId4">
            <a:extLst/>
          </a:blip>
          <a:srcRect l="0" t="57538" r="29653" b="0"/>
          <a:stretch>
            <a:fillRect/>
          </a:stretch>
        </p:blipFill>
        <p:spPr>
          <a:xfrm>
            <a:off x="8497937" y="900108"/>
            <a:ext cx="3687427" cy="1826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成组"/>
          <p:cNvGrpSpPr/>
          <p:nvPr/>
        </p:nvGrpSpPr>
        <p:grpSpPr>
          <a:xfrm>
            <a:off x="8634730" y="2345913"/>
            <a:ext cx="1259111" cy="931387"/>
            <a:chOff x="0" y="0"/>
            <a:chExt cx="1259110" cy="931385"/>
          </a:xfrm>
        </p:grpSpPr>
        <p:sp>
          <p:nvSpPr>
            <p:cNvPr id="312" name="连接线"/>
            <p:cNvSpPr/>
            <p:nvPr/>
          </p:nvSpPr>
          <p:spPr>
            <a:xfrm flipV="1">
              <a:off x="578292" y="-1"/>
              <a:ext cx="680819" cy="550389"/>
            </a:xfrm>
            <a:prstGeom prst="line">
              <a:avLst/>
            </a:prstGeom>
            <a:noFill/>
            <a:ln w="25400" cap="flat">
              <a:solidFill>
                <a:schemeClr val="accent2">
                  <a:satOff val="-18194"/>
                  <a:lumOff val="-11215"/>
                </a:schemeClr>
              </a:solidFill>
              <a:custDash>
                <a:ds d="2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3" name="[CII]"/>
            <p:cNvSpPr txBox="1"/>
            <p:nvPr/>
          </p:nvSpPr>
          <p:spPr>
            <a:xfrm>
              <a:off x="0" y="550385"/>
              <a:ext cx="667309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500">
                  <a:solidFill>
                    <a:schemeClr val="accent2">
                      <a:satOff val="-18194"/>
                      <a:lumOff val="-11215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[CII]</a:t>
              </a:r>
            </a:p>
          </p:txBody>
        </p:sp>
      </p:grpSp>
      <p:sp>
        <p:nvSpPr>
          <p:cNvPr id="315" name="Google Shape;151;g27df92e4ca9_0_1"/>
          <p:cNvSpPr txBox="1"/>
          <p:nvPr/>
        </p:nvSpPr>
        <p:spPr>
          <a:xfrm>
            <a:off x="1755072" y="1504431"/>
            <a:ext cx="3462461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What is [CII] line?</a:t>
            </a:r>
          </a:p>
        </p:txBody>
      </p:sp>
      <p:sp>
        <p:nvSpPr>
          <p:cNvPr id="316" name="ionized carbon fine structure line (2P3/2 —&gt; 2P1/2);…"/>
          <p:cNvSpPr txBox="1"/>
          <p:nvPr/>
        </p:nvSpPr>
        <p:spPr>
          <a:xfrm>
            <a:off x="1043907" y="2964489"/>
            <a:ext cx="9417793" cy="263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30200" indent="-330200" defTabSz="1739900">
              <a:spcBef>
                <a:spcPts val="2000"/>
              </a:spcBef>
              <a:buSzPct val="100000"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ionized carbon fine structure line (</a:t>
            </a:r>
            <a:r>
              <a:rPr baseline="31999"/>
              <a:t>2</a:t>
            </a:r>
            <a:r>
              <a:t>P</a:t>
            </a:r>
            <a:r>
              <a:rPr sz="1600"/>
              <a:t>3/2</a:t>
            </a:r>
            <a:r>
              <a:t> —&gt; </a:t>
            </a:r>
            <a:r>
              <a:rPr baseline="31999"/>
              <a:t>2</a:t>
            </a:r>
            <a:r>
              <a:t>P</a:t>
            </a:r>
            <a:r>
              <a:rPr sz="1600"/>
              <a:t>1/2</a:t>
            </a:r>
            <a:r>
              <a:t>); </a:t>
            </a:r>
          </a:p>
          <a:p>
            <a:pPr marL="330200" indent="-330200" defTabSz="1739900">
              <a:spcBef>
                <a:spcPts val="2000"/>
              </a:spcBef>
              <a:buSzPct val="100000"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 evidence of cooling in a gas cloud warmed by far ultraviolet light;</a:t>
            </a:r>
          </a:p>
          <a:p>
            <a:pPr marL="330200" indent="-330200" defTabSz="1739900">
              <a:spcBef>
                <a:spcPts val="2000"/>
              </a:spcBef>
              <a:buSzPct val="100000"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observed in cooling clouds, photodissociation regions (PDR);</a:t>
            </a:r>
          </a:p>
          <a:p>
            <a:pPr marL="330200" indent="-330200" defTabSz="1739900">
              <a:spcBef>
                <a:spcPts val="2000"/>
              </a:spcBef>
              <a:buSzPct val="100000"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closely related to the star forming process.</a:t>
            </a:r>
          </a:p>
        </p:txBody>
      </p:sp>
      <p:pic>
        <p:nvPicPr>
          <p:cNvPr id="317" name="Morty_Smith.png" descr="Morty_Smit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363533" y="1201528"/>
            <a:ext cx="1772880" cy="546815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000 0.068148" origin="layout" pathEditMode="relative">
                                      <p:cBhvr>
                                        <p:cTn id="1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1"/>
      <p:bldP build="whole" bldLvl="1" animBg="1" rev="0" advAuto="0" spid="314" grpId="4"/>
      <p:bldP build="whole" bldLvl="1" animBg="1" rev="0" advAuto="0" spid="31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矩形标注"/>
          <p:cNvSpPr/>
          <p:nvPr/>
        </p:nvSpPr>
        <p:spPr>
          <a:xfrm>
            <a:off x="8751792" y="3108959"/>
            <a:ext cx="2485632" cy="1339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" y="0"/>
                </a:moveTo>
                <a:cubicBezTo>
                  <a:pt x="247" y="0"/>
                  <a:pt x="0" y="458"/>
                  <a:pt x="0" y="1024"/>
                </a:cubicBezTo>
                <a:lnTo>
                  <a:pt x="0" y="17147"/>
                </a:lnTo>
                <a:cubicBezTo>
                  <a:pt x="0" y="17712"/>
                  <a:pt x="247" y="18171"/>
                  <a:pt x="552" y="18171"/>
                </a:cubicBezTo>
                <a:lnTo>
                  <a:pt x="18096" y="18171"/>
                </a:lnTo>
                <a:lnTo>
                  <a:pt x="21600" y="21600"/>
                </a:lnTo>
                <a:lnTo>
                  <a:pt x="20245" y="12067"/>
                </a:lnTo>
                <a:lnTo>
                  <a:pt x="20245" y="1024"/>
                </a:lnTo>
                <a:cubicBezTo>
                  <a:pt x="20245" y="458"/>
                  <a:pt x="19998" y="0"/>
                  <a:pt x="19693" y="0"/>
                </a:cubicBezTo>
                <a:lnTo>
                  <a:pt x="55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23" name="截屏2025-03-06 18.00.21.png" descr="截屏2025-03-06 18.00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3907" y="1062193"/>
            <a:ext cx="6764199" cy="5433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24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25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" name="Google Shape;139;p2"/>
            <p:cNvSpPr txBox="1"/>
            <p:nvPr/>
          </p:nvSpPr>
          <p:spPr>
            <a:xfrm>
              <a:off x="300663" y="117291"/>
              <a:ext cx="8726786" cy="666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90000"/>
                </a:lnSpc>
                <a:defRPr b="1" sz="40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 [CII] line (1900 GHz, 158 μm)</a:t>
              </a:r>
            </a:p>
          </p:txBody>
        </p:sp>
      </p:grpSp>
      <p:sp>
        <p:nvSpPr>
          <p:cNvPr id="328" name="(J. L. Bernal · E. D. Kovetz)"/>
          <p:cNvSpPr txBox="1"/>
          <p:nvPr/>
        </p:nvSpPr>
        <p:spPr>
          <a:xfrm>
            <a:off x="8480362" y="6170410"/>
            <a:ext cx="1919977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ts val="1200"/>
              </a:spcBef>
              <a:defRPr sz="13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(J. L. Bernal · E. D. Kovetz) </a:t>
            </a:r>
          </a:p>
        </p:txBody>
      </p:sp>
      <p:pic>
        <p:nvPicPr>
          <p:cNvPr id="329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Google Shape;151;g27df92e4ca9_0_1"/>
          <p:cNvSpPr txBox="1"/>
          <p:nvPr/>
        </p:nvSpPr>
        <p:spPr>
          <a:xfrm>
            <a:off x="8911931" y="3352798"/>
            <a:ext cx="2165454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Why [CII]?</a:t>
            </a:r>
          </a:p>
        </p:txBody>
      </p:sp>
      <p:pic>
        <p:nvPicPr>
          <p:cNvPr id="331" name="Morty_Smith.png" descr="Morty_Smit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64216" y="4442038"/>
            <a:ext cx="2108203" cy="650240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截屏2026-03-13 00.39.21.png" descr="截屏2026-03-13 00.39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9896" y="3052553"/>
            <a:ext cx="2522808" cy="33593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37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38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0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矩形标注"/>
          <p:cNvSpPr/>
          <p:nvPr/>
        </p:nvSpPr>
        <p:spPr>
          <a:xfrm>
            <a:off x="1606867" y="1907102"/>
            <a:ext cx="8522498" cy="200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1" y="0"/>
                </a:moveTo>
                <a:cubicBezTo>
                  <a:pt x="72" y="0"/>
                  <a:pt x="0" y="306"/>
                  <a:pt x="0" y="683"/>
                </a:cubicBezTo>
                <a:lnTo>
                  <a:pt x="0" y="18126"/>
                </a:lnTo>
                <a:cubicBezTo>
                  <a:pt x="0" y="18503"/>
                  <a:pt x="72" y="18809"/>
                  <a:pt x="161" y="18809"/>
                </a:cubicBezTo>
                <a:lnTo>
                  <a:pt x="20484" y="18809"/>
                </a:lnTo>
                <a:lnTo>
                  <a:pt x="21600" y="21600"/>
                </a:lnTo>
                <a:lnTo>
                  <a:pt x="21074" y="15616"/>
                </a:lnTo>
                <a:lnTo>
                  <a:pt x="21074" y="683"/>
                </a:lnTo>
                <a:cubicBezTo>
                  <a:pt x="21074" y="306"/>
                  <a:pt x="21002" y="0"/>
                  <a:pt x="20913" y="0"/>
                </a:cubicBezTo>
                <a:lnTo>
                  <a:pt x="161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2" name="Let’s do it!"/>
          <p:cNvSpPr txBox="1"/>
          <p:nvPr/>
        </p:nvSpPr>
        <p:spPr>
          <a:xfrm>
            <a:off x="4218473" y="2324100"/>
            <a:ext cx="3299286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739900">
              <a:spcBef>
                <a:spcPts val="2000"/>
              </a:spcBef>
              <a:defRPr b="1" sz="5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Let’s do it!</a:t>
            </a:r>
          </a:p>
        </p:txBody>
      </p:sp>
      <p:sp>
        <p:nvSpPr>
          <p:cNvPr id="343" name="By Copyright for the animated character is held by Adult Swim."/>
          <p:cNvSpPr txBox="1"/>
          <p:nvPr/>
        </p:nvSpPr>
        <p:spPr>
          <a:xfrm>
            <a:off x="6775712" y="6527065"/>
            <a:ext cx="912064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47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8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0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Halo Field</a:t>
            </a:r>
          </a:p>
        </p:txBody>
      </p:sp>
      <p:sp>
        <p:nvSpPr>
          <p:cNvPr id="352" name="21cmFAST-v4*"/>
          <p:cNvSpPr txBox="1"/>
          <p:nvPr/>
        </p:nvSpPr>
        <p:spPr>
          <a:xfrm>
            <a:off x="763375" y="1435738"/>
            <a:ext cx="214664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solidFill>
                  <a:schemeClr val="accent2">
                    <a:satOff val="-18194"/>
                    <a:lumOff val="-11215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21cmFAST-v4*</a:t>
            </a:r>
          </a:p>
        </p:txBody>
      </p:sp>
      <p:pic>
        <p:nvPicPr>
          <p:cNvPr id="353" name="截屏2026-03-11 18.00.57.png" descr="截屏2026-03-11 18.00.5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293" y="1989096"/>
            <a:ext cx="3267815" cy="390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截屏2026-03-11 18.02.36.png" descr="截屏2026-03-11 18.02.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9361" y="1362567"/>
            <a:ext cx="7124701" cy="4610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截屏2026-03-11 18.47.11.png" descr="截屏2026-03-11 18.47.1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28615" y="1040963"/>
            <a:ext cx="3185573" cy="355517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*Davies, Mesinger, Murray (2025)"/>
          <p:cNvSpPr txBox="1"/>
          <p:nvPr/>
        </p:nvSpPr>
        <p:spPr>
          <a:xfrm>
            <a:off x="503410" y="6058734"/>
            <a:ext cx="3866482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*Davies, Mesinger, Murray (2025)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6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61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Halo Field</a:t>
            </a:r>
          </a:p>
        </p:txBody>
      </p:sp>
      <p:sp>
        <p:nvSpPr>
          <p:cNvPr id="365" name="21cmFAST-v4*"/>
          <p:cNvSpPr txBox="1"/>
          <p:nvPr/>
        </p:nvSpPr>
        <p:spPr>
          <a:xfrm>
            <a:off x="763375" y="1435738"/>
            <a:ext cx="214664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solidFill>
                  <a:schemeClr val="accent2">
                    <a:satOff val="-18194"/>
                    <a:lumOff val="-11215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21cmFAST-v4*</a:t>
            </a:r>
          </a:p>
        </p:txBody>
      </p:sp>
      <p:pic>
        <p:nvPicPr>
          <p:cNvPr id="366" name="截屏2026-03-11 18.00.57.png" descr="截屏2026-03-11 18.00.5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293" y="1989096"/>
            <a:ext cx="3267815" cy="390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截屏2026-03-11 18.02.36.png" descr="截屏2026-03-11 18.02.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9361" y="1362567"/>
            <a:ext cx="7124701" cy="4610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截屏2026-03-11 18.50.49.png" descr="截屏2026-03-11 18.50.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83042" y="3713019"/>
            <a:ext cx="2881445" cy="239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截屏2026-03-11 19.16.22.png" descr="截屏2026-03-11 19.16.2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77405" y="1013597"/>
            <a:ext cx="3267872" cy="3605313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*Davies, Mesinger, Murray (2025)"/>
          <p:cNvSpPr txBox="1"/>
          <p:nvPr/>
        </p:nvSpPr>
        <p:spPr>
          <a:xfrm>
            <a:off x="503410" y="6058734"/>
            <a:ext cx="3866482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*Davies, Mesinger, Murray (2025)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74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5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7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Halo Field</a:t>
            </a:r>
          </a:p>
        </p:txBody>
      </p:sp>
      <p:sp>
        <p:nvSpPr>
          <p:cNvPr id="379" name="21cmFAST-v4"/>
          <p:cNvSpPr txBox="1"/>
          <p:nvPr/>
        </p:nvSpPr>
        <p:spPr>
          <a:xfrm>
            <a:off x="763375" y="1435738"/>
            <a:ext cx="214664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solidFill>
                  <a:schemeClr val="accent2">
                    <a:satOff val="-18194"/>
                    <a:lumOff val="-11215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21cmFAST-v4*</a:t>
            </a:r>
          </a:p>
        </p:txBody>
      </p:sp>
      <p:pic>
        <p:nvPicPr>
          <p:cNvPr id="380" name="截屏2026-03-11 18.00.57.png" descr="截屏2026-03-11 18.00.5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293" y="1989096"/>
            <a:ext cx="3267815" cy="390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截屏2026-03-11 18.02.36.png" descr="截屏2026-03-11 18.02.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9361" y="1362567"/>
            <a:ext cx="7124701" cy="4610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截屏2026-03-11 18.50.49.png" descr="截屏2026-03-11 18.50.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83042" y="3713019"/>
            <a:ext cx="3097273" cy="2578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截屏2026-03-11 19.17.27.png" descr="截屏2026-03-11 19.17.2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06419" y="1038118"/>
            <a:ext cx="3442504" cy="352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截屏2026-03-11 19.17.41.png" descr="截屏2026-03-11 19.17.4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71177" y="3808641"/>
            <a:ext cx="2921003" cy="2387603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*Davies, Mesinger, Murray (2025)"/>
          <p:cNvSpPr txBox="1"/>
          <p:nvPr/>
        </p:nvSpPr>
        <p:spPr>
          <a:xfrm>
            <a:off x="503410" y="6058734"/>
            <a:ext cx="3866482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*Davies, Mesinger, Murray (2025)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*Davies, Mesinger, Murray (2025)"/>
          <p:cNvSpPr txBox="1"/>
          <p:nvPr/>
        </p:nvSpPr>
        <p:spPr>
          <a:xfrm>
            <a:off x="503410" y="6058734"/>
            <a:ext cx="3866482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*Davies, Mesinger, Murray (2025) </a:t>
            </a:r>
          </a:p>
        </p:txBody>
      </p:sp>
      <p:grpSp>
        <p:nvGrpSpPr>
          <p:cNvPr id="39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39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91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3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Halo Field</a:t>
            </a:r>
          </a:p>
        </p:txBody>
      </p:sp>
      <p:pic>
        <p:nvPicPr>
          <p:cNvPr id="395" name="截屏2026-03-11 18.04.32.png" descr="截屏2026-03-11 18.04.32.png"/>
          <p:cNvPicPr>
            <a:picLocks noChangeAspect="1"/>
          </p:cNvPicPr>
          <p:nvPr/>
        </p:nvPicPr>
        <p:blipFill>
          <a:blip r:embed="rId5">
            <a:extLst/>
          </a:blip>
          <a:srcRect l="31176" t="0" r="0" b="0"/>
          <a:stretch>
            <a:fillRect/>
          </a:stretch>
        </p:blipFill>
        <p:spPr>
          <a:xfrm>
            <a:off x="6199761" y="944876"/>
            <a:ext cx="5773587" cy="554295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21cmFAST-v4"/>
          <p:cNvSpPr txBox="1"/>
          <p:nvPr/>
        </p:nvSpPr>
        <p:spPr>
          <a:xfrm>
            <a:off x="763375" y="1435738"/>
            <a:ext cx="214664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solidFill>
                  <a:schemeClr val="accent2">
                    <a:satOff val="-18194"/>
                    <a:lumOff val="-11215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21cmFAST-v4*</a:t>
            </a:r>
          </a:p>
        </p:txBody>
      </p:sp>
      <p:pic>
        <p:nvPicPr>
          <p:cNvPr id="397" name="截屏2026-03-11 18.00.57.png" descr="截屏2026-03-11 18.00.5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3293" y="1989096"/>
            <a:ext cx="3267815" cy="390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截屏2026-03-11 18.04.32.png" descr="截屏2026-03-11 18.04.32.png"/>
          <p:cNvPicPr>
            <a:picLocks noChangeAspect="1"/>
          </p:cNvPicPr>
          <p:nvPr/>
        </p:nvPicPr>
        <p:blipFill>
          <a:blip r:embed="rId5">
            <a:extLst/>
          </a:blip>
          <a:srcRect l="0" t="73935" r="55492" b="0"/>
          <a:stretch>
            <a:fillRect/>
          </a:stretch>
        </p:blipFill>
        <p:spPr>
          <a:xfrm>
            <a:off x="4604306" y="5141991"/>
            <a:ext cx="3267857" cy="12644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" name="成组"/>
          <p:cNvGrpSpPr/>
          <p:nvPr/>
        </p:nvGrpSpPr>
        <p:grpSpPr>
          <a:xfrm>
            <a:off x="369848" y="1192345"/>
            <a:ext cx="8954733" cy="5791205"/>
            <a:chOff x="0" y="0"/>
            <a:chExt cx="8954732" cy="5791203"/>
          </a:xfrm>
        </p:grpSpPr>
        <p:pic>
          <p:nvPicPr>
            <p:cNvPr id="399" name="Rick_Sanchez.png" descr="Rick_Sanchez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781302" cy="5791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0" name="矩形标注"/>
            <p:cNvSpPr/>
            <p:nvPr/>
          </p:nvSpPr>
          <p:spPr>
            <a:xfrm>
              <a:off x="2497570" y="632412"/>
              <a:ext cx="6457162" cy="201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" y="0"/>
                  </a:moveTo>
                  <a:cubicBezTo>
                    <a:pt x="945" y="0"/>
                    <a:pt x="850" y="305"/>
                    <a:pt x="850" y="681"/>
                  </a:cubicBezTo>
                  <a:lnTo>
                    <a:pt x="850" y="5446"/>
                  </a:lnTo>
                  <a:lnTo>
                    <a:pt x="0" y="6807"/>
                  </a:lnTo>
                  <a:lnTo>
                    <a:pt x="850" y="8169"/>
                  </a:lnTo>
                  <a:lnTo>
                    <a:pt x="850" y="20919"/>
                  </a:lnTo>
                  <a:cubicBezTo>
                    <a:pt x="850" y="21295"/>
                    <a:pt x="945" y="21600"/>
                    <a:pt x="1062" y="21600"/>
                  </a:cubicBezTo>
                  <a:lnTo>
                    <a:pt x="21388" y="21600"/>
                  </a:lnTo>
                  <a:cubicBezTo>
                    <a:pt x="21505" y="21600"/>
                    <a:pt x="21600" y="21295"/>
                    <a:pt x="21600" y="20919"/>
                  </a:cubicBezTo>
                  <a:lnTo>
                    <a:pt x="21600" y="681"/>
                  </a:lnTo>
                  <a:cubicBezTo>
                    <a:pt x="21600" y="305"/>
                    <a:pt x="21505" y="0"/>
                    <a:pt x="21388" y="0"/>
                  </a:cubicBezTo>
                  <a:lnTo>
                    <a:pt x="1062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Fast!…"/>
            <p:cNvSpPr txBox="1"/>
            <p:nvPr/>
          </p:nvSpPr>
          <p:spPr>
            <a:xfrm>
              <a:off x="3437550" y="619713"/>
              <a:ext cx="5321215" cy="180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defTabSz="1739900">
                <a:spcBef>
                  <a:spcPts val="2000"/>
                </a:spcBef>
                <a:defRPr b="1" sz="50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Fast! </a:t>
              </a:r>
            </a:p>
            <a:p>
              <a:pPr defTabSz="1739900">
                <a:spcBef>
                  <a:spcPts val="2000"/>
                </a:spcBef>
                <a:defRPr b="1" sz="50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Allow stochasticity!</a:t>
              </a:r>
            </a:p>
          </p:txBody>
        </p:sp>
      </p:grpSp>
      <p:sp>
        <p:nvSpPr>
          <p:cNvPr id="403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407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08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0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sp>
        <p:nvSpPr>
          <p:cNvPr id="412" name="[CII] line intensity mapping simulation"/>
          <p:cNvSpPr txBox="1"/>
          <p:nvPr/>
        </p:nvSpPr>
        <p:spPr>
          <a:xfrm>
            <a:off x="763374" y="1435738"/>
            <a:ext cx="499045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line intensity mapping simulation</a:t>
            </a:r>
          </a:p>
        </p:txBody>
      </p:sp>
      <p:grpSp>
        <p:nvGrpSpPr>
          <p:cNvPr id="424" name="成组"/>
          <p:cNvGrpSpPr/>
          <p:nvPr/>
        </p:nvGrpSpPr>
        <p:grpSpPr>
          <a:xfrm>
            <a:off x="3127775" y="1972425"/>
            <a:ext cx="5414642" cy="3292010"/>
            <a:chOff x="0" y="0"/>
            <a:chExt cx="5414641" cy="3292009"/>
          </a:xfrm>
        </p:grpSpPr>
        <p:pic>
          <p:nvPicPr>
            <p:cNvPr id="413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37360" b="0"/>
            <a:stretch>
              <a:fillRect/>
            </a:stretch>
          </p:blipFill>
          <p:spPr>
            <a:xfrm>
              <a:off x="0" y="0"/>
              <a:ext cx="3858308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6" cy="723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截屏2025-02-25 10.51.01.png" descr="截屏2025-02-25 10.51.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3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截屏2025-02-25 10.51.13.png" descr="截屏2025-02-25 10.51.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1"/>
              <a:ext cx="1841133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截屏2025-02-25 10.29.12.png" descr="截屏2025-02-25 10.29.1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8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(SHMR)"/>
            <p:cNvSpPr txBox="1"/>
            <p:nvPr/>
          </p:nvSpPr>
          <p:spPr>
            <a:xfrm>
              <a:off x="4353363" y="140192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421" name="(FMR)"/>
            <p:cNvSpPr txBox="1"/>
            <p:nvPr/>
          </p:nvSpPr>
          <p:spPr>
            <a:xfrm>
              <a:off x="4353363" y="1575405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422" name="(SFMS)"/>
            <p:cNvSpPr txBox="1"/>
            <p:nvPr/>
          </p:nvSpPr>
          <p:spPr>
            <a:xfrm>
              <a:off x="4353363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  <p:sp>
          <p:nvSpPr>
            <p:cNvPr id="423" name="(CII luminosity scaling relation)"/>
            <p:cNvSpPr txBox="1"/>
            <p:nvPr/>
          </p:nvSpPr>
          <p:spPr>
            <a:xfrm>
              <a:off x="2023034" y="2987209"/>
              <a:ext cx="339160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(CII luminosity scaling relation)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9252 -0.001276" origin="layout" pathEditMode="relative">
                                      <p:cBhvr>
                                        <p:cTn id="6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成组"/>
          <p:cNvGrpSpPr/>
          <p:nvPr/>
        </p:nvGrpSpPr>
        <p:grpSpPr>
          <a:xfrm>
            <a:off x="431912" y="2140099"/>
            <a:ext cx="5322931" cy="2816800"/>
            <a:chOff x="0" y="0"/>
            <a:chExt cx="5322930" cy="2816798"/>
          </a:xfrm>
        </p:grpSpPr>
        <p:pic>
          <p:nvPicPr>
            <p:cNvPr id="428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截屏2025-02-25 10.51.01.png" descr="截屏2025-02-25 10.51.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7360" b="0"/>
            <a:stretch>
              <a:fillRect/>
            </a:stretch>
          </p:blipFill>
          <p:spPr>
            <a:xfrm>
              <a:off x="0" y="-1"/>
              <a:ext cx="3858307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截屏2025-02-25 10.51.13.png" descr="截屏2025-02-25 10.51.13.png"/>
            <p:cNvPicPr>
              <a:picLocks noChangeAspect="1"/>
            </p:cNvPicPr>
            <p:nvPr/>
          </p:nvPicPr>
          <p:blipFill>
            <a:blip r:embed="rId5">
              <a:alphaModFix amt="3577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1"/>
              <a:ext cx="2336456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截屏2025-02-25 10.51.01.png" descr="截屏2025-02-25 10.51.01.png"/>
            <p:cNvPicPr>
              <a:picLocks noChangeAspect="1"/>
            </p:cNvPicPr>
            <p:nvPr/>
          </p:nvPicPr>
          <p:blipFill>
            <a:blip r:embed="rId4">
              <a:alphaModFix amt="3577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2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截屏2025-02-25 10.51.13.png" descr="截屏2025-02-25 10.51.13.png"/>
            <p:cNvPicPr>
              <a:picLocks noChangeAspect="1"/>
            </p:cNvPicPr>
            <p:nvPr/>
          </p:nvPicPr>
          <p:blipFill>
            <a:blip r:embed="rId5">
              <a:alphaModFix amt="35776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092895"/>
              <a:ext cx="1841132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158028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577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4" y="2246883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(SHMR)"/>
            <p:cNvSpPr txBox="1"/>
            <p:nvPr/>
          </p:nvSpPr>
          <p:spPr>
            <a:xfrm>
              <a:off x="4261922" y="182175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436" name="(FMR)"/>
            <p:cNvSpPr txBox="1"/>
            <p:nvPr/>
          </p:nvSpPr>
          <p:spPr>
            <a:xfrm>
              <a:off x="4370703" y="1614818"/>
              <a:ext cx="752007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437" name="(SFMS)"/>
            <p:cNvSpPr txBox="1"/>
            <p:nvPr/>
          </p:nvSpPr>
          <p:spPr>
            <a:xfrm>
              <a:off x="4353362" y="840707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pic>
        <p:nvPicPr>
          <p:cNvPr id="439" name="SMHM-SFR.png" descr="SMHM-SFR.png"/>
          <p:cNvPicPr>
            <a:picLocks noChangeAspect="1"/>
          </p:cNvPicPr>
          <p:nvPr/>
        </p:nvPicPr>
        <p:blipFill>
          <a:blip r:embed="rId6">
            <a:extLst/>
          </a:blip>
          <a:srcRect l="0" t="6477" r="49404" b="0"/>
          <a:stretch>
            <a:fillRect/>
          </a:stretch>
        </p:blipFill>
        <p:spPr>
          <a:xfrm>
            <a:off x="6660343" y="1152106"/>
            <a:ext cx="4627220" cy="5128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44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41" name="logo-sns@2x_0.png" descr="logo-sns@2x_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3" name="成组" descr="成组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tellar-to-halo mass relation"/>
          <p:cNvSpPr txBox="1"/>
          <p:nvPr/>
        </p:nvSpPr>
        <p:spPr>
          <a:xfrm>
            <a:off x="686634" y="1464513"/>
            <a:ext cx="373955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Stellar-to-halo mass relation </a:t>
            </a:r>
          </a:p>
        </p:txBody>
      </p:sp>
      <p:sp>
        <p:nvSpPr>
          <p:cNvPr id="445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39"/>
                                        </p:tgtEl>
                                      </p:cBhvr>
                                      <p:by x="54925" y="5492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1667 -0.168536" origin="layout" pathEditMode="relative">
                                      <p:cBhvr>
                                        <p:cTn id="9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MHM-SFR.png" descr="SMHM-SFR.png"/>
          <p:cNvPicPr>
            <a:picLocks noChangeAspect="1"/>
          </p:cNvPicPr>
          <p:nvPr/>
        </p:nvPicPr>
        <p:blipFill>
          <a:blip r:embed="rId3">
            <a:extLst/>
          </a:blip>
          <a:srcRect l="0" t="6477" r="49404" b="0"/>
          <a:stretch>
            <a:fillRect/>
          </a:stretch>
        </p:blipFill>
        <p:spPr>
          <a:xfrm>
            <a:off x="6650184" y="1091146"/>
            <a:ext cx="2541329" cy="2816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45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51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3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pic>
        <p:nvPicPr>
          <p:cNvPr id="455" name="SFR-comparison.png" descr="SFR-comparison.png"/>
          <p:cNvPicPr>
            <a:picLocks noChangeAspect="1"/>
          </p:cNvPicPr>
          <p:nvPr/>
        </p:nvPicPr>
        <p:blipFill>
          <a:blip r:embed="rId6">
            <a:extLst/>
          </a:blip>
          <a:srcRect l="49341" t="0" r="0" b="0"/>
          <a:stretch>
            <a:fillRect/>
          </a:stretch>
        </p:blipFill>
        <p:spPr>
          <a:xfrm>
            <a:off x="6427967" y="1130199"/>
            <a:ext cx="4636631" cy="50746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成组"/>
          <p:cNvGrpSpPr/>
          <p:nvPr/>
        </p:nvGrpSpPr>
        <p:grpSpPr>
          <a:xfrm>
            <a:off x="361856" y="2036327"/>
            <a:ext cx="5322933" cy="2930657"/>
            <a:chOff x="0" y="-1"/>
            <a:chExt cx="5322931" cy="2930655"/>
          </a:xfrm>
        </p:grpSpPr>
        <p:pic>
          <p:nvPicPr>
            <p:cNvPr id="456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截屏2025-02-25 10.51.01.png" descr="截屏2025-02-25 10.51.01.png"/>
            <p:cNvPicPr>
              <a:picLocks noChangeAspect="1"/>
            </p:cNvPicPr>
            <p:nvPr/>
          </p:nvPicPr>
          <p:blipFill>
            <a:blip r:embed="rId8">
              <a:alphaModFix amt="39917"/>
              <a:extLst/>
            </a:blip>
            <a:srcRect l="0" t="0" r="37360" b="0"/>
            <a:stretch>
              <a:fillRect/>
            </a:stretch>
          </p:blipFill>
          <p:spPr>
            <a:xfrm>
              <a:off x="-1" y="-2"/>
              <a:ext cx="3858309" cy="71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截屏2025-02-25 10.51.13.png" descr="截屏2025-02-25 10.51.13.png"/>
            <p:cNvPicPr>
              <a:picLocks noChangeAspect="1"/>
            </p:cNvPicPr>
            <p:nvPr/>
          </p:nvPicPr>
          <p:blipFill>
            <a:blip r:embed="rId9">
              <a:alphaModFix amt="39917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1"/>
              <a:ext cx="2336456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截屏2025-02-25 10.51.01.png" descr="截屏2025-02-25 10.51.01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3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截屏2025-02-25 10.51.13.png" descr="截屏2025-02-25 10.51.13.png"/>
            <p:cNvPicPr>
              <a:picLocks noChangeAspect="1"/>
            </p:cNvPicPr>
            <p:nvPr/>
          </p:nvPicPr>
          <p:blipFill>
            <a:blip r:embed="rId9">
              <a:alphaModFix amt="39917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3" cy="723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截屏2025-02-25 10.29.12.png" descr="截屏2025-02-25 10.29.12.png"/>
            <p:cNvPicPr>
              <a:picLocks noChangeAspect="1"/>
            </p:cNvPicPr>
            <p:nvPr/>
          </p:nvPicPr>
          <p:blipFill>
            <a:blip r:embed="rId7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2" cy="416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(SHMR)"/>
            <p:cNvSpPr txBox="1"/>
            <p:nvPr/>
          </p:nvSpPr>
          <p:spPr>
            <a:xfrm>
              <a:off x="4353363" y="140191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464" name="(FMR)"/>
            <p:cNvSpPr txBox="1"/>
            <p:nvPr/>
          </p:nvSpPr>
          <p:spPr>
            <a:xfrm>
              <a:off x="4353363" y="1575405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465" name="(SFMS)"/>
            <p:cNvSpPr txBox="1"/>
            <p:nvPr/>
          </p:nvSpPr>
          <p:spPr>
            <a:xfrm>
              <a:off x="4353363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sp>
        <p:nvSpPr>
          <p:cNvPr id="467" name="Star formation main sequence"/>
          <p:cNvSpPr txBox="1"/>
          <p:nvPr/>
        </p:nvSpPr>
        <p:spPr>
          <a:xfrm>
            <a:off x="561932" y="1387774"/>
            <a:ext cx="394002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Star formation main sequence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55"/>
                                        </p:tgtEl>
                                      </p:cBhvr>
                                      <p:by x="57428" y="5742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52500 -0.177778" origin="layout" pathEditMode="relative">
                                      <p:cBhvr>
                                        <p:cTn id="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5" y="1329074"/>
            <a:ext cx="12173810" cy="4199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05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6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" name="截屏2025-02-26 11.07.16.png" descr="截屏2025-02-26 11.07.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4198" y="4247107"/>
            <a:ext cx="1525247" cy="178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成组" descr="成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Google Shape;139;p2"/>
          <p:cNvSpPr txBox="1"/>
          <p:nvPr/>
        </p:nvSpPr>
        <p:spPr>
          <a:xfrm>
            <a:off x="398442" y="22931"/>
            <a:ext cx="5566795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21cm Cosmology</a:t>
            </a:r>
          </a:p>
        </p:txBody>
      </p:sp>
      <p:sp>
        <p:nvSpPr>
          <p:cNvPr id="211" name="image credit: NAOJ"/>
          <p:cNvSpPr txBox="1"/>
          <p:nvPr/>
        </p:nvSpPr>
        <p:spPr>
          <a:xfrm>
            <a:off x="10113056" y="6571515"/>
            <a:ext cx="169991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image credit: NAOJ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成组"/>
          <p:cNvGrpSpPr/>
          <p:nvPr/>
        </p:nvGrpSpPr>
        <p:grpSpPr>
          <a:xfrm>
            <a:off x="361856" y="2036327"/>
            <a:ext cx="5322933" cy="2930657"/>
            <a:chOff x="0" y="-1"/>
            <a:chExt cx="5322931" cy="2930655"/>
          </a:xfrm>
        </p:grpSpPr>
        <p:pic>
          <p:nvPicPr>
            <p:cNvPr id="471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" name="截屏2025-02-25 10.51.01.png" descr="截屏2025-02-25 10.51.01.png"/>
            <p:cNvPicPr>
              <a:picLocks noChangeAspect="1"/>
            </p:cNvPicPr>
            <p:nvPr/>
          </p:nvPicPr>
          <p:blipFill>
            <a:blip r:embed="rId4">
              <a:alphaModFix amt="39917"/>
              <a:extLst/>
            </a:blip>
            <a:srcRect l="0" t="0" r="37360" b="0"/>
            <a:stretch>
              <a:fillRect/>
            </a:stretch>
          </p:blipFill>
          <p:spPr>
            <a:xfrm>
              <a:off x="-1" y="-2"/>
              <a:ext cx="3858309" cy="71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截屏2025-02-25 10.51.13.png" descr="截屏2025-02-25 10.51.13.png"/>
            <p:cNvPicPr>
              <a:picLocks noChangeAspect="1"/>
            </p:cNvPicPr>
            <p:nvPr/>
          </p:nvPicPr>
          <p:blipFill>
            <a:blip r:embed="rId5">
              <a:alphaModFix amt="39917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1"/>
              <a:ext cx="2336456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截屏2025-02-25 10.51.01.png" descr="截屏2025-02-25 10.51.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3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截屏2025-02-25 10.51.13.png" descr="截屏2025-02-25 10.51.13.png"/>
            <p:cNvPicPr>
              <a:picLocks noChangeAspect="1"/>
            </p:cNvPicPr>
            <p:nvPr/>
          </p:nvPicPr>
          <p:blipFill>
            <a:blip r:embed="rId5">
              <a:alphaModFix amt="39917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3" cy="723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截屏2025-02-25 10.29.12.png" descr="截屏2025-02-25 10.29.12.png"/>
            <p:cNvPicPr>
              <a:picLocks noChangeAspect="1"/>
            </p:cNvPicPr>
            <p:nvPr/>
          </p:nvPicPr>
          <p:blipFill>
            <a:blip r:embed="rId3">
              <a:alphaModFix amt="3991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2" cy="416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(SHMR)"/>
            <p:cNvSpPr txBox="1"/>
            <p:nvPr/>
          </p:nvSpPr>
          <p:spPr>
            <a:xfrm>
              <a:off x="4353363" y="140191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479" name="(FMR)"/>
            <p:cNvSpPr txBox="1"/>
            <p:nvPr/>
          </p:nvSpPr>
          <p:spPr>
            <a:xfrm>
              <a:off x="4353363" y="1575405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480" name="(SFMS)"/>
            <p:cNvSpPr txBox="1"/>
            <p:nvPr/>
          </p:nvSpPr>
          <p:spPr>
            <a:xfrm>
              <a:off x="4353363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pic>
        <p:nvPicPr>
          <p:cNvPr id="482" name="SFR-comparison.png" descr="SFR-comparison.png"/>
          <p:cNvPicPr>
            <a:picLocks noChangeAspect="1"/>
          </p:cNvPicPr>
          <p:nvPr/>
        </p:nvPicPr>
        <p:blipFill>
          <a:blip r:embed="rId6">
            <a:extLst/>
          </a:blip>
          <a:srcRect l="49341" t="0" r="0" b="0"/>
          <a:stretch>
            <a:fillRect/>
          </a:stretch>
        </p:blipFill>
        <p:spPr>
          <a:xfrm>
            <a:off x="9214408" y="985896"/>
            <a:ext cx="2662989" cy="29145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483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84" name="logo-sns@2x_0.png" descr="logo-sns@2x_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6" name="成组" descr="成组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tar formation main sequence"/>
          <p:cNvSpPr txBox="1"/>
          <p:nvPr/>
        </p:nvSpPr>
        <p:spPr>
          <a:xfrm>
            <a:off x="561932" y="1387774"/>
            <a:ext cx="394002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Star formation main sequence </a:t>
            </a:r>
          </a:p>
        </p:txBody>
      </p:sp>
      <p:sp>
        <p:nvSpPr>
          <p:cNvPr id="488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pic>
        <p:nvPicPr>
          <p:cNvPr id="489" name="SMHM-SFR.png" descr="SMHM-SFR.png"/>
          <p:cNvPicPr>
            <a:picLocks noChangeAspect="1"/>
          </p:cNvPicPr>
          <p:nvPr/>
        </p:nvPicPr>
        <p:blipFill>
          <a:blip r:embed="rId9">
            <a:extLst/>
          </a:blip>
          <a:srcRect l="0" t="6477" r="49404" b="0"/>
          <a:stretch>
            <a:fillRect/>
          </a:stretch>
        </p:blipFill>
        <p:spPr>
          <a:xfrm>
            <a:off x="6467304" y="985897"/>
            <a:ext cx="2629639" cy="291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SFR-comparison.png" descr="SFR-comparison.png"/>
          <p:cNvPicPr>
            <a:picLocks noChangeAspect="1"/>
          </p:cNvPicPr>
          <p:nvPr/>
        </p:nvPicPr>
        <p:blipFill>
          <a:blip r:embed="rId6">
            <a:extLst/>
          </a:blip>
          <a:srcRect l="0" t="0" r="49518" b="0"/>
          <a:stretch>
            <a:fillRect/>
          </a:stretch>
        </p:blipFill>
        <p:spPr>
          <a:xfrm>
            <a:off x="6587418" y="971705"/>
            <a:ext cx="5146448" cy="5299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90"/>
                                        </p:tgtEl>
                                      </p:cBhvr>
                                      <p:by x="55368" y="5536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3622 -0.171817" origin="layout" pathEditMode="relative">
                                      <p:cBhvr>
                                        <p:cTn id="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FR-comparison.png" descr="SFR-comparison.png"/>
          <p:cNvPicPr>
            <a:picLocks noChangeAspect="1"/>
          </p:cNvPicPr>
          <p:nvPr/>
        </p:nvPicPr>
        <p:blipFill>
          <a:blip r:embed="rId3">
            <a:extLst/>
          </a:blip>
          <a:srcRect l="49341" t="0" r="0" b="0"/>
          <a:stretch>
            <a:fillRect/>
          </a:stretch>
        </p:blipFill>
        <p:spPr>
          <a:xfrm>
            <a:off x="9214408" y="985896"/>
            <a:ext cx="2662989" cy="291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FR-comparison.png" descr="SFR-comparison.png"/>
          <p:cNvPicPr>
            <a:picLocks noChangeAspect="1"/>
          </p:cNvPicPr>
          <p:nvPr/>
        </p:nvPicPr>
        <p:blipFill>
          <a:blip r:embed="rId3">
            <a:extLst/>
          </a:blip>
          <a:srcRect l="0" t="0" r="49518" b="0"/>
          <a:stretch>
            <a:fillRect/>
          </a:stretch>
        </p:blipFill>
        <p:spPr>
          <a:xfrm>
            <a:off x="9214408" y="969029"/>
            <a:ext cx="2663083" cy="29482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8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496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97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9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tar formation main sequence"/>
          <p:cNvSpPr txBox="1"/>
          <p:nvPr/>
        </p:nvSpPr>
        <p:spPr>
          <a:xfrm>
            <a:off x="561932" y="1387774"/>
            <a:ext cx="394002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Star formation main sequence </a:t>
            </a:r>
          </a:p>
        </p:txBody>
      </p:sp>
      <p:sp>
        <p:nvSpPr>
          <p:cNvPr id="501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pic>
        <p:nvPicPr>
          <p:cNvPr id="502" name="SMHM-SFR.png" descr="SMHM-SFR.png"/>
          <p:cNvPicPr>
            <a:picLocks noChangeAspect="1"/>
          </p:cNvPicPr>
          <p:nvPr/>
        </p:nvPicPr>
        <p:blipFill>
          <a:blip r:embed="rId6">
            <a:extLst/>
          </a:blip>
          <a:srcRect l="0" t="6477" r="49404" b="0"/>
          <a:stretch>
            <a:fillRect/>
          </a:stretch>
        </p:blipFill>
        <p:spPr>
          <a:xfrm>
            <a:off x="6467304" y="985897"/>
            <a:ext cx="2629639" cy="291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SFR-FMR.png" descr="SFR-FMR.png"/>
          <p:cNvPicPr>
            <a:picLocks noChangeAspect="1"/>
          </p:cNvPicPr>
          <p:nvPr/>
        </p:nvPicPr>
        <p:blipFill>
          <a:blip r:embed="rId7">
            <a:extLst/>
          </a:blip>
          <a:srcRect l="50365" t="0" r="0" b="0"/>
          <a:stretch>
            <a:fillRect/>
          </a:stretch>
        </p:blipFill>
        <p:spPr>
          <a:xfrm>
            <a:off x="6604578" y="962736"/>
            <a:ext cx="5094307" cy="55071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" name="成组"/>
          <p:cNvGrpSpPr/>
          <p:nvPr/>
        </p:nvGrpSpPr>
        <p:grpSpPr>
          <a:xfrm>
            <a:off x="499000" y="1935461"/>
            <a:ext cx="5322931" cy="2930654"/>
            <a:chOff x="0" y="0"/>
            <a:chExt cx="5322930" cy="2930653"/>
          </a:xfrm>
        </p:grpSpPr>
        <p:pic>
          <p:nvPicPr>
            <p:cNvPr id="504" name="截屏2025-02-25 10.29.12.png" descr="截屏2025-02-25 10.29.12.png"/>
            <p:cNvPicPr>
              <a:picLocks noChangeAspect="1"/>
            </p:cNvPicPr>
            <p:nvPr/>
          </p:nvPicPr>
          <p:blipFill>
            <a:blip r:embed="rId8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截屏2025-02-25 10.51.01.png" descr="截屏2025-02-25 10.51.01.png"/>
            <p:cNvPicPr>
              <a:picLocks noChangeAspect="1"/>
            </p:cNvPicPr>
            <p:nvPr/>
          </p:nvPicPr>
          <p:blipFill>
            <a:blip r:embed="rId9">
              <a:alphaModFix amt="40147"/>
              <a:extLst/>
            </a:blip>
            <a:srcRect l="0" t="0" r="37360" b="0"/>
            <a:stretch>
              <a:fillRect/>
            </a:stretch>
          </p:blipFill>
          <p:spPr>
            <a:xfrm>
              <a:off x="0" y="-1"/>
              <a:ext cx="3858307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截屏2025-02-25 10.51.13.png" descr="截屏2025-02-25 10.51.1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5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截屏2025-02-25 10.51.01.png" descr="截屏2025-02-25 10.51.01.png"/>
            <p:cNvPicPr>
              <a:picLocks noChangeAspect="1"/>
            </p:cNvPicPr>
            <p:nvPr/>
          </p:nvPicPr>
          <p:blipFill>
            <a:blip r:embed="rId9">
              <a:alphaModFix amt="40147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2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截屏2025-02-25 10.51.13.png" descr="截屏2025-02-25 10.51.13.png"/>
            <p:cNvPicPr>
              <a:picLocks noChangeAspect="1"/>
            </p:cNvPicPr>
            <p:nvPr/>
          </p:nvPicPr>
          <p:blipFill>
            <a:blip r:embed="rId10">
              <a:alphaModFix amt="40147"/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49"/>
              <a:ext cx="1841132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截屏2025-02-25 10.29.12.png" descr="截屏2025-02-25 10.29.12.png"/>
            <p:cNvPicPr>
              <a:picLocks noChangeAspect="1"/>
            </p:cNvPicPr>
            <p:nvPr/>
          </p:nvPicPr>
          <p:blipFill>
            <a:blip r:embed="rId8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8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截屏2025-02-25 10.29.12.png" descr="截屏2025-02-25 10.29.12.png"/>
            <p:cNvPicPr>
              <a:picLocks noChangeAspect="1"/>
            </p:cNvPicPr>
            <p:nvPr/>
          </p:nvPicPr>
          <p:blipFill>
            <a:blip r:embed="rId8">
              <a:alphaModFix amt="40147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6"/>
              <a:ext cx="290312" cy="416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(SHMR)"/>
            <p:cNvSpPr txBox="1"/>
            <p:nvPr/>
          </p:nvSpPr>
          <p:spPr>
            <a:xfrm>
              <a:off x="4353362" y="140191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512" name="(FMR)"/>
            <p:cNvSpPr txBox="1"/>
            <p:nvPr/>
          </p:nvSpPr>
          <p:spPr>
            <a:xfrm>
              <a:off x="4353362" y="1575404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513" name="(SFMS)"/>
            <p:cNvSpPr txBox="1"/>
            <p:nvPr/>
          </p:nvSpPr>
          <p:spPr>
            <a:xfrm>
              <a:off x="4353362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03"/>
                                        </p:tgtEl>
                                      </p:cBhvr>
                                      <p:by x="53149" y="5314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7500 0.188090" origin="layout" pathEditMode="relative">
                                      <p:cBhvr>
                                        <p:cTn id="9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SFR-FMR.png" descr="SFR-FMR.png"/>
          <p:cNvPicPr>
            <a:picLocks noChangeAspect="1"/>
          </p:cNvPicPr>
          <p:nvPr/>
        </p:nvPicPr>
        <p:blipFill>
          <a:blip r:embed="rId3">
            <a:extLst/>
          </a:blip>
          <a:srcRect l="50365" t="0" r="0" b="0"/>
          <a:stretch>
            <a:fillRect/>
          </a:stretch>
        </p:blipFill>
        <p:spPr>
          <a:xfrm>
            <a:off x="6584257" y="3807466"/>
            <a:ext cx="2544315" cy="2750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1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519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20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2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Fundamental Metallicity Relation"/>
          <p:cNvSpPr txBox="1"/>
          <p:nvPr/>
        </p:nvSpPr>
        <p:spPr>
          <a:xfrm>
            <a:off x="581119" y="1406958"/>
            <a:ext cx="432980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Fundamental Metallicity Relation</a:t>
            </a:r>
          </a:p>
        </p:txBody>
      </p:sp>
      <p:sp>
        <p:nvSpPr>
          <p:cNvPr id="524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pic>
        <p:nvPicPr>
          <p:cNvPr id="525" name="SMHM-SFR.png" descr="SMHM-SFR.png"/>
          <p:cNvPicPr>
            <a:picLocks noChangeAspect="1"/>
          </p:cNvPicPr>
          <p:nvPr/>
        </p:nvPicPr>
        <p:blipFill>
          <a:blip r:embed="rId6">
            <a:extLst/>
          </a:blip>
          <a:srcRect l="0" t="6477" r="49404" b="0"/>
          <a:stretch>
            <a:fillRect/>
          </a:stretch>
        </p:blipFill>
        <p:spPr>
          <a:xfrm>
            <a:off x="6467304" y="932422"/>
            <a:ext cx="2629639" cy="291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SFR-comparison.png" descr="SFR-comparison.png"/>
          <p:cNvPicPr>
            <a:picLocks noChangeAspect="1"/>
          </p:cNvPicPr>
          <p:nvPr/>
        </p:nvPicPr>
        <p:blipFill>
          <a:blip r:embed="rId7">
            <a:extLst/>
          </a:blip>
          <a:srcRect l="0" t="0" r="49518" b="0"/>
          <a:stretch>
            <a:fillRect/>
          </a:stretch>
        </p:blipFill>
        <p:spPr>
          <a:xfrm>
            <a:off x="9214408" y="969029"/>
            <a:ext cx="2663083" cy="29482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成组"/>
          <p:cNvGrpSpPr/>
          <p:nvPr/>
        </p:nvGrpSpPr>
        <p:grpSpPr>
          <a:xfrm>
            <a:off x="6379538" y="1213758"/>
            <a:ext cx="5485872" cy="5004888"/>
            <a:chOff x="-1" y="0"/>
            <a:chExt cx="5485870" cy="5004886"/>
          </a:xfrm>
        </p:grpSpPr>
        <p:pic>
          <p:nvPicPr>
            <p:cNvPr id="527" name="CII-comparison.png" descr="CII-comparison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53640" b="0"/>
            <a:stretch>
              <a:fillRect/>
            </a:stretch>
          </p:blipFill>
          <p:spPr>
            <a:xfrm>
              <a:off x="-2" y="8730"/>
              <a:ext cx="4618609" cy="4996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CII-comparison.png" descr="CII-comparison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89033" t="0" r="0" b="0"/>
            <a:stretch>
              <a:fillRect/>
            </a:stretch>
          </p:blipFill>
          <p:spPr>
            <a:xfrm>
              <a:off x="4391403" y="-1"/>
              <a:ext cx="1094466" cy="5004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0" name="成组"/>
          <p:cNvGrpSpPr/>
          <p:nvPr/>
        </p:nvGrpSpPr>
        <p:grpSpPr>
          <a:xfrm>
            <a:off x="518429" y="2059926"/>
            <a:ext cx="5414375" cy="2930653"/>
            <a:chOff x="-1" y="0"/>
            <a:chExt cx="5414373" cy="2930652"/>
          </a:xfrm>
        </p:grpSpPr>
        <p:pic>
          <p:nvPicPr>
            <p:cNvPr id="530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0" t="0" r="37360" b="0"/>
            <a:stretch>
              <a:fillRect/>
            </a:stretch>
          </p:blipFill>
          <p:spPr>
            <a:xfrm>
              <a:off x="-2" y="0"/>
              <a:ext cx="385831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alphaModFix amt="3996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7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4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4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(SHMR)"/>
            <p:cNvSpPr txBox="1"/>
            <p:nvPr/>
          </p:nvSpPr>
          <p:spPr>
            <a:xfrm>
              <a:off x="4353364" y="140192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538" name="(FMR)"/>
            <p:cNvSpPr txBox="1"/>
            <p:nvPr/>
          </p:nvSpPr>
          <p:spPr>
            <a:xfrm>
              <a:off x="4444804" y="1575406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539" name="(SFMS)"/>
            <p:cNvSpPr txBox="1"/>
            <p:nvPr/>
          </p:nvSpPr>
          <p:spPr>
            <a:xfrm>
              <a:off x="4353364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29"/>
                                        </p:tgtEl>
                                      </p:cBhvr>
                                      <p:by x="58555" y="5855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3333 0.173449" origin="layout" pathEditMode="relative">
                                      <p:cBhvr>
                                        <p:cTn id="9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[CII] scaling relation"/>
          <p:cNvSpPr txBox="1"/>
          <p:nvPr/>
        </p:nvSpPr>
        <p:spPr>
          <a:xfrm>
            <a:off x="835626" y="1349480"/>
            <a:ext cx="277187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scaling relation</a:t>
            </a:r>
          </a:p>
        </p:txBody>
      </p:sp>
      <p:grpSp>
        <p:nvGrpSpPr>
          <p:cNvPr id="547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545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46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8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grpSp>
        <p:nvGrpSpPr>
          <p:cNvPr id="552" name="成组"/>
          <p:cNvGrpSpPr/>
          <p:nvPr/>
        </p:nvGrpSpPr>
        <p:grpSpPr>
          <a:xfrm>
            <a:off x="9138965" y="3789474"/>
            <a:ext cx="2951039" cy="2692301"/>
            <a:chOff x="0" y="0"/>
            <a:chExt cx="2951037" cy="2692300"/>
          </a:xfrm>
        </p:grpSpPr>
        <p:pic>
          <p:nvPicPr>
            <p:cNvPr id="550" name="CII-comparison.png" descr="CII-comparison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3640" b="0"/>
            <a:stretch>
              <a:fillRect/>
            </a:stretch>
          </p:blipFill>
          <p:spPr>
            <a:xfrm>
              <a:off x="-2" y="4696"/>
              <a:ext cx="2484510" cy="2687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CII-comparison.png" descr="CII-comparison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9033" t="0" r="0" b="0"/>
            <a:stretch>
              <a:fillRect/>
            </a:stretch>
          </p:blipFill>
          <p:spPr>
            <a:xfrm>
              <a:off x="2362286" y="-1"/>
              <a:ext cx="588751" cy="269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3" name="SFR-FMR.png" descr="SFR-FMR.png"/>
          <p:cNvPicPr>
            <a:picLocks noChangeAspect="1"/>
          </p:cNvPicPr>
          <p:nvPr/>
        </p:nvPicPr>
        <p:blipFill>
          <a:blip r:embed="rId6">
            <a:extLst/>
          </a:blip>
          <a:srcRect l="50365" t="0" r="0" b="0"/>
          <a:stretch>
            <a:fillRect/>
          </a:stretch>
        </p:blipFill>
        <p:spPr>
          <a:xfrm>
            <a:off x="6553778" y="3760449"/>
            <a:ext cx="2544315" cy="275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SMHM-SFR.png" descr="SMHM-SFR.png"/>
          <p:cNvPicPr>
            <a:picLocks noChangeAspect="1"/>
          </p:cNvPicPr>
          <p:nvPr/>
        </p:nvPicPr>
        <p:blipFill>
          <a:blip r:embed="rId7">
            <a:extLst/>
          </a:blip>
          <a:srcRect l="0" t="6477" r="49404" b="0"/>
          <a:stretch>
            <a:fillRect/>
          </a:stretch>
        </p:blipFill>
        <p:spPr>
          <a:xfrm>
            <a:off x="6436824" y="908400"/>
            <a:ext cx="2629641" cy="291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0" t="0" r="49518" b="0"/>
          <a:stretch>
            <a:fillRect/>
          </a:stretch>
        </p:blipFill>
        <p:spPr>
          <a:xfrm>
            <a:off x="9183930" y="891532"/>
            <a:ext cx="2663083" cy="294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CII-comparison.png" descr="CII-comparison.png"/>
          <p:cNvPicPr>
            <a:picLocks noChangeAspect="1"/>
          </p:cNvPicPr>
          <p:nvPr/>
        </p:nvPicPr>
        <p:blipFill>
          <a:blip r:embed="rId5">
            <a:extLst/>
          </a:blip>
          <a:srcRect l="45900" t="0" r="0" b="0"/>
          <a:stretch>
            <a:fillRect/>
          </a:stretch>
        </p:blipFill>
        <p:spPr>
          <a:xfrm>
            <a:off x="6466301" y="1213757"/>
            <a:ext cx="5399107" cy="50048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成组"/>
          <p:cNvGrpSpPr/>
          <p:nvPr/>
        </p:nvGrpSpPr>
        <p:grpSpPr>
          <a:xfrm>
            <a:off x="518429" y="2059926"/>
            <a:ext cx="5414375" cy="2930653"/>
            <a:chOff x="-1" y="0"/>
            <a:chExt cx="5414373" cy="2930652"/>
          </a:xfrm>
        </p:grpSpPr>
        <p:pic>
          <p:nvPicPr>
            <p:cNvPr id="557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0" t="0" r="37360" b="0"/>
            <a:stretch>
              <a:fillRect/>
            </a:stretch>
          </p:blipFill>
          <p:spPr>
            <a:xfrm>
              <a:off x="-2" y="0"/>
              <a:ext cx="385831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alphaModFix amt="3996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7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4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4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4" name="(SHMR)"/>
            <p:cNvSpPr txBox="1"/>
            <p:nvPr/>
          </p:nvSpPr>
          <p:spPr>
            <a:xfrm>
              <a:off x="4353364" y="140192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565" name="(FMR)"/>
            <p:cNvSpPr txBox="1"/>
            <p:nvPr/>
          </p:nvSpPr>
          <p:spPr>
            <a:xfrm>
              <a:off x="4444804" y="1575406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566" name="(SFMS)"/>
            <p:cNvSpPr txBox="1"/>
            <p:nvPr/>
          </p:nvSpPr>
          <p:spPr>
            <a:xfrm>
              <a:off x="4353364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56"/>
                                        </p:tgtEl>
                                      </p:cBhvr>
                                      <p:by x="54518" y="5451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8818 0.206969" origin="layout" pathEditMode="relative">
                                      <p:cBhvr>
                                        <p:cTn id="9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[CII] scaling relation"/>
          <p:cNvSpPr txBox="1"/>
          <p:nvPr/>
        </p:nvSpPr>
        <p:spPr>
          <a:xfrm>
            <a:off x="835626" y="1349480"/>
            <a:ext cx="277187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scaling relation</a:t>
            </a:r>
          </a:p>
        </p:txBody>
      </p:sp>
      <p:grpSp>
        <p:nvGrpSpPr>
          <p:cNvPr id="574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572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73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5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grpSp>
        <p:nvGrpSpPr>
          <p:cNvPr id="579" name="成组"/>
          <p:cNvGrpSpPr/>
          <p:nvPr/>
        </p:nvGrpSpPr>
        <p:grpSpPr>
          <a:xfrm>
            <a:off x="9138965" y="3789474"/>
            <a:ext cx="2951039" cy="2692301"/>
            <a:chOff x="0" y="0"/>
            <a:chExt cx="2951037" cy="2692300"/>
          </a:xfrm>
        </p:grpSpPr>
        <p:pic>
          <p:nvPicPr>
            <p:cNvPr id="577" name="CII-comparison.png" descr="CII-comparison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3640" b="0"/>
            <a:stretch>
              <a:fillRect/>
            </a:stretch>
          </p:blipFill>
          <p:spPr>
            <a:xfrm>
              <a:off x="-2" y="4696"/>
              <a:ext cx="2484510" cy="2687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CII-comparison.png" descr="CII-comparison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9033" t="0" r="0" b="0"/>
            <a:stretch>
              <a:fillRect/>
            </a:stretch>
          </p:blipFill>
          <p:spPr>
            <a:xfrm>
              <a:off x="2362286" y="-1"/>
              <a:ext cx="588751" cy="269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0" name="SFR-FMR.png" descr="SFR-FMR.png"/>
          <p:cNvPicPr>
            <a:picLocks noChangeAspect="1"/>
          </p:cNvPicPr>
          <p:nvPr/>
        </p:nvPicPr>
        <p:blipFill>
          <a:blip r:embed="rId6">
            <a:extLst/>
          </a:blip>
          <a:srcRect l="50365" t="0" r="0" b="0"/>
          <a:stretch>
            <a:fillRect/>
          </a:stretch>
        </p:blipFill>
        <p:spPr>
          <a:xfrm>
            <a:off x="6553778" y="3760449"/>
            <a:ext cx="2544315" cy="275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MHM-SFR.png" descr="SMHM-SFR.png"/>
          <p:cNvPicPr>
            <a:picLocks noChangeAspect="1"/>
          </p:cNvPicPr>
          <p:nvPr/>
        </p:nvPicPr>
        <p:blipFill>
          <a:blip r:embed="rId7">
            <a:extLst/>
          </a:blip>
          <a:srcRect l="0" t="6477" r="49404" b="0"/>
          <a:stretch>
            <a:fillRect/>
          </a:stretch>
        </p:blipFill>
        <p:spPr>
          <a:xfrm>
            <a:off x="6436824" y="908400"/>
            <a:ext cx="2629641" cy="291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FR-comparison.png" descr="SFR-comparison.png"/>
          <p:cNvPicPr>
            <a:picLocks noChangeAspect="1"/>
          </p:cNvPicPr>
          <p:nvPr/>
        </p:nvPicPr>
        <p:blipFill>
          <a:blip r:embed="rId8">
            <a:extLst/>
          </a:blip>
          <a:srcRect l="0" t="0" r="49518" b="0"/>
          <a:stretch>
            <a:fillRect/>
          </a:stretch>
        </p:blipFill>
        <p:spPr>
          <a:xfrm>
            <a:off x="9183930" y="891532"/>
            <a:ext cx="2663083" cy="294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CII-comparison.png" descr="CII-comparison.png"/>
          <p:cNvPicPr>
            <a:picLocks noChangeAspect="1"/>
          </p:cNvPicPr>
          <p:nvPr/>
        </p:nvPicPr>
        <p:blipFill>
          <a:blip r:embed="rId5">
            <a:extLst/>
          </a:blip>
          <a:srcRect l="45900" t="0" r="0" b="0"/>
          <a:stretch>
            <a:fillRect/>
          </a:stretch>
        </p:blipFill>
        <p:spPr>
          <a:xfrm>
            <a:off x="9139100" y="3767792"/>
            <a:ext cx="2950963" cy="27354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4" name="成组"/>
          <p:cNvGrpSpPr/>
          <p:nvPr/>
        </p:nvGrpSpPr>
        <p:grpSpPr>
          <a:xfrm>
            <a:off x="518429" y="2059926"/>
            <a:ext cx="5414375" cy="2930653"/>
            <a:chOff x="-1" y="0"/>
            <a:chExt cx="5414373" cy="2930652"/>
          </a:xfrm>
        </p:grpSpPr>
        <p:pic>
          <p:nvPicPr>
            <p:cNvPr id="584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806170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0" t="0" r="37360" b="0"/>
            <a:stretch>
              <a:fillRect/>
            </a:stretch>
          </p:blipFill>
          <p:spPr>
            <a:xfrm>
              <a:off x="-2" y="0"/>
              <a:ext cx="3858311" cy="711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alphaModFix amt="39966"/>
              <a:extLst/>
            </a:blip>
            <a:srcRect l="0" t="0" r="43910" b="0"/>
            <a:stretch>
              <a:fillRect/>
            </a:stretch>
          </p:blipFill>
          <p:spPr>
            <a:xfrm>
              <a:off x="1807433" y="1426290"/>
              <a:ext cx="2336457" cy="723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截屏2025-02-25 10.51.01.png" descr="截屏2025-02-25 10.51.01.png"/>
            <p:cNvPicPr>
              <a:picLocks noChangeAspect="1"/>
            </p:cNvPicPr>
            <p:nvPr/>
          </p:nvPicPr>
          <p:blipFill>
            <a:blip r:embed="rId10">
              <a:alphaModFix amt="39966"/>
              <a:extLst/>
            </a:blip>
            <a:srcRect l="62284" t="0" r="0" b="0"/>
            <a:stretch>
              <a:fillRect/>
            </a:stretch>
          </p:blipFill>
          <p:spPr>
            <a:xfrm>
              <a:off x="1814180" y="658532"/>
              <a:ext cx="2323074" cy="711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截屏2025-02-25 10.51.13.png" descr="截屏2025-02-25 10.51.1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5801" t="0" r="0" b="0"/>
            <a:stretch>
              <a:fillRect/>
            </a:stretch>
          </p:blipFill>
          <p:spPr>
            <a:xfrm>
              <a:off x="2055083" y="2206750"/>
              <a:ext cx="1841134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1580279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截屏2025-02-25 10.29.12.png" descr="截屏2025-02-25 10.29.12.png"/>
            <p:cNvPicPr>
              <a:picLocks noChangeAspect="1"/>
            </p:cNvPicPr>
            <p:nvPr/>
          </p:nvPicPr>
          <p:blipFill>
            <a:blip r:embed="rId9">
              <a:alphaModFix amt="39966"/>
              <a:extLst/>
            </a:blip>
            <a:srcRect l="0" t="0" r="87116" b="75282"/>
            <a:stretch>
              <a:fillRect/>
            </a:stretch>
          </p:blipFill>
          <p:spPr>
            <a:xfrm>
              <a:off x="1500843" y="2354387"/>
              <a:ext cx="290312" cy="416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1" name="(SHMR)"/>
            <p:cNvSpPr txBox="1"/>
            <p:nvPr/>
          </p:nvSpPr>
          <p:spPr>
            <a:xfrm>
              <a:off x="4353364" y="140192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(SHMR)</a:t>
              </a:r>
            </a:p>
          </p:txBody>
        </p:sp>
        <p:sp>
          <p:nvSpPr>
            <p:cNvPr id="592" name="(FMR)"/>
            <p:cNvSpPr txBox="1"/>
            <p:nvPr/>
          </p:nvSpPr>
          <p:spPr>
            <a:xfrm>
              <a:off x="4444804" y="1575406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(FMR)</a:t>
              </a:r>
            </a:p>
          </p:txBody>
        </p:sp>
        <p:sp>
          <p:nvSpPr>
            <p:cNvPr id="593" name="(SFMS)"/>
            <p:cNvSpPr txBox="1"/>
            <p:nvPr/>
          </p:nvSpPr>
          <p:spPr>
            <a:xfrm>
              <a:off x="4353364" y="857798"/>
              <a:ext cx="96956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2000">
                  <a:solidFill>
                    <a:schemeClr val="accent1">
                      <a:satOff val="-3547"/>
                      <a:lumOff val="-10352"/>
                    </a:schemeClr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(SFMS)</a:t>
              </a:r>
            </a:p>
          </p:txBody>
        </p:sp>
      </p:grpSp>
      <p:grpSp>
        <p:nvGrpSpPr>
          <p:cNvPr id="598" name="成组"/>
          <p:cNvGrpSpPr/>
          <p:nvPr/>
        </p:nvGrpSpPr>
        <p:grpSpPr>
          <a:xfrm>
            <a:off x="233110" y="981979"/>
            <a:ext cx="9386932" cy="5791206"/>
            <a:chOff x="-1" y="0"/>
            <a:chExt cx="9386929" cy="5791204"/>
          </a:xfrm>
        </p:grpSpPr>
        <p:pic>
          <p:nvPicPr>
            <p:cNvPr id="595" name="Rick_Sanchez.png" descr="Rick_Sanchez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" y="-1"/>
              <a:ext cx="2781303" cy="5791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矩形标注"/>
            <p:cNvSpPr/>
            <p:nvPr/>
          </p:nvSpPr>
          <p:spPr>
            <a:xfrm>
              <a:off x="2497570" y="632413"/>
              <a:ext cx="6889359" cy="136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5" y="0"/>
                  </a:moveTo>
                  <a:cubicBezTo>
                    <a:pt x="885" y="0"/>
                    <a:pt x="796" y="449"/>
                    <a:pt x="796" y="1002"/>
                  </a:cubicBezTo>
                  <a:lnTo>
                    <a:pt x="796" y="8016"/>
                  </a:lnTo>
                  <a:lnTo>
                    <a:pt x="0" y="10020"/>
                  </a:lnTo>
                  <a:lnTo>
                    <a:pt x="796" y="12024"/>
                  </a:lnTo>
                  <a:lnTo>
                    <a:pt x="796" y="20598"/>
                  </a:lnTo>
                  <a:cubicBezTo>
                    <a:pt x="796" y="21151"/>
                    <a:pt x="885" y="21600"/>
                    <a:pt x="995" y="21600"/>
                  </a:cubicBezTo>
                  <a:lnTo>
                    <a:pt x="21401" y="21600"/>
                  </a:lnTo>
                  <a:cubicBezTo>
                    <a:pt x="21511" y="21600"/>
                    <a:pt x="21600" y="21151"/>
                    <a:pt x="21600" y="20598"/>
                  </a:cubicBezTo>
                  <a:lnTo>
                    <a:pt x="21600" y="1002"/>
                  </a:lnTo>
                  <a:cubicBezTo>
                    <a:pt x="21600" y="449"/>
                    <a:pt x="21511" y="0"/>
                    <a:pt x="21401" y="0"/>
                  </a:cubicBezTo>
                  <a:lnTo>
                    <a:pt x="99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Easy to be calibrated!"/>
            <p:cNvSpPr txBox="1"/>
            <p:nvPr/>
          </p:nvSpPr>
          <p:spPr>
            <a:xfrm>
              <a:off x="3016821" y="809042"/>
              <a:ext cx="5921178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739900">
                <a:spcBef>
                  <a:spcPts val="2000"/>
                </a:spcBef>
                <a:defRPr b="1" sz="5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Easy to be calibrated!</a:t>
              </a:r>
            </a:p>
          </p:txBody>
        </p:sp>
      </p:grpSp>
      <p:sp>
        <p:nvSpPr>
          <p:cNvPr id="599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[CII] brightness density lightcones"/>
          <p:cNvSpPr txBox="1"/>
          <p:nvPr/>
        </p:nvSpPr>
        <p:spPr>
          <a:xfrm>
            <a:off x="662338" y="1088045"/>
            <a:ext cx="444009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brightness density lightcones</a:t>
            </a:r>
          </a:p>
        </p:txBody>
      </p:sp>
      <p:grpSp>
        <p:nvGrpSpPr>
          <p:cNvPr id="606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04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05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7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Google Shape;139;p2"/>
          <p:cNvSpPr txBox="1"/>
          <p:nvPr/>
        </p:nvSpPr>
        <p:spPr>
          <a:xfrm>
            <a:off x="398442" y="22931"/>
            <a:ext cx="6133957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Simulate [CII] Field</a:t>
            </a:r>
          </a:p>
        </p:txBody>
      </p:sp>
      <p:pic>
        <p:nvPicPr>
          <p:cNvPr id="609" name="CII_All_Models_Lightcones_inferno.jpg" descr="CII_All_Models_Lightcones_inferno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9700"/>
          <a:stretch>
            <a:fillRect/>
          </a:stretch>
        </p:blipFill>
        <p:spPr>
          <a:xfrm>
            <a:off x="1467046" y="1676579"/>
            <a:ext cx="9257847" cy="4614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3" name="成组"/>
          <p:cNvGrpSpPr/>
          <p:nvPr/>
        </p:nvGrpSpPr>
        <p:grpSpPr>
          <a:xfrm>
            <a:off x="233111" y="943523"/>
            <a:ext cx="8369374" cy="5868117"/>
            <a:chOff x="0" y="0"/>
            <a:chExt cx="8369372" cy="5868116"/>
          </a:xfrm>
        </p:grpSpPr>
        <p:pic>
          <p:nvPicPr>
            <p:cNvPr id="610" name="Rick_Sanchez.png" descr="Rick_Sanchez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818242" cy="586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1" name="矩形标注"/>
            <p:cNvSpPr/>
            <p:nvPr/>
          </p:nvSpPr>
          <p:spPr>
            <a:xfrm>
              <a:off x="2530940" y="640812"/>
              <a:ext cx="5838433" cy="138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9" y="0"/>
                  </a:moveTo>
                  <a:cubicBezTo>
                    <a:pt x="1058" y="0"/>
                    <a:pt x="951" y="448"/>
                    <a:pt x="951" y="1001"/>
                  </a:cubicBezTo>
                  <a:lnTo>
                    <a:pt x="951" y="8016"/>
                  </a:lnTo>
                  <a:lnTo>
                    <a:pt x="0" y="10018"/>
                  </a:lnTo>
                  <a:lnTo>
                    <a:pt x="951" y="12021"/>
                  </a:lnTo>
                  <a:lnTo>
                    <a:pt x="951" y="20599"/>
                  </a:lnTo>
                  <a:cubicBezTo>
                    <a:pt x="951" y="21152"/>
                    <a:pt x="1058" y="21600"/>
                    <a:pt x="1189" y="21600"/>
                  </a:cubicBezTo>
                  <a:lnTo>
                    <a:pt x="21362" y="21600"/>
                  </a:lnTo>
                  <a:cubicBezTo>
                    <a:pt x="21494" y="21600"/>
                    <a:pt x="21600" y="21152"/>
                    <a:pt x="21600" y="20599"/>
                  </a:cubicBezTo>
                  <a:lnTo>
                    <a:pt x="21600" y="1001"/>
                  </a:lnTo>
                  <a:cubicBezTo>
                    <a:pt x="21600" y="448"/>
                    <a:pt x="21494" y="0"/>
                    <a:pt x="21362" y="0"/>
                  </a:cubicBezTo>
                  <a:lnTo>
                    <a:pt x="1189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2" name="Allow flexibility!"/>
            <p:cNvSpPr txBox="1"/>
            <p:nvPr/>
          </p:nvSpPr>
          <p:spPr>
            <a:xfrm>
              <a:off x="3056888" y="819786"/>
              <a:ext cx="4605820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739900">
                <a:spcBef>
                  <a:spcPts val="2000"/>
                </a:spcBef>
                <a:defRPr b="1" sz="5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Allow flexibility!</a:t>
              </a:r>
            </a:p>
          </p:txBody>
        </p:sp>
      </p:grpSp>
      <p:sp>
        <p:nvSpPr>
          <p:cNvPr id="614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矩形标注"/>
          <p:cNvSpPr/>
          <p:nvPr/>
        </p:nvSpPr>
        <p:spPr>
          <a:xfrm>
            <a:off x="838926" y="1968063"/>
            <a:ext cx="10373522" cy="2008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" y="0"/>
                </a:moveTo>
                <a:cubicBezTo>
                  <a:pt x="59" y="0"/>
                  <a:pt x="0" y="306"/>
                  <a:pt x="0" y="683"/>
                </a:cubicBezTo>
                <a:lnTo>
                  <a:pt x="0" y="18126"/>
                </a:lnTo>
                <a:cubicBezTo>
                  <a:pt x="0" y="18503"/>
                  <a:pt x="59" y="18809"/>
                  <a:pt x="132" y="18809"/>
                </a:cubicBezTo>
                <a:lnTo>
                  <a:pt x="20684" y="18809"/>
                </a:lnTo>
                <a:lnTo>
                  <a:pt x="21600" y="21600"/>
                </a:lnTo>
                <a:lnTo>
                  <a:pt x="21169" y="15629"/>
                </a:lnTo>
                <a:lnTo>
                  <a:pt x="21169" y="683"/>
                </a:lnTo>
                <a:cubicBezTo>
                  <a:pt x="21169" y="306"/>
                  <a:pt x="21109" y="0"/>
                  <a:pt x="21036" y="0"/>
                </a:cubicBezTo>
                <a:lnTo>
                  <a:pt x="132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19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2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21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3" name="Does the anti-correlation really exist in intrinsic 21cm and [CII] field?"/>
          <p:cNvSpPr txBox="1"/>
          <p:nvPr/>
        </p:nvSpPr>
        <p:spPr>
          <a:xfrm>
            <a:off x="1072870" y="1958337"/>
            <a:ext cx="100462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739900">
              <a:spcBef>
                <a:spcPts val="2000"/>
              </a:spcBef>
              <a:defRPr b="1" sz="5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Does the anti-correlation really exist in intrinsic 21cm and [CII] field?</a:t>
            </a:r>
          </a:p>
        </p:txBody>
      </p:sp>
      <p:pic>
        <p:nvPicPr>
          <p:cNvPr id="624" name="Morty_Smith.png" descr="Morty_Smith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2875" y="1695431"/>
            <a:ext cx="1736927" cy="5357264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  <p:sp>
        <p:nvSpPr>
          <p:cNvPr id="626" name="Google Shape;139;p2"/>
          <p:cNvSpPr txBox="1"/>
          <p:nvPr/>
        </p:nvSpPr>
        <p:spPr>
          <a:xfrm>
            <a:off x="398443" y="22931"/>
            <a:ext cx="865625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Intrinsic Cross-correlation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3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31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3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Google Shape;139;p2"/>
          <p:cNvSpPr txBox="1"/>
          <p:nvPr/>
        </p:nvSpPr>
        <p:spPr>
          <a:xfrm>
            <a:off x="398443" y="22931"/>
            <a:ext cx="865625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Intrinsic Cross-correlation</a:t>
            </a:r>
          </a:p>
        </p:txBody>
      </p:sp>
      <p:grpSp>
        <p:nvGrpSpPr>
          <p:cNvPr id="637" name="成组"/>
          <p:cNvGrpSpPr/>
          <p:nvPr/>
        </p:nvGrpSpPr>
        <p:grpSpPr>
          <a:xfrm>
            <a:off x="945660" y="1955458"/>
            <a:ext cx="10300683" cy="3259631"/>
            <a:chOff x="0" y="0"/>
            <a:chExt cx="10300681" cy="3259629"/>
          </a:xfrm>
        </p:grpSpPr>
        <p:pic>
          <p:nvPicPr>
            <p:cNvPr id="635" name="lc_cii_bt.jpg" descr="lc_cii_b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64562"/>
            <a:stretch>
              <a:fillRect/>
            </a:stretch>
          </p:blipFill>
          <p:spPr>
            <a:xfrm>
              <a:off x="-1" y="-1"/>
              <a:ext cx="10300683" cy="1372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lc_cii_bt.jpg" descr="lc_cii_b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4176" r="0" b="0"/>
            <a:stretch>
              <a:fillRect/>
            </a:stretch>
          </p:blipFill>
          <p:spPr>
            <a:xfrm>
              <a:off x="-1" y="1485544"/>
              <a:ext cx="10300421" cy="1774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成组"/>
          <p:cNvGrpSpPr/>
          <p:nvPr/>
        </p:nvGrpSpPr>
        <p:grpSpPr>
          <a:xfrm>
            <a:off x="711197" y="2086439"/>
            <a:ext cx="10300681" cy="3259631"/>
            <a:chOff x="-1" y="-1"/>
            <a:chExt cx="10300680" cy="3259629"/>
          </a:xfrm>
        </p:grpSpPr>
        <p:pic>
          <p:nvPicPr>
            <p:cNvPr id="641" name="lc_cii_bt.jpg" descr="lc_cii_bt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64562"/>
            <a:stretch>
              <a:fillRect/>
            </a:stretch>
          </p:blipFill>
          <p:spPr>
            <a:xfrm>
              <a:off x="-1" y="-2"/>
              <a:ext cx="10300680" cy="1372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lc_cii_bt.jpg" descr="lc_cii_bt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4176" r="0" b="0"/>
            <a:stretch>
              <a:fillRect/>
            </a:stretch>
          </p:blipFill>
          <p:spPr>
            <a:xfrm>
              <a:off x="-2" y="1485544"/>
              <a:ext cx="10300421" cy="1774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4" name="线条"/>
          <p:cNvSpPr/>
          <p:nvPr/>
        </p:nvSpPr>
        <p:spPr>
          <a:xfrm flipV="1">
            <a:off x="4546343" y="1776371"/>
            <a:ext cx="3" cy="3544444"/>
          </a:xfrm>
          <a:prstGeom prst="line">
            <a:avLst/>
          </a:prstGeom>
          <a:ln w="25400">
            <a:solidFill>
              <a:schemeClr val="accent4">
                <a:lumOff val="125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45" name="截屏2025-02-25 14.34.34.png" descr="截屏2025-02-25 14.34.34.png"/>
          <p:cNvPicPr>
            <a:picLocks noChangeAspect="1"/>
          </p:cNvPicPr>
          <p:nvPr/>
        </p:nvPicPr>
        <p:blipFill>
          <a:blip r:embed="rId4">
            <a:extLst/>
          </a:blip>
          <a:srcRect l="9540" t="6900" r="2449" b="6900"/>
          <a:stretch>
            <a:fillRect/>
          </a:stretch>
        </p:blipFill>
        <p:spPr>
          <a:xfrm>
            <a:off x="4925814" y="842519"/>
            <a:ext cx="2340232" cy="235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截屏2025-03-04 13.35.08.png" descr="截屏2025-03-04 13.35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37878" y="3676901"/>
            <a:ext cx="2355060" cy="2355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47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48" name="logo-sns@2x_0.png" descr="logo-sns@2x_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0" name="成组" descr="成组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Google Shape;139;p2"/>
          <p:cNvSpPr txBox="1"/>
          <p:nvPr/>
        </p:nvSpPr>
        <p:spPr>
          <a:xfrm>
            <a:off x="398443" y="22931"/>
            <a:ext cx="865625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Intrinsic Cross-correlation</a:t>
            </a:r>
          </a:p>
        </p:txBody>
      </p:sp>
      <p:sp>
        <p:nvSpPr>
          <p:cNvPr id="652" name="During EoR"/>
          <p:cNvSpPr txBox="1"/>
          <p:nvPr/>
        </p:nvSpPr>
        <p:spPr>
          <a:xfrm>
            <a:off x="573839" y="1231291"/>
            <a:ext cx="169748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During EoR</a:t>
            </a:r>
          </a:p>
        </p:txBody>
      </p:sp>
      <p:pic>
        <p:nvPicPr>
          <p:cNvPr id="653" name="截屏2026-03-11 23.20.00.png" descr="截屏2026-03-11 23.20.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78118" y="1919072"/>
            <a:ext cx="4284297" cy="301985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5" grpId="3"/>
      <p:bldP build="whole" bldLvl="1" animBg="1" rev="0" advAuto="0" spid="646" grpId="2"/>
      <p:bldP build="whole" bldLvl="1" animBg="1" rev="0" advAuto="0" spid="653" grpId="4"/>
      <p:bldP build="whole" bldLvl="1" animBg="1" rev="0" advAuto="0" spid="64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成组"/>
          <p:cNvGrpSpPr/>
          <p:nvPr/>
        </p:nvGrpSpPr>
        <p:grpSpPr>
          <a:xfrm>
            <a:off x="945660" y="2410918"/>
            <a:ext cx="10300683" cy="3259630"/>
            <a:chOff x="0" y="0"/>
            <a:chExt cx="10300681" cy="3259629"/>
          </a:xfrm>
        </p:grpSpPr>
        <p:pic>
          <p:nvPicPr>
            <p:cNvPr id="657" name="lc_cii_bt.jpg" descr="lc_cii_bt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64562"/>
            <a:stretch>
              <a:fillRect/>
            </a:stretch>
          </p:blipFill>
          <p:spPr>
            <a:xfrm>
              <a:off x="-1" y="-1"/>
              <a:ext cx="10300683" cy="1372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lc_cii_bt.jpg" descr="lc_cii_bt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4176" r="0" b="0"/>
            <a:stretch>
              <a:fillRect/>
            </a:stretch>
          </p:blipFill>
          <p:spPr>
            <a:xfrm>
              <a:off x="-1" y="1485544"/>
              <a:ext cx="10300421" cy="1774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0" name="线条"/>
          <p:cNvSpPr/>
          <p:nvPr/>
        </p:nvSpPr>
        <p:spPr>
          <a:xfrm flipV="1">
            <a:off x="8087072" y="2223983"/>
            <a:ext cx="3" cy="3544443"/>
          </a:xfrm>
          <a:prstGeom prst="line">
            <a:avLst/>
          </a:prstGeom>
          <a:ln w="25400">
            <a:solidFill>
              <a:schemeClr val="accent4">
                <a:lumOff val="125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61" name="截屏2025-02-25 14.49.59.png" descr="截屏2025-02-25 14.49.59.png"/>
          <p:cNvPicPr>
            <a:picLocks noChangeAspect="1"/>
          </p:cNvPicPr>
          <p:nvPr/>
        </p:nvPicPr>
        <p:blipFill>
          <a:blip r:embed="rId4">
            <a:extLst/>
          </a:blip>
          <a:srcRect l="9981" t="8089" r="2082" b="8089"/>
          <a:stretch>
            <a:fillRect/>
          </a:stretch>
        </p:blipFill>
        <p:spPr>
          <a:xfrm>
            <a:off x="5426547" y="1561492"/>
            <a:ext cx="2180771" cy="216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截屏2025-03-03 19.20.35.png" descr="截屏2025-03-03 19.20.35.png"/>
          <p:cNvPicPr>
            <a:picLocks noChangeAspect="1"/>
          </p:cNvPicPr>
          <p:nvPr/>
        </p:nvPicPr>
        <p:blipFill>
          <a:blip r:embed="rId5">
            <a:extLst/>
          </a:blip>
          <a:srcRect l="10592" t="8424" r="3057" b="8424"/>
          <a:stretch>
            <a:fillRect/>
          </a:stretch>
        </p:blipFill>
        <p:spPr>
          <a:xfrm>
            <a:off x="5399163" y="4142280"/>
            <a:ext cx="2235756" cy="2237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63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64" name="logo-sns@2x_0.png" descr="logo-sns@2x_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6" name="成组" descr="成组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Google Shape;139;p2"/>
          <p:cNvSpPr txBox="1"/>
          <p:nvPr/>
        </p:nvSpPr>
        <p:spPr>
          <a:xfrm>
            <a:off x="398443" y="22931"/>
            <a:ext cx="865625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Intrinsic Cross-correlation</a:t>
            </a:r>
          </a:p>
        </p:txBody>
      </p:sp>
      <p:sp>
        <p:nvSpPr>
          <p:cNvPr id="668" name="During X-ray heating"/>
          <p:cNvSpPr txBox="1"/>
          <p:nvPr/>
        </p:nvSpPr>
        <p:spPr>
          <a:xfrm>
            <a:off x="743918" y="1201883"/>
            <a:ext cx="283974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During X-ray heating</a:t>
            </a:r>
          </a:p>
        </p:txBody>
      </p:sp>
      <p:pic>
        <p:nvPicPr>
          <p:cNvPr id="669" name="截屏2026-03-11 23.21.58.png" descr="截屏2026-03-11 23.21.5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4753" y="1850841"/>
            <a:ext cx="4845044" cy="344452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2"/>
      <p:bldP build="whole" bldLvl="1" animBg="1" rev="0" advAuto="0" spid="660" grpId="1"/>
      <p:bldP build="whole" bldLvl="1" animBg="1" rev="0" advAuto="0" spid="661" grpId="3"/>
      <p:bldP build="whole" bldLvl="1" animBg="1" rev="0" advAuto="0" spid="669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截屏2024-05-03 12.03.49.png" descr="截屏2024-05-03 12.03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9776" y="1194511"/>
            <a:ext cx="6852619" cy="50436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16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7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Google Shape;151;g27df92e4ca9_0_1"/>
          <p:cNvSpPr txBox="1"/>
          <p:nvPr/>
        </p:nvSpPr>
        <p:spPr>
          <a:xfrm>
            <a:off x="516742" y="1062193"/>
            <a:ext cx="4366264" cy="56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Technical Challenge</a:t>
            </a:r>
          </a:p>
        </p:txBody>
      </p:sp>
      <p:sp>
        <p:nvSpPr>
          <p:cNvPr id="221" name="Google Shape;139;p2"/>
          <p:cNvSpPr txBox="1"/>
          <p:nvPr/>
        </p:nvSpPr>
        <p:spPr>
          <a:xfrm>
            <a:off x="398442" y="22931"/>
            <a:ext cx="5566795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Motivation</a:t>
            </a:r>
          </a:p>
        </p:txBody>
      </p:sp>
      <p:pic>
        <p:nvPicPr>
          <p:cNvPr id="222" name="截屏2026-03-12 16.10.19.png" descr="截屏2026-03-12 16.10.1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9141" y="2091661"/>
            <a:ext cx="3227236" cy="324919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image: V. Jelić, 2008"/>
          <p:cNvSpPr txBox="1"/>
          <p:nvPr/>
        </p:nvSpPr>
        <p:spPr>
          <a:xfrm>
            <a:off x="9717943" y="6577865"/>
            <a:ext cx="223684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image: V. Jelić, 2008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46022" y="4602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8212 0.210370" origin="layout" pathEditMode="relative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3"/>
      <p:bldP build="whole" bldLvl="1" animBg="1" rev="0" advAuto="0" spid="2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73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74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6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[CII]-21cm correlation coefficients"/>
          <p:cNvSpPr txBox="1"/>
          <p:nvPr/>
        </p:nvSpPr>
        <p:spPr>
          <a:xfrm>
            <a:off x="864402" y="1106904"/>
            <a:ext cx="449262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[CII]-21cm correlation coefficients</a:t>
            </a:r>
          </a:p>
        </p:txBody>
      </p:sp>
      <p:sp>
        <p:nvSpPr>
          <p:cNvPr id="678" name="Google Shape;139;p2"/>
          <p:cNvSpPr txBox="1"/>
          <p:nvPr/>
        </p:nvSpPr>
        <p:spPr>
          <a:xfrm>
            <a:off x="398443" y="22931"/>
            <a:ext cx="865625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Intrinsic Cross-correlation</a:t>
            </a:r>
          </a:p>
        </p:txBody>
      </p:sp>
      <p:pic>
        <p:nvPicPr>
          <p:cNvPr id="679" name="cccs_zall.jpg" descr="cccs_z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1582" y="1447519"/>
            <a:ext cx="7168835" cy="4779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矩形标注"/>
          <p:cNvSpPr/>
          <p:nvPr/>
        </p:nvSpPr>
        <p:spPr>
          <a:xfrm>
            <a:off x="838926" y="1968063"/>
            <a:ext cx="10373522" cy="2008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" y="0"/>
                </a:moveTo>
                <a:cubicBezTo>
                  <a:pt x="59" y="0"/>
                  <a:pt x="0" y="306"/>
                  <a:pt x="0" y="683"/>
                </a:cubicBezTo>
                <a:lnTo>
                  <a:pt x="0" y="18126"/>
                </a:lnTo>
                <a:cubicBezTo>
                  <a:pt x="0" y="18503"/>
                  <a:pt x="59" y="18809"/>
                  <a:pt x="132" y="18809"/>
                </a:cubicBezTo>
                <a:lnTo>
                  <a:pt x="20684" y="18809"/>
                </a:lnTo>
                <a:lnTo>
                  <a:pt x="21600" y="21600"/>
                </a:lnTo>
                <a:lnTo>
                  <a:pt x="21169" y="15629"/>
                </a:lnTo>
                <a:lnTo>
                  <a:pt x="21169" y="683"/>
                </a:lnTo>
                <a:cubicBezTo>
                  <a:pt x="21169" y="306"/>
                  <a:pt x="21109" y="0"/>
                  <a:pt x="21036" y="0"/>
                </a:cubicBezTo>
                <a:lnTo>
                  <a:pt x="132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84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85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86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8" name="Can we detect this anti-correlation in real observation?"/>
          <p:cNvSpPr txBox="1"/>
          <p:nvPr/>
        </p:nvSpPr>
        <p:spPr>
          <a:xfrm>
            <a:off x="1246396" y="2090895"/>
            <a:ext cx="969920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739900">
              <a:spcBef>
                <a:spcPts val="2000"/>
              </a:spcBef>
              <a:defRPr b="1" sz="5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Can we detect this anti-correlation in real observation?</a:t>
            </a:r>
          </a:p>
        </p:txBody>
      </p:sp>
      <p:pic>
        <p:nvPicPr>
          <p:cNvPr id="689" name="Morty_Smith.png" descr="Morty_Smith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2875" y="1695431"/>
            <a:ext cx="1736927" cy="5357264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  <p:sp>
        <p:nvSpPr>
          <p:cNvPr id="691" name="Google Shape;139;p2"/>
          <p:cNvSpPr txBox="1"/>
          <p:nvPr/>
        </p:nvSpPr>
        <p:spPr>
          <a:xfrm>
            <a:off x="398442" y="22931"/>
            <a:ext cx="6105268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Mock Observation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Add instrumental effects"/>
          <p:cNvSpPr txBox="1"/>
          <p:nvPr/>
        </p:nvSpPr>
        <p:spPr>
          <a:xfrm>
            <a:off x="845219" y="1098509"/>
            <a:ext cx="320704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Add instrumental effects</a:t>
            </a:r>
          </a:p>
        </p:txBody>
      </p:sp>
      <p:sp>
        <p:nvSpPr>
          <p:cNvPr id="696" name="[CII]"/>
          <p:cNvSpPr txBox="1"/>
          <p:nvPr/>
        </p:nvSpPr>
        <p:spPr>
          <a:xfrm>
            <a:off x="3346274" y="5892536"/>
            <a:ext cx="62200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[CII]</a:t>
            </a:r>
          </a:p>
        </p:txBody>
      </p:sp>
      <p:sp>
        <p:nvSpPr>
          <p:cNvPr id="697" name="21cm"/>
          <p:cNvSpPr txBox="1"/>
          <p:nvPr/>
        </p:nvSpPr>
        <p:spPr>
          <a:xfrm>
            <a:off x="8585382" y="5909800"/>
            <a:ext cx="68986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21cm</a:t>
            </a:r>
          </a:p>
        </p:txBody>
      </p:sp>
      <p:grpSp>
        <p:nvGrpSpPr>
          <p:cNvPr id="70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69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699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01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Google Shape;139;p2"/>
          <p:cNvSpPr txBox="1"/>
          <p:nvPr/>
        </p:nvSpPr>
        <p:spPr>
          <a:xfrm>
            <a:off x="398442" y="22931"/>
            <a:ext cx="6105268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Observational Fields</a:t>
            </a:r>
          </a:p>
        </p:txBody>
      </p:sp>
      <p:pic>
        <p:nvPicPr>
          <p:cNvPr id="703" name="cii_noise_linear_map.png" descr="cii_noise_linear_map.png"/>
          <p:cNvPicPr>
            <a:picLocks noChangeAspect="1"/>
          </p:cNvPicPr>
          <p:nvPr/>
        </p:nvPicPr>
        <p:blipFill>
          <a:blip r:embed="rId5">
            <a:extLst/>
          </a:blip>
          <a:srcRect l="0" t="0" r="66931" b="0"/>
          <a:stretch>
            <a:fillRect/>
          </a:stretch>
        </p:blipFill>
        <p:spPr>
          <a:xfrm>
            <a:off x="1519895" y="1755949"/>
            <a:ext cx="4900972" cy="3920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bt_noise_map_AAstar.png" descr="bt_noise_map_AAstar.png"/>
          <p:cNvPicPr>
            <a:picLocks noChangeAspect="1"/>
          </p:cNvPicPr>
          <p:nvPr/>
        </p:nvPicPr>
        <p:blipFill>
          <a:blip r:embed="rId6">
            <a:extLst/>
          </a:blip>
          <a:srcRect l="0" t="0" r="67487" b="0"/>
          <a:stretch>
            <a:fillRect/>
          </a:stretch>
        </p:blipFill>
        <p:spPr>
          <a:xfrm>
            <a:off x="6695216" y="1755888"/>
            <a:ext cx="4827445" cy="3920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cii_noise_linear_map.png" descr="cii_noise_linear_map.png"/>
          <p:cNvPicPr>
            <a:picLocks noChangeAspect="1"/>
          </p:cNvPicPr>
          <p:nvPr/>
        </p:nvPicPr>
        <p:blipFill>
          <a:blip r:embed="rId5">
            <a:extLst/>
          </a:blip>
          <a:srcRect l="66844" t="0" r="0" b="0"/>
          <a:stretch>
            <a:fillRect/>
          </a:stretch>
        </p:blipFill>
        <p:spPr>
          <a:xfrm>
            <a:off x="1465072" y="1790411"/>
            <a:ext cx="4827509" cy="385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bt_noise_map_AAstar.png" descr="bt_noise_map_AAstar.png"/>
          <p:cNvPicPr>
            <a:picLocks noChangeAspect="1"/>
          </p:cNvPicPr>
          <p:nvPr/>
        </p:nvPicPr>
        <p:blipFill>
          <a:blip r:embed="rId6">
            <a:extLst/>
          </a:blip>
          <a:srcRect l="66561" t="0" r="0" b="0"/>
          <a:stretch>
            <a:fillRect/>
          </a:stretch>
        </p:blipFill>
        <p:spPr>
          <a:xfrm>
            <a:off x="6645546" y="1755888"/>
            <a:ext cx="4877402" cy="38518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0" name="成组"/>
          <p:cNvGrpSpPr/>
          <p:nvPr/>
        </p:nvGrpSpPr>
        <p:grpSpPr>
          <a:xfrm>
            <a:off x="-214382" y="4614387"/>
            <a:ext cx="11145119" cy="5868117"/>
            <a:chOff x="0" y="0"/>
            <a:chExt cx="11145117" cy="5868116"/>
          </a:xfrm>
        </p:grpSpPr>
        <p:pic>
          <p:nvPicPr>
            <p:cNvPr id="707" name="Rick_Sanchez.png" descr="Rick_Sanchez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818242" cy="586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8" name="矩形标注"/>
            <p:cNvSpPr/>
            <p:nvPr/>
          </p:nvSpPr>
          <p:spPr>
            <a:xfrm>
              <a:off x="2530939" y="640812"/>
              <a:ext cx="8614179" cy="138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6" y="0"/>
                  </a:moveTo>
                  <a:cubicBezTo>
                    <a:pt x="717" y="0"/>
                    <a:pt x="645" y="448"/>
                    <a:pt x="645" y="1001"/>
                  </a:cubicBezTo>
                  <a:lnTo>
                    <a:pt x="645" y="8016"/>
                  </a:lnTo>
                  <a:lnTo>
                    <a:pt x="0" y="10018"/>
                  </a:lnTo>
                  <a:lnTo>
                    <a:pt x="645" y="12021"/>
                  </a:lnTo>
                  <a:lnTo>
                    <a:pt x="645" y="20599"/>
                  </a:lnTo>
                  <a:cubicBezTo>
                    <a:pt x="645" y="21152"/>
                    <a:pt x="717" y="21600"/>
                    <a:pt x="806" y="21600"/>
                  </a:cubicBezTo>
                  <a:lnTo>
                    <a:pt x="21439" y="21600"/>
                  </a:lnTo>
                  <a:cubicBezTo>
                    <a:pt x="21528" y="21600"/>
                    <a:pt x="21600" y="21152"/>
                    <a:pt x="21600" y="20599"/>
                  </a:cubicBezTo>
                  <a:lnTo>
                    <a:pt x="21600" y="1001"/>
                  </a:lnTo>
                  <a:cubicBezTo>
                    <a:pt x="21600" y="448"/>
                    <a:pt x="21528" y="0"/>
                    <a:pt x="21439" y="0"/>
                  </a:cubicBezTo>
                  <a:lnTo>
                    <a:pt x="80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09" name="By the way, our human visual system does do an approximate 2D Fourier transform to analyze what we see."/>
            <p:cNvSpPr txBox="1"/>
            <p:nvPr/>
          </p:nvSpPr>
          <p:spPr>
            <a:xfrm>
              <a:off x="3028645" y="713056"/>
              <a:ext cx="7618767" cy="129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739900">
                <a:spcBef>
                  <a:spcPts val="2000"/>
                </a:spcBef>
                <a:defRPr i="1" sz="28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By the way, our human visual system does do an approximate 2D Fourier transform to analyze what we see.</a:t>
              </a:r>
            </a:p>
          </p:txBody>
        </p:sp>
      </p:grpSp>
      <p:sp>
        <p:nvSpPr>
          <p:cNvPr id="711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0" grpId="3"/>
      <p:bldP build="whole" bldLvl="1" animBg="1" rev="0" advAuto="0" spid="705" grpId="1"/>
      <p:bldP build="whole" bldLvl="1" animBg="1" rev="0" advAuto="0" spid="706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8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716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17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19" name="截屏2025-10-06 00.09.36.png" descr="截屏2025-10-06 00.09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8629" y="1307451"/>
            <a:ext cx="5236460" cy="5103103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(A. Liu, et al. 2014)"/>
          <p:cNvSpPr txBox="1"/>
          <p:nvPr/>
        </p:nvSpPr>
        <p:spPr>
          <a:xfrm>
            <a:off x="8290190" y="6009992"/>
            <a:ext cx="239542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(A. Liu, et al. 2014)</a:t>
            </a:r>
          </a:p>
        </p:txBody>
      </p:sp>
      <p:sp>
        <p:nvSpPr>
          <p:cNvPr id="721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8" name="成组"/>
          <p:cNvGrpSpPr/>
          <p:nvPr/>
        </p:nvGrpSpPr>
        <p:grpSpPr>
          <a:xfrm>
            <a:off x="-3824" y="2728"/>
            <a:ext cx="12199648" cy="901312"/>
            <a:chOff x="0" y="0"/>
            <a:chExt cx="12199646" cy="901310"/>
          </a:xfrm>
        </p:grpSpPr>
        <p:sp>
          <p:nvSpPr>
            <p:cNvPr id="726" name="矩形"/>
            <p:cNvSpPr/>
            <p:nvPr/>
          </p:nvSpPr>
          <p:spPr>
            <a:xfrm>
              <a:off x="-1" y="0"/>
              <a:ext cx="12199648" cy="901312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27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7" cy="71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29" name="截屏2025-10-06 00.09.36.png" descr="截屏2025-10-06 00.09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8629" y="1307451"/>
            <a:ext cx="5236460" cy="5103103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(A. Liu, et al. 2014)"/>
          <p:cNvSpPr txBox="1"/>
          <p:nvPr/>
        </p:nvSpPr>
        <p:spPr>
          <a:xfrm>
            <a:off x="9457714" y="6527065"/>
            <a:ext cx="239542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(A. Liu, et al. 2014)</a:t>
            </a:r>
          </a:p>
        </p:txBody>
      </p:sp>
      <p:sp>
        <p:nvSpPr>
          <p:cNvPr id="731" name="Google Shape;139;p2"/>
          <p:cNvSpPr txBox="1"/>
          <p:nvPr/>
        </p:nvSpPr>
        <p:spPr>
          <a:xfrm>
            <a:off x="398443" y="22929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  <p:grpSp>
        <p:nvGrpSpPr>
          <p:cNvPr id="734" name="成组"/>
          <p:cNvGrpSpPr/>
          <p:nvPr/>
        </p:nvGrpSpPr>
        <p:grpSpPr>
          <a:xfrm>
            <a:off x="3905081" y="1244657"/>
            <a:ext cx="4733448" cy="4421314"/>
            <a:chOff x="-1" y="-1"/>
            <a:chExt cx="4733447" cy="4421313"/>
          </a:xfrm>
        </p:grpSpPr>
        <p:sp>
          <p:nvSpPr>
            <p:cNvPr id="732" name="矩形"/>
            <p:cNvSpPr/>
            <p:nvPr/>
          </p:nvSpPr>
          <p:spPr>
            <a:xfrm>
              <a:off x="3688474" y="-2"/>
              <a:ext cx="1044972" cy="442131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3" name="矩形"/>
            <p:cNvSpPr/>
            <p:nvPr/>
          </p:nvSpPr>
          <p:spPr>
            <a:xfrm>
              <a:off x="-2" y="107122"/>
              <a:ext cx="4587976" cy="77563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1" name="成组"/>
          <p:cNvGrpSpPr/>
          <p:nvPr/>
        </p:nvGrpSpPr>
        <p:grpSpPr>
          <a:xfrm>
            <a:off x="-3824" y="2728"/>
            <a:ext cx="12199648" cy="901312"/>
            <a:chOff x="0" y="0"/>
            <a:chExt cx="12199646" cy="901310"/>
          </a:xfrm>
        </p:grpSpPr>
        <p:sp>
          <p:nvSpPr>
            <p:cNvPr id="739" name="矩形"/>
            <p:cNvSpPr/>
            <p:nvPr/>
          </p:nvSpPr>
          <p:spPr>
            <a:xfrm>
              <a:off x="-1" y="0"/>
              <a:ext cx="12199648" cy="901312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40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7" cy="714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2" name="截屏2025-10-06 00.09.36.png" descr="截屏2025-10-06 00.09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8629" y="1307451"/>
            <a:ext cx="5236460" cy="5103103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(A. Liu, et al. 2014)"/>
          <p:cNvSpPr txBox="1"/>
          <p:nvPr/>
        </p:nvSpPr>
        <p:spPr>
          <a:xfrm>
            <a:off x="9594452" y="6527065"/>
            <a:ext cx="239542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(A. Liu, et al. 2014)</a:t>
            </a:r>
          </a:p>
        </p:txBody>
      </p:sp>
      <p:sp>
        <p:nvSpPr>
          <p:cNvPr id="744" name="Google Shape;139;p2"/>
          <p:cNvSpPr txBox="1"/>
          <p:nvPr/>
        </p:nvSpPr>
        <p:spPr>
          <a:xfrm>
            <a:off x="398443" y="22929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  <p:grpSp>
        <p:nvGrpSpPr>
          <p:cNvPr id="747" name="成组"/>
          <p:cNvGrpSpPr/>
          <p:nvPr/>
        </p:nvGrpSpPr>
        <p:grpSpPr>
          <a:xfrm>
            <a:off x="3841971" y="1318290"/>
            <a:ext cx="4587978" cy="4532579"/>
            <a:chOff x="0" y="0"/>
            <a:chExt cx="4587976" cy="4532578"/>
          </a:xfrm>
        </p:grpSpPr>
        <p:sp>
          <p:nvSpPr>
            <p:cNvPr id="745" name="矩形"/>
            <p:cNvSpPr/>
            <p:nvPr/>
          </p:nvSpPr>
          <p:spPr>
            <a:xfrm>
              <a:off x="88909" y="-1"/>
              <a:ext cx="773826" cy="442131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46" name="矩形"/>
            <p:cNvSpPr/>
            <p:nvPr/>
          </p:nvSpPr>
          <p:spPr>
            <a:xfrm>
              <a:off x="-1" y="3522842"/>
              <a:ext cx="4587977" cy="1009736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4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752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53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55" name="截屏2025-10-06 00.09.36.png" descr="截屏2025-10-06 00.09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8629" y="1307451"/>
            <a:ext cx="5236460" cy="5103103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(A. Liu, et al. 2014)"/>
          <p:cNvSpPr txBox="1"/>
          <p:nvPr/>
        </p:nvSpPr>
        <p:spPr>
          <a:xfrm>
            <a:off x="8290190" y="6009992"/>
            <a:ext cx="239542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(A. Liu, et al. 2014)</a:t>
            </a:r>
          </a:p>
        </p:txBody>
      </p:sp>
      <p:sp>
        <p:nvSpPr>
          <p:cNvPr id="757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  <p:sp>
        <p:nvSpPr>
          <p:cNvPr id="758" name="矩形"/>
          <p:cNvSpPr/>
          <p:nvPr/>
        </p:nvSpPr>
        <p:spPr>
          <a:xfrm>
            <a:off x="4479416" y="4487464"/>
            <a:ext cx="3402236" cy="434812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763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64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6" name="截屏2025-10-06 00.09.36.png" descr="截屏2025-10-06 00.09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88629" y="1307451"/>
            <a:ext cx="5236460" cy="5103103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(A. Liu, et al. 2014)"/>
          <p:cNvSpPr txBox="1"/>
          <p:nvPr/>
        </p:nvSpPr>
        <p:spPr>
          <a:xfrm>
            <a:off x="8290190" y="6009992"/>
            <a:ext cx="239542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(A. Liu, et al. 2014)</a:t>
            </a:r>
          </a:p>
        </p:txBody>
      </p:sp>
      <p:sp>
        <p:nvSpPr>
          <p:cNvPr id="768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  <p:sp>
        <p:nvSpPr>
          <p:cNvPr id="769" name="三角形"/>
          <p:cNvSpPr/>
          <p:nvPr/>
        </p:nvSpPr>
        <p:spPr>
          <a:xfrm>
            <a:off x="5786061" y="3347896"/>
            <a:ext cx="2012944" cy="1265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1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6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774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75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0" name="成组"/>
          <p:cNvGrpSpPr/>
          <p:nvPr/>
        </p:nvGrpSpPr>
        <p:grpSpPr>
          <a:xfrm>
            <a:off x="6158788" y="1480700"/>
            <a:ext cx="5870884" cy="4373841"/>
            <a:chOff x="0" y="0"/>
            <a:chExt cx="5870883" cy="4373840"/>
          </a:xfrm>
        </p:grpSpPr>
        <p:pic>
          <p:nvPicPr>
            <p:cNvPr id="777" name="auto_ps_bt_AAstar_wedges2.png" descr="auto_ps_bt_AAstar_wedges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870884" cy="4373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8" name="Foreground Wedge"/>
            <p:cNvSpPr txBox="1"/>
            <p:nvPr/>
          </p:nvSpPr>
          <p:spPr>
            <a:xfrm rot="19193771">
              <a:off x="2423230" y="2571301"/>
              <a:ext cx="264800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Foreground Wedge</a:t>
              </a:r>
            </a:p>
          </p:txBody>
        </p:sp>
        <p:sp>
          <p:nvSpPr>
            <p:cNvPr id="779" name="EoR Window"/>
            <p:cNvSpPr txBox="1"/>
            <p:nvPr/>
          </p:nvSpPr>
          <p:spPr>
            <a:xfrm>
              <a:off x="1470941" y="874266"/>
              <a:ext cx="257969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EoR Window</a:t>
              </a:r>
            </a:p>
          </p:txBody>
        </p:sp>
      </p:grpSp>
      <p:grpSp>
        <p:nvGrpSpPr>
          <p:cNvPr id="785" name="成组"/>
          <p:cNvGrpSpPr/>
          <p:nvPr/>
        </p:nvGrpSpPr>
        <p:grpSpPr>
          <a:xfrm>
            <a:off x="323041" y="1481200"/>
            <a:ext cx="5859410" cy="4373342"/>
            <a:chOff x="0" y="0"/>
            <a:chExt cx="5859408" cy="4373340"/>
          </a:xfrm>
        </p:grpSpPr>
        <p:pic>
          <p:nvPicPr>
            <p:cNvPr id="781" name="auto_ps_cii_cuts.png" descr="auto_ps_cii_cut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5859410" cy="4373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2" name="LIM…"/>
            <p:cNvSpPr txBox="1"/>
            <p:nvPr/>
          </p:nvSpPr>
          <p:spPr>
            <a:xfrm>
              <a:off x="2962802" y="2180149"/>
              <a:ext cx="133249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b="1" sz="2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LIM </a:t>
              </a:r>
            </a:p>
            <a:p>
              <a:pPr>
                <a:defRPr b="1" sz="25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Window</a:t>
              </a:r>
            </a:p>
          </p:txBody>
        </p:sp>
        <p:sp>
          <p:nvSpPr>
            <p:cNvPr id="783" name="FoV Limit"/>
            <p:cNvSpPr txBox="1"/>
            <p:nvPr/>
          </p:nvSpPr>
          <p:spPr>
            <a:xfrm rot="16200000">
              <a:off x="1266618" y="2523289"/>
              <a:ext cx="174984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FoV Limit</a:t>
              </a:r>
            </a:p>
          </p:txBody>
        </p:sp>
        <p:sp>
          <p:nvSpPr>
            <p:cNvPr id="784" name="Frequency Resolution"/>
            <p:cNvSpPr txBox="1"/>
            <p:nvPr/>
          </p:nvSpPr>
          <p:spPr>
            <a:xfrm>
              <a:off x="1129723" y="1474663"/>
              <a:ext cx="3599962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Frequency Resolution</a:t>
              </a:r>
            </a:p>
          </p:txBody>
        </p:sp>
      </p:grpSp>
      <p:sp>
        <p:nvSpPr>
          <p:cNvPr id="786" name="[CII]"/>
          <p:cNvSpPr txBox="1"/>
          <p:nvPr/>
        </p:nvSpPr>
        <p:spPr>
          <a:xfrm>
            <a:off x="2850302" y="5912856"/>
            <a:ext cx="62200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[CII]</a:t>
            </a:r>
          </a:p>
        </p:txBody>
      </p:sp>
      <p:sp>
        <p:nvSpPr>
          <p:cNvPr id="787" name="21cm"/>
          <p:cNvSpPr txBox="1"/>
          <p:nvPr/>
        </p:nvSpPr>
        <p:spPr>
          <a:xfrm>
            <a:off x="8585382" y="5909800"/>
            <a:ext cx="68986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21cm</a:t>
            </a:r>
          </a:p>
        </p:txBody>
      </p:sp>
      <p:sp>
        <p:nvSpPr>
          <p:cNvPr id="788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Limitation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793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794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6" name="SKA-LOW AA* &amp; TIME"/>
          <p:cNvSpPr txBox="1"/>
          <p:nvPr/>
        </p:nvSpPr>
        <p:spPr>
          <a:xfrm>
            <a:off x="1501908" y="1202688"/>
            <a:ext cx="326995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SKA-LOW AA* &amp; TIME</a:t>
            </a:r>
          </a:p>
        </p:txBody>
      </p:sp>
      <p:grpSp>
        <p:nvGrpSpPr>
          <p:cNvPr id="802" name="成组"/>
          <p:cNvGrpSpPr/>
          <p:nvPr/>
        </p:nvGrpSpPr>
        <p:grpSpPr>
          <a:xfrm>
            <a:off x="311160" y="1591283"/>
            <a:ext cx="5916376" cy="4390419"/>
            <a:chOff x="0" y="0"/>
            <a:chExt cx="5916374" cy="4390417"/>
          </a:xfrm>
        </p:grpSpPr>
        <p:pic>
          <p:nvPicPr>
            <p:cNvPr id="797" name="cross_ps_AAstar_time_wedges_new3.png" descr="cross_ps_AAstar_time_wedges_new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916376" cy="4390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8" name="三角形"/>
            <p:cNvSpPr/>
            <p:nvPr/>
          </p:nvSpPr>
          <p:spPr>
            <a:xfrm rot="5400000">
              <a:off x="2994317" y="1788274"/>
              <a:ext cx="1192388" cy="1377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9" name="TIME Frequency Resolution"/>
            <p:cNvSpPr txBox="1"/>
            <p:nvPr/>
          </p:nvSpPr>
          <p:spPr>
            <a:xfrm>
              <a:off x="888707" y="1470765"/>
              <a:ext cx="404675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TIME Frequency Resolution</a:t>
              </a:r>
            </a:p>
          </p:txBody>
        </p:sp>
        <p:sp>
          <p:nvSpPr>
            <p:cNvPr id="800" name="TIME FoV Limit"/>
            <p:cNvSpPr txBox="1"/>
            <p:nvPr/>
          </p:nvSpPr>
          <p:spPr>
            <a:xfrm rot="16200000">
              <a:off x="1562173" y="2566338"/>
              <a:ext cx="220062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TIME FoV Limit</a:t>
              </a:r>
            </a:p>
          </p:txBody>
        </p:sp>
        <p:sp>
          <p:nvSpPr>
            <p:cNvPr id="801" name="Foreground Wedge"/>
            <p:cNvSpPr txBox="1"/>
            <p:nvPr/>
          </p:nvSpPr>
          <p:spPr>
            <a:xfrm rot="19193771">
              <a:off x="2532223" y="2303592"/>
              <a:ext cx="2732611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Foreground Wedge</a:t>
              </a:r>
            </a:p>
          </p:txBody>
        </p:sp>
      </p:grpSp>
      <p:sp>
        <p:nvSpPr>
          <p:cNvPr id="803" name="SKA-LOW AA* &amp; CCATp/FYST"/>
          <p:cNvSpPr txBox="1"/>
          <p:nvPr/>
        </p:nvSpPr>
        <p:spPr>
          <a:xfrm>
            <a:off x="6970051" y="1202688"/>
            <a:ext cx="421575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SKA-LOW AA* &amp; CCATp/FYST</a:t>
            </a:r>
          </a:p>
        </p:txBody>
      </p:sp>
      <p:sp>
        <p:nvSpPr>
          <p:cNvPr id="804" name="TIME: R = 120, Survey Area =  0.01 deg2"/>
          <p:cNvSpPr txBox="1"/>
          <p:nvPr/>
        </p:nvSpPr>
        <p:spPr>
          <a:xfrm>
            <a:off x="875664" y="5936296"/>
            <a:ext cx="426253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739900">
              <a:spcBef>
                <a:spcPts val="2000"/>
              </a:spcBef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TIME: R = 120, Survey Area =  0.01 deg</a:t>
            </a:r>
            <a:r>
              <a:rPr baseline="28000" sz="1800"/>
              <a:t>2</a:t>
            </a:r>
          </a:p>
        </p:txBody>
      </p:sp>
      <p:sp>
        <p:nvSpPr>
          <p:cNvPr id="805" name="CCATp: R = 100, Survey Area = 4 deg2"/>
          <p:cNvSpPr txBox="1"/>
          <p:nvPr/>
        </p:nvSpPr>
        <p:spPr>
          <a:xfrm>
            <a:off x="7002247" y="5929946"/>
            <a:ext cx="411326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739900">
              <a:spcBef>
                <a:spcPts val="200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</a:t>
            </a:r>
            <a:r>
              <a:rPr sz="2000"/>
              <a:t>CCATp: R = 100, Survey Area = 4 deg</a:t>
            </a:r>
            <a:r>
              <a:rPr baseline="28000" sz="1800"/>
              <a:t>2</a:t>
            </a:r>
          </a:p>
        </p:txBody>
      </p:sp>
      <p:grpSp>
        <p:nvGrpSpPr>
          <p:cNvPr id="811" name="成组"/>
          <p:cNvGrpSpPr/>
          <p:nvPr/>
        </p:nvGrpSpPr>
        <p:grpSpPr>
          <a:xfrm>
            <a:off x="6119741" y="1591283"/>
            <a:ext cx="5916377" cy="4390419"/>
            <a:chOff x="-1" y="0"/>
            <a:chExt cx="5916375" cy="4390417"/>
          </a:xfrm>
        </p:grpSpPr>
        <p:pic>
          <p:nvPicPr>
            <p:cNvPr id="806" name="cross_ps_AAstar_ccatp_wedges_new3.png" descr="cross_ps_AAstar_ccatp_wedges_new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5916377" cy="4390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7" name="线条"/>
            <p:cNvSpPr/>
            <p:nvPr/>
          </p:nvSpPr>
          <p:spPr>
            <a:xfrm>
              <a:off x="801617" y="2076335"/>
              <a:ext cx="3269958" cy="3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08" name="线条"/>
            <p:cNvSpPr/>
            <p:nvPr/>
          </p:nvSpPr>
          <p:spPr>
            <a:xfrm flipV="1">
              <a:off x="2027209" y="2038088"/>
              <a:ext cx="2082653" cy="1824939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09" name="CCATp Frequency Resolution"/>
            <p:cNvSpPr txBox="1"/>
            <p:nvPr/>
          </p:nvSpPr>
          <p:spPr>
            <a:xfrm>
              <a:off x="807574" y="1510841"/>
              <a:ext cx="395040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CCATp Frequency Resolution</a:t>
              </a:r>
            </a:p>
          </p:txBody>
        </p:sp>
        <p:sp>
          <p:nvSpPr>
            <p:cNvPr id="810" name="Foreground Wedge"/>
            <p:cNvSpPr txBox="1"/>
            <p:nvPr/>
          </p:nvSpPr>
          <p:spPr>
            <a:xfrm rot="19193771">
              <a:off x="2283800" y="2585673"/>
              <a:ext cx="266755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Foreground Wedge</a:t>
              </a:r>
            </a:p>
          </p:txBody>
        </p:sp>
      </p:grpSp>
      <p:sp>
        <p:nvSpPr>
          <p:cNvPr id="812" name="线条"/>
          <p:cNvSpPr/>
          <p:nvPr/>
        </p:nvSpPr>
        <p:spPr>
          <a:xfrm flipV="1">
            <a:off x="6912419" y="3635869"/>
            <a:ext cx="3" cy="1818440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3" name="线条"/>
          <p:cNvSpPr/>
          <p:nvPr/>
        </p:nvSpPr>
        <p:spPr>
          <a:xfrm>
            <a:off x="6889277" y="5442841"/>
            <a:ext cx="1279727" cy="3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4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Cross-Power Spectrum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27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28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321" y="-3"/>
            <a:ext cx="914661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4"/>
          <p:cNvSpPr txBox="1"/>
          <p:nvPr/>
        </p:nvSpPr>
        <p:spPr>
          <a:xfrm>
            <a:off x="9338247" y="6542540"/>
            <a:ext cx="2405578" cy="29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Image Credit: Cynthia Chiang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4167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1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19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20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2" name="Google Shape;139;p2"/>
          <p:cNvSpPr txBox="1"/>
          <p:nvPr/>
        </p:nvSpPr>
        <p:spPr>
          <a:xfrm>
            <a:off x="398443" y="22931"/>
            <a:ext cx="10002372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 Cross-Power Spectrums</a:t>
            </a:r>
          </a:p>
        </p:txBody>
      </p:sp>
      <p:pic>
        <p:nvPicPr>
          <p:cNvPr id="823" name="cross_ps_z7_noise_AAstar.jpg" descr="cross_ps_z7_noise_AAsta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6719" y="1460399"/>
            <a:ext cx="10921804" cy="4414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2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29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1" name="Google Shape;139;p2"/>
          <p:cNvSpPr txBox="1"/>
          <p:nvPr/>
        </p:nvSpPr>
        <p:spPr>
          <a:xfrm>
            <a:off x="398444" y="22931"/>
            <a:ext cx="9884706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Signal-to-noise Ratio</a:t>
            </a:r>
          </a:p>
        </p:txBody>
      </p:sp>
      <p:pic>
        <p:nvPicPr>
          <p:cNvPr id="832" name="cross_2dps_z7_AAstar_fov.png" descr="cross_2dps_z7_AAstar_fo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344" y="1312026"/>
            <a:ext cx="11565312" cy="4711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矩形标注"/>
          <p:cNvSpPr/>
          <p:nvPr/>
        </p:nvSpPr>
        <p:spPr>
          <a:xfrm>
            <a:off x="40358" y="1480023"/>
            <a:ext cx="11410951" cy="2528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" y="0"/>
                </a:moveTo>
                <a:cubicBezTo>
                  <a:pt x="61" y="0"/>
                  <a:pt x="0" y="274"/>
                  <a:pt x="0" y="610"/>
                </a:cubicBezTo>
                <a:lnTo>
                  <a:pt x="0" y="18892"/>
                </a:lnTo>
                <a:cubicBezTo>
                  <a:pt x="0" y="19228"/>
                  <a:pt x="61" y="19502"/>
                  <a:pt x="135" y="19502"/>
                </a:cubicBezTo>
                <a:lnTo>
                  <a:pt x="21351" y="19502"/>
                </a:lnTo>
                <a:lnTo>
                  <a:pt x="21496" y="21600"/>
                </a:lnTo>
                <a:lnTo>
                  <a:pt x="21600" y="18925"/>
                </a:lnTo>
                <a:lnTo>
                  <a:pt x="21598" y="18929"/>
                </a:lnTo>
                <a:cubicBezTo>
                  <a:pt x="21599" y="18916"/>
                  <a:pt x="21600" y="18905"/>
                  <a:pt x="21600" y="18892"/>
                </a:cubicBezTo>
                <a:lnTo>
                  <a:pt x="21600" y="610"/>
                </a:lnTo>
                <a:cubicBezTo>
                  <a:pt x="21600" y="274"/>
                  <a:pt x="21539" y="0"/>
                  <a:pt x="21465" y="0"/>
                </a:cubicBezTo>
                <a:lnTo>
                  <a:pt x="135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37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3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39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1" name="How should we adjust the observational strategy to maximize the SNR?"/>
          <p:cNvSpPr txBox="1"/>
          <p:nvPr/>
        </p:nvSpPr>
        <p:spPr>
          <a:xfrm>
            <a:off x="259867" y="1779040"/>
            <a:ext cx="1156622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739900">
              <a:spcBef>
                <a:spcPts val="2000"/>
              </a:spcBef>
              <a:defRPr b="1" sz="5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How should we adjust the observational strategy to maximize the SNR?</a:t>
            </a:r>
          </a:p>
        </p:txBody>
      </p:sp>
      <p:pic>
        <p:nvPicPr>
          <p:cNvPr id="842" name="Morty_Smith.png" descr="Morty_Smith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2875" y="1695431"/>
            <a:ext cx="1736927" cy="5357264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By Copyright for the animated character is held by Adult Swim."/>
          <p:cNvSpPr txBox="1"/>
          <p:nvPr/>
        </p:nvSpPr>
        <p:spPr>
          <a:xfrm>
            <a:off x="6376018" y="6527065"/>
            <a:ext cx="525708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  <p:sp>
        <p:nvSpPr>
          <p:cNvPr id="844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Optimization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1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49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50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2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Optimization</a:t>
            </a:r>
          </a:p>
        </p:txBody>
      </p:sp>
      <p:pic>
        <p:nvPicPr>
          <p:cNvPr id="853" name="total_SNR_z7_AAstar_fov_ccatp.png" descr="total_SNR_z7_AAstar_fov_ccat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7844" y="1473143"/>
            <a:ext cx="5724833" cy="4388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total_SNR_z7_AAstar_fov_time_contour3.png" descr="total_SNR_z7_AAstar_fov_time_contour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2453" y="1521779"/>
            <a:ext cx="5908115" cy="4388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We develop a semi-empirical pipeline for simultaneously forward modeling 21cm, [CII] LIMs as well as the instrumental noise from different surveys.…"/>
          <p:cNvSpPr txBox="1"/>
          <p:nvPr/>
        </p:nvSpPr>
        <p:spPr>
          <a:xfrm>
            <a:off x="943524" y="1278526"/>
            <a:ext cx="10450398" cy="407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We develop a semi-empirical pipeline for simultaneously forward modeling 21cm, [CII] LIMs as well as the instrumental noise from different surveys. </a:t>
            </a:r>
          </a:p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Our simulation successfully captures the</a:t>
            </a:r>
            <a:r>
              <a:rPr b="1"/>
              <a:t> sign change in the cross-correlation</a:t>
            </a:r>
            <a:r>
              <a:t> between the 21cm and [CII] fields across different stages of the EoH and EoR.</a:t>
            </a:r>
          </a:p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We demonstrate that </a:t>
            </a:r>
            <a:r>
              <a:rPr b="1"/>
              <a:t>a high signal-to-noise ratio detection of the 21cm-[CII] cross-correlation is possible</a:t>
            </a:r>
            <a:r>
              <a:t> by combining SKA-Low AA* with the future LIM survey CCATp/FYST.</a:t>
            </a:r>
          </a:p>
          <a:p>
            <a: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</a:t>
            </a:r>
            <a:r>
              <a:rPr b="1"/>
              <a:t>A larger survey area will be critical</a:t>
            </a:r>
            <a:r>
              <a:t> for future line-intensity mapping experiments aiming to achieve this joint detection.</a:t>
            </a:r>
          </a:p>
        </p:txBody>
      </p:sp>
      <p:pic>
        <p:nvPicPr>
          <p:cNvPr id="859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60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61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3" name="Google Shape;139;p2"/>
          <p:cNvSpPr txBox="1"/>
          <p:nvPr/>
        </p:nvSpPr>
        <p:spPr>
          <a:xfrm>
            <a:off x="398442" y="22931"/>
            <a:ext cx="3937455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6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69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1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0496" y="1118472"/>
            <a:ext cx="8300727" cy="5195566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Thanks！"/>
          <p:cNvSpPr txBox="1"/>
          <p:nvPr/>
        </p:nvSpPr>
        <p:spPr>
          <a:xfrm>
            <a:off x="4747442" y="3271754"/>
            <a:ext cx="269711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739900">
              <a:spcBef>
                <a:spcPts val="2000"/>
              </a:spcBef>
              <a:defRPr b="1" sz="5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Thanks！</a:t>
            </a:r>
          </a:p>
        </p:txBody>
      </p:sp>
      <p:sp>
        <p:nvSpPr>
          <p:cNvPr id="873" name="By Copyright for the animated character is held by Adult Swim."/>
          <p:cNvSpPr txBox="1"/>
          <p:nvPr/>
        </p:nvSpPr>
        <p:spPr>
          <a:xfrm>
            <a:off x="6996593" y="6527065"/>
            <a:ext cx="535691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[CII] auto power spectrum vs. noise power spectrum"/>
          <p:cNvSpPr txBox="1"/>
          <p:nvPr/>
        </p:nvSpPr>
        <p:spPr>
          <a:xfrm>
            <a:off x="854810" y="1256055"/>
            <a:ext cx="663188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27000" indent="-127000" defTabSz="1739900">
              <a:spcBef>
                <a:spcPts val="2000"/>
              </a:spcBef>
              <a:buSzPct val="100000"/>
              <a:buChar char="•"/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[CII] auto power spectrum vs. noise power spectrum</a:t>
            </a:r>
          </a:p>
        </p:txBody>
      </p:sp>
      <p:grpSp>
        <p:nvGrpSpPr>
          <p:cNvPr id="88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7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79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81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Google Shape;139;p2"/>
          <p:cNvSpPr txBox="1"/>
          <p:nvPr/>
        </p:nvSpPr>
        <p:spPr>
          <a:xfrm>
            <a:off x="398443" y="22931"/>
            <a:ext cx="7926386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Detectability of [CII] Signal</a:t>
            </a:r>
          </a:p>
        </p:txBody>
      </p:sp>
      <p:pic>
        <p:nvPicPr>
          <p:cNvPr id="883" name="CII_PS_Pk_Final.jpg" descr="CII_PS_Pk_Fina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496" y="1841450"/>
            <a:ext cx="10325006" cy="4452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88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889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1" name="Google Shape;139;p2"/>
          <p:cNvSpPr txBox="1"/>
          <p:nvPr/>
        </p:nvSpPr>
        <p:spPr>
          <a:xfrm>
            <a:off x="398443" y="22931"/>
            <a:ext cx="8841701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Survey Strategy Optimization</a:t>
            </a:r>
          </a:p>
        </p:txBody>
      </p:sp>
      <p:pic>
        <p:nvPicPr>
          <p:cNvPr id="892" name="SNR_all_time_tpix_fit.png" descr="SNR_all_time_tpix_fi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966" y="1317986"/>
            <a:ext cx="5713584" cy="4222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SNR_all_time_area_fit.png" descr="SNR_all_time_area_fi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9819" y="1317986"/>
            <a:ext cx="5241398" cy="4222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36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7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9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80590" y="-3"/>
            <a:ext cx="914661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4"/>
          <p:cNvSpPr txBox="1"/>
          <p:nvPr/>
        </p:nvSpPr>
        <p:spPr>
          <a:xfrm>
            <a:off x="9094406" y="6511280"/>
            <a:ext cx="2405578" cy="29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Image Credit: Cynthia Chiang</a:t>
            </a:r>
          </a:p>
        </p:txBody>
      </p:sp>
      <p:pic>
        <p:nvPicPr>
          <p:cNvPr id="242" name="截屏2025-02-26 11.07.16.png" descr="截屏2025-02-26 11.07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85" y="5207827"/>
            <a:ext cx="1576975" cy="184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截屏2026-03-11 21.42.09.png" descr="截屏2026-03-11 21.42.0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040000">
            <a:off x="1341883" y="4841159"/>
            <a:ext cx="5925469" cy="57751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矩形"/>
          <p:cNvSpPr/>
          <p:nvPr/>
        </p:nvSpPr>
        <p:spPr>
          <a:xfrm rot="20040000">
            <a:off x="1348025" y="4830379"/>
            <a:ext cx="5913185" cy="599072"/>
          </a:xfrm>
          <a:prstGeom prst="rect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8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53530" y="1535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71667 -0.515556" origin="layout" pathEditMode="relative">
                                      <p:cBhvr>
                                        <p:cTn id="25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8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1540000">
                                      <p:cBhvr>
                                        <p:cTn id="2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3" grpId="5"/>
      <p:bldP build="whole" bldLvl="1" animBg="1" rev="0" advAuto="0" spid="243" grpId="7"/>
      <p:bldP build="whole" bldLvl="1" animBg="1" rev="0" advAuto="0" spid="243" grpId="3"/>
      <p:bldP build="whole" bldLvl="1" animBg="1" rev="0" advAuto="0" spid="243" grpId="4"/>
      <p:bldP build="whole" bldLvl="1" animBg="1" rev="0" advAuto="0" spid="24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48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49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1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oogle Shape;151;g27df92e4ca9_0_1"/>
          <p:cNvSpPr txBox="1"/>
          <p:nvPr/>
        </p:nvSpPr>
        <p:spPr>
          <a:xfrm>
            <a:off x="516742" y="1062193"/>
            <a:ext cx="4366264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Technical Challenge</a:t>
            </a:r>
          </a:p>
        </p:txBody>
      </p:sp>
      <p:pic>
        <p:nvPicPr>
          <p:cNvPr id="253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91468" y="0"/>
            <a:ext cx="914661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4"/>
          <p:cNvSpPr txBox="1"/>
          <p:nvPr/>
        </p:nvSpPr>
        <p:spPr>
          <a:xfrm>
            <a:off x="9094406" y="6511280"/>
            <a:ext cx="2405578" cy="29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Image Credit: Cynthia Chiang</a:t>
            </a:r>
          </a:p>
        </p:txBody>
      </p:sp>
      <p:pic>
        <p:nvPicPr>
          <p:cNvPr id="255" name="截屏2025-02-26 11.07.16.png" descr="截屏2025-02-26 11.07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103" y="5155236"/>
            <a:ext cx="1576975" cy="184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截屏2026-03-11 21.42.09.png" descr="截屏2026-03-11 21.42.0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14583" y="1108698"/>
            <a:ext cx="8832699" cy="86085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矩形"/>
          <p:cNvSpPr/>
          <p:nvPr/>
        </p:nvSpPr>
        <p:spPr>
          <a:xfrm rot="20040000">
            <a:off x="1348025" y="4830379"/>
            <a:ext cx="5913185" cy="599072"/>
          </a:xfrm>
          <a:prstGeom prst="rect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8" name="线条"/>
          <p:cNvSpPr/>
          <p:nvPr/>
        </p:nvSpPr>
        <p:spPr>
          <a:xfrm flipV="1">
            <a:off x="9006840" y="1056638"/>
            <a:ext cx="3" cy="9649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59" name="auto_ps_bt_AAstar.png" descr="auto_ps_bt_AAstar.png"/>
          <p:cNvPicPr>
            <a:picLocks noChangeAspect="1"/>
          </p:cNvPicPr>
          <p:nvPr/>
        </p:nvPicPr>
        <p:blipFill>
          <a:blip r:embed="rId8">
            <a:extLst/>
          </a:blip>
          <a:srcRect l="0" t="6023" r="0" b="0"/>
          <a:stretch>
            <a:fillRect/>
          </a:stretch>
        </p:blipFill>
        <p:spPr>
          <a:xfrm>
            <a:off x="7677842" y="2341317"/>
            <a:ext cx="4728216" cy="331035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?"/>
          <p:cNvSpPr txBox="1"/>
          <p:nvPr/>
        </p:nvSpPr>
        <p:spPr>
          <a:xfrm>
            <a:off x="9630409" y="3481304"/>
            <a:ext cx="330201" cy="70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  <p:bldP build="whole" bldLvl="1" animBg="1" rev="0" advAuto="0" spid="25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64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5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7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Google Shape;139;p2"/>
          <p:cNvSpPr txBox="1"/>
          <p:nvPr/>
        </p:nvSpPr>
        <p:spPr>
          <a:xfrm>
            <a:off x="398442" y="22931"/>
            <a:ext cx="5566795" cy="80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Motivation</a:t>
            </a:r>
          </a:p>
        </p:txBody>
      </p:sp>
      <p:pic>
        <p:nvPicPr>
          <p:cNvPr id="269" name="截屏2025-06-14 17.31.24.png" descr="截屏2025-06-14 17.31.2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5978" y="1042868"/>
            <a:ext cx="8100043" cy="524950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(E. D. Kovetz, et al. 2017)"/>
          <p:cNvSpPr txBox="1"/>
          <p:nvPr/>
        </p:nvSpPr>
        <p:spPr>
          <a:xfrm>
            <a:off x="9734670" y="6531871"/>
            <a:ext cx="239542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(E. D. Kovetz, et al. 2017)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152;g27df92e4ca9_0_1"/>
          <p:cNvSpPr txBox="1"/>
          <p:nvPr/>
        </p:nvSpPr>
        <p:spPr>
          <a:xfrm>
            <a:off x="1080292" y="1714536"/>
            <a:ext cx="10031415" cy="162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179704" indent="-127000">
              <a:spcBef>
                <a:spcPts val="300"/>
              </a:spcBef>
              <a:buClr>
                <a:srgbClr val="1528BC"/>
              </a:buClr>
              <a:buSzPts val="2200"/>
              <a:buFont typeface="Helvetica"/>
              <a:buChar char="-"/>
              <a:defRPr sz="2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The contaminants of 21cm and LIM fields should be uncorrelated.</a:t>
            </a:r>
          </a:p>
          <a:p>
            <a:pPr marL="179704" indent="-127000">
              <a:spcBef>
                <a:spcPts val="300"/>
              </a:spcBef>
              <a:buClr>
                <a:srgbClr val="1528BC"/>
              </a:buClr>
              <a:buSzPts val="2200"/>
              <a:buFont typeface="Helvetica"/>
              <a:buChar char="-"/>
              <a:defRPr sz="2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The 21cm and LIM fields are anti-correlated on large scales during EoR.</a:t>
            </a:r>
          </a:p>
          <a:p>
            <a:pPr marL="179704" indent="-127000">
              <a:spcBef>
                <a:spcPts val="300"/>
              </a:spcBef>
              <a:buClr>
                <a:srgbClr val="1528BC"/>
              </a:buClr>
              <a:buSzPts val="2200"/>
              <a:buFont typeface="Helvetica"/>
              <a:buChar char="-"/>
              <a:defRPr b="1" sz="2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The cross power spectrum would verify the initial claims of 21cm detection.</a:t>
            </a:r>
          </a:p>
          <a:p>
            <a:pPr marL="179704" indent="-127000">
              <a:spcBef>
                <a:spcPts val="300"/>
              </a:spcBef>
              <a:buClr>
                <a:srgbClr val="1528BC"/>
              </a:buClr>
              <a:buSzPts val="2200"/>
              <a:buFont typeface="Helvetica"/>
              <a:buChar char="-"/>
              <a:defRPr b="1" sz="2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Complete our understanding of the reionization process.</a:t>
            </a:r>
          </a:p>
        </p:txBody>
      </p:sp>
      <p:grpSp>
        <p:nvGrpSpPr>
          <p:cNvPr id="281" name="成组"/>
          <p:cNvGrpSpPr/>
          <p:nvPr/>
        </p:nvGrpSpPr>
        <p:grpSpPr>
          <a:xfrm>
            <a:off x="1652797" y="3480713"/>
            <a:ext cx="10079044" cy="2871267"/>
            <a:chOff x="0" y="0"/>
            <a:chExt cx="10079042" cy="2871265"/>
          </a:xfrm>
        </p:grpSpPr>
        <p:pic>
          <p:nvPicPr>
            <p:cNvPr id="275" name="截屏2024-04-18 13.35.24.png" descr="截屏2024-04-18 13.35.2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46161"/>
              <a:ext cx="8520099" cy="2232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EoR galaxies"/>
            <p:cNvSpPr txBox="1"/>
            <p:nvPr/>
          </p:nvSpPr>
          <p:spPr>
            <a:xfrm>
              <a:off x="647176" y="0"/>
              <a:ext cx="1219737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EoR galaxies</a:t>
              </a:r>
            </a:p>
          </p:txBody>
        </p:sp>
        <p:sp>
          <p:nvSpPr>
            <p:cNvPr id="277" name="LIM of CO(2-1)"/>
            <p:cNvSpPr txBox="1"/>
            <p:nvPr/>
          </p:nvSpPr>
          <p:spPr>
            <a:xfrm>
              <a:off x="2501792" y="4836"/>
              <a:ext cx="1682994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 LIM of CO(2-1)</a:t>
              </a:r>
            </a:p>
          </p:txBody>
        </p:sp>
        <p:sp>
          <p:nvSpPr>
            <p:cNvPr id="278" name="Ionization field"/>
            <p:cNvSpPr txBox="1"/>
            <p:nvPr/>
          </p:nvSpPr>
          <p:spPr>
            <a:xfrm>
              <a:off x="4599038" y="0"/>
              <a:ext cx="1580384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 Ionization field</a:t>
              </a:r>
            </a:p>
          </p:txBody>
        </p:sp>
        <p:sp>
          <p:nvSpPr>
            <p:cNvPr id="279" name="21cm signal"/>
            <p:cNvSpPr txBox="1"/>
            <p:nvPr/>
          </p:nvSpPr>
          <p:spPr>
            <a:xfrm>
              <a:off x="6745898" y="4836"/>
              <a:ext cx="1219738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 21cm signal</a:t>
              </a:r>
            </a:p>
          </p:txBody>
        </p:sp>
        <p:sp>
          <p:nvSpPr>
            <p:cNvPr id="280" name="(E. D. Kovetz, et al. 2017)"/>
            <p:cNvSpPr txBox="1"/>
            <p:nvPr/>
          </p:nvSpPr>
          <p:spPr>
            <a:xfrm>
              <a:off x="7683617" y="2541065"/>
              <a:ext cx="239542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spcBef>
                  <a:spcPts val="1200"/>
                </a:spcBef>
                <a:defRPr sz="15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(E. D. Kovetz, et al. 2017)</a:t>
              </a:r>
            </a:p>
          </p:txBody>
        </p:sp>
      </p:grpSp>
      <p:grpSp>
        <p:nvGrpSpPr>
          <p:cNvPr id="285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82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" name="logo-sns@2x_0.png" descr="logo-sns@2x_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Google Shape;139;p2"/>
            <p:cNvSpPr txBox="1"/>
            <p:nvPr/>
          </p:nvSpPr>
          <p:spPr>
            <a:xfrm>
              <a:off x="402263" y="20205"/>
              <a:ext cx="5566793" cy="86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90000"/>
                </a:lnSpc>
                <a:defRPr b="1" sz="5000">
                  <a:solidFill>
                    <a:srgbClr val="FFFFFF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Motivation</a:t>
              </a:r>
            </a:p>
          </p:txBody>
        </p:sp>
      </p:grpSp>
      <p:pic>
        <p:nvPicPr>
          <p:cNvPr id="286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151;g27df92e4ca9_0_1"/>
          <p:cNvSpPr txBox="1"/>
          <p:nvPr/>
        </p:nvSpPr>
        <p:spPr>
          <a:xfrm>
            <a:off x="708593" y="1043582"/>
            <a:ext cx="5563111" cy="50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90000"/>
              </a:lnSpc>
              <a:defRPr b="1"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Cross-correlation Technique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成组"/>
          <p:cNvGrpSpPr/>
          <p:nvPr/>
        </p:nvGrpSpPr>
        <p:grpSpPr>
          <a:xfrm>
            <a:off x="-3822" y="2728"/>
            <a:ext cx="12199644" cy="901307"/>
            <a:chOff x="0" y="0"/>
            <a:chExt cx="12199642" cy="901306"/>
          </a:xfrm>
        </p:grpSpPr>
        <p:sp>
          <p:nvSpPr>
            <p:cNvPr id="291" name="矩形"/>
            <p:cNvSpPr/>
            <p:nvPr/>
          </p:nvSpPr>
          <p:spPr>
            <a:xfrm>
              <a:off x="-1" y="0"/>
              <a:ext cx="12199644" cy="901307"/>
            </a:xfrm>
            <a:prstGeom prst="rect">
              <a:avLst/>
            </a:prstGeom>
            <a:solidFill>
              <a:srgbClr val="3A64A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92" name="logo-sns@2x_0.png" descr="logo-sns@2x_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48130" y="93417"/>
              <a:ext cx="1217504" cy="714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" name="Google Shape;139;p2"/>
            <p:cNvSpPr txBox="1"/>
            <p:nvPr/>
          </p:nvSpPr>
          <p:spPr>
            <a:xfrm>
              <a:off x="402263" y="20205"/>
              <a:ext cx="5566793" cy="86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90000"/>
                </a:lnSpc>
                <a:defRPr b="1" sz="5000">
                  <a:solidFill>
                    <a:srgbClr val="FFFFFF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Science Objectives</a:t>
              </a:r>
            </a:p>
          </p:txBody>
        </p:sp>
      </p:grpSp>
      <p:pic>
        <p:nvPicPr>
          <p:cNvPr id="295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11280"/>
            <a:ext cx="12192000" cy="361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成组"/>
          <p:cNvGrpSpPr/>
          <p:nvPr/>
        </p:nvGrpSpPr>
        <p:grpSpPr>
          <a:xfrm>
            <a:off x="-1388408" y="1153633"/>
            <a:ext cx="6081879" cy="5125161"/>
            <a:chOff x="0" y="0"/>
            <a:chExt cx="6081877" cy="5125160"/>
          </a:xfrm>
        </p:grpSpPr>
        <p:pic>
          <p:nvPicPr>
            <p:cNvPr id="296" name="rick-and-morty.jpeg" descr="rick-and-morty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62098" b="0"/>
            <a:stretch>
              <a:fillRect/>
            </a:stretch>
          </p:blipFill>
          <p:spPr>
            <a:xfrm>
              <a:off x="-1" y="0"/>
              <a:ext cx="3930005" cy="5125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矩形标注"/>
            <p:cNvSpPr/>
            <p:nvPr/>
          </p:nvSpPr>
          <p:spPr>
            <a:xfrm>
              <a:off x="3745074" y="2208629"/>
              <a:ext cx="2336804" cy="8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35" y="0"/>
                  </a:moveTo>
                  <a:cubicBezTo>
                    <a:pt x="2611" y="0"/>
                    <a:pt x="2348" y="684"/>
                    <a:pt x="2348" y="1528"/>
                  </a:cubicBezTo>
                  <a:lnTo>
                    <a:pt x="2348" y="5099"/>
                  </a:lnTo>
                  <a:lnTo>
                    <a:pt x="0" y="8155"/>
                  </a:lnTo>
                  <a:lnTo>
                    <a:pt x="2348" y="11211"/>
                  </a:lnTo>
                  <a:lnTo>
                    <a:pt x="2348" y="20072"/>
                  </a:lnTo>
                  <a:cubicBezTo>
                    <a:pt x="2348" y="20916"/>
                    <a:pt x="2611" y="21600"/>
                    <a:pt x="2935" y="21600"/>
                  </a:cubicBezTo>
                  <a:lnTo>
                    <a:pt x="21013" y="21600"/>
                  </a:lnTo>
                  <a:cubicBezTo>
                    <a:pt x="21337" y="21600"/>
                    <a:pt x="21600" y="20916"/>
                    <a:pt x="21600" y="20072"/>
                  </a:cubicBezTo>
                  <a:lnTo>
                    <a:pt x="21600" y="1528"/>
                  </a:lnTo>
                  <a:cubicBezTo>
                    <a:pt x="21600" y="684"/>
                    <a:pt x="21337" y="0"/>
                    <a:pt x="21013" y="0"/>
                  </a:cubicBezTo>
                  <a:lnTo>
                    <a:pt x="2935" y="0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51;g27df92e4ca9_0_1"/>
            <p:cNvSpPr txBox="1"/>
            <p:nvPr/>
          </p:nvSpPr>
          <p:spPr>
            <a:xfrm>
              <a:off x="4294429" y="2383194"/>
              <a:ext cx="1630534" cy="548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90000"/>
                </a:lnSpc>
                <a:defRPr sz="3000">
                  <a:latin typeface="Titillium Web"/>
                  <a:ea typeface="Titillium Web"/>
                  <a:cs typeface="Titillium Web"/>
                  <a:sym typeface="Titillium Web"/>
                </a:defRPr>
              </a:lvl1pPr>
            </a:lstStyle>
            <a:p>
              <a:pPr/>
              <a:r>
                <a:t>Wait…</a:t>
              </a:r>
            </a:p>
          </p:txBody>
        </p:sp>
      </p:grpSp>
      <p:sp>
        <p:nvSpPr>
          <p:cNvPr id="300" name="By Copyright for the animated character is held by Adult Swim."/>
          <p:cNvSpPr txBox="1"/>
          <p:nvPr/>
        </p:nvSpPr>
        <p:spPr>
          <a:xfrm>
            <a:off x="6828303" y="6527065"/>
            <a:ext cx="533548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By Copyright for the animated character is held by Adult Swim.</a:t>
            </a:r>
          </a:p>
        </p:txBody>
      </p:sp>
      <p:sp>
        <p:nvSpPr>
          <p:cNvPr id="301" name="Google Shape;152;g27df92e4ca9_0_1"/>
          <p:cNvSpPr txBox="1"/>
          <p:nvPr/>
        </p:nvSpPr>
        <p:spPr>
          <a:xfrm>
            <a:off x="1510112" y="1153631"/>
            <a:ext cx="8697370" cy="167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179704" indent="-127000">
              <a:lnSpc>
                <a:spcPct val="120000"/>
              </a:lnSpc>
              <a:spcBef>
                <a:spcPts val="300"/>
              </a:spcBef>
              <a:buClr>
                <a:srgbClr val="1528BC"/>
              </a:buClr>
              <a:buSzPts val="2500"/>
              <a:buFont typeface="Helvetica"/>
              <a:buChar char="-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Develop a forward-modeling pipeline to simulate [CII] LIM and 21cm field simultaneously</a:t>
            </a:r>
          </a:p>
          <a:p>
            <a:pPr marL="179704" indent="-127000">
              <a:spcBef>
                <a:spcPts val="300"/>
              </a:spcBef>
              <a:buClr>
                <a:srgbClr val="1528BC"/>
              </a:buClr>
              <a:buSzPts val="2500"/>
              <a:buFont typeface="Helvetica"/>
              <a:buChar char="-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Find an observation strategy to maximum the SNR of the cross correlation detection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