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73" r:id="rId2"/>
    <p:sldId id="257" r:id="rId3"/>
    <p:sldId id="274" r:id="rId4"/>
    <p:sldId id="258" r:id="rId5"/>
    <p:sldId id="275" r:id="rId6"/>
    <p:sldId id="276" r:id="rId7"/>
    <p:sldId id="259" r:id="rId8"/>
    <p:sldId id="260" r:id="rId9"/>
    <p:sldId id="261" r:id="rId10"/>
    <p:sldId id="292" r:id="rId11"/>
    <p:sldId id="293" r:id="rId12"/>
    <p:sldId id="294" r:id="rId13"/>
    <p:sldId id="295" r:id="rId14"/>
    <p:sldId id="296" r:id="rId15"/>
    <p:sldId id="262" r:id="rId16"/>
    <p:sldId id="263" r:id="rId17"/>
    <p:sldId id="264" r:id="rId18"/>
    <p:sldId id="265" r:id="rId19"/>
    <p:sldId id="266" r:id="rId20"/>
    <p:sldId id="267" r:id="rId21"/>
    <p:sldId id="300" r:id="rId22"/>
    <p:sldId id="301" r:id="rId23"/>
    <p:sldId id="297" r:id="rId24"/>
    <p:sldId id="298" r:id="rId25"/>
    <p:sldId id="299" r:id="rId26"/>
  </p:sldIdLst>
  <p:sldSz cx="12192000" cy="6858000"/>
  <p:notesSz cx="6858000" cy="9144000"/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1306"/>
    <a:srgbClr val="FDC477"/>
    <a:srgbClr val="D8E3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44"/>
    <p:restoredTop sz="90129"/>
  </p:normalViewPr>
  <p:slideViewPr>
    <p:cSldViewPr snapToGrid="0">
      <p:cViewPr>
        <p:scale>
          <a:sx n="92" d="100"/>
          <a:sy n="92" d="100"/>
        </p:scale>
        <p:origin x="608" y="7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09CFAA-91B3-124F-8F0F-812DDD7FB70D}" type="datetimeFigureOut">
              <a:rPr lang="en-DE" smtClean="0"/>
              <a:t>16.03.26</a:t>
            </a:fld>
            <a:endParaRPr lang="en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B0DC20-391F-FF46-8914-06F7E0DDB805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079199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B0DC20-391F-FF46-8914-06F7E0DDB805}" type="slidenum">
              <a:rPr lang="en-DE" smtClean="0"/>
              <a:t>1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3771656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50DCF-D252-3B43-B0C5-398C248BB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B6D0BE-467F-2B9C-C358-02E77838E5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5C6ABC-E97B-18C6-C684-4CD4627FAF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121F2D-C59A-AF54-373B-93BD7266F2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B0DC20-391F-FF46-8914-06F7E0DDB805}" type="slidenum">
              <a:rPr lang="en-DE" smtClean="0"/>
              <a:t>12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7195576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8CCF81-16EE-E1B4-B389-74D88CC29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6D7F1B-DD8C-A2EC-F424-1FA7B3234C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B437A1-8550-0981-25B6-84F2C0B01A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C4D4B7-F1BE-710D-828B-B0153A4D6C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B0DC20-391F-FF46-8914-06F7E0DDB805}" type="slidenum">
              <a:rPr lang="en-DE" smtClean="0"/>
              <a:t>13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4373705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3ECCE8-63A9-7AEB-FA74-FED516AE76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C99BC9-7992-ACC1-4E9E-7742637CAE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E50DAB-CC65-51FB-A3C7-A8CE54248D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07CD74-F51C-6556-593B-BEB2CB48BA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B0DC20-391F-FF46-8914-06F7E0DDB805}" type="slidenum">
              <a:rPr lang="en-DE" smtClean="0"/>
              <a:t>14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1469669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B0DC20-391F-FF46-8914-06F7E0DDB805}" type="slidenum">
              <a:rPr lang="en-DE" smtClean="0"/>
              <a:t>15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9935218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B0DC20-391F-FF46-8914-06F7E0DDB805}" type="slidenum">
              <a:rPr lang="en-DE" smtClean="0"/>
              <a:t>16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8918260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B0DC20-391F-FF46-8914-06F7E0DDB805}" type="slidenum">
              <a:rPr lang="en-DE" smtClean="0"/>
              <a:t>17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7543903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B0DC20-391F-FF46-8914-06F7E0DDB805}" type="slidenum">
              <a:rPr lang="en-DE" smtClean="0"/>
              <a:t>18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8316849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B0DC20-391F-FF46-8914-06F7E0DDB805}" type="slidenum">
              <a:rPr lang="en-DE" smtClean="0"/>
              <a:t>19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0000263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B0DC20-391F-FF46-8914-06F7E0DDB805}" type="slidenum">
              <a:rPr lang="en-DE" smtClean="0"/>
              <a:t>25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300383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B0DC20-391F-FF46-8914-06F7E0DDB805}" type="slidenum">
              <a:rPr lang="en-DE" smtClean="0"/>
              <a:t>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020495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B0DC20-391F-FF46-8914-06F7E0DDB805}" type="slidenum">
              <a:rPr lang="en-DE" smtClean="0"/>
              <a:t>3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138551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B0DC20-391F-FF46-8914-06F7E0DDB805}" type="slidenum">
              <a:rPr lang="en-DE" smtClean="0"/>
              <a:t>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61777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B0DC20-391F-FF46-8914-06F7E0DDB805}" type="slidenum">
              <a:rPr lang="en-DE" smtClean="0"/>
              <a:t>7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888762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B0DC20-391F-FF46-8914-06F7E0DDB805}" type="slidenum">
              <a:rPr lang="en-DE" smtClean="0"/>
              <a:t>8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2427660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B0DC20-391F-FF46-8914-06F7E0DDB805}" type="slidenum">
              <a:rPr lang="en-DE" smtClean="0"/>
              <a:t>9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5762685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92A78-D1C3-90AD-BCDC-F1F2471B0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19B037-7E3E-896E-A3E5-901E135CAD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A06A64-C8EF-A3B5-395F-4021CABDCE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1A92A7-13BA-8836-D326-DD75CB25C4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B0DC20-391F-FF46-8914-06F7E0DDB805}" type="slidenum">
              <a:rPr lang="en-DE" smtClean="0"/>
              <a:t>10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2353598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F28376-66FB-CC3C-F466-3A869944D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50B400-C269-1DF8-A287-14212454F5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A7EAF1-3460-D156-5C38-9A326A5E7F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48C5F0-BDE9-9F3B-B703-BB4059F0A2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B0DC20-391F-FF46-8914-06F7E0DDB805}" type="slidenum">
              <a:rPr lang="en-DE" smtClean="0"/>
              <a:t>11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854957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FFE5B-3901-B403-557A-47ADCA2B37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905ABC-63D4-AE7F-38FF-5E3FFA0D2F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83049-AE91-230C-7A5B-B9E19A0C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D52C7-74E9-3944-BD1F-9CA5375611A3}" type="datetime1">
              <a:rPr lang="de-DE" smtClean="0"/>
              <a:t>16.03.26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9A15E4-6CF4-8EED-F477-4553FC73A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2472DB-19D2-9CD2-2040-4D5F0B70B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B8C0D-743A-C947-B25C-5B822C8DE6B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0680745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3CB55-CDE6-AAA7-5D04-0B43A5FF0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C0E27B-8087-9902-4769-67332045C5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0E2BC-E737-A332-7A89-1D5CF1908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E654C-B65A-734A-A399-E47B97C36798}" type="datetime1">
              <a:rPr lang="de-DE" smtClean="0"/>
              <a:t>16.03.26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AE1030-A573-74C8-5635-7868209EE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A3A61E-C6C2-36D1-EF97-628291321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B8C0D-743A-C947-B25C-5B822C8DE6B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094943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FD02ED-3F32-AD76-60C5-22613DEC55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974B9C-6B93-495A-3E1E-4E4C04B170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619A0-B8AE-9FCC-01A8-35094E336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97003-F119-234A-BE02-DA7EF010A03F}" type="datetime1">
              <a:rPr lang="de-DE" smtClean="0"/>
              <a:t>16.03.26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CD8CC-A500-30BF-7F0F-D94B24416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F2CEC7-E54E-901B-CA84-A3A0D2899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B8C0D-743A-C947-B25C-5B822C8DE6B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4154435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F2EB3-1FE4-D1DE-D939-4D5F67017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669FB-02A4-90BF-4D9C-72807407C2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41E749-BEC2-8BAE-AF0C-FE3E3FB44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B4C15-8032-9349-900E-AF52BD77FAD1}" type="datetime1">
              <a:rPr lang="de-DE" smtClean="0"/>
              <a:t>16.03.26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62D83-43DF-5A17-334F-08B47AAB5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45E422-D460-73A8-70BA-82C56BCF8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B8C0D-743A-C947-B25C-5B822C8DE6B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5970956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A671F-0C75-7C18-9BEA-E408FB64B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F85AA-D6B8-61A4-BCE6-6E9E993496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5E07EF-9AD8-73C6-A368-5A39566BB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DEB8-3617-F843-9126-6E334C53372B}" type="datetime1">
              <a:rPr lang="de-DE" smtClean="0"/>
              <a:t>16.03.26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F6193-9390-3541-4B3A-AB158BF6C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73BF05-5CF4-A5CD-0182-74E2B60F0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B8C0D-743A-C947-B25C-5B822C8DE6B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4186778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623FF-7A59-8DAC-201A-E6637CC57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85406-EA23-9D25-7A60-CF397AC11F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A232BA-5F9C-22C5-2CA1-26D61B5B4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D38C4B-4197-3F10-F06F-A4A55F268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4B7E-43D9-BD41-98F4-B4710812A618}" type="datetime1">
              <a:rPr lang="de-DE" smtClean="0"/>
              <a:t>16.03.26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6F3D2E-DE6B-58E2-672E-4324EA0EE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95C8A4-63EC-7EC3-4762-3C3365E7C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B8C0D-743A-C947-B25C-5B822C8DE6B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318418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B8629-7179-DC05-757E-9B8793AA9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B3EB40-DB48-092A-73DB-155B625E2F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4D8510-7AC6-6DB5-AEDC-0C7B2C2818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754EA9-A752-0C22-FE7B-83B1D9C88C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992BEE-BF4E-5493-60B7-32D1AAD2BE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A5305A-7E22-6CC5-2491-27881B6CC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95FE4-3D73-3945-A47C-7A55E97309DC}" type="datetime1">
              <a:rPr lang="de-DE" smtClean="0"/>
              <a:t>16.03.26</a:t>
            </a:fld>
            <a:endParaRPr lang="en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04BD96-8164-0BEF-5F2D-88AD9F845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C77B93-6898-3A31-8DB2-11FF5459D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B8C0D-743A-C947-B25C-5B822C8DE6B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8236254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6F867-03AC-E578-8F3C-EF95E895E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4C51B0-6B92-91F0-68B7-51073D3A4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3D442-CC8C-EF44-9D03-8339E72FF2D9}" type="datetime1">
              <a:rPr lang="de-DE" smtClean="0"/>
              <a:t>16.03.26</a:t>
            </a:fld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627052-403A-D414-BFBB-3D9C6D4E7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35AB22-9234-67A6-C6FF-F8F5BEF3C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B8C0D-743A-C947-B25C-5B822C8DE6B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7680335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F8BF4C-6D8D-BA2E-4878-EAC241E06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AA47D-730B-994C-BD13-7F781E9AA132}" type="datetime1">
              <a:rPr lang="de-DE" smtClean="0"/>
              <a:t>16.03.26</a:t>
            </a:fld>
            <a:endParaRPr lang="en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4258F2-5F4F-35A8-1E0F-B4388B64D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237271-44D2-EFB0-D04C-AE563C328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B8C0D-743A-C947-B25C-5B822C8DE6B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7240937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DC3FC-A517-7DF0-6BF6-6D9DF3DAA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C8462-C46A-64FC-FCE5-C0B2E73E5B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887CD5-72DE-1AD9-72C8-99D4D1A299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BCAC51-8184-328B-0D86-F89893448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70345-8819-4143-B283-1432B3E0B419}" type="datetime1">
              <a:rPr lang="de-DE" smtClean="0"/>
              <a:t>16.03.26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9CAA3B-97EB-D59B-E9CE-BF58F0EA0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2B3026-FE36-1339-E523-4EFB0FECB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B8C0D-743A-C947-B25C-5B822C8DE6B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8465346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EC422-619E-01F9-1B0A-E45A52139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FF9D24-291B-55F0-680B-DFC38308A1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91784D-A7E6-1800-6337-393A472E78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B59EDF-854E-8F57-F9FD-1750F4A48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3E128-BFED-5642-8BA6-3C64EF727CEE}" type="datetime1">
              <a:rPr lang="de-DE" smtClean="0"/>
              <a:t>16.03.26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3879F6-7BF0-F160-B2DC-AEB411D6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E7BE6B-D637-A83E-9C1A-C82247656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B8C0D-743A-C947-B25C-5B822C8DE6B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5782978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F2BA60-374F-C36D-C55E-E40CD9F6F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D2E258-9B55-D3C1-8304-C40DDF2C24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6A448-4707-E9AB-A251-A528FB8F1D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684DCF-FEC7-8E41-B07E-FA18F28EA92B}" type="datetime1">
              <a:rPr lang="de-DE" smtClean="0"/>
              <a:t>16.03.26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D050F-595F-03C4-77CB-61865C79BF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4F1640-A2EC-C339-ACBE-134DB71A13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4DB8C0D-743A-C947-B25C-5B822C8DE6B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754043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emf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emf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7.emf"/><Relationship Id="rId4" Type="http://schemas.openxmlformats.org/officeDocument/2006/relationships/image" Target="../media/image6.emf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8F1000-51E1-8EE0-34BA-9A0F67998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CA06DC3B-4E27-5CD4-F90B-81A8BC9C3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731" y="5110969"/>
            <a:ext cx="1126473" cy="1552030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73423823-3826-77AF-625C-E5B3DC882D9F}"/>
              </a:ext>
            </a:extLst>
          </p:cNvPr>
          <p:cNvSpPr txBox="1"/>
          <p:nvPr/>
        </p:nvSpPr>
        <p:spPr>
          <a:xfrm>
            <a:off x="2474314" y="2028248"/>
            <a:ext cx="72433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Montserrat SemiBold" pitchFamily="2" charset="77"/>
                <a:ea typeface="HELVETICA NEUE MEDIUM" panose="02000503000000020004" pitchFamily="2" charset="0"/>
                <a:cs typeface="HELVETICA NEUE MEDIUM" panose="02000503000000020004" pitchFamily="2" charset="0"/>
              </a:rPr>
              <a:t>C</a:t>
            </a:r>
            <a:r>
              <a:rPr lang="en-DE" sz="2800" b="1" dirty="0">
                <a:latin typeface="Montserrat SemiBold" pitchFamily="2" charset="77"/>
                <a:ea typeface="HELVETICA NEUE MEDIUM" panose="02000503000000020004" pitchFamily="2" charset="0"/>
                <a:cs typeface="HELVETICA NEUE MEDIUM" panose="02000503000000020004" pitchFamily="2" charset="0"/>
              </a:rPr>
              <a:t>an we reconstruct the primordial density field from EoR maps?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060C72-005D-7709-CDEF-4BBD984F31AC}"/>
              </a:ext>
            </a:extLst>
          </p:cNvPr>
          <p:cNvSpPr txBox="1"/>
          <p:nvPr/>
        </p:nvSpPr>
        <p:spPr>
          <a:xfrm>
            <a:off x="1773382" y="1183397"/>
            <a:ext cx="86452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latin typeface="Bebas Neue" panose="020B0606020202050201" pitchFamily="34" charset="77"/>
              </a:rPr>
              <a:t>T</a:t>
            </a:r>
            <a:r>
              <a:rPr lang="en-DE" sz="6000" dirty="0">
                <a:latin typeface="Bebas Neue" panose="020B0606020202050201" pitchFamily="34" charset="77"/>
              </a:rPr>
              <a:t>racing the cosmic origins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976987-6388-1154-A796-DA98D773443A}"/>
              </a:ext>
            </a:extLst>
          </p:cNvPr>
          <p:cNvSpPr txBox="1"/>
          <p:nvPr/>
        </p:nvSpPr>
        <p:spPr>
          <a:xfrm>
            <a:off x="4521777" y="3582237"/>
            <a:ext cx="31484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2000" dirty="0">
                <a:latin typeface="Montserrat Medium" pitchFamily="2" charset="77"/>
              </a:rPr>
              <a:t>Anchal Saxena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105ABE-122C-0A5E-FD83-86B80673D1BB}"/>
              </a:ext>
            </a:extLst>
          </p:cNvPr>
          <p:cNvSpPr txBox="1"/>
          <p:nvPr/>
        </p:nvSpPr>
        <p:spPr>
          <a:xfrm>
            <a:off x="1078778" y="4004701"/>
            <a:ext cx="10034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1600" dirty="0">
                <a:latin typeface="Montserrat" pitchFamily="2" charset="77"/>
              </a:rPr>
              <a:t>In collaboration with: P. Daniel Meerburg </a:t>
            </a:r>
            <a:r>
              <a:rPr lang="en-DE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</a:rPr>
              <a:t>(University of Groningen)</a:t>
            </a:r>
            <a:r>
              <a:rPr lang="en-DE" sz="1600" dirty="0">
                <a:latin typeface="Montserrat" pitchFamily="2" charset="77"/>
              </a:rPr>
              <a:t>, Guochao Sun </a:t>
            </a:r>
            <a:r>
              <a:rPr lang="en-DE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</a:rPr>
              <a:t>(</a:t>
            </a:r>
            <a:r>
              <a:rPr lang="en-GB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</a:rPr>
              <a:t>Northwestern University</a:t>
            </a:r>
            <a:r>
              <a:rPr lang="en-DE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</a:rPr>
              <a:t>)</a:t>
            </a:r>
            <a:r>
              <a:rPr lang="en-DE" sz="1600" dirty="0">
                <a:latin typeface="Montserrat" pitchFamily="2" charset="77"/>
              </a:rPr>
              <a:t>, Tzu-Ching Chang </a:t>
            </a:r>
            <a:r>
              <a:rPr lang="en-DE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</a:rPr>
              <a:t>(JPL, Caltech)</a:t>
            </a:r>
            <a:r>
              <a:rPr lang="en-DE" sz="1600" dirty="0">
                <a:latin typeface="Montserrat" pitchFamily="2" charset="77"/>
              </a:rPr>
              <a:t> and Lluís Mas-Ribas </a:t>
            </a:r>
            <a:r>
              <a:rPr lang="en-DE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</a:rPr>
              <a:t>(University of California)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64D4E6-2B71-6550-9402-0E6D8F7FFEBE}"/>
              </a:ext>
            </a:extLst>
          </p:cNvPr>
          <p:cNvSpPr txBox="1"/>
          <p:nvPr/>
        </p:nvSpPr>
        <p:spPr>
          <a:xfrm>
            <a:off x="7784523" y="5987503"/>
            <a:ext cx="3966772" cy="589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DE" sz="1400" i="1" dirty="0">
                <a:latin typeface="Montserrat Medium" pitchFamily="2" charset="77"/>
              </a:rPr>
              <a:t>Cosmology in the Alps 2026</a:t>
            </a:r>
          </a:p>
          <a:p>
            <a:pPr algn="r">
              <a:lnSpc>
                <a:spcPct val="120000"/>
              </a:lnSpc>
            </a:pPr>
            <a:r>
              <a:rPr lang="en-DE" sz="1400" i="1" dirty="0">
                <a:latin typeface="Montserrat Medium" pitchFamily="2" charset="77"/>
              </a:rPr>
              <a:t>17.03.2026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506EE5-947F-B157-DFFC-871A1DE0FB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4632"/>
          <a:stretch>
            <a:fillRect/>
          </a:stretch>
        </p:blipFill>
        <p:spPr>
          <a:xfrm>
            <a:off x="1569004" y="5505618"/>
            <a:ext cx="1810620" cy="129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6130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F99A7D-7E02-3168-AB5D-02A165CB4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70753B-3B55-9F60-934C-4A87600925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1" b="47100"/>
          <a:stretch>
            <a:fillRect/>
          </a:stretch>
        </p:blipFill>
        <p:spPr>
          <a:xfrm>
            <a:off x="210765" y="1148032"/>
            <a:ext cx="6964230" cy="51049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33DBBC-99B8-2FE7-EAD2-8E53D2C396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107" t="73620" b="294"/>
          <a:stretch>
            <a:fillRect/>
          </a:stretch>
        </p:blipFill>
        <p:spPr>
          <a:xfrm>
            <a:off x="7505700" y="3700512"/>
            <a:ext cx="3906036" cy="27742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681B4F-1D2F-B7CC-AA69-36BA54489F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5700" y="1039660"/>
            <a:ext cx="4550250" cy="225764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5A7725D-97FC-37BD-07FC-3E208F8FBBE9}"/>
              </a:ext>
            </a:extLst>
          </p:cNvPr>
          <p:cNvSpPr/>
          <p:nvPr/>
        </p:nvSpPr>
        <p:spPr>
          <a:xfrm>
            <a:off x="7755082" y="2292661"/>
            <a:ext cx="486394" cy="482103"/>
          </a:xfrm>
          <a:prstGeom prst="rect">
            <a:avLst/>
          </a:prstGeom>
          <a:solidFill>
            <a:schemeClr val="tx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23F4FE-ECFA-4185-2FE7-F859BEE74775}"/>
              </a:ext>
            </a:extLst>
          </p:cNvPr>
          <p:cNvSpPr txBox="1"/>
          <p:nvPr/>
        </p:nvSpPr>
        <p:spPr>
          <a:xfrm>
            <a:off x="11742441" y="6474753"/>
            <a:ext cx="3135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000" dirty="0">
                <a:latin typeface="Bebas Neue" panose="020B0606020202050201" pitchFamily="34" charset="77"/>
              </a:rPr>
              <a:t>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0D40B1-C453-AF5E-7BDA-BFAF71853993}"/>
              </a:ext>
            </a:extLst>
          </p:cNvPr>
          <p:cNvSpPr/>
          <p:nvPr/>
        </p:nvSpPr>
        <p:spPr>
          <a:xfrm>
            <a:off x="2834639" y="3761472"/>
            <a:ext cx="8843181" cy="28973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ABE82B8-2590-E0E5-DCAD-8AFEC0326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472" y="212942"/>
            <a:ext cx="11467056" cy="826718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Bebas Neue" panose="020B0606020202050201" pitchFamily="34" charset="77"/>
              </a:rPr>
              <a:t>Noiseless analysis: Reconstruction (Sample #1)</a:t>
            </a:r>
            <a:endParaRPr lang="en-DE" sz="4000" dirty="0">
              <a:latin typeface="Bebas Neue" panose="020B0606020202050201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397496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C73241-20AC-8512-58C7-35ED925EE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B4A371A-87D6-67BB-8535-595347EF47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1" b="47100"/>
          <a:stretch>
            <a:fillRect/>
          </a:stretch>
        </p:blipFill>
        <p:spPr>
          <a:xfrm>
            <a:off x="210765" y="1148032"/>
            <a:ext cx="6964230" cy="51049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94B4BB-9324-798A-40AA-44DFD690FA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107" t="73620" b="294"/>
          <a:stretch>
            <a:fillRect/>
          </a:stretch>
        </p:blipFill>
        <p:spPr>
          <a:xfrm>
            <a:off x="7505700" y="3700512"/>
            <a:ext cx="3906036" cy="27742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819B09-C3DF-CDD6-D250-7D15B8AF63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5700" y="1039660"/>
            <a:ext cx="4550250" cy="225764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E7B300A-6302-00FE-377C-327C84D3EEE1}"/>
              </a:ext>
            </a:extLst>
          </p:cNvPr>
          <p:cNvSpPr/>
          <p:nvPr/>
        </p:nvSpPr>
        <p:spPr>
          <a:xfrm>
            <a:off x="7748732" y="1751476"/>
            <a:ext cx="486394" cy="482103"/>
          </a:xfrm>
          <a:prstGeom prst="rect">
            <a:avLst/>
          </a:prstGeom>
          <a:solidFill>
            <a:schemeClr val="tx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D7724D-1DF3-0111-343C-676600D67E0B}"/>
              </a:ext>
            </a:extLst>
          </p:cNvPr>
          <p:cNvSpPr txBox="1"/>
          <p:nvPr/>
        </p:nvSpPr>
        <p:spPr>
          <a:xfrm>
            <a:off x="11742441" y="6474753"/>
            <a:ext cx="3135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000" dirty="0">
                <a:latin typeface="Bebas Neue" panose="020B0606020202050201" pitchFamily="34" charset="77"/>
              </a:rPr>
              <a:t>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9053E57-FE43-F8BC-51B2-3A354403B4B4}"/>
              </a:ext>
            </a:extLst>
          </p:cNvPr>
          <p:cNvSpPr/>
          <p:nvPr/>
        </p:nvSpPr>
        <p:spPr>
          <a:xfrm>
            <a:off x="5029200" y="3761472"/>
            <a:ext cx="6648620" cy="28973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A893106-9086-B15B-4089-F0EA82CCE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472" y="212942"/>
            <a:ext cx="11467056" cy="826718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Bebas Neue" panose="020B0606020202050201" pitchFamily="34" charset="77"/>
              </a:rPr>
              <a:t>Noiseless analysis: Reconstruction (Sample #1)</a:t>
            </a:r>
            <a:endParaRPr lang="en-DE" sz="4000" dirty="0">
              <a:latin typeface="Bebas Neue" panose="020B0606020202050201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299619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F73D59-81ED-0E25-5935-E54463C08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AF7D74-1949-F725-836B-72137FC1FC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1" b="47100"/>
          <a:stretch>
            <a:fillRect/>
          </a:stretch>
        </p:blipFill>
        <p:spPr>
          <a:xfrm>
            <a:off x="210765" y="1148032"/>
            <a:ext cx="6964230" cy="51049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86F2B8-234B-2124-A5D4-E298715ED0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107" t="73620" b="294"/>
          <a:stretch>
            <a:fillRect/>
          </a:stretch>
        </p:blipFill>
        <p:spPr>
          <a:xfrm>
            <a:off x="7505700" y="3700512"/>
            <a:ext cx="3906036" cy="27742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6A412C-C7D1-23FF-6209-5CC63ED9EC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5700" y="1039660"/>
            <a:ext cx="4550250" cy="22576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66DF04-A806-A590-C3AC-89A1D96489F6}"/>
              </a:ext>
            </a:extLst>
          </p:cNvPr>
          <p:cNvSpPr txBox="1"/>
          <p:nvPr/>
        </p:nvSpPr>
        <p:spPr>
          <a:xfrm>
            <a:off x="11742441" y="6474753"/>
            <a:ext cx="3135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000" dirty="0">
                <a:latin typeface="Bebas Neue" panose="020B0606020202050201" pitchFamily="34" charset="77"/>
              </a:rPr>
              <a:t>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502A54-0B3E-F5E6-1283-7CE027B3BE77}"/>
              </a:ext>
            </a:extLst>
          </p:cNvPr>
          <p:cNvSpPr/>
          <p:nvPr/>
        </p:nvSpPr>
        <p:spPr>
          <a:xfrm>
            <a:off x="7298267" y="3761472"/>
            <a:ext cx="4379554" cy="28973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2181004-D723-192B-AE33-28E8DC438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472" y="212942"/>
            <a:ext cx="11467056" cy="826718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Bebas Neue" panose="020B0606020202050201" pitchFamily="34" charset="77"/>
              </a:rPr>
              <a:t>Noiseless analysis: Reconstruction (Sample #1)</a:t>
            </a:r>
            <a:endParaRPr lang="en-DE" sz="4000" dirty="0">
              <a:latin typeface="Bebas Neue" panose="020B0606020202050201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174823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AA62A5-E554-D379-5E8C-7F54BD8BD5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B0DA023-996B-AFF4-65BF-042D39B05D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1" b="47100"/>
          <a:stretch>
            <a:fillRect/>
          </a:stretch>
        </p:blipFill>
        <p:spPr>
          <a:xfrm>
            <a:off x="210765" y="1148032"/>
            <a:ext cx="6964230" cy="51049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8A0D94-0951-3121-9FF1-5E86919428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107" t="73620" b="294"/>
          <a:stretch>
            <a:fillRect/>
          </a:stretch>
        </p:blipFill>
        <p:spPr>
          <a:xfrm>
            <a:off x="7505700" y="3700512"/>
            <a:ext cx="3906036" cy="27742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9C93F5-3B4F-5447-67BC-D5C7CB7BC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5700" y="1039660"/>
            <a:ext cx="4550250" cy="22576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143315-576B-7A3B-4414-6AA8C66BD653}"/>
              </a:ext>
            </a:extLst>
          </p:cNvPr>
          <p:cNvSpPr txBox="1"/>
          <p:nvPr/>
        </p:nvSpPr>
        <p:spPr>
          <a:xfrm>
            <a:off x="11742441" y="6474753"/>
            <a:ext cx="3135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000" dirty="0">
                <a:latin typeface="Bebas Neue" panose="020B0606020202050201" pitchFamily="34" charset="77"/>
              </a:rPr>
              <a:t>5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E2D40E9-876F-1AD9-D02C-F26E7CE39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472" y="212942"/>
            <a:ext cx="11467056" cy="826718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Bebas Neue" panose="020B0606020202050201" pitchFamily="34" charset="77"/>
              </a:rPr>
              <a:t>Noiseless analysis: Reconstruction (Sample #1)</a:t>
            </a:r>
            <a:endParaRPr lang="en-DE" sz="4000" dirty="0">
              <a:latin typeface="Bebas Neue" panose="020B0606020202050201" pitchFamily="34" charset="77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D8DAE76-325F-313C-C6BA-587AF52D925C}"/>
              </a:ext>
            </a:extLst>
          </p:cNvPr>
          <p:cNvGrpSpPr/>
          <p:nvPr/>
        </p:nvGrpSpPr>
        <p:grpSpPr>
          <a:xfrm>
            <a:off x="7949207" y="5370490"/>
            <a:ext cx="2589978" cy="1428456"/>
            <a:chOff x="7949207" y="5370490"/>
            <a:chExt cx="2589978" cy="1428456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B08DDDE-DF82-57F0-F5E4-45349A3F1E98}"/>
                </a:ext>
              </a:extLst>
            </p:cNvPr>
            <p:cNvCxnSpPr>
              <a:cxnSpLocks/>
              <a:stCxn id="11" idx="0"/>
            </p:cNvCxnSpPr>
            <p:nvPr/>
          </p:nvCxnSpPr>
          <p:spPr>
            <a:xfrm flipV="1">
              <a:off x="9244196" y="5692462"/>
              <a:ext cx="530869" cy="79870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06A4647-93AB-9903-0F6C-C29C8FD7CDF5}"/>
                </a:ext>
              </a:extLst>
            </p:cNvPr>
            <p:cNvGrpSpPr/>
            <p:nvPr/>
          </p:nvGrpSpPr>
          <p:grpSpPr>
            <a:xfrm>
              <a:off x="7949207" y="5370490"/>
              <a:ext cx="2589978" cy="1428456"/>
              <a:chOff x="7949207" y="5370490"/>
              <a:chExt cx="2589978" cy="1428456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481A233-B28A-BE71-C90B-607CD16E346A}"/>
                  </a:ext>
                </a:extLst>
              </p:cNvPr>
              <p:cNvSpPr txBox="1"/>
              <p:nvPr/>
            </p:nvSpPr>
            <p:spPr>
              <a:xfrm>
                <a:off x="7949207" y="6491169"/>
                <a:ext cx="25899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>
                    <a:latin typeface="Montserrat Medium" pitchFamily="2" charset="77"/>
                  </a:rPr>
                  <a:t>P</a:t>
                </a:r>
                <a:r>
                  <a:rPr lang="en-DE" sz="1400" dirty="0">
                    <a:latin typeface="Montserrat Medium" pitchFamily="2" charset="77"/>
                  </a:rPr>
                  <a:t>re-reconstruction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830AF459-4B4C-F9EB-392F-C8D2093B353E}"/>
                  </a:ext>
                </a:extLst>
              </p:cNvPr>
              <p:cNvCxnSpPr>
                <a:cxnSpLocks/>
                <a:stCxn id="11" idx="0"/>
              </p:cNvCxnSpPr>
              <p:nvPr/>
            </p:nvCxnSpPr>
            <p:spPr>
              <a:xfrm flipV="1">
                <a:off x="9244196" y="5370490"/>
                <a:ext cx="1222489" cy="1120679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D26DBBBF-F750-BDD6-BAAB-23910E99B567}"/>
              </a:ext>
            </a:extLst>
          </p:cNvPr>
          <p:cNvSpPr/>
          <p:nvPr/>
        </p:nvSpPr>
        <p:spPr>
          <a:xfrm>
            <a:off x="824248" y="1777286"/>
            <a:ext cx="1870826" cy="1874968"/>
          </a:xfrm>
          <a:prstGeom prst="rect">
            <a:avLst/>
          </a:prstGeom>
          <a:noFill/>
          <a:ln w="34925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B896AA6-B353-6B7C-43BE-527652DBA90B}"/>
              </a:ext>
            </a:extLst>
          </p:cNvPr>
          <p:cNvSpPr/>
          <p:nvPr/>
        </p:nvSpPr>
        <p:spPr>
          <a:xfrm>
            <a:off x="2959299" y="1777286"/>
            <a:ext cx="1870826" cy="1874968"/>
          </a:xfrm>
          <a:prstGeom prst="rect">
            <a:avLst/>
          </a:prstGeom>
          <a:noFill/>
          <a:ln w="349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E05D23A-4492-BE5D-4664-B05E96EC0D8D}"/>
              </a:ext>
            </a:extLst>
          </p:cNvPr>
          <p:cNvSpPr/>
          <p:nvPr/>
        </p:nvSpPr>
        <p:spPr>
          <a:xfrm>
            <a:off x="5094350" y="1777286"/>
            <a:ext cx="1870826" cy="1874968"/>
          </a:xfrm>
          <a:prstGeom prst="rect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9D9720D-9569-33B7-126C-3A85D639E3A9}"/>
              </a:ext>
            </a:extLst>
          </p:cNvPr>
          <p:cNvSpPr/>
          <p:nvPr/>
        </p:nvSpPr>
        <p:spPr>
          <a:xfrm>
            <a:off x="824248" y="3842507"/>
            <a:ext cx="1870826" cy="1874968"/>
          </a:xfrm>
          <a:prstGeom prst="rect">
            <a:avLst/>
          </a:prstGeom>
          <a:noFill/>
          <a:ln w="34925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A0F46CA-FB12-D9E9-9803-D6F3EBF1A694}"/>
              </a:ext>
            </a:extLst>
          </p:cNvPr>
          <p:cNvSpPr/>
          <p:nvPr/>
        </p:nvSpPr>
        <p:spPr>
          <a:xfrm>
            <a:off x="2959299" y="3842507"/>
            <a:ext cx="1870826" cy="1874968"/>
          </a:xfrm>
          <a:prstGeom prst="rect">
            <a:avLst/>
          </a:prstGeom>
          <a:noFill/>
          <a:ln w="349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1B14AC7-BD27-436D-2134-D7F1772EDCA9}"/>
              </a:ext>
            </a:extLst>
          </p:cNvPr>
          <p:cNvSpPr/>
          <p:nvPr/>
        </p:nvSpPr>
        <p:spPr>
          <a:xfrm>
            <a:off x="5094350" y="3842507"/>
            <a:ext cx="1870826" cy="1874968"/>
          </a:xfrm>
          <a:prstGeom prst="rect">
            <a:avLst/>
          </a:prstGeom>
          <a:noFill/>
          <a:ln w="34925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F2C0720-61FC-5FDA-1D04-EFE912D9CD14}"/>
              </a:ext>
            </a:extLst>
          </p:cNvPr>
          <p:cNvGrpSpPr/>
          <p:nvPr/>
        </p:nvGrpSpPr>
        <p:grpSpPr>
          <a:xfrm>
            <a:off x="10116747" y="3473988"/>
            <a:ext cx="2589978" cy="960410"/>
            <a:chOff x="10116747" y="3473988"/>
            <a:chExt cx="2589978" cy="960410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D10CF1F-C2BF-DBDB-3024-0E55067902D2}"/>
                </a:ext>
              </a:extLst>
            </p:cNvPr>
            <p:cNvSpPr txBox="1"/>
            <p:nvPr/>
          </p:nvSpPr>
          <p:spPr>
            <a:xfrm>
              <a:off x="10116747" y="3473988"/>
              <a:ext cx="25899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latin typeface="Montserrat Medium" pitchFamily="2" charset="77"/>
                </a:rPr>
                <a:t>P</a:t>
              </a:r>
              <a:r>
                <a:rPr lang="en-DE" sz="1400" dirty="0">
                  <a:latin typeface="Montserrat Medium" pitchFamily="2" charset="77"/>
                </a:rPr>
                <a:t>ost-reconstruction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25F6155-719F-0089-9964-3D8C6E258D98}"/>
                </a:ext>
              </a:extLst>
            </p:cNvPr>
            <p:cNvCxnSpPr>
              <a:cxnSpLocks/>
              <a:endCxn id="30" idx="2"/>
            </p:cNvCxnSpPr>
            <p:nvPr/>
          </p:nvCxnSpPr>
          <p:spPr>
            <a:xfrm flipV="1">
              <a:off x="10354599" y="3781765"/>
              <a:ext cx="1057137" cy="65263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D9C46B8-5DDF-671C-A786-3D0CF101AA64}"/>
                </a:ext>
              </a:extLst>
            </p:cNvPr>
            <p:cNvCxnSpPr>
              <a:cxnSpLocks/>
              <a:endCxn id="30" idx="2"/>
            </p:cNvCxnSpPr>
            <p:nvPr/>
          </p:nvCxnSpPr>
          <p:spPr>
            <a:xfrm flipV="1">
              <a:off x="10751127" y="3781765"/>
              <a:ext cx="660609" cy="65263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870610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23179-66DD-86FE-FE98-779894491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561459F-090D-4C9C-750A-E488292A27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" b="47088"/>
          <a:stretch>
            <a:fillRect/>
          </a:stretch>
        </p:blipFill>
        <p:spPr>
          <a:xfrm>
            <a:off x="210765" y="1148032"/>
            <a:ext cx="6964230" cy="51049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52AB35-0DC0-5B03-BFBC-5AC6065355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472" t="73610" r="43"/>
          <a:stretch>
            <a:fillRect/>
          </a:stretch>
        </p:blipFill>
        <p:spPr>
          <a:xfrm>
            <a:off x="7443990" y="3700512"/>
            <a:ext cx="3953567" cy="280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722791-6696-50D9-7E36-9103E02234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5700" y="1039660"/>
            <a:ext cx="4550250" cy="22576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60A2FD-4D04-8301-1C1F-DDB0B09D2439}"/>
              </a:ext>
            </a:extLst>
          </p:cNvPr>
          <p:cNvSpPr txBox="1"/>
          <p:nvPr/>
        </p:nvSpPr>
        <p:spPr>
          <a:xfrm>
            <a:off x="11742441" y="6474753"/>
            <a:ext cx="3135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000" dirty="0">
                <a:latin typeface="Bebas Neue" panose="020B0606020202050201" pitchFamily="34" charset="77"/>
              </a:rPr>
              <a:t>6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7DC2108-BF05-6ED2-C116-6E3AA502D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472" y="212942"/>
            <a:ext cx="11467056" cy="826718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Bebas Neue" panose="020B0606020202050201" pitchFamily="34" charset="77"/>
              </a:rPr>
              <a:t>Noiseless analysis: Reconstruction (Sample #2)</a:t>
            </a:r>
            <a:endParaRPr lang="en-DE" sz="4000" dirty="0">
              <a:latin typeface="Bebas Neue" panose="020B0606020202050201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857999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4D47C2-8055-E643-8D31-F083F9A72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E590E-BF25-25F2-2096-B4360D4BA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472" y="212942"/>
            <a:ext cx="11467056" cy="826718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Bebas Neue" panose="020B0606020202050201" pitchFamily="34" charset="77"/>
              </a:rPr>
              <a:t>Noiseless Analysis: Dependence on ionization state</a:t>
            </a:r>
            <a:endParaRPr lang="en-DE" sz="4000" dirty="0">
              <a:latin typeface="Bebas Neue" panose="020B0606020202050201" pitchFamily="34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A63403-1E59-2086-55F8-B08B07B14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52" y="1109329"/>
            <a:ext cx="11299095" cy="42232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767D85-C833-0579-4FCD-075F348D78BB}"/>
              </a:ext>
            </a:extLst>
          </p:cNvPr>
          <p:cNvSpPr txBox="1"/>
          <p:nvPr/>
        </p:nvSpPr>
        <p:spPr>
          <a:xfrm>
            <a:off x="446452" y="5634144"/>
            <a:ext cx="609600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DE" sz="1400" dirty="0">
                <a:latin typeface="Montserrat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Applied trained U-Net to 100 independent test samples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DE" sz="1400" dirty="0">
                <a:latin typeface="Montserrat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Thanks to the fast inference time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4A3679-CD35-D9B3-7669-1862FC71A541}"/>
              </a:ext>
            </a:extLst>
          </p:cNvPr>
          <p:cNvSpPr txBox="1"/>
          <p:nvPr/>
        </p:nvSpPr>
        <p:spPr>
          <a:xfrm>
            <a:off x="11742441" y="6474753"/>
            <a:ext cx="3135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000" dirty="0">
                <a:latin typeface="Bebas Neue" panose="020B0606020202050201" pitchFamily="34" charset="77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9227830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D3975E-B873-BBDC-66AF-9A27F09CA8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5A7BF-7424-E480-2D15-1A970E6D0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472" y="212942"/>
            <a:ext cx="11467056" cy="826718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Bebas Neue" panose="020B0606020202050201" pitchFamily="34" charset="77"/>
              </a:rPr>
              <a:t>Noisy analysis</a:t>
            </a:r>
            <a:endParaRPr lang="en-DE" sz="4000" dirty="0">
              <a:latin typeface="Bebas Neue" panose="020B0606020202050201" pitchFamily="34" charset="77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8B5C80-9CD3-7CA3-1F7B-9B5DADC8F9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69146"/>
          <a:stretch>
            <a:fillRect/>
          </a:stretch>
        </p:blipFill>
        <p:spPr>
          <a:xfrm>
            <a:off x="309117" y="4400178"/>
            <a:ext cx="4027845" cy="221263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24B7582-D173-D46F-8BE2-069F3FB82F0C}"/>
              </a:ext>
            </a:extLst>
          </p:cNvPr>
          <p:cNvSpPr txBox="1"/>
          <p:nvPr/>
        </p:nvSpPr>
        <p:spPr>
          <a:xfrm>
            <a:off x="11742441" y="6474753"/>
            <a:ext cx="3135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000" dirty="0">
                <a:latin typeface="Bebas Neue" panose="020B0606020202050201" pitchFamily="34" charset="77"/>
              </a:rPr>
              <a:t>8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B3C1DE7-94E2-2A74-07BB-8195A7C39522}"/>
              </a:ext>
            </a:extLst>
          </p:cNvPr>
          <p:cNvGrpSpPr/>
          <p:nvPr/>
        </p:nvGrpSpPr>
        <p:grpSpPr>
          <a:xfrm>
            <a:off x="1101739" y="1039660"/>
            <a:ext cx="9927312" cy="2997716"/>
            <a:chOff x="1101739" y="1039660"/>
            <a:chExt cx="9927312" cy="299771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F384507-F442-D468-B677-95B783AF6D35}"/>
                </a:ext>
              </a:extLst>
            </p:cNvPr>
            <p:cNvGrpSpPr/>
            <p:nvPr/>
          </p:nvGrpSpPr>
          <p:grpSpPr>
            <a:xfrm>
              <a:off x="1101739" y="1039660"/>
              <a:ext cx="9927312" cy="2997716"/>
              <a:chOff x="4603881" y="1506047"/>
              <a:chExt cx="7340380" cy="2300858"/>
            </a:xfrm>
          </p:grpSpPr>
          <p:sp>
            <p:nvSpPr>
              <p:cNvPr id="13" name="Right Arrow 12">
                <a:extLst>
                  <a:ext uri="{FF2B5EF4-FFF2-40B4-BE49-F238E27FC236}">
                    <a16:creationId xmlns:a16="http://schemas.microsoft.com/office/drawing/2014/main" id="{74BE0C96-CEE8-BA38-1B95-88E90847C5B9}"/>
                  </a:ext>
                </a:extLst>
              </p:cNvPr>
              <p:cNvSpPr/>
              <p:nvPr/>
            </p:nvSpPr>
            <p:spPr>
              <a:xfrm>
                <a:off x="6445877" y="2498848"/>
                <a:ext cx="3545462" cy="319119"/>
              </a:xfrm>
              <a:prstGeom prst="rightArrow">
                <a:avLst>
                  <a:gd name="adj1" fmla="val 36787"/>
                  <a:gd name="adj2" fmla="val 59296"/>
                </a:avLst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8DA82938-3B80-C545-5B55-9178419C8950}"/>
                  </a:ext>
                </a:extLst>
              </p:cNvPr>
              <p:cNvSpPr/>
              <p:nvPr/>
            </p:nvSpPr>
            <p:spPr>
              <a:xfrm>
                <a:off x="6845397" y="1506047"/>
                <a:ext cx="2555778" cy="2300858"/>
              </a:xfrm>
              <a:prstGeom prst="roundRect">
                <a:avLst>
                  <a:gd name="adj" fmla="val 6468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C47792F9-E040-16FA-C0C4-BD41E17F79C3}"/>
                  </a:ext>
                </a:extLst>
              </p:cNvPr>
              <p:cNvGrpSpPr/>
              <p:nvPr/>
            </p:nvGrpSpPr>
            <p:grpSpPr>
              <a:xfrm>
                <a:off x="6907534" y="1678543"/>
                <a:ext cx="2404867" cy="916387"/>
                <a:chOff x="6751824" y="1147440"/>
                <a:chExt cx="3118336" cy="1211619"/>
              </a:xfrm>
            </p:grpSpPr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568481FE-0194-BE07-1498-A7C77CC0E1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r="52165"/>
                <a:stretch>
                  <a:fillRect/>
                </a:stretch>
              </p:blipFill>
              <p:spPr>
                <a:xfrm>
                  <a:off x="6751824" y="1147440"/>
                  <a:ext cx="1498670" cy="1210476"/>
                </a:xfrm>
                <a:prstGeom prst="rect">
                  <a:avLst/>
                </a:prstGeom>
              </p:spPr>
            </p:pic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AEED131A-89B2-2DAD-0EA9-F02E1C8C01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alphaModFix/>
                </a:blip>
                <a:srcRect l="47681" r="51"/>
                <a:stretch>
                  <a:fillRect/>
                </a:stretch>
              </p:blipFill>
              <p:spPr>
                <a:xfrm>
                  <a:off x="8232606" y="1148583"/>
                  <a:ext cx="1637554" cy="1210476"/>
                </a:xfrm>
                <a:prstGeom prst="rect">
                  <a:avLst/>
                </a:prstGeom>
              </p:spPr>
            </p:pic>
          </p:grpSp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BB5B2F83-EA05-75B3-999F-CDE81A8910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8793" t="10209" r="69845" b="74118"/>
              <a:stretch>
                <a:fillRect/>
              </a:stretch>
            </p:blipFill>
            <p:spPr>
              <a:xfrm>
                <a:off x="5048436" y="1863299"/>
                <a:ext cx="1262783" cy="1283738"/>
              </a:xfrm>
              <a:prstGeom prst="rect">
                <a:avLst/>
              </a:prstGeom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1797C275-F793-BBC9-36CD-A6678CA1D9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14645" t="10575" r="52515" b="71229"/>
              <a:stretch>
                <a:fillRect/>
              </a:stretch>
            </p:blipFill>
            <p:spPr>
              <a:xfrm>
                <a:off x="10681477" y="1769592"/>
                <a:ext cx="1262784" cy="1283738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BCA41687-4C41-E82D-5467-5E175E67A4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39103" t="9922" r="38280" b="74327"/>
              <a:stretch>
                <a:fillRect/>
              </a:stretch>
            </p:blipFill>
            <p:spPr>
              <a:xfrm>
                <a:off x="4603881" y="2357242"/>
                <a:ext cx="1262784" cy="1283738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D6871C2C-7DA1-0D48-9C95-95E8B18B7F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58879" t="12080" r="11831" b="70472"/>
              <a:stretch>
                <a:fillRect/>
              </a:stretch>
            </p:blipFill>
            <p:spPr>
              <a:xfrm>
                <a:off x="10202969" y="2357242"/>
                <a:ext cx="1262784" cy="1283738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2E3C520-3BFA-FC5B-640D-6CE05C1FBBC3}"/>
                  </a:ext>
                </a:extLst>
              </p:cNvPr>
              <p:cNvSpPr txBox="1"/>
              <p:nvPr/>
            </p:nvSpPr>
            <p:spPr>
              <a:xfrm>
                <a:off x="6907534" y="3511053"/>
                <a:ext cx="2404867" cy="259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DE" sz="1600" b="1" dirty="0">
                    <a:latin typeface="Montserrat SemiBold" pitchFamily="2" charset="77"/>
                  </a:rPr>
                  <a:t>SKA1-Low            COMAP-ERA</a:t>
                </a: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4BF2B09-D0A0-177D-0E96-432EA2D2B656}"/>
                </a:ext>
              </a:extLst>
            </p:cNvPr>
            <p:cNvSpPr txBox="1"/>
            <p:nvPr/>
          </p:nvSpPr>
          <p:spPr>
            <a:xfrm>
              <a:off x="4634759" y="2690481"/>
              <a:ext cx="2460241" cy="806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80"/>
                </a:lnSpc>
              </a:pPr>
              <a:r>
                <a:rPr lang="en-DE" sz="1400" dirty="0">
                  <a:latin typeface="Montserrat" pitchFamily="2" charset="77"/>
                </a:rPr>
                <a:t>Instrumental Noise</a:t>
              </a:r>
            </a:p>
            <a:p>
              <a:pPr>
                <a:lnSpc>
                  <a:spcPts val="1880"/>
                </a:lnSpc>
              </a:pPr>
              <a:r>
                <a:rPr lang="en-DE" sz="1400" dirty="0">
                  <a:latin typeface="Montserrat" pitchFamily="2" charset="77"/>
                </a:rPr>
                <a:t>Finite angular resolution</a:t>
              </a:r>
            </a:p>
            <a:p>
              <a:pPr>
                <a:lnSpc>
                  <a:spcPts val="1880"/>
                </a:lnSpc>
              </a:pPr>
              <a:r>
                <a:rPr lang="en-DE" sz="1400" dirty="0">
                  <a:latin typeface="Montserrat" pitchFamily="2" charset="77"/>
                </a:rPr>
                <a:t>Beam smoothing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7EEC8804-B645-5E8D-76D9-C2C4CB4BEF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6539"/>
          <a:stretch>
            <a:fillRect/>
          </a:stretch>
        </p:blipFill>
        <p:spPr>
          <a:xfrm>
            <a:off x="7897332" y="4586827"/>
            <a:ext cx="3714096" cy="221263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6FD981F-A389-AB1C-7F66-1D2E6BC78F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677" t="30691" b="39504"/>
          <a:stretch>
            <a:fillRect/>
          </a:stretch>
        </p:blipFill>
        <p:spPr>
          <a:xfrm>
            <a:off x="4337806" y="4430921"/>
            <a:ext cx="3517234" cy="213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6209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C243FE-6F88-25F0-7C79-BE5B430585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5A6B7-CDAA-4685-6416-F8B58F0F9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472" y="212942"/>
            <a:ext cx="11467056" cy="826718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Bebas Neue" panose="020B0606020202050201" pitchFamily="34" charset="77"/>
              </a:rPr>
              <a:t>Does it matter for cosmology?</a:t>
            </a:r>
            <a:endParaRPr lang="en-DE" sz="4000" dirty="0">
              <a:latin typeface="Bebas Neue" panose="020B0606020202050201" pitchFamily="34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F904A5-B548-404B-D726-BE8CC3B09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7613" y="1236519"/>
            <a:ext cx="6801915" cy="5031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509B32-772D-9312-BEAD-29EEA6B5BF65}"/>
              </a:ext>
            </a:extLst>
          </p:cNvPr>
          <p:cNvSpPr txBox="1"/>
          <p:nvPr/>
        </p:nvSpPr>
        <p:spPr>
          <a:xfrm>
            <a:off x="6526654" y="6379241"/>
            <a:ext cx="38038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1600" b="1" dirty="0">
                <a:latin typeface="Montserrat SemiBold" pitchFamily="2" charset="77"/>
              </a:rPr>
              <a:t>Simulation Based Inference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170709F-202F-E0FF-61F8-43E8D13E839A}"/>
              </a:ext>
            </a:extLst>
          </p:cNvPr>
          <p:cNvGrpSpPr/>
          <p:nvPr/>
        </p:nvGrpSpPr>
        <p:grpSpPr>
          <a:xfrm>
            <a:off x="391464" y="1455806"/>
            <a:ext cx="3803831" cy="1271206"/>
            <a:chOff x="391464" y="1455806"/>
            <a:chExt cx="3803831" cy="127120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1794C5F-6FDE-6D11-5A5F-1A7595A16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09094" y="2125134"/>
              <a:ext cx="2376488" cy="60187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344A18B-A690-38F6-1294-A1BC6CDEF2F1}"/>
                </a:ext>
              </a:extLst>
            </p:cNvPr>
            <p:cNvSpPr txBox="1"/>
            <p:nvPr/>
          </p:nvSpPr>
          <p:spPr>
            <a:xfrm>
              <a:off x="391464" y="1455806"/>
              <a:ext cx="38038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DE" sz="1400" dirty="0">
                  <a:latin typeface="Montserrat" pitchFamily="2" charset="77"/>
                </a:rPr>
                <a:t>Bayes theorem: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5FB1108-3031-5FD4-0C76-17EE90441D3C}"/>
                  </a:ext>
                </a:extLst>
              </p:cNvPr>
              <p:cNvSpPr txBox="1"/>
              <p:nvPr/>
            </p:nvSpPr>
            <p:spPr>
              <a:xfrm>
                <a:off x="387313" y="3575051"/>
                <a:ext cx="434055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DE" sz="1400" dirty="0">
                    <a:latin typeface="Montserrat" pitchFamily="2" charset="77"/>
                  </a:rPr>
                  <a:t>Classical inference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DE" sz="1400" dirty="0">
                    <a:latin typeface="Montserrat" pitchFamily="2" charset="77"/>
                  </a:rPr>
                  <a:t> Full joint posterior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DE" sz="1400" dirty="0">
                    <a:latin typeface="Montserrat" pitchFamily="2" charset="77"/>
                  </a:rPr>
                  <a:t> Computationally expensive!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5FB1108-3031-5FD4-0C76-17EE90441D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313" y="3575051"/>
                <a:ext cx="4340551" cy="523220"/>
              </a:xfrm>
              <a:prstGeom prst="rect">
                <a:avLst/>
              </a:prstGeom>
              <a:blipFill>
                <a:blip r:embed="rId5"/>
                <a:stretch>
                  <a:fillRect l="-292" t="-2381" b="-952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BD3890B7-E8DA-AFC6-342C-5D237F5CB055}"/>
              </a:ext>
            </a:extLst>
          </p:cNvPr>
          <p:cNvGrpSpPr/>
          <p:nvPr/>
        </p:nvGrpSpPr>
        <p:grpSpPr>
          <a:xfrm>
            <a:off x="387313" y="4303463"/>
            <a:ext cx="4340551" cy="1791510"/>
            <a:chOff x="387313" y="4303463"/>
            <a:chExt cx="4340551" cy="179151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6208833-3E97-043E-FC38-F84324800268}"/>
                </a:ext>
              </a:extLst>
            </p:cNvPr>
            <p:cNvGrpSpPr/>
            <p:nvPr/>
          </p:nvGrpSpPr>
          <p:grpSpPr>
            <a:xfrm>
              <a:off x="1399382" y="4768958"/>
              <a:ext cx="2795913" cy="1326015"/>
              <a:chOff x="735806" y="3142511"/>
              <a:chExt cx="3064669" cy="1441725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DE547E18-386A-B237-34B1-AC215D93A6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r="30482"/>
              <a:stretch>
                <a:fillRect/>
              </a:stretch>
            </p:blipFill>
            <p:spPr>
              <a:xfrm>
                <a:off x="735806" y="3142511"/>
                <a:ext cx="3064669" cy="747574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285112F1-4062-A24D-E697-92E04A54A1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69517"/>
              <a:stretch>
                <a:fillRect/>
              </a:stretch>
            </p:blipFill>
            <p:spPr>
              <a:xfrm>
                <a:off x="1571627" y="3836662"/>
                <a:ext cx="1343819" cy="747574"/>
              </a:xfrm>
              <a:prstGeom prst="rect">
                <a:avLst/>
              </a:prstGeom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A2551BD-CF8A-8155-6FA3-316A4BF7B9B6}"/>
                </a:ext>
              </a:extLst>
            </p:cNvPr>
            <p:cNvSpPr txBox="1"/>
            <p:nvPr/>
          </p:nvSpPr>
          <p:spPr>
            <a:xfrm>
              <a:off x="387313" y="4303463"/>
              <a:ext cx="43405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Montserrat" pitchFamily="2" charset="77"/>
                </a:rPr>
                <a:t>Marginal Neural Ratio Estimation</a:t>
              </a:r>
              <a:endParaRPr lang="en-DE" sz="1400" dirty="0">
                <a:latin typeface="Montserrat" pitchFamily="2" charset="77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90E67A2-B26E-5DBB-7289-EBEF29742C45}"/>
              </a:ext>
            </a:extLst>
          </p:cNvPr>
          <p:cNvGrpSpPr/>
          <p:nvPr/>
        </p:nvGrpSpPr>
        <p:grpSpPr>
          <a:xfrm>
            <a:off x="608239" y="1579922"/>
            <a:ext cx="4290941" cy="1717124"/>
            <a:chOff x="608239" y="1579922"/>
            <a:chExt cx="4290941" cy="171712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9E4EC3A-99E1-141E-E20F-4FECA19089F2}"/>
                </a:ext>
              </a:extLst>
            </p:cNvPr>
            <p:cNvSpPr txBox="1"/>
            <p:nvPr/>
          </p:nvSpPr>
          <p:spPr>
            <a:xfrm>
              <a:off x="608239" y="2770288"/>
              <a:ext cx="10598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DE" sz="1400" dirty="0">
                  <a:solidFill>
                    <a:schemeClr val="accent3"/>
                  </a:solidFill>
                  <a:latin typeface="Montserrat Medium" pitchFamily="2" charset="77"/>
                </a:rPr>
                <a:t>Posterior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01322B5-0D23-F59F-6A4B-9A8EE0E1A51E}"/>
                </a:ext>
              </a:extLst>
            </p:cNvPr>
            <p:cNvSpPr txBox="1"/>
            <p:nvPr/>
          </p:nvSpPr>
          <p:spPr>
            <a:xfrm>
              <a:off x="3032962" y="1579922"/>
              <a:ext cx="13059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DE" sz="1400" dirty="0">
                  <a:solidFill>
                    <a:schemeClr val="accent2"/>
                  </a:solidFill>
                  <a:latin typeface="Montserrat Medium" pitchFamily="2" charset="77"/>
                </a:rPr>
                <a:t>Likelihood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003EFE2-1092-7C58-FAA4-5701570B2657}"/>
                </a:ext>
              </a:extLst>
            </p:cNvPr>
            <p:cNvSpPr txBox="1"/>
            <p:nvPr/>
          </p:nvSpPr>
          <p:spPr>
            <a:xfrm>
              <a:off x="3839370" y="2778315"/>
              <a:ext cx="10598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DE" sz="1400" dirty="0">
                  <a:latin typeface="Montserrat" pitchFamily="2" charset="77"/>
                </a:rPr>
                <a:t>Prior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20C5303-8F85-0D7A-F739-1401D896D63E}"/>
                </a:ext>
              </a:extLst>
            </p:cNvPr>
            <p:cNvSpPr txBox="1"/>
            <p:nvPr/>
          </p:nvSpPr>
          <p:spPr>
            <a:xfrm>
              <a:off x="2027683" y="2989269"/>
              <a:ext cx="10598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DE" sz="1400" dirty="0">
                  <a:latin typeface="Montserrat" pitchFamily="2" charset="77"/>
                </a:rPr>
                <a:t>Evidence</a:t>
              </a:r>
            </a:p>
          </p:txBody>
        </p:sp>
        <p:cxnSp>
          <p:nvCxnSpPr>
            <p:cNvPr id="19" name="Curved Connector 18">
              <a:extLst>
                <a:ext uri="{FF2B5EF4-FFF2-40B4-BE49-F238E27FC236}">
                  <a16:creationId xmlns:a16="http://schemas.microsoft.com/office/drawing/2014/main" id="{138F2C6A-3F10-44BD-F9E1-7C848074DFCF}"/>
                </a:ext>
              </a:extLst>
            </p:cNvPr>
            <p:cNvCxnSpPr>
              <a:stCxn id="3" idx="1"/>
              <a:endCxn id="12" idx="0"/>
            </p:cNvCxnSpPr>
            <p:nvPr/>
          </p:nvCxnSpPr>
          <p:spPr>
            <a:xfrm rot="10800000" flipV="1">
              <a:off x="1138144" y="2426072"/>
              <a:ext cx="470950" cy="344215"/>
            </a:xfrm>
            <a:prstGeom prst="curvedConnector2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urved Connector 21">
              <a:extLst>
                <a:ext uri="{FF2B5EF4-FFF2-40B4-BE49-F238E27FC236}">
                  <a16:creationId xmlns:a16="http://schemas.microsoft.com/office/drawing/2014/main" id="{DC8AE4E3-0742-0E95-BB9A-1791E8F3D74B}"/>
                </a:ext>
              </a:extLst>
            </p:cNvPr>
            <p:cNvCxnSpPr>
              <a:stCxn id="3" idx="0"/>
              <a:endCxn id="13" idx="1"/>
            </p:cNvCxnSpPr>
            <p:nvPr/>
          </p:nvCxnSpPr>
          <p:spPr>
            <a:xfrm rot="5400000" flipH="1" flipV="1">
              <a:off x="2719489" y="1811661"/>
              <a:ext cx="391323" cy="235624"/>
            </a:xfrm>
            <a:prstGeom prst="curvedConnector2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urved Connector 23">
              <a:extLst>
                <a:ext uri="{FF2B5EF4-FFF2-40B4-BE49-F238E27FC236}">
                  <a16:creationId xmlns:a16="http://schemas.microsoft.com/office/drawing/2014/main" id="{070A6E1B-3DDF-A13A-E6B2-B816C61CC00A}"/>
                </a:ext>
              </a:extLst>
            </p:cNvPr>
            <p:cNvCxnSpPr>
              <a:stCxn id="3" idx="2"/>
              <a:endCxn id="15" idx="0"/>
            </p:cNvCxnSpPr>
            <p:nvPr/>
          </p:nvCxnSpPr>
          <p:spPr>
            <a:xfrm rot="5400000">
              <a:off x="2546335" y="2738265"/>
              <a:ext cx="262257" cy="239750"/>
            </a:xfrm>
            <a:prstGeom prst="curvedConnector3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urved Connector 26">
              <a:extLst>
                <a:ext uri="{FF2B5EF4-FFF2-40B4-BE49-F238E27FC236}">
                  <a16:creationId xmlns:a16="http://schemas.microsoft.com/office/drawing/2014/main" id="{22A479CB-B4EA-17FA-FA46-3FE8B13AC9F6}"/>
                </a:ext>
              </a:extLst>
            </p:cNvPr>
            <p:cNvCxnSpPr>
              <a:stCxn id="3" idx="3"/>
              <a:endCxn id="14" idx="0"/>
            </p:cNvCxnSpPr>
            <p:nvPr/>
          </p:nvCxnSpPr>
          <p:spPr>
            <a:xfrm>
              <a:off x="3985582" y="2426073"/>
              <a:ext cx="383693" cy="352242"/>
            </a:xfrm>
            <a:prstGeom prst="curvedConnector2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3538D3B-22DB-0E80-01A5-9ED88FB5C9FE}"/>
              </a:ext>
            </a:extLst>
          </p:cNvPr>
          <p:cNvSpPr txBox="1"/>
          <p:nvPr/>
        </p:nvSpPr>
        <p:spPr>
          <a:xfrm>
            <a:off x="11742441" y="6474753"/>
            <a:ext cx="3135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000" dirty="0">
                <a:latin typeface="Bebas Neue" panose="020B0606020202050201" pitchFamily="34" charset="77"/>
              </a:rPr>
              <a:t>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85CE09-1E7D-4235-3B6D-0355BD3A039B}"/>
              </a:ext>
            </a:extLst>
          </p:cNvPr>
          <p:cNvSpPr txBox="1"/>
          <p:nvPr/>
        </p:nvSpPr>
        <p:spPr>
          <a:xfrm>
            <a:off x="2677463" y="6320864"/>
            <a:ext cx="21142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>
                <a:latin typeface="Cascadia Code" panose="020B0609020000020004" pitchFamily="34" charset="0"/>
                <a:ea typeface="Cascadia Code" panose="020B0609020000020004" pitchFamily="34" charset="0"/>
                <a:cs typeface="Cascadia Code" panose="020B0609020000020004" pitchFamily="34" charset="0"/>
              </a:rPr>
              <a:t>swyft</a:t>
            </a:r>
            <a:r>
              <a:rPr lang="en-GB" sz="1400" dirty="0"/>
              <a:t> 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(Miller et al. 2021)</a:t>
            </a:r>
            <a:endParaRPr lang="en-DE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4323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7A378-B397-DE0C-B7DB-0B9FBF504A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40184-5D98-15C3-8FDC-831A696BC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472" y="212942"/>
            <a:ext cx="11467056" cy="826718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Bebas Neue" panose="020B0606020202050201" pitchFamily="34" charset="77"/>
              </a:rPr>
              <a:t>Cosmological parameter constraints</a:t>
            </a:r>
            <a:endParaRPr lang="en-DE" sz="4000" dirty="0">
              <a:latin typeface="Bebas Neue" panose="020B0606020202050201" pitchFamily="34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8FD9BD-428C-385B-027C-4834A4222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52" y="1338611"/>
            <a:ext cx="5618603" cy="55193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E9323C-23CF-E855-4179-A077C101DA22}"/>
              </a:ext>
            </a:extLst>
          </p:cNvPr>
          <p:cNvSpPr txBox="1"/>
          <p:nvPr/>
        </p:nvSpPr>
        <p:spPr>
          <a:xfrm>
            <a:off x="11742441" y="6474753"/>
            <a:ext cx="3135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000" dirty="0">
                <a:latin typeface="Bebas Neue" panose="020B0606020202050201" pitchFamily="34" charset="77"/>
              </a:rPr>
              <a:t>10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3CF542-7E1B-DD02-8F91-F56FECBC44B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096000" y="1338611"/>
            <a:ext cx="5650305" cy="55193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D18EBA7-DD1E-8900-7B52-CC63DE9E02D2}"/>
              </a:ext>
            </a:extLst>
          </p:cNvPr>
          <p:cNvSpPr txBox="1"/>
          <p:nvPr/>
        </p:nvSpPr>
        <p:spPr>
          <a:xfrm>
            <a:off x="2121167" y="1039660"/>
            <a:ext cx="2158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400" b="1" dirty="0">
                <a:latin typeface="Montserrat SemiBold" pitchFamily="2" charset="77"/>
              </a:rPr>
              <a:t>Noiseless Summaries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312E94-D58E-CF61-BD70-E0A84657778F}"/>
              </a:ext>
            </a:extLst>
          </p:cNvPr>
          <p:cNvSpPr txBox="1"/>
          <p:nvPr/>
        </p:nvSpPr>
        <p:spPr>
          <a:xfrm>
            <a:off x="7912250" y="1030834"/>
            <a:ext cx="2530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1400" b="1" dirty="0">
                <a:latin typeface="Montserrat SemiBold" pitchFamily="2" charset="77"/>
              </a:rPr>
              <a:t>Noisy Summaries</a:t>
            </a:r>
          </a:p>
        </p:txBody>
      </p:sp>
    </p:spTree>
    <p:extLst>
      <p:ext uri="{BB962C8B-B14F-4D97-AF65-F5344CB8AC3E}">
        <p14:creationId xmlns:p14="http://schemas.microsoft.com/office/powerpoint/2010/main" val="14601317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494797-9174-7035-548B-E393B1912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2C2A9-7924-4ACD-BB22-8610564F1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472" y="212942"/>
            <a:ext cx="11467056" cy="826718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Bebas Neue" panose="020B0606020202050201" pitchFamily="34" charset="77"/>
              </a:rPr>
              <a:t>Information gain: an ensemble of observations</a:t>
            </a:r>
            <a:endParaRPr lang="en-DE" sz="4000" dirty="0">
              <a:latin typeface="Bebas Neue" panose="020B0606020202050201" pitchFamily="34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14E944-F84E-BF97-26BF-CBC2589591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8536"/>
          <a:stretch>
            <a:fillRect/>
          </a:stretch>
        </p:blipFill>
        <p:spPr>
          <a:xfrm>
            <a:off x="710202" y="1193548"/>
            <a:ext cx="10482101" cy="24753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19A9FD-EF75-5852-9ACC-535DA96DC687}"/>
              </a:ext>
            </a:extLst>
          </p:cNvPr>
          <p:cNvSpPr txBox="1"/>
          <p:nvPr/>
        </p:nvSpPr>
        <p:spPr>
          <a:xfrm>
            <a:off x="11742441" y="6474753"/>
            <a:ext cx="3135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000" dirty="0">
                <a:latin typeface="Bebas Neue" panose="020B0606020202050201" pitchFamily="34" charset="77"/>
              </a:rPr>
              <a:t>11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0A0A01-E4E0-87F7-5907-43AF3B976DE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9295"/>
          <a:stretch>
            <a:fillRect/>
          </a:stretch>
        </p:blipFill>
        <p:spPr>
          <a:xfrm>
            <a:off x="710202" y="4110470"/>
            <a:ext cx="10482101" cy="24415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03F4C3-4B15-79B9-91A4-A52685EBF37E}"/>
              </a:ext>
            </a:extLst>
          </p:cNvPr>
          <p:cNvSpPr txBox="1"/>
          <p:nvPr/>
        </p:nvSpPr>
        <p:spPr>
          <a:xfrm>
            <a:off x="5140534" y="1039659"/>
            <a:ext cx="2158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400" b="1" dirty="0">
                <a:latin typeface="Montserrat SemiBold" pitchFamily="2" charset="77"/>
              </a:rPr>
              <a:t>Noiseless Summaries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ABB6BD-818D-135B-1A86-5E306FCA4E23}"/>
              </a:ext>
            </a:extLst>
          </p:cNvPr>
          <p:cNvSpPr txBox="1"/>
          <p:nvPr/>
        </p:nvSpPr>
        <p:spPr>
          <a:xfrm>
            <a:off x="4830685" y="3982339"/>
            <a:ext cx="2530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1400" b="1" dirty="0">
                <a:latin typeface="Montserrat SemiBold" pitchFamily="2" charset="77"/>
              </a:rPr>
              <a:t>Noisy Summaries</a:t>
            </a:r>
          </a:p>
        </p:txBody>
      </p:sp>
    </p:spTree>
    <p:extLst>
      <p:ext uri="{BB962C8B-B14F-4D97-AF65-F5344CB8AC3E}">
        <p14:creationId xmlns:p14="http://schemas.microsoft.com/office/powerpoint/2010/main" val="11259495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space&#10;&#10;AI-generated content may be incorrect.">
            <a:extLst>
              <a:ext uri="{FF2B5EF4-FFF2-40B4-BE49-F238E27FC236}">
                <a16:creationId xmlns:a16="http://schemas.microsoft.com/office/drawing/2014/main" id="{744B2657-DB45-4285-9ACF-EA58EBDFC08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173"/>
                    </a14:imgEffect>
                    <a14:imgEffect>
                      <a14:saturation sat="14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4557" y="1193920"/>
            <a:ext cx="9782886" cy="55270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EB2697-4DE4-5120-56C9-4753234DF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472" y="212942"/>
            <a:ext cx="11467056" cy="826718"/>
          </a:xfrm>
        </p:spPr>
        <p:txBody>
          <a:bodyPr>
            <a:normAutofit/>
          </a:bodyPr>
          <a:lstStyle/>
          <a:p>
            <a:r>
              <a:rPr lang="en-DE" sz="4000" dirty="0">
                <a:latin typeface="Bebas Neue" panose="020B0606020202050201" pitchFamily="34" charset="77"/>
              </a:rPr>
              <a:t>Why go back to the beginning?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909156-19C6-5C75-304C-9BF859D1F9D1}"/>
              </a:ext>
            </a:extLst>
          </p:cNvPr>
          <p:cNvSpPr txBox="1"/>
          <p:nvPr/>
        </p:nvSpPr>
        <p:spPr>
          <a:xfrm>
            <a:off x="11742441" y="6474753"/>
            <a:ext cx="3135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000" dirty="0">
                <a:latin typeface="Bebas Neue" panose="020B0606020202050201" pitchFamily="34" charset="77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555581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39FF31-A09B-F039-AEAB-F3F89173C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FB9E7-9DDE-E92F-A8BD-CA1C69029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472" y="212942"/>
            <a:ext cx="11467056" cy="826718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Bebas Neue" panose="020B0606020202050201" pitchFamily="34" charset="77"/>
              </a:rPr>
              <a:t>summary</a:t>
            </a:r>
            <a:endParaRPr lang="en-DE" sz="4000" dirty="0">
              <a:latin typeface="Bebas Neue" panose="020B0606020202050201" pitchFamily="34" charset="77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45ACB68-C8FD-7A09-10B9-F080ECC514B5}"/>
                  </a:ext>
                </a:extLst>
              </p:cNvPr>
              <p:cNvSpPr txBox="1"/>
              <p:nvPr/>
            </p:nvSpPr>
            <p:spPr>
              <a:xfrm>
                <a:off x="529936" y="1543605"/>
                <a:ext cx="10827328" cy="2454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ts val="2080"/>
                  </a:lnSpc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Montserrat" pitchFamily="2" charset="77"/>
                  </a:rPr>
                  <a:t>Input: 21cm + CO(1-0) maps at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∼8</m:t>
                    </m:r>
                  </m:oMath>
                </a14:m>
                <a:endParaRPr lang="en-DE" sz="1400" dirty="0">
                  <a:latin typeface="Montserrat" pitchFamily="2" charset="77"/>
                </a:endParaRPr>
              </a:p>
              <a:p>
                <a:pPr marL="285750" indent="-285750">
                  <a:lnSpc>
                    <a:spcPts val="2080"/>
                  </a:lnSpc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DE" sz="1400" dirty="0">
                    <a:latin typeface="Montserrat" pitchFamily="2" charset="77"/>
                  </a:rPr>
                  <a:t>Goal: Recover the init</a:t>
                </a:r>
                <a:r>
                  <a:rPr lang="en-GB" sz="1400" dirty="0" err="1">
                    <a:latin typeface="Montserrat" pitchFamily="2" charset="77"/>
                  </a:rPr>
                  <a:t>i</a:t>
                </a:r>
                <a:r>
                  <a:rPr lang="en-DE" sz="1400" dirty="0">
                    <a:latin typeface="Montserrat" pitchFamily="2" charset="77"/>
                  </a:rPr>
                  <a:t>al density field at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∼300</m:t>
                    </m:r>
                  </m:oMath>
                </a14:m>
                <a:endParaRPr lang="en-DE" sz="1400" dirty="0">
                  <a:latin typeface="Montserrat" pitchFamily="2" charset="77"/>
                </a:endParaRPr>
              </a:p>
              <a:p>
                <a:pPr marL="285750" indent="-285750">
                  <a:lnSpc>
                    <a:spcPts val="2080"/>
                  </a:lnSpc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DE" sz="1400" dirty="0">
                    <a:latin typeface="Montserrat" pitchFamily="2" charset="77"/>
                  </a:rPr>
                  <a:t>Method: Deep learning (U-net) + SBI for parameter inference</a:t>
                </a:r>
              </a:p>
              <a:p>
                <a:pPr marL="285750" indent="-285750">
                  <a:lnSpc>
                    <a:spcPts val="2080"/>
                  </a:lnSpc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DE" sz="1400" dirty="0">
                    <a:latin typeface="Montserrat" pitchFamily="2" charset="77"/>
                  </a:rPr>
                  <a:t>Outcomes: </a:t>
                </a:r>
              </a:p>
              <a:p>
                <a:pPr marL="742950" lvl="1" indent="-285750">
                  <a:lnSpc>
                    <a:spcPts val="2080"/>
                  </a:lnSpc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DE" sz="1400" dirty="0">
                    <a:latin typeface="Montserrat" pitchFamily="2" charset="77"/>
                  </a:rPr>
                  <a:t>Reconstructed initial density field with 80% cross correlation for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&lt;1 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Mp</m:t>
                    </m:r>
                    <m:sSup>
                      <m:sSupPr>
                        <m:ctrlPr>
                          <a:rPr lang="en-US" sz="1400" b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p>
                        <m:r>
                          <a:rPr lang="en-US" sz="1400" b="0" i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1400" dirty="0">
                    <a:latin typeface="Montserrat" pitchFamily="2" charset="77"/>
                  </a:rPr>
                  <a:t> (noiseless) and </a:t>
                </a:r>
                <a14:m>
                  <m:oMath xmlns:m="http://schemas.openxmlformats.org/officeDocument/2006/math"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&lt;0.3 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Mp</m:t>
                    </m:r>
                    <m:sSup>
                      <m:sSupPr>
                        <m:ctrlPr>
                          <a:rPr lang="en-US" sz="1400" b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p>
                        <m:r>
                          <a:rPr lang="en-US" sz="1400" b="0" i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1400" b="0" dirty="0">
                    <a:latin typeface="Montserrat" pitchFamily="2" charset="77"/>
                  </a:rPr>
                  <a:t> (noisy)</a:t>
                </a:r>
              </a:p>
              <a:p>
                <a:pPr marL="742950" lvl="1" indent="-285750">
                  <a:lnSpc>
                    <a:spcPts val="2080"/>
                  </a:lnSpc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Montserrat" pitchFamily="2" charset="77"/>
                  </a:rPr>
                  <a:t>Factor of ~2 improvement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</m:oMath>
                </a14:m>
                <a:r>
                  <a:rPr lang="en-US" sz="1400" dirty="0">
                    <a:latin typeface="Montserrat" pitchFamily="2" charset="77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sz="1400" b="0" dirty="0">
                  <a:latin typeface="Montserrat" pitchFamily="2" charset="77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45ACB68-C8FD-7A09-10B9-F080ECC514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936" y="1543605"/>
                <a:ext cx="10827328" cy="2454583"/>
              </a:xfrm>
              <a:prstGeom prst="rect">
                <a:avLst/>
              </a:prstGeom>
              <a:blipFill>
                <a:blip r:embed="rId2"/>
                <a:stretch>
                  <a:fillRect l="-117" b="-154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5BCC2534-CBF4-9C79-5119-9244F19B2133}"/>
              </a:ext>
            </a:extLst>
          </p:cNvPr>
          <p:cNvSpPr txBox="1"/>
          <p:nvPr/>
        </p:nvSpPr>
        <p:spPr>
          <a:xfrm>
            <a:off x="11742441" y="6474753"/>
            <a:ext cx="3135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000" dirty="0">
                <a:latin typeface="Bebas Neue" panose="020B0606020202050201" pitchFamily="34" charset="77"/>
              </a:rPr>
              <a:t>12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4718D77-12D5-540A-7A03-E09EDB4CB72A}"/>
              </a:ext>
            </a:extLst>
          </p:cNvPr>
          <p:cNvGrpSpPr/>
          <p:nvPr/>
        </p:nvGrpSpPr>
        <p:grpSpPr>
          <a:xfrm>
            <a:off x="413988" y="4502134"/>
            <a:ext cx="10943276" cy="1683562"/>
            <a:chOff x="413988" y="4502134"/>
            <a:chExt cx="10943276" cy="168356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7772971-6C34-13CD-DD58-91B8D8A6D627}"/>
                </a:ext>
              </a:extLst>
            </p:cNvPr>
            <p:cNvSpPr txBox="1"/>
            <p:nvPr/>
          </p:nvSpPr>
          <p:spPr>
            <a:xfrm>
              <a:off x="529936" y="5139256"/>
              <a:ext cx="10827328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Montserrat" pitchFamily="2" charset="77"/>
                </a:rPr>
                <a:t>Vary astrophysical parameters</a:t>
              </a:r>
            </a:p>
            <a:p>
              <a:pPr marL="285750" indent="-28575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Montserrat" pitchFamily="2" charset="77"/>
                </a:rPr>
                <a:t>From single to multiple redshifts</a:t>
              </a:r>
            </a:p>
            <a:p>
              <a:pPr marL="285750" indent="-28575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Montserrat" pitchFamily="2" charset="77"/>
                </a:rPr>
                <a:t>More realistic observational effects </a:t>
              </a:r>
              <a:endParaRPr lang="en-DE" sz="1400" dirty="0">
                <a:latin typeface="Montserrat" pitchFamily="2" charset="77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8522C73-FFDD-BBA2-7D2A-266CA6259D51}"/>
                </a:ext>
              </a:extLst>
            </p:cNvPr>
            <p:cNvSpPr txBox="1"/>
            <p:nvPr/>
          </p:nvSpPr>
          <p:spPr>
            <a:xfrm>
              <a:off x="413988" y="4502134"/>
              <a:ext cx="24083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DE" sz="2400" dirty="0">
                  <a:latin typeface="Bebas Neue" panose="020B0606020202050201" pitchFamily="34" charset="77"/>
                </a:rPr>
                <a:t>FUTURE OUTLOOK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E5D07BD-E97E-ACBA-D5FB-E0097136AF4A}"/>
              </a:ext>
            </a:extLst>
          </p:cNvPr>
          <p:cNvSpPr txBox="1"/>
          <p:nvPr/>
        </p:nvSpPr>
        <p:spPr>
          <a:xfrm>
            <a:off x="413988" y="1039660"/>
            <a:ext cx="10827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DE" sz="1600" dirty="0">
                <a:latin typeface="Montserrat Medium" pitchFamily="2" charset="77"/>
              </a:rPr>
              <a:t>Rewinding the universe with intensity mapping</a:t>
            </a:r>
          </a:p>
        </p:txBody>
      </p:sp>
    </p:spTree>
    <p:extLst>
      <p:ext uri="{BB962C8B-B14F-4D97-AF65-F5344CB8AC3E}">
        <p14:creationId xmlns:p14="http://schemas.microsoft.com/office/powerpoint/2010/main" val="23322758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11BEAB-C26C-CD46-EB2C-A970A305C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6355ED6-4BED-17E8-EAEC-ACA9128A7C24}"/>
              </a:ext>
            </a:extLst>
          </p:cNvPr>
          <p:cNvSpPr txBox="1"/>
          <p:nvPr/>
        </p:nvSpPr>
        <p:spPr>
          <a:xfrm>
            <a:off x="1878169" y="3013501"/>
            <a:ext cx="8435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4800" dirty="0">
                <a:latin typeface="Bebas Neue" panose="020B0606020202050201" pitchFamily="34" charset="77"/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11397778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30C92-A5E2-E043-7104-16C3DB723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266F28-FD73-48CB-C579-B6B1B13925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5455" b="52964"/>
          <a:stretch>
            <a:fillRect/>
          </a:stretch>
        </p:blipFill>
        <p:spPr>
          <a:xfrm>
            <a:off x="352558" y="309088"/>
            <a:ext cx="6015688" cy="62398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51EC13-17F5-CD7F-4FA8-386D6B5921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80" r="50000"/>
          <a:stretch>
            <a:fillRect/>
          </a:stretch>
        </p:blipFill>
        <p:spPr>
          <a:xfrm>
            <a:off x="7758546" y="3429000"/>
            <a:ext cx="3338946" cy="32568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2CCAA9-854C-40EF-B3E1-73E15625DC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963" t="-2882" r="1017" b="2882"/>
          <a:stretch>
            <a:fillRect/>
          </a:stretch>
        </p:blipFill>
        <p:spPr>
          <a:xfrm>
            <a:off x="7716981" y="309088"/>
            <a:ext cx="3338945" cy="325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8986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6C560F-0781-F669-AFD5-A0B0E32A9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A72BAB-42DE-A0D2-BDD9-86E2F1AA2DDD}"/>
              </a:ext>
            </a:extLst>
          </p:cNvPr>
          <p:cNvSpPr txBox="1"/>
          <p:nvPr/>
        </p:nvSpPr>
        <p:spPr>
          <a:xfrm>
            <a:off x="11742441" y="6474753"/>
            <a:ext cx="3135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000" dirty="0">
                <a:latin typeface="Bebas Neue" panose="020B0606020202050201" pitchFamily="34" charset="77"/>
              </a:rPr>
              <a:t>14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ED13B1-C8D9-7F85-D40B-6D0207931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820" y="568849"/>
            <a:ext cx="6812552" cy="404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1192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5BE8DB-4F32-50D5-F2AA-2DD1921C2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E2E8BA-F8CA-1A7F-3A09-D93BCAD71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667" y="5457373"/>
            <a:ext cx="4695646" cy="6993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4A7CB3-C832-3C75-663A-F5C350D97A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9351"/>
          <a:stretch>
            <a:fillRect/>
          </a:stretch>
        </p:blipFill>
        <p:spPr>
          <a:xfrm>
            <a:off x="887449" y="6218604"/>
            <a:ext cx="5618560" cy="4065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1A2693-4603-04CB-370B-2C7D9640C25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-499" b="-97"/>
          <a:stretch>
            <a:fillRect/>
          </a:stretch>
        </p:blipFill>
        <p:spPr>
          <a:xfrm>
            <a:off x="887449" y="654089"/>
            <a:ext cx="10187902" cy="47027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C91AD1-488D-76F3-0638-174E88748806}"/>
              </a:ext>
            </a:extLst>
          </p:cNvPr>
          <p:cNvSpPr txBox="1"/>
          <p:nvPr/>
        </p:nvSpPr>
        <p:spPr>
          <a:xfrm>
            <a:off x="511308" y="393499"/>
            <a:ext cx="2158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400" b="1" dirty="0">
                <a:latin typeface="Montserrat SemiBold" pitchFamily="2" charset="77"/>
              </a:rPr>
              <a:t>Noiseless Summaries</a:t>
            </a:r>
          </a:p>
        </p:txBody>
      </p:sp>
    </p:spTree>
    <p:extLst>
      <p:ext uri="{BB962C8B-B14F-4D97-AF65-F5344CB8AC3E}">
        <p14:creationId xmlns:p14="http://schemas.microsoft.com/office/powerpoint/2010/main" val="7306738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EF60F-AD23-C656-C6F7-FEEC11A64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9F9A98-1215-30AF-4731-62084E9257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667" y="5457373"/>
            <a:ext cx="4695646" cy="6993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849DED-2725-F857-EF2F-B3B35C1987F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9351"/>
          <a:stretch>
            <a:fillRect/>
          </a:stretch>
        </p:blipFill>
        <p:spPr>
          <a:xfrm>
            <a:off x="887449" y="6218604"/>
            <a:ext cx="5618560" cy="4065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37AF15-10B0-635B-284D-9A1F6876347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13046" y="664629"/>
            <a:ext cx="10365907" cy="47618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EAB6D5-7581-711D-BC58-987CFF024ECB}"/>
              </a:ext>
            </a:extLst>
          </p:cNvPr>
          <p:cNvSpPr txBox="1"/>
          <p:nvPr/>
        </p:nvSpPr>
        <p:spPr>
          <a:xfrm>
            <a:off x="11742441" y="6474753"/>
            <a:ext cx="3135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000" dirty="0">
                <a:latin typeface="Bebas Neue" panose="020B0606020202050201" pitchFamily="34" charset="77"/>
              </a:rPr>
              <a:t>13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5F3B9E-29F4-9AB7-AD36-667311C64DA2}"/>
              </a:ext>
            </a:extLst>
          </p:cNvPr>
          <p:cNvSpPr txBox="1"/>
          <p:nvPr/>
        </p:nvSpPr>
        <p:spPr>
          <a:xfrm>
            <a:off x="524187" y="389970"/>
            <a:ext cx="2158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400" b="1" dirty="0">
                <a:latin typeface="Montserrat SemiBold" pitchFamily="2" charset="77"/>
              </a:rPr>
              <a:t>Noisy Summaries</a:t>
            </a:r>
          </a:p>
        </p:txBody>
      </p:sp>
    </p:spTree>
    <p:extLst>
      <p:ext uri="{BB962C8B-B14F-4D97-AF65-F5344CB8AC3E}">
        <p14:creationId xmlns:p14="http://schemas.microsoft.com/office/powerpoint/2010/main" val="18354147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CBA59-ED5D-9EC4-C865-72B6766BF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space&#10;&#10;AI-generated content may be incorrect.">
            <a:extLst>
              <a:ext uri="{FF2B5EF4-FFF2-40B4-BE49-F238E27FC236}">
                <a16:creationId xmlns:a16="http://schemas.microsoft.com/office/drawing/2014/main" id="{B76FA051-757E-A484-73C0-DD62EEB05E5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1204557" y="1193920"/>
            <a:ext cx="9782886" cy="55270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4E930D-F311-4893-D111-47CCC421B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472" y="212942"/>
            <a:ext cx="11467056" cy="826718"/>
          </a:xfrm>
        </p:spPr>
        <p:txBody>
          <a:bodyPr>
            <a:normAutofit/>
          </a:bodyPr>
          <a:lstStyle/>
          <a:p>
            <a:r>
              <a:rPr lang="en-DE" sz="4000" dirty="0">
                <a:latin typeface="Bebas Neue" panose="020B0606020202050201" pitchFamily="34" charset="77"/>
              </a:rPr>
              <a:t>Why go back to the beginning?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6F577D-621E-FF8B-EE90-255DFD3B0A45}"/>
              </a:ext>
            </a:extLst>
          </p:cNvPr>
          <p:cNvCxnSpPr>
            <a:cxnSpLocks/>
          </p:cNvCxnSpPr>
          <p:nvPr/>
        </p:nvCxnSpPr>
        <p:spPr>
          <a:xfrm>
            <a:off x="3371432" y="1748413"/>
            <a:ext cx="0" cy="23814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ube 5">
            <a:extLst>
              <a:ext uri="{FF2B5EF4-FFF2-40B4-BE49-F238E27FC236}">
                <a16:creationId xmlns:a16="http://schemas.microsoft.com/office/drawing/2014/main" id="{FEC58FFE-5932-AB2D-6BF4-6367C3F262DF}"/>
              </a:ext>
            </a:extLst>
          </p:cNvPr>
          <p:cNvSpPr/>
          <p:nvPr/>
        </p:nvSpPr>
        <p:spPr>
          <a:xfrm>
            <a:off x="2966653" y="3378716"/>
            <a:ext cx="809559" cy="826718"/>
          </a:xfrm>
          <a:prstGeom prst="cube">
            <a:avLst>
              <a:gd name="adj" fmla="val 36111"/>
            </a:avLst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DC4FB14-E672-316A-3B88-8FB61FF27934}"/>
              </a:ext>
            </a:extLst>
          </p:cNvPr>
          <p:cNvCxnSpPr>
            <a:cxnSpLocks/>
          </p:cNvCxnSpPr>
          <p:nvPr/>
        </p:nvCxnSpPr>
        <p:spPr>
          <a:xfrm>
            <a:off x="7381827" y="1748413"/>
            <a:ext cx="0" cy="28235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ube 6">
            <a:extLst>
              <a:ext uri="{FF2B5EF4-FFF2-40B4-BE49-F238E27FC236}">
                <a16:creationId xmlns:a16="http://schemas.microsoft.com/office/drawing/2014/main" id="{A5CEAFFD-F26C-8478-3732-3908F69E96B4}"/>
              </a:ext>
            </a:extLst>
          </p:cNvPr>
          <p:cNvSpPr/>
          <p:nvPr/>
        </p:nvSpPr>
        <p:spPr>
          <a:xfrm>
            <a:off x="6977048" y="2808475"/>
            <a:ext cx="809559" cy="826718"/>
          </a:xfrm>
          <a:prstGeom prst="cube">
            <a:avLst>
              <a:gd name="adj" fmla="val 36111"/>
            </a:avLst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8" name="Cube 7">
            <a:extLst>
              <a:ext uri="{FF2B5EF4-FFF2-40B4-BE49-F238E27FC236}">
                <a16:creationId xmlns:a16="http://schemas.microsoft.com/office/drawing/2014/main" id="{47E2E5C4-D015-C3C5-D9EB-D132AB3E6769}"/>
              </a:ext>
            </a:extLst>
          </p:cNvPr>
          <p:cNvSpPr/>
          <p:nvPr/>
        </p:nvSpPr>
        <p:spPr>
          <a:xfrm>
            <a:off x="6977048" y="3822220"/>
            <a:ext cx="809559" cy="826718"/>
          </a:xfrm>
          <a:prstGeom prst="cube">
            <a:avLst>
              <a:gd name="adj" fmla="val 36111"/>
            </a:avLst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D430B82-813D-E4C9-C9AD-130D932CF137}"/>
              </a:ext>
            </a:extLst>
          </p:cNvPr>
          <p:cNvGrpSpPr/>
          <p:nvPr/>
        </p:nvGrpSpPr>
        <p:grpSpPr>
          <a:xfrm>
            <a:off x="3879272" y="3100724"/>
            <a:ext cx="3097776" cy="689041"/>
            <a:chOff x="3879272" y="3100724"/>
            <a:chExt cx="3097776" cy="689041"/>
          </a:xfrm>
        </p:grpSpPr>
        <p:sp>
          <p:nvSpPr>
            <p:cNvPr id="79" name="Rounded Rectangle 78">
              <a:extLst>
                <a:ext uri="{FF2B5EF4-FFF2-40B4-BE49-F238E27FC236}">
                  <a16:creationId xmlns:a16="http://schemas.microsoft.com/office/drawing/2014/main" id="{58BD2AB6-9D1C-3D44-4B17-5B021B9B2562}"/>
                </a:ext>
              </a:extLst>
            </p:cNvPr>
            <p:cNvSpPr/>
            <p:nvPr/>
          </p:nvSpPr>
          <p:spPr>
            <a:xfrm>
              <a:off x="4008333" y="3100724"/>
              <a:ext cx="2643371" cy="552270"/>
            </a:xfrm>
            <a:prstGeom prst="roundRect">
              <a:avLst/>
            </a:prstGeom>
            <a:gradFill flip="none" rotWithShape="1">
              <a:gsLst>
                <a:gs pos="6000">
                  <a:srgbClr val="D8E3F2">
                    <a:alpha val="66916"/>
                  </a:srgbClr>
                </a:gs>
                <a:gs pos="99000">
                  <a:schemeClr val="accent1">
                    <a:tint val="23500"/>
                    <a:satMod val="160000"/>
                    <a:lumMod val="0"/>
                    <a:lumOff val="100000"/>
                    <a:alpha val="5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80867F9-2A65-C4C1-FC50-E71D4C20EDC8}"/>
                </a:ext>
              </a:extLst>
            </p:cNvPr>
            <p:cNvSpPr txBox="1"/>
            <p:nvPr/>
          </p:nvSpPr>
          <p:spPr>
            <a:xfrm>
              <a:off x="4141580" y="3162026"/>
              <a:ext cx="2430688" cy="430887"/>
            </a:xfrm>
            <a:prstGeom prst="rect">
              <a:avLst/>
            </a:prstGeom>
            <a:noFill/>
            <a:ln>
              <a:noFill/>
            </a:ln>
            <a:effectLst>
              <a:glow rad="127000">
                <a:schemeClr val="accent1">
                  <a:alpha val="0"/>
                </a:schemeClr>
              </a:glow>
              <a:softEdge rad="0"/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DE" sz="1050" dirty="0">
                  <a:latin typeface="Montserrat Medium" pitchFamily="2" charset="77"/>
                </a:rPr>
                <a:t>Non-linear structure formation</a:t>
              </a:r>
              <a:br>
                <a:rPr lang="en-DE" sz="1050" dirty="0">
                  <a:latin typeface="Montserrat Medium" pitchFamily="2" charset="77"/>
                </a:rPr>
              </a:br>
              <a:r>
                <a:rPr lang="en-DE" sz="1050" dirty="0">
                  <a:latin typeface="Montserrat Medium" pitchFamily="2" charset="77"/>
                </a:rPr>
                <a:t>Astrophysical processes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5C18891-9ABC-D681-BB76-CBC38738D143}"/>
                </a:ext>
              </a:extLst>
            </p:cNvPr>
            <p:cNvCxnSpPr>
              <a:cxnSpLocks/>
            </p:cNvCxnSpPr>
            <p:nvPr/>
          </p:nvCxnSpPr>
          <p:spPr>
            <a:xfrm>
              <a:off x="3879272" y="3789765"/>
              <a:ext cx="309777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3" name="Elbow Connector 62">
            <a:extLst>
              <a:ext uri="{FF2B5EF4-FFF2-40B4-BE49-F238E27FC236}">
                <a16:creationId xmlns:a16="http://schemas.microsoft.com/office/drawing/2014/main" id="{4E76870C-4566-C151-F211-FCC1CF5D6049}"/>
              </a:ext>
            </a:extLst>
          </p:cNvPr>
          <p:cNvCxnSpPr>
            <a:cxnSpLocks/>
          </p:cNvCxnSpPr>
          <p:nvPr/>
        </p:nvCxnSpPr>
        <p:spPr>
          <a:xfrm rot="5400000" flipH="1">
            <a:off x="5135172" y="2566802"/>
            <a:ext cx="443504" cy="4010395"/>
          </a:xfrm>
          <a:prstGeom prst="bentConnector3">
            <a:avLst>
              <a:gd name="adj1" fmla="val -51544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7EE2C02-86E2-65C6-732B-2470BB695D14}"/>
              </a:ext>
            </a:extLst>
          </p:cNvPr>
          <p:cNvGrpSpPr/>
          <p:nvPr/>
        </p:nvGrpSpPr>
        <p:grpSpPr>
          <a:xfrm>
            <a:off x="4008334" y="4548189"/>
            <a:ext cx="2643370" cy="330517"/>
            <a:chOff x="4008334" y="4548189"/>
            <a:chExt cx="2643370" cy="330517"/>
          </a:xfrm>
        </p:grpSpPr>
        <p:sp>
          <p:nvSpPr>
            <p:cNvPr id="80" name="Rounded Rectangle 79">
              <a:extLst>
                <a:ext uri="{FF2B5EF4-FFF2-40B4-BE49-F238E27FC236}">
                  <a16:creationId xmlns:a16="http://schemas.microsoft.com/office/drawing/2014/main" id="{11D26E78-A730-0F1E-219E-6DEDBB8C5E88}"/>
                </a:ext>
              </a:extLst>
            </p:cNvPr>
            <p:cNvSpPr/>
            <p:nvPr/>
          </p:nvSpPr>
          <p:spPr>
            <a:xfrm>
              <a:off x="4008334" y="4548189"/>
              <a:ext cx="2643370" cy="330517"/>
            </a:xfrm>
            <a:prstGeom prst="roundRect">
              <a:avLst/>
            </a:prstGeom>
            <a:gradFill flip="none" rotWithShape="1">
              <a:gsLst>
                <a:gs pos="6000">
                  <a:srgbClr val="D8E3F2">
                    <a:alpha val="66916"/>
                  </a:srgbClr>
                </a:gs>
                <a:gs pos="99000">
                  <a:schemeClr val="accent1">
                    <a:tint val="23500"/>
                    <a:satMod val="160000"/>
                    <a:lumMod val="0"/>
                    <a:lumOff val="100000"/>
                    <a:alpha val="5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67591812-AD16-599A-323C-830F6AB1CE7C}"/>
                </a:ext>
              </a:extLst>
            </p:cNvPr>
            <p:cNvSpPr txBox="1"/>
            <p:nvPr/>
          </p:nvSpPr>
          <p:spPr>
            <a:xfrm>
              <a:off x="4030447" y="4582642"/>
              <a:ext cx="2599141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50" dirty="0">
                  <a:latin typeface="Montserrat Medium" pitchFamily="2" charset="77"/>
                </a:rPr>
                <a:t>Recover lost information?</a:t>
              </a:r>
              <a:endParaRPr lang="en-DE" sz="1050" dirty="0">
                <a:latin typeface="Montserrat Medium" pitchFamily="2" charset="77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A07EDB8-6D0A-7FB8-4FC2-92C9A5F7E6AA}"/>
              </a:ext>
            </a:extLst>
          </p:cNvPr>
          <p:cNvGrpSpPr/>
          <p:nvPr/>
        </p:nvGrpSpPr>
        <p:grpSpPr>
          <a:xfrm>
            <a:off x="7866049" y="3160206"/>
            <a:ext cx="1907055" cy="1098970"/>
            <a:chOff x="7866049" y="3160206"/>
            <a:chExt cx="1907055" cy="1098970"/>
          </a:xfrm>
        </p:grpSpPr>
        <p:sp>
          <p:nvSpPr>
            <p:cNvPr id="84" name="Rounded Rectangle 83">
              <a:extLst>
                <a:ext uri="{FF2B5EF4-FFF2-40B4-BE49-F238E27FC236}">
                  <a16:creationId xmlns:a16="http://schemas.microsoft.com/office/drawing/2014/main" id="{CD46F141-F8E1-ED06-312F-03BBDBA989CE}"/>
                </a:ext>
              </a:extLst>
            </p:cNvPr>
            <p:cNvSpPr/>
            <p:nvPr/>
          </p:nvSpPr>
          <p:spPr>
            <a:xfrm>
              <a:off x="7866049" y="3160206"/>
              <a:ext cx="1860407" cy="1098970"/>
            </a:xfrm>
            <a:prstGeom prst="roundRect">
              <a:avLst>
                <a:gd name="adj" fmla="val 7626"/>
              </a:avLst>
            </a:prstGeom>
            <a:gradFill flip="none" rotWithShape="1">
              <a:gsLst>
                <a:gs pos="6000">
                  <a:srgbClr val="D8E3F2">
                    <a:alpha val="66916"/>
                  </a:srgbClr>
                </a:gs>
                <a:gs pos="99000">
                  <a:schemeClr val="accent1">
                    <a:tint val="23500"/>
                    <a:satMod val="160000"/>
                    <a:lumMod val="0"/>
                    <a:lumOff val="100000"/>
                    <a:alpha val="5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76FFA3E-2CB2-9E78-E2B7-2A43749C2A52}"/>
                </a:ext>
              </a:extLst>
            </p:cNvPr>
            <p:cNvSpPr txBox="1"/>
            <p:nvPr/>
          </p:nvSpPr>
          <p:spPr>
            <a:xfrm>
              <a:off x="7866049" y="3228243"/>
              <a:ext cx="1907055" cy="977191"/>
            </a:xfrm>
            <a:prstGeom prst="rect">
              <a:avLst/>
            </a:prstGeom>
            <a:noFill/>
            <a:ln>
              <a:noFill/>
            </a:ln>
            <a:effectLst>
              <a:glow rad="127000">
                <a:schemeClr val="accent1">
                  <a:alpha val="0"/>
                </a:schemeClr>
              </a:glow>
              <a:softEdge rad="0"/>
            </a:effectLst>
          </p:spPr>
          <p:txBody>
            <a:bodyPr wrap="square">
              <a:spAutoFit/>
            </a:bodyPr>
            <a:lstStyle/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DE" sz="1050" dirty="0">
                  <a:latin typeface="Montserrat Medium" pitchFamily="2" charset="77"/>
                </a:rPr>
                <a:t>Coupled Fourier modes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DE" sz="1050" dirty="0">
                  <a:latin typeface="Montserrat Medium" pitchFamily="2" charset="77"/>
                </a:rPr>
                <a:t>Information is distributed into higher-order statistics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EEFEEE8-7770-8EBF-0830-7FE27A8CF99F}"/>
              </a:ext>
            </a:extLst>
          </p:cNvPr>
          <p:cNvSpPr txBox="1"/>
          <p:nvPr/>
        </p:nvSpPr>
        <p:spPr>
          <a:xfrm>
            <a:off x="11742441" y="6474753"/>
            <a:ext cx="3135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000" dirty="0">
                <a:latin typeface="Bebas Neue" panose="020B0606020202050201" pitchFamily="34" charset="77"/>
              </a:rPr>
              <a:t>1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6CAD3B9-4F12-E588-3303-D6FFFE374336}"/>
              </a:ext>
            </a:extLst>
          </p:cNvPr>
          <p:cNvGrpSpPr/>
          <p:nvPr/>
        </p:nvGrpSpPr>
        <p:grpSpPr>
          <a:xfrm>
            <a:off x="7481116" y="2498643"/>
            <a:ext cx="1095203" cy="2326456"/>
            <a:chOff x="7481116" y="2498643"/>
            <a:chExt cx="1095203" cy="2326456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E2BEAC7-2813-0C67-5CFB-96866233694D}"/>
                </a:ext>
              </a:extLst>
            </p:cNvPr>
            <p:cNvSpPr txBox="1"/>
            <p:nvPr/>
          </p:nvSpPr>
          <p:spPr>
            <a:xfrm>
              <a:off x="7481116" y="4517322"/>
              <a:ext cx="10952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DE" sz="1400" b="1" dirty="0">
                  <a:latin typeface="Montserrat SemiBold" pitchFamily="2" charset="77"/>
                </a:rPr>
                <a:t>CO(1-0)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62C6724-612C-97B0-C602-C3108B4DE3E5}"/>
                </a:ext>
              </a:extLst>
            </p:cNvPr>
            <p:cNvSpPr txBox="1"/>
            <p:nvPr/>
          </p:nvSpPr>
          <p:spPr>
            <a:xfrm>
              <a:off x="7589011" y="2498643"/>
              <a:ext cx="7898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DE" sz="1400" b="1" dirty="0">
                  <a:latin typeface="Montserrat SemiBold" pitchFamily="2" charset="77"/>
                </a:rPr>
                <a:t>21cm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19987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22C2F9-8EE2-47B9-D113-67C4A67B4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5187A6DC-8BEB-7956-5267-EFA2C7CBAC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34"/>
          <a:stretch>
            <a:fillRect/>
          </a:stretch>
        </p:blipFill>
        <p:spPr>
          <a:xfrm>
            <a:off x="362472" y="1323682"/>
            <a:ext cx="11186525" cy="33760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E41057-8EBF-9654-7EA1-755940A74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472" y="212942"/>
            <a:ext cx="11467056" cy="826718"/>
          </a:xfrm>
        </p:spPr>
        <p:txBody>
          <a:bodyPr>
            <a:normAutofit/>
          </a:bodyPr>
          <a:lstStyle/>
          <a:p>
            <a:r>
              <a:rPr lang="en-DE" sz="4000" dirty="0">
                <a:latin typeface="Bebas Neue" panose="020B0606020202050201" pitchFamily="34" charset="77"/>
              </a:rPr>
              <a:t>Why these two tracers?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D330E86-76AA-4638-8323-EE9605A551D5}"/>
              </a:ext>
            </a:extLst>
          </p:cNvPr>
          <p:cNvSpPr txBox="1">
            <a:spLocks/>
          </p:cNvSpPr>
          <p:nvPr/>
        </p:nvSpPr>
        <p:spPr>
          <a:xfrm>
            <a:off x="362472" y="845933"/>
            <a:ext cx="11467056" cy="3139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DE" sz="1400" i="1" dirty="0">
                <a:latin typeface="Montserrat Medium" pitchFamily="2" charset="77"/>
                <a:cs typeface="Geeza Pro" panose="02000400000000000000" pitchFamily="2" charset="-78"/>
              </a:rPr>
              <a:t>Two imperfect witnesses are better than one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5B460DB-FB42-29A3-7FB1-B7E0742AEA6B}"/>
              </a:ext>
            </a:extLst>
          </p:cNvPr>
          <p:cNvSpPr txBox="1">
            <a:spLocks/>
          </p:cNvSpPr>
          <p:nvPr/>
        </p:nvSpPr>
        <p:spPr>
          <a:xfrm>
            <a:off x="426626" y="4955668"/>
            <a:ext cx="7884393" cy="3139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DE" sz="1400" dirty="0">
                <a:latin typeface="Montserrat" pitchFamily="2" charset="77"/>
              </a:rPr>
              <a:t>21-cm signal traces neutral, low-density regions.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21304B5-79E0-26F9-060F-0BBDDD77E558}"/>
              </a:ext>
            </a:extLst>
          </p:cNvPr>
          <p:cNvSpPr/>
          <p:nvPr/>
        </p:nvSpPr>
        <p:spPr>
          <a:xfrm>
            <a:off x="939452" y="1949429"/>
            <a:ext cx="670142" cy="670142"/>
          </a:xfrm>
          <a:prstGeom prst="ellipse">
            <a:avLst/>
          </a:prstGeom>
          <a:solidFill>
            <a:schemeClr val="tx1">
              <a:lumMod val="50000"/>
              <a:lumOff val="50000"/>
              <a:alpha val="0"/>
            </a:schemeClr>
          </a:solidFill>
          <a:ln w="38100">
            <a:solidFill>
              <a:schemeClr val="tx2">
                <a:lumMod val="75000"/>
                <a:lumOff val="25000"/>
              </a:schemeClr>
            </a:solidFill>
          </a:ln>
          <a:effectLst>
            <a:glow>
              <a:schemeClr val="tx1"/>
            </a:glow>
            <a:outerShdw blurRad="76200" sx="106000" sy="106000" algn="ctr" rotWithShape="0">
              <a:srgbClr val="000000">
                <a:alpha val="14000"/>
              </a:srgbClr>
            </a:outerShdw>
          </a:effectLst>
          <a:scene3d>
            <a:camera prst="orthographicFront"/>
            <a:lightRig rig="threePt" dir="t"/>
          </a:scene3d>
          <a:sp3d>
            <a:extrusionClr>
              <a:schemeClr val="tx1"/>
            </a:extrusion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26D79E8-85D8-10BC-DCBD-5564BC78D860}"/>
              </a:ext>
            </a:extLst>
          </p:cNvPr>
          <p:cNvSpPr/>
          <p:nvPr/>
        </p:nvSpPr>
        <p:spPr>
          <a:xfrm>
            <a:off x="3252592" y="1949429"/>
            <a:ext cx="670142" cy="670142"/>
          </a:xfrm>
          <a:prstGeom prst="ellipse">
            <a:avLst/>
          </a:prstGeom>
          <a:solidFill>
            <a:schemeClr val="tx1">
              <a:lumMod val="50000"/>
              <a:lumOff val="50000"/>
              <a:alpha val="0"/>
            </a:schemeClr>
          </a:solidFill>
          <a:ln w="38100">
            <a:solidFill>
              <a:schemeClr val="tx2">
                <a:lumMod val="75000"/>
                <a:lumOff val="25000"/>
              </a:schemeClr>
            </a:solidFill>
          </a:ln>
          <a:effectLst>
            <a:glow>
              <a:schemeClr val="tx1"/>
            </a:glow>
            <a:outerShdw blurRad="76200" sx="106000" sy="106000" algn="ctr" rotWithShape="0">
              <a:srgbClr val="000000">
                <a:alpha val="14000"/>
              </a:srgbClr>
            </a:outerShdw>
          </a:effectLst>
          <a:scene3d>
            <a:camera prst="orthographicFront"/>
            <a:lightRig rig="threePt" dir="t"/>
          </a:scene3d>
          <a:sp3d>
            <a:extrusionClr>
              <a:schemeClr val="tx1"/>
            </a:extrusion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CCC4D83-AF31-AE2E-E62F-64981202AEDC}"/>
              </a:ext>
            </a:extLst>
          </p:cNvPr>
          <p:cNvSpPr/>
          <p:nvPr/>
        </p:nvSpPr>
        <p:spPr>
          <a:xfrm>
            <a:off x="7828767" y="1390389"/>
            <a:ext cx="3751545" cy="3294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D2F8E5-9C10-1272-07C9-0592F6014026}"/>
              </a:ext>
            </a:extLst>
          </p:cNvPr>
          <p:cNvSpPr txBox="1"/>
          <p:nvPr/>
        </p:nvSpPr>
        <p:spPr>
          <a:xfrm>
            <a:off x="11742441" y="6474753"/>
            <a:ext cx="3135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000" dirty="0">
                <a:latin typeface="Bebas Neue" panose="020B0606020202050201" pitchFamily="34" charset="77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426448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130717-2BCD-B337-319C-ED5514E389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BA428A-368B-B2CE-5BBD-71D7D3E982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34"/>
          <a:stretch>
            <a:fillRect/>
          </a:stretch>
        </p:blipFill>
        <p:spPr>
          <a:xfrm>
            <a:off x="362472" y="1323682"/>
            <a:ext cx="11186525" cy="33760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932E71-2E49-8DDD-AC88-B25E75618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472" y="212942"/>
            <a:ext cx="11467056" cy="826718"/>
          </a:xfrm>
        </p:spPr>
        <p:txBody>
          <a:bodyPr>
            <a:normAutofit/>
          </a:bodyPr>
          <a:lstStyle/>
          <a:p>
            <a:r>
              <a:rPr lang="en-DE" sz="4000" dirty="0">
                <a:latin typeface="Bebas Neue" panose="020B0606020202050201" pitchFamily="34" charset="77"/>
              </a:rPr>
              <a:t>Why these two tracers?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89EAB2A-89E8-FD62-596B-42E1A7651AF5}"/>
              </a:ext>
            </a:extLst>
          </p:cNvPr>
          <p:cNvSpPr txBox="1">
            <a:spLocks/>
          </p:cNvSpPr>
          <p:nvPr/>
        </p:nvSpPr>
        <p:spPr>
          <a:xfrm>
            <a:off x="362472" y="845933"/>
            <a:ext cx="11467056" cy="3139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DE" sz="1400" i="1" dirty="0">
                <a:latin typeface="Montserrat Medium" pitchFamily="2" charset="77"/>
                <a:cs typeface="Geeza Pro" panose="02000400000000000000" pitchFamily="2" charset="-78"/>
              </a:rPr>
              <a:t>Two imperfect witnesses are better than one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DF63A89-D4D3-4A8A-ECD6-BDAC3866B875}"/>
              </a:ext>
            </a:extLst>
          </p:cNvPr>
          <p:cNvSpPr txBox="1">
            <a:spLocks/>
          </p:cNvSpPr>
          <p:nvPr/>
        </p:nvSpPr>
        <p:spPr>
          <a:xfrm>
            <a:off x="426626" y="5353117"/>
            <a:ext cx="11467056" cy="3139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DE" sz="1400" dirty="0">
                <a:latin typeface="Montserrat" pitchFamily="2" charset="77"/>
              </a:rPr>
              <a:t>CO(1-0) traces overdense, star-forming regions.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CF3C564-CE41-ABAF-E875-B6CF159D2E9B}"/>
              </a:ext>
            </a:extLst>
          </p:cNvPr>
          <p:cNvSpPr txBox="1">
            <a:spLocks/>
          </p:cNvSpPr>
          <p:nvPr/>
        </p:nvSpPr>
        <p:spPr>
          <a:xfrm>
            <a:off x="426626" y="4955668"/>
            <a:ext cx="7884393" cy="3139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DE" sz="1400" dirty="0">
                <a:latin typeface="Montserrat" pitchFamily="2" charset="77"/>
              </a:rPr>
              <a:t>21-cm signal traces neutral, low-density regions.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7CA2B02-E38C-D878-2F40-E1045CC329F5}"/>
              </a:ext>
            </a:extLst>
          </p:cNvPr>
          <p:cNvSpPr/>
          <p:nvPr/>
        </p:nvSpPr>
        <p:spPr>
          <a:xfrm>
            <a:off x="2384120" y="2758858"/>
            <a:ext cx="670142" cy="670142"/>
          </a:xfrm>
          <a:prstGeom prst="ellipse">
            <a:avLst/>
          </a:prstGeom>
          <a:solidFill>
            <a:schemeClr val="tx1">
              <a:lumMod val="50000"/>
              <a:lumOff val="50000"/>
              <a:alpha val="0"/>
            </a:schemeClr>
          </a:solidFill>
          <a:ln w="38100">
            <a:solidFill>
              <a:srgbClr val="721306"/>
            </a:solidFill>
          </a:ln>
          <a:effectLst>
            <a:outerShdw blurRad="50800" dist="38100" dir="16200000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8981D8F-6756-E8FC-BBDE-3F4241540D4D}"/>
              </a:ext>
            </a:extLst>
          </p:cNvPr>
          <p:cNvSpPr/>
          <p:nvPr/>
        </p:nvSpPr>
        <p:spPr>
          <a:xfrm>
            <a:off x="6994742" y="2758858"/>
            <a:ext cx="670142" cy="670142"/>
          </a:xfrm>
          <a:prstGeom prst="ellipse">
            <a:avLst/>
          </a:prstGeom>
          <a:solidFill>
            <a:schemeClr val="tx1">
              <a:lumMod val="50000"/>
              <a:lumOff val="50000"/>
              <a:alpha val="0"/>
            </a:schemeClr>
          </a:solidFill>
          <a:ln w="38100">
            <a:solidFill>
              <a:srgbClr val="721306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FE4620-D80A-83CF-F5AB-345467BD79C5}"/>
              </a:ext>
            </a:extLst>
          </p:cNvPr>
          <p:cNvSpPr/>
          <p:nvPr/>
        </p:nvSpPr>
        <p:spPr>
          <a:xfrm>
            <a:off x="7828767" y="1390389"/>
            <a:ext cx="3751545" cy="3294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0B0352-4194-99BF-BA74-831DD133967A}"/>
              </a:ext>
            </a:extLst>
          </p:cNvPr>
          <p:cNvSpPr txBox="1"/>
          <p:nvPr/>
        </p:nvSpPr>
        <p:spPr>
          <a:xfrm>
            <a:off x="11742441" y="6474753"/>
            <a:ext cx="3135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000" dirty="0">
                <a:latin typeface="Bebas Neue" panose="020B0606020202050201" pitchFamily="34" charset="77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089303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7A8226-2D30-A77B-3C4E-3F70A6F815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CAB0DC-58CA-4400-01DE-9F9A17B759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34"/>
          <a:stretch>
            <a:fillRect/>
          </a:stretch>
        </p:blipFill>
        <p:spPr>
          <a:xfrm>
            <a:off x="362472" y="1323682"/>
            <a:ext cx="11186525" cy="33760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26029D-3D1B-4707-5B3D-EB8D63036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472" y="212942"/>
            <a:ext cx="11467056" cy="826718"/>
          </a:xfrm>
        </p:spPr>
        <p:txBody>
          <a:bodyPr>
            <a:normAutofit/>
          </a:bodyPr>
          <a:lstStyle/>
          <a:p>
            <a:r>
              <a:rPr lang="en-DE" sz="4000" dirty="0">
                <a:latin typeface="Bebas Neue" panose="020B0606020202050201" pitchFamily="34" charset="77"/>
              </a:rPr>
              <a:t>Why these two tracers?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490F4-8693-76A0-B196-7DDFF77C3E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626" y="5750566"/>
            <a:ext cx="11467056" cy="313961"/>
          </a:xfrm>
        </p:spPr>
        <p:txBody>
          <a:bodyPr>
            <a:normAutofit/>
          </a:bodyPr>
          <a:lstStyle/>
          <a:p>
            <a:r>
              <a:rPr lang="en-DE" sz="1400" dirty="0">
                <a:latin typeface="Montserrat" pitchFamily="2" charset="77"/>
              </a:rPr>
              <a:t>During reionization, they are </a:t>
            </a:r>
            <a:r>
              <a:rPr lang="en-DE" sz="1400" dirty="0">
                <a:solidFill>
                  <a:schemeClr val="accent2">
                    <a:lumMod val="75000"/>
                  </a:schemeClr>
                </a:solidFill>
                <a:latin typeface="Montserrat Medium" pitchFamily="2" charset="77"/>
              </a:rPr>
              <a:t>complementary</a:t>
            </a:r>
            <a:r>
              <a:rPr lang="en-DE" sz="1400" dirty="0">
                <a:latin typeface="Montserrat" pitchFamily="2" charset="77"/>
              </a:rPr>
              <a:t> and </a:t>
            </a:r>
            <a:r>
              <a:rPr lang="en-DE" sz="1400" dirty="0">
                <a:solidFill>
                  <a:schemeClr val="accent2">
                    <a:lumMod val="75000"/>
                  </a:schemeClr>
                </a:solidFill>
                <a:latin typeface="Montserrat Medium" pitchFamily="2" charset="77"/>
              </a:rPr>
              <a:t>anti-correlated</a:t>
            </a:r>
            <a:r>
              <a:rPr lang="en-DE" sz="1400" dirty="0">
                <a:latin typeface="Montserrat" pitchFamily="2" charset="77"/>
              </a:rPr>
              <a:t>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6DC7F26-C2FC-94B6-E75F-C0926EE201B7}"/>
              </a:ext>
            </a:extLst>
          </p:cNvPr>
          <p:cNvSpPr txBox="1">
            <a:spLocks/>
          </p:cNvSpPr>
          <p:nvPr/>
        </p:nvSpPr>
        <p:spPr>
          <a:xfrm>
            <a:off x="362472" y="845933"/>
            <a:ext cx="11467056" cy="3139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DE" sz="1400" i="1" dirty="0">
                <a:latin typeface="Montserrat Medium" pitchFamily="2" charset="77"/>
                <a:cs typeface="Geeza Pro" panose="02000400000000000000" pitchFamily="2" charset="-78"/>
              </a:rPr>
              <a:t>Two imperfect witnesses are better than one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6F07750-1DC9-4C73-D11D-FF5C0F07578E}"/>
              </a:ext>
            </a:extLst>
          </p:cNvPr>
          <p:cNvSpPr txBox="1">
            <a:spLocks/>
          </p:cNvSpPr>
          <p:nvPr/>
        </p:nvSpPr>
        <p:spPr>
          <a:xfrm>
            <a:off x="426626" y="5353117"/>
            <a:ext cx="11467056" cy="3139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DE" sz="1400" dirty="0">
                <a:latin typeface="Montserrat" pitchFamily="2" charset="77"/>
              </a:rPr>
              <a:t>CO(1-0) traces overdense, star-forming regions.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78616C8-670A-A11C-9FFB-46129B974944}"/>
              </a:ext>
            </a:extLst>
          </p:cNvPr>
          <p:cNvSpPr txBox="1">
            <a:spLocks/>
          </p:cNvSpPr>
          <p:nvPr/>
        </p:nvSpPr>
        <p:spPr>
          <a:xfrm>
            <a:off x="426626" y="4955668"/>
            <a:ext cx="7884393" cy="3139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DE" sz="1400" dirty="0">
                <a:latin typeface="Montserrat" pitchFamily="2" charset="77"/>
              </a:rPr>
              <a:t>21-cm signal traces neutral, low-density regions.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B67FCFB-995C-5900-ADB8-6EA6DEE91351}"/>
              </a:ext>
            </a:extLst>
          </p:cNvPr>
          <p:cNvSpPr/>
          <p:nvPr/>
        </p:nvSpPr>
        <p:spPr>
          <a:xfrm>
            <a:off x="2384120" y="2758858"/>
            <a:ext cx="670142" cy="670142"/>
          </a:xfrm>
          <a:prstGeom prst="ellipse">
            <a:avLst/>
          </a:prstGeom>
          <a:solidFill>
            <a:schemeClr val="tx1">
              <a:lumMod val="50000"/>
              <a:lumOff val="50000"/>
              <a:alpha val="0"/>
            </a:schemeClr>
          </a:solidFill>
          <a:ln w="38100">
            <a:solidFill>
              <a:srgbClr val="721306"/>
            </a:solidFill>
          </a:ln>
          <a:effectLst>
            <a:outerShdw blurRad="50800" dist="38100" dir="16200000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8019BFF-2626-8156-0852-76781AE85765}"/>
              </a:ext>
            </a:extLst>
          </p:cNvPr>
          <p:cNvSpPr/>
          <p:nvPr/>
        </p:nvSpPr>
        <p:spPr>
          <a:xfrm>
            <a:off x="6994742" y="2758858"/>
            <a:ext cx="670142" cy="670142"/>
          </a:xfrm>
          <a:prstGeom prst="ellipse">
            <a:avLst/>
          </a:prstGeom>
          <a:solidFill>
            <a:schemeClr val="tx1">
              <a:lumMod val="50000"/>
              <a:lumOff val="50000"/>
              <a:alpha val="0"/>
            </a:schemeClr>
          </a:solidFill>
          <a:ln w="38100">
            <a:solidFill>
              <a:srgbClr val="721306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8EC092-CCAB-A1AD-2ADE-8668E57EBEE9}"/>
              </a:ext>
            </a:extLst>
          </p:cNvPr>
          <p:cNvSpPr txBox="1"/>
          <p:nvPr/>
        </p:nvSpPr>
        <p:spPr>
          <a:xfrm>
            <a:off x="11742441" y="6474753"/>
            <a:ext cx="3135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000" dirty="0">
                <a:latin typeface="Bebas Neue" panose="020B0606020202050201" pitchFamily="34" charset="77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308727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F6EB2C-D0FB-4BDA-28E1-8BE54334B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59A47-226B-C693-3000-FFED4203D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472" y="212942"/>
            <a:ext cx="11467056" cy="826718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Bebas Neue" panose="020B0606020202050201" pitchFamily="34" charset="77"/>
              </a:rPr>
              <a:t>Forward model</a:t>
            </a:r>
            <a:endParaRPr lang="en-DE" sz="4000" dirty="0">
              <a:latin typeface="Bebas Neue" panose="020B0606020202050201" pitchFamily="34" charset="77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BD02DF2-FD4E-DF20-824A-7FB5DE6D82BE}"/>
              </a:ext>
            </a:extLst>
          </p:cNvPr>
          <p:cNvGrpSpPr/>
          <p:nvPr/>
        </p:nvGrpSpPr>
        <p:grpSpPr>
          <a:xfrm>
            <a:off x="7531286" y="1499227"/>
            <a:ext cx="902228" cy="1730108"/>
            <a:chOff x="2966653" y="1748413"/>
            <a:chExt cx="809559" cy="1644789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3EDDD7CC-ABC1-A8F3-E167-68BAF4D10E46}"/>
                </a:ext>
              </a:extLst>
            </p:cNvPr>
            <p:cNvCxnSpPr>
              <a:cxnSpLocks/>
            </p:cNvCxnSpPr>
            <p:nvPr/>
          </p:nvCxnSpPr>
          <p:spPr>
            <a:xfrm>
              <a:off x="3371432" y="1748413"/>
              <a:ext cx="1" cy="116755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Cube 4">
              <a:extLst>
                <a:ext uri="{FF2B5EF4-FFF2-40B4-BE49-F238E27FC236}">
                  <a16:creationId xmlns:a16="http://schemas.microsoft.com/office/drawing/2014/main" id="{9DD60D09-899C-10F1-5189-9818FFAAC1A4}"/>
                </a:ext>
              </a:extLst>
            </p:cNvPr>
            <p:cNvSpPr/>
            <p:nvPr/>
          </p:nvSpPr>
          <p:spPr>
            <a:xfrm>
              <a:off x="2966653" y="2566484"/>
              <a:ext cx="809559" cy="826718"/>
            </a:xfrm>
            <a:prstGeom prst="cube">
              <a:avLst>
                <a:gd name="adj" fmla="val 36111"/>
              </a:avLst>
            </a:prstGeom>
            <a:blipFill>
              <a:blip r:embed="rId3"/>
              <a:stretch>
                <a:fillRect/>
              </a:stretch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0E2ABEE-EB94-A4CB-1F2A-A5BF47B1838F}"/>
              </a:ext>
            </a:extLst>
          </p:cNvPr>
          <p:cNvGrpSpPr/>
          <p:nvPr/>
        </p:nvGrpSpPr>
        <p:grpSpPr>
          <a:xfrm>
            <a:off x="10401849" y="1231561"/>
            <a:ext cx="902229" cy="2556347"/>
            <a:chOff x="6977047" y="2201510"/>
            <a:chExt cx="809560" cy="244742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A3E72EA3-88EF-DA73-C2AF-57EC2C486C78}"/>
                </a:ext>
              </a:extLst>
            </p:cNvPr>
            <p:cNvCxnSpPr>
              <a:cxnSpLocks/>
            </p:cNvCxnSpPr>
            <p:nvPr/>
          </p:nvCxnSpPr>
          <p:spPr>
            <a:xfrm>
              <a:off x="7381827" y="2201510"/>
              <a:ext cx="0" cy="23704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Cube 6">
              <a:extLst>
                <a:ext uri="{FF2B5EF4-FFF2-40B4-BE49-F238E27FC236}">
                  <a16:creationId xmlns:a16="http://schemas.microsoft.com/office/drawing/2014/main" id="{E1A5AFE7-0D5D-8DED-7C73-5037F17777E3}"/>
                </a:ext>
              </a:extLst>
            </p:cNvPr>
            <p:cNvSpPr/>
            <p:nvPr/>
          </p:nvSpPr>
          <p:spPr>
            <a:xfrm>
              <a:off x="6977047" y="2785316"/>
              <a:ext cx="809559" cy="826718"/>
            </a:xfrm>
            <a:prstGeom prst="cube">
              <a:avLst>
                <a:gd name="adj" fmla="val 36111"/>
              </a:avLst>
            </a:prstGeom>
            <a:blipFill>
              <a:blip r:embed="rId4"/>
              <a:stretch>
                <a:fillRect/>
              </a:stretch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8" name="Cube 7">
              <a:extLst>
                <a:ext uri="{FF2B5EF4-FFF2-40B4-BE49-F238E27FC236}">
                  <a16:creationId xmlns:a16="http://schemas.microsoft.com/office/drawing/2014/main" id="{DE55EF1F-5061-DB4B-7DC5-491ABD3FFA64}"/>
                </a:ext>
              </a:extLst>
            </p:cNvPr>
            <p:cNvSpPr/>
            <p:nvPr/>
          </p:nvSpPr>
          <p:spPr>
            <a:xfrm>
              <a:off x="6977048" y="3822220"/>
              <a:ext cx="809559" cy="826718"/>
            </a:xfrm>
            <a:prstGeom prst="cube">
              <a:avLst>
                <a:gd name="adj" fmla="val 36111"/>
              </a:avLst>
            </a:prstGeom>
            <a:blipFill>
              <a:blip r:embed="rId5"/>
              <a:stretch>
                <a:fillRect/>
              </a:stretch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cxnSp>
        <p:nvCxnSpPr>
          <p:cNvPr id="9" name="Elbow Connector 8">
            <a:extLst>
              <a:ext uri="{FF2B5EF4-FFF2-40B4-BE49-F238E27FC236}">
                <a16:creationId xmlns:a16="http://schemas.microsoft.com/office/drawing/2014/main" id="{4410999E-D50B-7A88-BCA4-3CCAF8434497}"/>
              </a:ext>
            </a:extLst>
          </p:cNvPr>
          <p:cNvCxnSpPr>
            <a:cxnSpLocks/>
          </p:cNvCxnSpPr>
          <p:nvPr/>
        </p:nvCxnSpPr>
        <p:spPr>
          <a:xfrm rot="10800000">
            <a:off x="7982399" y="3363704"/>
            <a:ext cx="2870564" cy="601920"/>
          </a:xfrm>
          <a:prstGeom prst="bentConnector3">
            <a:avLst>
              <a:gd name="adj1" fmla="val 998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78771D3-0056-E55E-A2A6-1E98E809C7C6}"/>
                  </a:ext>
                </a:extLst>
              </p:cNvPr>
              <p:cNvSpPr txBox="1"/>
              <p:nvPr/>
            </p:nvSpPr>
            <p:spPr>
              <a:xfrm>
                <a:off x="530846" y="5176461"/>
                <a:ext cx="609600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DE" sz="1400" dirty="0">
                    <a:latin typeface="Montserrat" pitchFamily="2" charset="77"/>
                  </a:rPr>
                  <a:t>Simulate 21-cm and CO(1-0) at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∼8 </m:t>
                    </m:r>
                  </m:oMath>
                </a14:m>
                <a:r>
                  <a:rPr lang="en-DE" sz="1400" dirty="0">
                    <a:latin typeface="Montserrat" pitchFamily="2" charset="77"/>
                    <a:ea typeface="Helvetica Neue" panose="02000503000000020004" pitchFamily="2" charset="0"/>
                    <a:cs typeface="Helvetica Neue" panose="02000503000000020004" pitchFamily="2" charset="0"/>
                  </a:rPr>
                  <a:t>using LIMFAST</a:t>
                </a: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78771D3-0056-E55E-A2A6-1E98E809C7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846" y="5176461"/>
                <a:ext cx="6096000" cy="307777"/>
              </a:xfrm>
              <a:prstGeom prst="rect">
                <a:avLst/>
              </a:prstGeom>
              <a:blipFill>
                <a:blip r:embed="rId6"/>
                <a:stretch>
                  <a:fillRect l="-208" t="-3846" b="-1153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89F6078B-CEA1-0CD9-742B-C89A8BB3366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684" t="3760" r="3525" b="2124"/>
          <a:stretch>
            <a:fillRect/>
          </a:stretch>
        </p:blipFill>
        <p:spPr>
          <a:xfrm>
            <a:off x="530861" y="1080550"/>
            <a:ext cx="6486866" cy="366157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73482F2-481B-5301-DF81-779D49423E8A}"/>
                  </a:ext>
                </a:extLst>
              </p:cNvPr>
              <p:cNvSpPr txBox="1"/>
              <p:nvPr/>
            </p:nvSpPr>
            <p:spPr>
              <a:xfrm>
                <a:off x="530846" y="5536034"/>
                <a:ext cx="6096000" cy="11849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Montserrat" pitchFamily="2" charset="77"/>
                  </a:rPr>
                  <a:t>Data Product: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Montserrat" pitchFamily="2" charset="77"/>
                    <a:ea typeface="Helvetica Neue" panose="02000503000000020004" pitchFamily="2" charset="0"/>
                    <a:cs typeface="Helvetica Neue" panose="02000503000000020004" pitchFamily="2" charset="0"/>
                  </a:rPr>
                  <a:t>600 co-eval cubes in 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rPr>
                          <m:t>[250</m:t>
                        </m:r>
                        <m:r>
                          <a:rPr lang="en-US" sz="1400" b="0" i="0" smtClean="0">
                            <a:latin typeface="Cambria Math" panose="02040503050406030204" pitchFamily="18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rPr>
                          <m:t>cMpc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rPr>
                          <m:t>]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DE" sz="1400" dirty="0">
                    <a:latin typeface="Montserrat" pitchFamily="2" charset="77"/>
                    <a:ea typeface="Helvetica Neue" panose="02000503000000020004" pitchFamily="2" charset="0"/>
                    <a:cs typeface="Helvetica Neue" panose="02000503000000020004" pitchFamily="2" charset="0"/>
                  </a:rPr>
                  <a:t> box on 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ea typeface="Helvetica Neue" panose="02000503000000020004" pitchFamily="2" charset="0"/>
                                <a:cs typeface="Helvetica Neue" panose="02000503000000020004" pitchFamily="2" charset="0"/>
                              </a:rPr>
                            </m:ctrlPr>
                          </m:d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Helvetica Neue" panose="02000503000000020004" pitchFamily="2" charset="0"/>
                                <a:cs typeface="Helvetica Neue" panose="02000503000000020004" pitchFamily="2" charset="0"/>
                              </a:rPr>
                              <m:t>128</m:t>
                            </m:r>
                          </m:e>
                        </m:d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DE" sz="1400" dirty="0">
                    <a:latin typeface="Montserrat" pitchFamily="2" charset="77"/>
                    <a:ea typeface="Helvetica Neue" panose="02000503000000020004" pitchFamily="2" charset="0"/>
                    <a:cs typeface="Helvetica Neue" panose="02000503000000020004" pitchFamily="2" charset="0"/>
                  </a:rPr>
                  <a:t> grid.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DE" sz="1400" dirty="0">
                    <a:latin typeface="Montserrat" pitchFamily="2" charset="77"/>
                    <a:ea typeface="Helvetica Neue" panose="02000503000000020004" pitchFamily="2" charset="0"/>
                    <a:cs typeface="Helvetica Neue" panose="02000503000000020004" pitchFamily="2" charset="0"/>
                  </a:rPr>
                  <a:t>Astrophysical parameters fixed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DE" sz="1400" dirty="0">
                    <a:latin typeface="Montserrat" pitchFamily="2" charset="77"/>
                    <a:ea typeface="Helvetica Neue" panose="02000503000000020004" pitchFamily="2" charset="0"/>
                    <a:cs typeface="Helvetica Neue" panose="02000503000000020004" pitchFamily="2" charset="0"/>
                  </a:rPr>
                  <a:t>Cosmological parameters are sampled</a:t>
                </a: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73482F2-481B-5301-DF81-779D49423E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846" y="5536034"/>
                <a:ext cx="6096000" cy="1184940"/>
              </a:xfrm>
              <a:prstGeom prst="rect">
                <a:avLst/>
              </a:prstGeom>
              <a:blipFill>
                <a:blip r:embed="rId8"/>
                <a:stretch>
                  <a:fillRect l="-208" t="-1053" b="-421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EE1D2CA-6476-8D61-B7E2-69D0E6EC8B2E}"/>
              </a:ext>
            </a:extLst>
          </p:cNvPr>
          <p:cNvCxnSpPr/>
          <p:nvPr/>
        </p:nvCxnSpPr>
        <p:spPr>
          <a:xfrm>
            <a:off x="8770513" y="2727349"/>
            <a:ext cx="1287887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AA20B51-3AEA-86FF-FB73-9A9CEBFF2FD8}"/>
              </a:ext>
            </a:extLst>
          </p:cNvPr>
          <p:cNvSpPr txBox="1"/>
          <p:nvPr/>
        </p:nvSpPr>
        <p:spPr>
          <a:xfrm>
            <a:off x="8680372" y="2366304"/>
            <a:ext cx="13780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1600" dirty="0">
                <a:latin typeface="Bebas Neue" panose="020B0606020202050201" pitchFamily="34" charset="77"/>
              </a:rPr>
              <a:t>Forward Model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0999CE0-BE68-90E9-767B-7A11A7166C21}"/>
              </a:ext>
            </a:extLst>
          </p:cNvPr>
          <p:cNvSpPr txBox="1"/>
          <p:nvPr/>
        </p:nvSpPr>
        <p:spPr>
          <a:xfrm>
            <a:off x="8680372" y="3596394"/>
            <a:ext cx="1378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2000" dirty="0">
                <a:latin typeface="Bebas Neue" panose="020B0606020202050201" pitchFamily="34" charset="77"/>
              </a:rPr>
              <a:t>ML?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1" name="Table 30">
                <a:extLst>
                  <a:ext uri="{FF2B5EF4-FFF2-40B4-BE49-F238E27FC236}">
                    <a16:creationId xmlns:a16="http://schemas.microsoft.com/office/drawing/2014/main" id="{F819AB0B-7EFA-A48C-B9C2-66D3C82CC69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60052263"/>
                  </p:ext>
                </p:extLst>
              </p:nvPr>
            </p:nvGraphicFramePr>
            <p:xfrm>
              <a:off x="8118036" y="4483453"/>
              <a:ext cx="2683412" cy="216160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12189">
                      <a:extLst>
                        <a:ext uri="{9D8B030D-6E8A-4147-A177-3AD203B41FA5}">
                          <a16:colId xmlns:a16="http://schemas.microsoft.com/office/drawing/2014/main" val="788541584"/>
                        </a:ext>
                      </a:extLst>
                    </a:gridCol>
                    <a:gridCol w="1571223">
                      <a:extLst>
                        <a:ext uri="{9D8B030D-6E8A-4147-A177-3AD203B41FA5}">
                          <a16:colId xmlns:a16="http://schemas.microsoft.com/office/drawing/2014/main" val="1791435972"/>
                        </a:ext>
                      </a:extLst>
                    </a:gridCol>
                  </a:tblGrid>
                  <a:tr h="33280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sz="1200" b="0" i="0" dirty="0">
                              <a:latin typeface="Montserrat" pitchFamily="2" charset="77"/>
                            </a:rPr>
                            <a:t>Parameter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sz="1200" b="0" i="0" dirty="0">
                              <a:latin typeface="Montserrat" pitchFamily="2" charset="77"/>
                            </a:rPr>
                            <a:t>Prior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40841214"/>
                      </a:ext>
                    </a:extLst>
                  </a:tr>
                  <a:tr h="33280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sz="1400" b="0" i="0" dirty="0">
                              <a:latin typeface="Montserrat" pitchFamily="2" charset="77"/>
                            </a:rPr>
                            <a:t>(0.70, 0.95)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97969072"/>
                      </a:ext>
                    </a:extLst>
                  </a:tr>
                  <a:tr h="33280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sz="1400" b="0" i="0" dirty="0">
                              <a:latin typeface="Montserrat" pitchFamily="2" charset="77"/>
                            </a:rPr>
                            <a:t>(0.65, 0.71)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52601730"/>
                      </a:ext>
                    </a:extLst>
                  </a:tr>
                  <a:tr h="33280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sz="1400" b="0" i="0" dirty="0">
                              <a:latin typeface="Montserrat" pitchFamily="2" charset="77"/>
                            </a:rPr>
                            <a:t>(0.25, 0.35)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03403490"/>
                      </a:ext>
                    </a:extLst>
                  </a:tr>
                  <a:tr h="33280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sz="1400" b="0" i="0" dirty="0">
                              <a:latin typeface="Montserrat" pitchFamily="2" charset="77"/>
                            </a:rPr>
                            <a:t>(0.047, 0.049)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22202060"/>
                      </a:ext>
                    </a:extLst>
                  </a:tr>
                  <a:tr h="33280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sz="1400" b="0" i="0" dirty="0">
                              <a:latin typeface="Montserrat" pitchFamily="2" charset="77"/>
                            </a:rPr>
                            <a:t>(0.90, 1.00)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7326747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1" name="Table 30">
                <a:extLst>
                  <a:ext uri="{FF2B5EF4-FFF2-40B4-BE49-F238E27FC236}">
                    <a16:creationId xmlns:a16="http://schemas.microsoft.com/office/drawing/2014/main" id="{F819AB0B-7EFA-A48C-B9C2-66D3C82CC69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60052263"/>
                  </p:ext>
                </p:extLst>
              </p:nvPr>
            </p:nvGraphicFramePr>
            <p:xfrm>
              <a:off x="8118036" y="4483453"/>
              <a:ext cx="2683412" cy="216160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12189">
                      <a:extLst>
                        <a:ext uri="{9D8B030D-6E8A-4147-A177-3AD203B41FA5}">
                          <a16:colId xmlns:a16="http://schemas.microsoft.com/office/drawing/2014/main" val="788541584"/>
                        </a:ext>
                      </a:extLst>
                    </a:gridCol>
                    <a:gridCol w="1571223">
                      <a:extLst>
                        <a:ext uri="{9D8B030D-6E8A-4147-A177-3AD203B41FA5}">
                          <a16:colId xmlns:a16="http://schemas.microsoft.com/office/drawing/2014/main" val="1791435972"/>
                        </a:ext>
                      </a:extLst>
                    </a:gridCol>
                  </a:tblGrid>
                  <a:tr h="33280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sz="1200" b="0" i="0" dirty="0">
                              <a:latin typeface="Montserrat" pitchFamily="2" charset="77"/>
                            </a:rPr>
                            <a:t>Parameter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sz="1200" b="0" i="0" dirty="0">
                              <a:latin typeface="Montserrat" pitchFamily="2" charset="77"/>
                            </a:rPr>
                            <a:t>Prior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4084121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9"/>
                          <a:stretch>
                            <a:fillRect l="-1136" t="-93103" r="-143182" b="-4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sz="1400" b="0" i="0" dirty="0">
                              <a:latin typeface="Montserrat" pitchFamily="2" charset="77"/>
                            </a:rPr>
                            <a:t>(0.70, 0.95)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9796907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9"/>
                          <a:stretch>
                            <a:fillRect l="-1136" t="-193103" r="-143182" b="-3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sz="1400" b="0" i="0" dirty="0">
                              <a:latin typeface="Montserrat" pitchFamily="2" charset="77"/>
                            </a:rPr>
                            <a:t>(0.65, 0.71)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5260173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9"/>
                          <a:stretch>
                            <a:fillRect l="-1136" t="-293103" r="-143182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sz="1400" b="0" i="0" dirty="0">
                              <a:latin typeface="Montserrat" pitchFamily="2" charset="77"/>
                            </a:rPr>
                            <a:t>(0.25, 0.35)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0340349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9"/>
                          <a:stretch>
                            <a:fillRect l="-1136" t="-393103" r="-143182" b="-1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sz="1400" b="0" i="0" dirty="0">
                              <a:latin typeface="Montserrat" pitchFamily="2" charset="77"/>
                            </a:rPr>
                            <a:t>(0.047, 0.049)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2220206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9"/>
                          <a:stretch>
                            <a:fillRect l="-1136" t="-493103" r="-143182" b="-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sz="1400" b="0" i="0" dirty="0">
                              <a:latin typeface="Montserrat" pitchFamily="2" charset="77"/>
                            </a:rPr>
                            <a:t>(0.90, 1.00)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7326747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9D296590-E223-839D-B959-132F616888E8}"/>
              </a:ext>
            </a:extLst>
          </p:cNvPr>
          <p:cNvSpPr txBox="1"/>
          <p:nvPr/>
        </p:nvSpPr>
        <p:spPr>
          <a:xfrm>
            <a:off x="11742441" y="6474753"/>
            <a:ext cx="3135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000" dirty="0">
                <a:latin typeface="Bebas Neue" panose="020B0606020202050201" pitchFamily="34" charset="77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D67A87-69F2-0E0C-194C-DCC420ED35DE}"/>
              </a:ext>
            </a:extLst>
          </p:cNvPr>
          <p:cNvSpPr txBox="1"/>
          <p:nvPr/>
        </p:nvSpPr>
        <p:spPr>
          <a:xfrm>
            <a:off x="530846" y="4723581"/>
            <a:ext cx="4298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200" dirty="0">
                <a:solidFill>
                  <a:schemeClr val="accent1">
                    <a:lumMod val="75000"/>
                  </a:schemeClr>
                </a:solidFill>
              </a:rPr>
              <a:t>Mas-Ribas et al. (2022), Sun et al. (2025)</a:t>
            </a:r>
          </a:p>
        </p:txBody>
      </p:sp>
    </p:spTree>
    <p:extLst>
      <p:ext uri="{BB962C8B-B14F-4D97-AF65-F5344CB8AC3E}">
        <p14:creationId xmlns:p14="http://schemas.microsoft.com/office/powerpoint/2010/main" val="29261278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2254DB-7133-09BF-05B4-5D6EEB0DD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035FA-0481-AA2B-F309-BB10CEFE1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177" y="212942"/>
            <a:ext cx="11601645" cy="826718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Bebas Neue" panose="020B0606020202050201" pitchFamily="34" charset="77"/>
              </a:rPr>
              <a:t>THE ML engine: U-Net</a:t>
            </a:r>
            <a:endParaRPr lang="en-DE" sz="4000" dirty="0">
              <a:latin typeface="Bebas Neue" panose="020B0606020202050201" pitchFamily="34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2960BD-D6D3-5910-727F-C324A3E90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290" y="1039660"/>
            <a:ext cx="10169420" cy="50456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BD399C-9C92-0907-3162-00256247489B}"/>
              </a:ext>
            </a:extLst>
          </p:cNvPr>
          <p:cNvSpPr txBox="1"/>
          <p:nvPr/>
        </p:nvSpPr>
        <p:spPr>
          <a:xfrm>
            <a:off x="11742441" y="6474753"/>
            <a:ext cx="3135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000" dirty="0">
                <a:latin typeface="Bebas Neue" panose="020B0606020202050201" pitchFamily="34" charset="77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9AD2C2-7798-279E-1E2E-A4EFC039DD39}"/>
              </a:ext>
            </a:extLst>
          </p:cNvPr>
          <p:cNvSpPr txBox="1"/>
          <p:nvPr/>
        </p:nvSpPr>
        <p:spPr>
          <a:xfrm>
            <a:off x="415636" y="6220691"/>
            <a:ext cx="110697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DE" sz="1400" dirty="0">
                <a:solidFill>
                  <a:schemeClr val="accent1">
                    <a:lumMod val="75000"/>
                  </a:schemeClr>
                </a:solidFill>
              </a:rPr>
              <a:t>Gagnon-Hartman et al 2021, Kennedy et al 2024, Biano et al. 2024, Shi et al. 2024, Flöss et al. 2024, Gao et al. 2025</a:t>
            </a:r>
          </a:p>
        </p:txBody>
      </p:sp>
    </p:spTree>
    <p:extLst>
      <p:ext uri="{BB962C8B-B14F-4D97-AF65-F5344CB8AC3E}">
        <p14:creationId xmlns:p14="http://schemas.microsoft.com/office/powerpoint/2010/main" val="36244498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E5C5AE-668C-2F82-8230-B96333EC36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A37C7-0120-842E-F2C8-CC95BABFD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472" y="212942"/>
            <a:ext cx="11467056" cy="826718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Bebas Neue" panose="020B0606020202050201" pitchFamily="34" charset="77"/>
              </a:rPr>
              <a:t>Noiseless analysis: Reconstruction (Sample #1)</a:t>
            </a:r>
            <a:endParaRPr lang="en-DE" sz="4000" dirty="0">
              <a:latin typeface="Bebas Neue" panose="020B0606020202050201" pitchFamily="34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6824A9-7339-0E7C-DFCE-A306FAD8F0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1" b="47100"/>
          <a:stretch>
            <a:fillRect/>
          </a:stretch>
        </p:blipFill>
        <p:spPr>
          <a:xfrm>
            <a:off x="210765" y="1148032"/>
            <a:ext cx="6964230" cy="51049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3953F9-D9F8-5888-B3B7-ED49F0452B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107" t="73620" b="294"/>
          <a:stretch>
            <a:fillRect/>
          </a:stretch>
        </p:blipFill>
        <p:spPr>
          <a:xfrm>
            <a:off x="7505700" y="3700512"/>
            <a:ext cx="3906036" cy="27742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77D875-FF10-A3D3-019F-8AE38FE277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5700" y="1039660"/>
            <a:ext cx="4550250" cy="22576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CB4AD5-4EF4-E324-5943-02AED484AA5C}"/>
              </a:ext>
            </a:extLst>
          </p:cNvPr>
          <p:cNvSpPr txBox="1"/>
          <p:nvPr/>
        </p:nvSpPr>
        <p:spPr>
          <a:xfrm>
            <a:off x="11742441" y="6474753"/>
            <a:ext cx="3135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000" dirty="0">
                <a:latin typeface="Bebas Neue" panose="020B0606020202050201" pitchFamily="34" charset="77"/>
              </a:rPr>
              <a:t>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5805E3-BCBF-B20E-4C30-7F16D69D3018}"/>
              </a:ext>
            </a:extLst>
          </p:cNvPr>
          <p:cNvSpPr/>
          <p:nvPr/>
        </p:nvSpPr>
        <p:spPr>
          <a:xfrm>
            <a:off x="210765" y="3761472"/>
            <a:ext cx="11467056" cy="28973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2765918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3831</TotalTime>
  <Words>597</Words>
  <Application>Microsoft Macintosh PowerPoint</Application>
  <PresentationFormat>Widescreen</PresentationFormat>
  <Paragraphs>135</Paragraphs>
  <Slides>25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Aptos</vt:lpstr>
      <vt:lpstr>Aptos Display</vt:lpstr>
      <vt:lpstr>Arial</vt:lpstr>
      <vt:lpstr>Bebas Neue</vt:lpstr>
      <vt:lpstr>Cambria Math</vt:lpstr>
      <vt:lpstr>Cascadia Code</vt:lpstr>
      <vt:lpstr>Montserrat</vt:lpstr>
      <vt:lpstr>Montserrat Medium</vt:lpstr>
      <vt:lpstr>Montserrat SemiBold</vt:lpstr>
      <vt:lpstr>Office Theme</vt:lpstr>
      <vt:lpstr>PowerPoint Presentation</vt:lpstr>
      <vt:lpstr>Why go back to the beginning?</vt:lpstr>
      <vt:lpstr>Why go back to the beginning?</vt:lpstr>
      <vt:lpstr>Why these two tracers?</vt:lpstr>
      <vt:lpstr>Why these two tracers?</vt:lpstr>
      <vt:lpstr>Why these two tracers?</vt:lpstr>
      <vt:lpstr>Forward model</vt:lpstr>
      <vt:lpstr>THE ML engine: U-Net</vt:lpstr>
      <vt:lpstr>Noiseless analysis: Reconstruction (Sample #1)</vt:lpstr>
      <vt:lpstr>Noiseless analysis: Reconstruction (Sample #1)</vt:lpstr>
      <vt:lpstr>Noiseless analysis: Reconstruction (Sample #1)</vt:lpstr>
      <vt:lpstr>Noiseless analysis: Reconstruction (Sample #1)</vt:lpstr>
      <vt:lpstr>Noiseless analysis: Reconstruction (Sample #1)</vt:lpstr>
      <vt:lpstr>Noiseless analysis: Reconstruction (Sample #2)</vt:lpstr>
      <vt:lpstr>Noiseless Analysis: Dependence on ionization state</vt:lpstr>
      <vt:lpstr>Noisy analysis</vt:lpstr>
      <vt:lpstr>Does it matter for cosmology?</vt:lpstr>
      <vt:lpstr>Cosmological parameter constraints</vt:lpstr>
      <vt:lpstr>Information gain: an ensemble of observations</vt:lpstr>
      <vt:lpstr>summary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by.a.saxena@gmail.com</dc:creator>
  <cp:lastModifiedBy>by.a.saxena@gmail.com</cp:lastModifiedBy>
  <cp:revision>3</cp:revision>
  <dcterms:created xsi:type="dcterms:W3CDTF">2026-03-07T21:16:52Z</dcterms:created>
  <dcterms:modified xsi:type="dcterms:W3CDTF">2026-03-17T10:29:50Z</dcterms:modified>
</cp:coreProperties>
</file>