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77d3a4be6f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77d3a4be6f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d10b3a7d3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d10b3a7d3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d10b3a7d3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d10b3a7d3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77d3a4be6f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77d3a4be6f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77d3a4be6f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77d3a4be6f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d10b3a7d33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d10b3a7d33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d10b3a7d33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d10b3a7d33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d10b3a7d33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d10b3a7d33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7d3a4be6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7d3a4be6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77d3a4be6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77d3a4be6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77d3a4be6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77d3a4be6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77d3a4be6f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77d3a4be6f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77d3a4be6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77d3a4be6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77d3a4be6f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77d3a4be6f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77d3a4be6f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77d3a4be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d10b3a7d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d10b3a7d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gif"/><Relationship Id="rId4" Type="http://schemas.openxmlformats.org/officeDocument/2006/relationships/image" Target="../media/image19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gif"/><Relationship Id="rId4" Type="http://schemas.openxmlformats.org/officeDocument/2006/relationships/image" Target="../media/image20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gif"/><Relationship Id="rId4" Type="http://schemas.openxmlformats.org/officeDocument/2006/relationships/image" Target="../media/image3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gif"/><Relationship Id="rId4" Type="http://schemas.openxmlformats.org/officeDocument/2006/relationships/image" Target="../media/image32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Relationship Id="rId6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gif"/><Relationship Id="rId4" Type="http://schemas.openxmlformats.org/officeDocument/2006/relationships/image" Target="../media/image36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16.png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8.png"/><Relationship Id="rId6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6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oi.org/10.1093/mnras/stad1979" TargetMode="External"/><Relationship Id="rId4" Type="http://schemas.openxmlformats.org/officeDocument/2006/relationships/hyperlink" Target="https://doi.org/10.1051/0004-6361/202554596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</a:rPr>
              <a:t>Satellite Mega-Constellations: </a:t>
            </a:r>
            <a:endParaRPr b="1" sz="27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</a:rPr>
              <a:t>The Risks for the Radio Astronomy/</a:t>
            </a:r>
            <a:r>
              <a:rPr b="1" lang="en" sz="2700">
                <a:solidFill>
                  <a:schemeClr val="lt1"/>
                </a:solidFill>
              </a:rPr>
              <a:t>Cosmology</a:t>
            </a:r>
            <a:r>
              <a:rPr b="1" lang="en" sz="2700">
                <a:solidFill>
                  <a:schemeClr val="lt1"/>
                </a:solidFill>
              </a:rPr>
              <a:t> and a Potential Solution with TABASCAL</a:t>
            </a:r>
            <a:br>
              <a:rPr b="1" lang="en" sz="2700">
                <a:solidFill>
                  <a:srgbClr val="1A63A0"/>
                </a:solidFill>
                <a:highlight>
                  <a:srgbClr val="FFFFFF"/>
                </a:highlight>
              </a:rPr>
            </a:br>
            <a:endParaRPr sz="27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228025"/>
            <a:ext cx="8520600" cy="16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lt1"/>
                </a:solidFill>
              </a:rPr>
              <a:t>Chris Finlay (EPFL)</a:t>
            </a:r>
            <a:endParaRPr b="1" sz="3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54">
                <a:solidFill>
                  <a:schemeClr val="lt1"/>
                </a:solidFill>
              </a:rPr>
              <a:t>Bruce Bassett (UCT/Wits), Dylan Grigg (Curtin/ DUG),</a:t>
            </a:r>
            <a:r>
              <a:rPr lang="en" sz="2354">
                <a:solidFill>
                  <a:schemeClr val="lt1"/>
                </a:solidFill>
              </a:rPr>
              <a:t> </a:t>
            </a:r>
            <a:r>
              <a:rPr lang="en" sz="2354">
                <a:solidFill>
                  <a:schemeClr val="lt1"/>
                </a:solidFill>
              </a:rPr>
              <a:t>Martin Kunz (UNIGE),</a:t>
            </a:r>
            <a:r>
              <a:rPr lang="en" sz="2354">
                <a:solidFill>
                  <a:schemeClr val="lt1"/>
                </a:solidFill>
              </a:rPr>
              <a:t> Nadeem Oozeer (Rhodes), Steven Tingay (ICRAR/Curtin), </a:t>
            </a:r>
            <a:r>
              <a:rPr lang="en" sz="2354">
                <a:solidFill>
                  <a:schemeClr val="lt1"/>
                </a:solidFill>
              </a:rPr>
              <a:t> </a:t>
            </a:r>
            <a:endParaRPr sz="2354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54">
                <a:solidFill>
                  <a:schemeClr val="lt1"/>
                </a:solidFill>
              </a:rPr>
              <a:t>Emma Tolley (EPFL)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8256171" y="4789267"/>
            <a:ext cx="966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FFFFF"/>
                </a:solidFill>
              </a:rPr>
              <a:t>© SKAO</a:t>
            </a:r>
            <a:endParaRPr sz="115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>
            <p:ph type="title"/>
          </p:nvPr>
        </p:nvSpPr>
        <p:spPr>
          <a:xfrm>
            <a:off x="311700" y="36999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Starlink V2-Mini Observation - 144 s, 170.3 MHz</a:t>
            </a:r>
            <a:endParaRPr/>
          </a:p>
        </p:txBody>
      </p:sp>
      <p:pic>
        <p:nvPicPr>
          <p:cNvPr id="137" name="Google Shape;137;p22" title="starlink_real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500" y="1331827"/>
            <a:ext cx="3676650" cy="36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 title="tab_rfi_res_cf1e5_ct_40.0_const_gains_var_ant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9900" y="1331827"/>
            <a:ext cx="3676650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/>
          <p:nvPr/>
        </p:nvSpPr>
        <p:spPr>
          <a:xfrm>
            <a:off x="1980026" y="942700"/>
            <a:ext cx="1269600" cy="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Raw Data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5625275" y="942700"/>
            <a:ext cx="2325900" cy="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RFI Subtracted Data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/>
          <p:nvPr>
            <p:ph type="title"/>
          </p:nvPr>
        </p:nvSpPr>
        <p:spPr>
          <a:xfrm>
            <a:off x="311700" y="36999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Starlink V2-Mini Observation - 144 s, 170.3 MHz</a:t>
            </a:r>
            <a:endParaRPr/>
          </a:p>
        </p:txBody>
      </p:sp>
      <p:pic>
        <p:nvPicPr>
          <p:cNvPr id="146" name="Google Shape;146;p23" title="tab_ast_cf1e5_ct_40.0_const_gains_var_ant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00" y="1331827"/>
            <a:ext cx="3657600" cy="36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 title="tab_rfi_sgp4_bstar_true_ct40_var_ant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7000" y="1331827"/>
            <a:ext cx="3676650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 txBox="1"/>
          <p:nvPr/>
        </p:nvSpPr>
        <p:spPr>
          <a:xfrm>
            <a:off x="1237400" y="942700"/>
            <a:ext cx="2668800" cy="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Astronomical Estimate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49" name="Google Shape;149;p23"/>
          <p:cNvSpPr txBox="1"/>
          <p:nvPr/>
        </p:nvSpPr>
        <p:spPr>
          <a:xfrm>
            <a:off x="5965425" y="942700"/>
            <a:ext cx="1519800" cy="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RFI Estimate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>
            <a:off x="311700" y="36999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Solrad 7b Observation - Raw Data</a:t>
            </a:r>
            <a:endParaRPr/>
          </a:p>
        </p:txBody>
      </p:sp>
      <p:pic>
        <p:nvPicPr>
          <p:cNvPr id="155" name="Google Shape;155;p24" title="real_chan9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050" y="1413965"/>
            <a:ext cx="3657600" cy="36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 title="real_chan19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5219" y="1413965"/>
            <a:ext cx="3657600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4"/>
          <p:cNvSpPr txBox="1"/>
          <p:nvPr/>
        </p:nvSpPr>
        <p:spPr>
          <a:xfrm>
            <a:off x="1019850" y="1022983"/>
            <a:ext cx="27480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Weak </a:t>
            </a:r>
            <a:r>
              <a:rPr lang="en" sz="1800">
                <a:solidFill>
                  <a:schemeClr val="dk1"/>
                </a:solidFill>
              </a:rPr>
              <a:t>Contamination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58" name="Google Shape;158;p24"/>
          <p:cNvSpPr txBox="1"/>
          <p:nvPr/>
        </p:nvSpPr>
        <p:spPr>
          <a:xfrm>
            <a:off x="5280025" y="1022983"/>
            <a:ext cx="27480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Strong </a:t>
            </a:r>
            <a:r>
              <a:rPr lang="en" sz="1800">
                <a:solidFill>
                  <a:schemeClr val="dk1"/>
                </a:solidFill>
              </a:rPr>
              <a:t>Contamination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>
            <p:ph type="title"/>
          </p:nvPr>
        </p:nvSpPr>
        <p:spPr>
          <a:xfrm>
            <a:off x="311700" y="36999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Solrad Observation - Astronomical Estimate</a:t>
            </a:r>
            <a:endParaRPr/>
          </a:p>
        </p:txBody>
      </p:sp>
      <p:pic>
        <p:nvPicPr>
          <p:cNvPr id="164" name="Google Shape;164;p25" title="tab_ast_chan9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460" y="1446613"/>
            <a:ext cx="3596778" cy="360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 title="tab_ast_chan19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5625" y="1446600"/>
            <a:ext cx="3596800" cy="360617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5"/>
          <p:cNvSpPr txBox="1"/>
          <p:nvPr/>
        </p:nvSpPr>
        <p:spPr>
          <a:xfrm>
            <a:off x="1019850" y="1066025"/>
            <a:ext cx="27480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Weak Contamination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67" name="Google Shape;167;p25"/>
          <p:cNvSpPr txBox="1"/>
          <p:nvPr/>
        </p:nvSpPr>
        <p:spPr>
          <a:xfrm>
            <a:off x="5280025" y="1066025"/>
            <a:ext cx="27480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Strong Contamination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/>
          <p:nvPr>
            <p:ph type="title"/>
          </p:nvPr>
        </p:nvSpPr>
        <p:spPr>
          <a:xfrm>
            <a:off x="259663" y="323228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Upcoming</a:t>
            </a:r>
            <a:r>
              <a:rPr b="1" lang="en"/>
              <a:t> Work</a:t>
            </a:r>
            <a:endParaRPr b="1"/>
          </a:p>
        </p:txBody>
      </p:sp>
      <p:sp>
        <p:nvSpPr>
          <p:cNvPr id="173" name="Google Shape;173;p26"/>
          <p:cNvSpPr txBox="1"/>
          <p:nvPr/>
        </p:nvSpPr>
        <p:spPr>
          <a:xfrm>
            <a:off x="363738" y="3882500"/>
            <a:ext cx="8520600" cy="10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Scaling up - multi-GPU implementation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More real data - more satellites, other telescopes, etc.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174" name="Google Shape;174;p26"/>
          <p:cNvSpPr txBox="1"/>
          <p:nvPr>
            <p:ph type="title"/>
          </p:nvPr>
        </p:nvSpPr>
        <p:spPr>
          <a:xfrm>
            <a:off x="311700" y="43629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Notable Achievements (Conclusions)</a:t>
            </a:r>
            <a:endParaRPr b="1"/>
          </a:p>
        </p:txBody>
      </p:sp>
      <p:sp>
        <p:nvSpPr>
          <p:cNvPr id="175" name="Google Shape;175;p26"/>
          <p:cNvSpPr txBox="1"/>
          <p:nvPr/>
        </p:nvSpPr>
        <p:spPr>
          <a:xfrm>
            <a:off x="415775" y="1151075"/>
            <a:ext cx="8520600" cy="20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First successful demonstration on real data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Custom CUDA kernels and various optimisations</a:t>
            </a:r>
            <a:endParaRPr sz="2100">
              <a:solidFill>
                <a:schemeClr val="dk1"/>
              </a:solidFill>
            </a:endParaRPr>
          </a:p>
          <a:p>
            <a:pPr indent="-3619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" sz="2100">
                <a:solidFill>
                  <a:schemeClr val="dk1"/>
                </a:solidFill>
              </a:rPr>
              <a:t>64 -&gt; 512 ant. on a single GPU (1 channel, 5 min., 32 sats)</a:t>
            </a:r>
            <a:endParaRPr sz="2100">
              <a:solidFill>
                <a:schemeClr val="dk1"/>
              </a:solidFill>
            </a:endParaRPr>
          </a:p>
          <a:p>
            <a:pPr indent="-3619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" sz="2100">
                <a:solidFill>
                  <a:schemeClr val="dk1"/>
                </a:solidFill>
              </a:rPr>
              <a:t>~ 3x faster optimization loop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Modular model definitions from a config file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>
            <p:ph type="title"/>
          </p:nvPr>
        </p:nvSpPr>
        <p:spPr>
          <a:xfrm>
            <a:off x="311700" y="111746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Starlink V2-Mini Observation - </a:t>
            </a:r>
            <a:r>
              <a:rPr lang="en"/>
              <a:t>RMS</a:t>
            </a:r>
            <a:endParaRPr/>
          </a:p>
        </p:txBody>
      </p:sp>
      <p:pic>
        <p:nvPicPr>
          <p:cNvPr id="181" name="Google Shape;181;p27" title="Screenshot 2026-03-19 at 09.28.3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675" y="598374"/>
            <a:ext cx="2717278" cy="22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 title="Screenshot 2026-03-19 at 09.27.5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1475" y="544550"/>
            <a:ext cx="2808826" cy="223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 title="Screenshot 2026-03-19 at 09.27.2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104" y="2798775"/>
            <a:ext cx="2855295" cy="22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 title="Screenshot 2026-03-19 at 09.26.15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2075" y="2811975"/>
            <a:ext cx="2808825" cy="2234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>
            <p:ph type="title"/>
          </p:nvPr>
        </p:nvSpPr>
        <p:spPr>
          <a:xfrm>
            <a:off x="311700" y="9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Starlink </a:t>
            </a:r>
            <a:r>
              <a:rPr b="1" lang="en"/>
              <a:t>V2-Mini Observation </a:t>
            </a:r>
            <a:r>
              <a:rPr b="1" lang="en"/>
              <a:t>- </a:t>
            </a:r>
            <a:r>
              <a:rPr lang="en"/>
              <a:t>Absolute Mean</a:t>
            </a:r>
            <a:endParaRPr/>
          </a:p>
        </p:txBody>
      </p:sp>
      <p:pic>
        <p:nvPicPr>
          <p:cNvPr id="190" name="Google Shape;190;p28" title="Screenshot 2026-03-19 at 09.28.4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975" y="608925"/>
            <a:ext cx="2810975" cy="221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 title="Screenshot 2026-03-19 at 09.28.1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6875" y="619883"/>
            <a:ext cx="2833799" cy="22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 title="Screenshot 2026-03-19 at 09.27.4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975" y="2781425"/>
            <a:ext cx="2833791" cy="221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 title="Screenshot 2026-03-19 at 09.27.18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66875" y="2836158"/>
            <a:ext cx="2833800" cy="216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/>
          <p:nvPr>
            <p:ph type="title"/>
          </p:nvPr>
        </p:nvSpPr>
        <p:spPr>
          <a:xfrm>
            <a:off x="311700" y="36999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Solrad Observation</a:t>
            </a:r>
            <a:r>
              <a:rPr b="1" lang="en"/>
              <a:t> - </a:t>
            </a:r>
            <a:r>
              <a:rPr lang="en"/>
              <a:t>Residual (unmodelled) signal</a:t>
            </a:r>
            <a:endParaRPr/>
          </a:p>
        </p:txBody>
      </p:sp>
      <p:pic>
        <p:nvPicPr>
          <p:cNvPr id="199" name="Google Shape;199;p29" title="tab_res_chan9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825" y="1423403"/>
            <a:ext cx="3632050" cy="364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 title="tab_res_chan19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8001" y="1423388"/>
            <a:ext cx="3632050" cy="364151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9"/>
          <p:cNvSpPr txBox="1"/>
          <p:nvPr/>
        </p:nvSpPr>
        <p:spPr>
          <a:xfrm>
            <a:off x="1019850" y="1022983"/>
            <a:ext cx="27480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Weak Contamination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02" name="Google Shape;202;p29"/>
          <p:cNvSpPr txBox="1"/>
          <p:nvPr/>
        </p:nvSpPr>
        <p:spPr>
          <a:xfrm>
            <a:off x="5280025" y="1022983"/>
            <a:ext cx="27480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Strong Contamination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Radio Spectrum is Crowded</a:t>
            </a:r>
            <a:endParaRPr b="1"/>
          </a:p>
        </p:txBody>
      </p:sp>
      <p:pic>
        <p:nvPicPr>
          <p:cNvPr id="62" name="Google Shape;62;p14" title="Screenshot 2025-08-25 at 16.37.5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4" cy="302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 title="Screenshot 2025-08-25 at 16.38.4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539" y="1160750"/>
            <a:ext cx="8883548" cy="365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00" y="0"/>
            <a:ext cx="9144003" cy="19124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6933820" y="-31270"/>
            <a:ext cx="22131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FFFFFF"/>
                </a:solidFill>
              </a:rPr>
              <a:t>© Alan Dyer/AmazingSky.com</a:t>
            </a:r>
            <a:endParaRPr sz="800">
              <a:solidFill>
                <a:srgbClr val="E8E8E8"/>
              </a:solidFill>
              <a:highlight>
                <a:srgbClr val="1F1F1F"/>
              </a:highlight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8256171" y="4789267"/>
            <a:ext cx="966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FFFFF"/>
                </a:solidFill>
              </a:rPr>
              <a:t>© SKAO</a:t>
            </a:r>
            <a:endParaRPr sz="1150">
              <a:solidFill>
                <a:schemeClr val="dk2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9427" y="845675"/>
            <a:ext cx="5555676" cy="383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Unintended Electromagnetic Radiation (UEMR)</a:t>
            </a:r>
            <a:endParaRPr b="1"/>
          </a:p>
        </p:txBody>
      </p:sp>
      <p:pic>
        <p:nvPicPr>
          <p:cNvPr id="78" name="Google Shape;78;p16" title="Screenshot 2025-08-26 at 00.30.4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25" y="1108075"/>
            <a:ext cx="5860573" cy="317477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593950" y="4282850"/>
            <a:ext cx="2513400" cy="4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Di Vruno et al. 2023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5911550" y="1300475"/>
            <a:ext cx="3094800" cy="36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Starlink detection above LOFAR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110 - 188 MHz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Narrowband</a:t>
            </a:r>
            <a:r>
              <a:rPr lang="en" sz="1800">
                <a:solidFill>
                  <a:schemeClr val="dk2"/>
                </a:solidFill>
              </a:rPr>
              <a:t> and broadband emission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Some reflections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RA protected band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1" name="Google Shape;81;p16"/>
          <p:cNvSpPr/>
          <p:nvPr/>
        </p:nvSpPr>
        <p:spPr>
          <a:xfrm rot="2702118">
            <a:off x="3842346" y="3216843"/>
            <a:ext cx="2410457" cy="41535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Starlink Sky Occupancy based on 6 orbit shells</a:t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 b="5294" l="0" r="5294" t="0"/>
          <a:stretch/>
        </p:blipFill>
        <p:spPr>
          <a:xfrm>
            <a:off x="2150002" y="1319825"/>
            <a:ext cx="3073924" cy="30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6763" y="1319830"/>
            <a:ext cx="3245626" cy="31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75648" y="1070238"/>
            <a:ext cx="458675" cy="378107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2976112" y="4470400"/>
            <a:ext cx="16599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Above LOFAR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5943988" y="4470400"/>
            <a:ext cx="18621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Above SKA-Low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925" y="1613625"/>
            <a:ext cx="3389474" cy="21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8203258" y="4536137"/>
            <a:ext cx="1116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Sats /h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6557500" y="1027208"/>
            <a:ext cx="21186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(Cerardi+ in prep)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191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6933820" y="-31270"/>
            <a:ext cx="22131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FFFFFF"/>
                </a:solidFill>
              </a:rPr>
              <a:t>© Alan Dyer/AmazingSky.com</a:t>
            </a:r>
            <a:endParaRPr sz="800">
              <a:solidFill>
                <a:srgbClr val="E8E8E8"/>
              </a:solidFill>
              <a:highlight>
                <a:srgbClr val="1F1F1F"/>
              </a:highlight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8256171" y="4789267"/>
            <a:ext cx="966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FFFFF"/>
                </a:solidFill>
              </a:rPr>
              <a:t>© SKAO</a:t>
            </a:r>
            <a:endParaRPr sz="1150">
              <a:solidFill>
                <a:schemeClr val="dk2"/>
              </a:solidFill>
            </a:endParaRPr>
          </a:p>
        </p:txBody>
      </p:sp>
      <p:pic>
        <p:nvPicPr>
          <p:cNvPr id="103" name="Google Shape;103;p18" title="Screenshot 2025-08-26 at 00.18.1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813" y="985368"/>
            <a:ext cx="7779850" cy="345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 title="Screenshot 2025-08-26 at 00.20.28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827" y="985375"/>
            <a:ext cx="3517305" cy="345687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1813165" y="587850"/>
            <a:ext cx="2213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7’000 Starlink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5463730" y="608936"/>
            <a:ext cx="2213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40’000</a:t>
            </a:r>
            <a:r>
              <a:rPr b="1" lang="en" sz="1800">
                <a:solidFill>
                  <a:schemeClr val="lt1"/>
                </a:solidFill>
              </a:rPr>
              <a:t> Starlink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741304" y="4115192"/>
            <a:ext cx="18507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(Cerardi+ in prep)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Trajectory-based RFI subtraction and calibration</a:t>
            </a:r>
            <a:endParaRPr b="1"/>
          </a:p>
        </p:txBody>
      </p: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227294" y="1152475"/>
            <a:ext cx="8704200" cy="14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TABASCAL - </a:t>
            </a:r>
            <a:r>
              <a:rPr b="1" lang="en" u="sng">
                <a:solidFill>
                  <a:schemeClr val="hlink"/>
                </a:solidFill>
                <a:hlinkClick r:id="rId3"/>
              </a:rPr>
              <a:t>arXiv:2301.04188 (MNRAS 2023)</a:t>
            </a:r>
            <a:r>
              <a:rPr b="1" lang="en">
                <a:solidFill>
                  <a:schemeClr val="dk1"/>
                </a:solidFill>
              </a:rPr>
              <a:t>, </a:t>
            </a:r>
            <a:r>
              <a:rPr b="1" lang="en" u="sng">
                <a:solidFill>
                  <a:schemeClr val="hlink"/>
                </a:solidFill>
                <a:hlinkClick r:id="rId4"/>
              </a:rPr>
              <a:t>arXiv:2502.00106 (A&amp;A 2025)</a:t>
            </a:r>
            <a:r>
              <a:rPr b="1" lang="en">
                <a:solidFill>
                  <a:schemeClr val="dk1"/>
                </a:solidFill>
              </a:rPr>
              <a:t> 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Bayesian forward model for RFI signal, astronomical signal, and antenna gains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Use RFI </a:t>
            </a:r>
            <a:r>
              <a:rPr lang="en">
                <a:solidFill>
                  <a:schemeClr val="dk1"/>
                </a:solidFill>
              </a:rPr>
              <a:t>trajectories</a:t>
            </a:r>
            <a:r>
              <a:rPr lang="en">
                <a:solidFill>
                  <a:schemeClr val="dk1"/>
                </a:solidFill>
              </a:rPr>
              <a:t> to separate </a:t>
            </a:r>
            <a:r>
              <a:rPr lang="en">
                <a:solidFill>
                  <a:schemeClr val="dk1"/>
                </a:solidFill>
              </a:rPr>
              <a:t>astronomical</a:t>
            </a:r>
            <a:r>
              <a:rPr lang="en">
                <a:solidFill>
                  <a:schemeClr val="dk1"/>
                </a:solidFill>
              </a:rPr>
              <a:t> and RFI signals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Funded by PASC (2025-2028) to scale to Tier-0 HPC clusters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2056" y="2777326"/>
            <a:ext cx="5622000" cy="19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 title="V_ast_V_rfi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62" y="2560258"/>
            <a:ext cx="3294446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MeerKAT simulated data results</a:t>
            </a:r>
            <a:endParaRPr b="1"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50" y="1094150"/>
            <a:ext cx="4377801" cy="391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094150"/>
            <a:ext cx="4317076" cy="404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6929725" y="538025"/>
            <a:ext cx="21093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Finlay et al. 2025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Engineering Development Array 2 - EDA2</a:t>
            </a:r>
            <a:endParaRPr b="1"/>
          </a:p>
        </p:txBody>
      </p:sp>
      <p:pic>
        <p:nvPicPr>
          <p:cNvPr id="129" name="Google Shape;129;p21" title="MWA-Dipol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936" y="2530838"/>
            <a:ext cx="3750502" cy="250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 title="The-Engineering-Development-Array-2-the-instrument-used-for-this-work_W64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3050" y="1017725"/>
            <a:ext cx="2956982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"/>
          <p:cNvSpPr txBox="1"/>
          <p:nvPr/>
        </p:nvSpPr>
        <p:spPr>
          <a:xfrm>
            <a:off x="731700" y="1119100"/>
            <a:ext cx="4325700" cy="14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SKA-Low Station from MWA dipoles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Used as an interferometer in our data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29 days - 1806 unique starlink sats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