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77d3a4be6f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77d3a4be6f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bdff86a38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bdff86a38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bdff86a38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bdff86a38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bdff86a38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bdff86a38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bdff86a38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bdff86a38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bdff86a38f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bdff86a38f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77d3a4be6f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77d3a4be6f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bdff86a38f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bdff86a38f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bdff86a38f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bdff86a38f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bdff86a38f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bdff86a38f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377d3a4be6f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377d3a4be6f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bdff86a38f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bdff86a38f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bdff86a38f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bdff86a38f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77d3a4be6f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77d3a4be6f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77d3a4be6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77d3a4be6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77d3a4be6f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77d3a4be6f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77d3a4be6f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77d3a4be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bdff86a38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bdff86a38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77d3a4be6f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77d3a4be6f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77d3a4be6f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77d3a4be6f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gif"/><Relationship Id="rId4" Type="http://schemas.openxmlformats.org/officeDocument/2006/relationships/image" Target="../media/image34.gif"/><Relationship Id="rId5" Type="http://schemas.openxmlformats.org/officeDocument/2006/relationships/image" Target="../media/image24.png"/><Relationship Id="rId6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mailto:christopher.finlay@epfl.ch" TargetMode="External"/><Relationship Id="rId4" Type="http://schemas.openxmlformats.org/officeDocument/2006/relationships/hyperlink" Target="https://github.com/chrisfinlay/tab-si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doi.org/10.1093/mnras/stad1979" TargetMode="External"/><Relationship Id="rId4" Type="http://schemas.openxmlformats.org/officeDocument/2006/relationships/hyperlink" Target="https://doi.org/10.1051/0004-6361/202554596" TargetMode="External"/><Relationship Id="rId5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.jpg"/><Relationship Id="rId4" Type="http://schemas.openxmlformats.org/officeDocument/2006/relationships/image" Target="../media/image10.png"/><Relationship Id="rId5" Type="http://schemas.openxmlformats.org/officeDocument/2006/relationships/image" Target="../media/image22.png"/><Relationship Id="rId6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gif"/><Relationship Id="rId4" Type="http://schemas.openxmlformats.org/officeDocument/2006/relationships/image" Target="../media/image26.gif"/><Relationship Id="rId5" Type="http://schemas.openxmlformats.org/officeDocument/2006/relationships/image" Target="../media/image29.png"/><Relationship Id="rId6" Type="http://schemas.openxmlformats.org/officeDocument/2006/relationships/image" Target="../media/image2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gif"/><Relationship Id="rId4" Type="http://schemas.openxmlformats.org/officeDocument/2006/relationships/image" Target="../media/image7.gif"/><Relationship Id="rId5" Type="http://schemas.openxmlformats.org/officeDocument/2006/relationships/image" Target="../media/image31.png"/><Relationship Id="rId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</a:rPr>
              <a:t>TABASCAL Improvements in Speed, Accuracy and Extensibility</a:t>
            </a:r>
            <a:endParaRPr sz="27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3228025"/>
            <a:ext cx="8520600" cy="165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lt1"/>
                </a:solidFill>
              </a:rPr>
              <a:t>Chris Finlay (EPFL)</a:t>
            </a:r>
            <a:endParaRPr b="1" sz="34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54">
                <a:solidFill>
                  <a:schemeClr val="lt1"/>
                </a:solidFill>
              </a:rPr>
              <a:t> </a:t>
            </a:r>
            <a:endParaRPr sz="2354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54">
                <a:solidFill>
                  <a:schemeClr val="lt1"/>
                </a:solidFill>
              </a:rPr>
              <a:t>Emma Tolley (EPFL), Simon Frasch (CSCS)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8256171" y="4789267"/>
            <a:ext cx="966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FFFFF"/>
                </a:solidFill>
              </a:rPr>
              <a:t>© SKAO</a:t>
            </a:r>
            <a:endParaRPr sz="115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>
            <p:ph type="title"/>
          </p:nvPr>
        </p:nvSpPr>
        <p:spPr>
          <a:xfrm>
            <a:off x="311700" y="36999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EDA 2 ≅ SKA-Low station - </a:t>
            </a:r>
            <a:r>
              <a:rPr lang="en"/>
              <a:t>Residual (unmodelled) signal</a:t>
            </a:r>
            <a:endParaRPr/>
          </a:p>
        </p:txBody>
      </p:sp>
      <p:sp>
        <p:nvSpPr>
          <p:cNvPr id="129" name="Google Shape;129;p22"/>
          <p:cNvSpPr txBox="1"/>
          <p:nvPr/>
        </p:nvSpPr>
        <p:spPr>
          <a:xfrm>
            <a:off x="1019850" y="1066025"/>
            <a:ext cx="27480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“Clean” Channel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30" name="Google Shape;130;p22"/>
          <p:cNvSpPr txBox="1"/>
          <p:nvPr/>
        </p:nvSpPr>
        <p:spPr>
          <a:xfrm>
            <a:off x="5280025" y="1066025"/>
            <a:ext cx="27480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Contaminated Channel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31" name="Google Shape;131;p22" title="tab_res_chan9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825" y="1423403"/>
            <a:ext cx="3632050" cy="364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 title="tab_res_chan19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8001" y="1423388"/>
            <a:ext cx="3632050" cy="3641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 title="Screenshot 2025-08-26 at 02.22.0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062" y="1909863"/>
            <a:ext cx="3761574" cy="266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2" title="Screenshot 2025-08-26 at 02.22.44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3236" y="1930669"/>
            <a:ext cx="3761575" cy="2626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720"/>
              <a:t>Computational Improvements</a:t>
            </a:r>
            <a:endParaRPr sz="3720"/>
          </a:p>
        </p:txBody>
      </p:sp>
      <p:sp>
        <p:nvSpPr>
          <p:cNvPr id="140" name="Google Shape;140;p23"/>
          <p:cNvSpPr txBox="1"/>
          <p:nvPr/>
        </p:nvSpPr>
        <p:spPr>
          <a:xfrm>
            <a:off x="520600" y="1759625"/>
            <a:ext cx="7850700" cy="15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 u="sng">
                <a:solidFill>
                  <a:schemeClr val="dk1"/>
                </a:solidFill>
              </a:rPr>
              <a:t>Speed</a:t>
            </a:r>
            <a:endParaRPr b="1" sz="2200" u="sng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Full FFT-based interpolation and Gaussian process regression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Custom CUDA kernels for RFI visibility calculation</a:t>
            </a:r>
            <a:endParaRPr sz="1800">
              <a:solidFill>
                <a:schemeClr val="dk1"/>
              </a:solidFill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</a:pPr>
            <a:r>
              <a:rPr lang="en" sz="1800">
                <a:solidFill>
                  <a:schemeClr val="dk1"/>
                </a:solidFill>
              </a:rPr>
              <a:t>Including gradient calculation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41" name="Google Shape;141;p23"/>
          <p:cNvSpPr txBox="1"/>
          <p:nvPr/>
        </p:nvSpPr>
        <p:spPr>
          <a:xfrm>
            <a:off x="520700" y="3321400"/>
            <a:ext cx="7850700" cy="161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200" u="sng">
                <a:solidFill>
                  <a:schemeClr val="dk1"/>
                </a:solidFill>
              </a:rPr>
              <a:t>Features</a:t>
            </a:r>
            <a:endParaRPr b="1" sz="2200" u="sng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2-d Gaussian processes to include time and frequency-axis correlations 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Complete code refactor to modular component-based design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RFI Visibility Calculation - The Kernel</a:t>
            </a:r>
            <a:endParaRPr b="1"/>
          </a:p>
        </p:txBody>
      </p:sp>
      <p:pic>
        <p:nvPicPr>
          <p:cNvPr id="147" name="Google Shape;14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13719"/>
            <a:ext cx="8839200" cy="3371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Reverse-mode Gradient Calculation</a:t>
            </a:r>
            <a:endParaRPr b="1"/>
          </a:p>
        </p:txBody>
      </p:sp>
      <p:pic>
        <p:nvPicPr>
          <p:cNvPr id="153" name="Google Shape;15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378364"/>
            <a:ext cx="8839200" cy="3371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Full TABASCAL Run</a:t>
            </a:r>
            <a:endParaRPr b="1"/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09600"/>
            <a:ext cx="8839200" cy="3371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Full TABASCAL Run</a:t>
            </a:r>
            <a:endParaRPr b="1"/>
          </a:p>
        </p:txBody>
      </p:sp>
      <p:sp>
        <p:nvSpPr>
          <p:cNvPr id="165" name="Google Shape;165;p27"/>
          <p:cNvSpPr txBox="1"/>
          <p:nvPr>
            <p:ph idx="1" type="body"/>
          </p:nvPr>
        </p:nvSpPr>
        <p:spPr>
          <a:xfrm>
            <a:off x="311700" y="1131650"/>
            <a:ext cx="8520600" cy="39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Computation and memory scale with problem size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Varying number of antennas O(n²)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32 satellites O(n)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1 frequency channel O(n)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1 minute observation with 50 Hz RFI sampling O(n)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45720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~81 GB @ 240 antennas </a:t>
            </a:r>
            <a:endParaRPr>
              <a:solidFill>
                <a:schemeClr val="dk1"/>
              </a:solidFill>
            </a:endParaRPr>
          </a:p>
          <a:p>
            <a:pPr indent="457200" lvl="0" marL="13716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~29 GB @ 144 antennas in SKA-Mid AA*</a:t>
            </a:r>
            <a:endParaRPr>
              <a:solidFill>
                <a:schemeClr val="dk1"/>
              </a:solidFill>
            </a:endParaRPr>
          </a:p>
          <a:p>
            <a:pPr indent="457200" lvl="0" marL="13716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~132 GB @ 307 antennas in SKA-Low AA*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6" name="Google Shape;166;p27"/>
          <p:cNvSpPr/>
          <p:nvPr/>
        </p:nvSpPr>
        <p:spPr>
          <a:xfrm>
            <a:off x="905850" y="3508850"/>
            <a:ext cx="1124400" cy="3645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/>
          <p:nvPr>
            <p:ph type="title"/>
          </p:nvPr>
        </p:nvSpPr>
        <p:spPr>
          <a:xfrm>
            <a:off x="311700" y="36999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TABSCAL - Upcoming Computational Work </a:t>
            </a:r>
            <a:endParaRPr b="1"/>
          </a:p>
        </p:txBody>
      </p:sp>
      <p:sp>
        <p:nvSpPr>
          <p:cNvPr id="172" name="Google Shape;172;p28"/>
          <p:cNvSpPr txBox="1"/>
          <p:nvPr/>
        </p:nvSpPr>
        <p:spPr>
          <a:xfrm>
            <a:off x="415775" y="1209718"/>
            <a:ext cx="8520600" cy="217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Improve startup time (~50% of overall cost)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Move to single precision (2x improvement expected)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Implement CI/CD pipeline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Scaling up : multi-GPU implementation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Modular TABASCAL - Code Extensibility</a:t>
            </a:r>
            <a:endParaRPr b="1"/>
          </a:p>
        </p:txBody>
      </p:sp>
      <p:pic>
        <p:nvPicPr>
          <p:cNvPr id="178" name="Google Shape;178;p29" title="TABASCAL-Component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598" y="1170127"/>
            <a:ext cx="3849878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9" title="Screenshot 2026-01-26 at 10.32.29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7876" y="1580513"/>
            <a:ext cx="4293723" cy="19824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Modular TABASCAL - Code Extensibility</a:t>
            </a:r>
            <a:endParaRPr b="1"/>
          </a:p>
        </p:txBody>
      </p:sp>
      <p:sp>
        <p:nvSpPr>
          <p:cNvPr id="185" name="Google Shape;185;p30"/>
          <p:cNvSpPr txBox="1"/>
          <p:nvPr/>
        </p:nvSpPr>
        <p:spPr>
          <a:xfrm>
            <a:off x="415775" y="1209725"/>
            <a:ext cx="8520600" cy="11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Modular component-based visibility model</a:t>
            </a:r>
            <a:endParaRPr sz="2100">
              <a:solidFill>
                <a:schemeClr val="dk1"/>
              </a:solidFill>
            </a:endParaRPr>
          </a:p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One-line </a:t>
            </a:r>
            <a:r>
              <a:rPr lang="en" sz="2100">
                <a:solidFill>
                  <a:schemeClr val="dk1"/>
                </a:solidFill>
              </a:rPr>
              <a:t>component changes</a:t>
            </a:r>
            <a:r>
              <a:rPr lang="en" sz="2100">
                <a:solidFill>
                  <a:schemeClr val="dk1"/>
                </a:solidFill>
              </a:rPr>
              <a:t> of a model (configuration file)</a:t>
            </a:r>
            <a:endParaRPr sz="2100">
              <a:solidFill>
                <a:schemeClr val="dk1"/>
              </a:solidFill>
            </a:endParaRPr>
          </a:p>
        </p:txBody>
      </p:sp>
      <p:sp>
        <p:nvSpPr>
          <p:cNvPr id="186" name="Google Shape;186;p30"/>
          <p:cNvSpPr txBox="1"/>
          <p:nvPr/>
        </p:nvSpPr>
        <p:spPr>
          <a:xfrm>
            <a:off x="415775" y="2542486"/>
            <a:ext cx="8416500" cy="23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</a:pPr>
            <a:r>
              <a:rPr lang="en" sz="2100">
                <a:solidFill>
                  <a:schemeClr val="dk1"/>
                </a:solidFill>
              </a:rPr>
              <a:t>Contributors can make components for any part of a visibility calculation:</a:t>
            </a:r>
            <a:endParaRPr sz="2100">
              <a:solidFill>
                <a:schemeClr val="dk1"/>
              </a:solidFill>
            </a:endParaRPr>
          </a:p>
          <a:p>
            <a:pPr indent="-3619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" sz="2100">
                <a:solidFill>
                  <a:schemeClr val="dk1"/>
                </a:solidFill>
              </a:rPr>
              <a:t>Custom astronomical sky models e.g. power spectra or AI</a:t>
            </a:r>
            <a:endParaRPr sz="2100">
              <a:solidFill>
                <a:schemeClr val="dk1"/>
              </a:solidFill>
            </a:endParaRPr>
          </a:p>
          <a:p>
            <a:pPr indent="-36195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</a:pPr>
            <a:r>
              <a:rPr lang="en" sz="2100">
                <a:solidFill>
                  <a:schemeClr val="dk1"/>
                </a:solidFill>
              </a:rPr>
              <a:t>Signal corruptions e.g. cross-talk, primary beams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1"/>
          <p:cNvSpPr txBox="1"/>
          <p:nvPr>
            <p:ph type="title"/>
          </p:nvPr>
        </p:nvSpPr>
        <p:spPr>
          <a:xfrm>
            <a:off x="311700" y="768400"/>
            <a:ext cx="8520600" cy="70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/>
              <a:t>Thanks for your attention</a:t>
            </a:r>
            <a:endParaRPr sz="3420"/>
          </a:p>
        </p:txBody>
      </p:sp>
      <p:sp>
        <p:nvSpPr>
          <p:cNvPr id="192" name="Google Shape;192;p31"/>
          <p:cNvSpPr txBox="1"/>
          <p:nvPr>
            <p:ph idx="1" type="body"/>
          </p:nvPr>
        </p:nvSpPr>
        <p:spPr>
          <a:xfrm>
            <a:off x="311700" y="2144925"/>
            <a:ext cx="8520600" cy="19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Email: </a:t>
            </a:r>
            <a:r>
              <a:rPr lang="en" sz="3000" u="sng">
                <a:solidFill>
                  <a:schemeClr val="hlink"/>
                </a:solidFill>
                <a:hlinkClick r:id="rId3"/>
              </a:rPr>
              <a:t>christopher.finlay@epfl.ch</a:t>
            </a:r>
            <a:endParaRPr sz="30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RFI simulations: </a:t>
            </a:r>
            <a:r>
              <a:rPr lang="en" sz="3000" u="sng">
                <a:solidFill>
                  <a:schemeClr val="hlink"/>
                </a:solidFill>
                <a:hlinkClick r:id="rId4"/>
              </a:rPr>
              <a:t>https://github.com/chrisfinlay/tab-sim</a:t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Trajectory-based RFI subtraction and calibration</a:t>
            </a:r>
            <a:endParaRPr b="1"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227294" y="1152475"/>
            <a:ext cx="8704200" cy="14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TABASCAL - </a:t>
            </a:r>
            <a:r>
              <a:rPr b="1" lang="en" u="sng">
                <a:solidFill>
                  <a:schemeClr val="hlink"/>
                </a:solidFill>
                <a:hlinkClick r:id="rId3"/>
              </a:rPr>
              <a:t>arXiv:2301.04188 (MNRAS 2023)</a:t>
            </a:r>
            <a:r>
              <a:rPr b="1" lang="en">
                <a:solidFill>
                  <a:schemeClr val="dk1"/>
                </a:solidFill>
              </a:rPr>
              <a:t>, </a:t>
            </a:r>
            <a:r>
              <a:rPr b="1" lang="en" u="sng">
                <a:solidFill>
                  <a:schemeClr val="hlink"/>
                </a:solidFill>
                <a:hlinkClick r:id="rId4"/>
              </a:rPr>
              <a:t>arXiv:2502.00106 (A&amp;A 2025)</a:t>
            </a:r>
            <a:r>
              <a:rPr b="1" lang="en">
                <a:solidFill>
                  <a:schemeClr val="dk1"/>
                </a:solidFill>
              </a:rPr>
              <a:t> 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Bayesian forward model for RFI signal, astronomical signal, and antenna gains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Use RFI </a:t>
            </a:r>
            <a:r>
              <a:rPr lang="en">
                <a:solidFill>
                  <a:schemeClr val="dk1"/>
                </a:solidFill>
              </a:rPr>
              <a:t>trajectories</a:t>
            </a:r>
            <a:r>
              <a:rPr lang="en">
                <a:solidFill>
                  <a:schemeClr val="dk1"/>
                </a:solidFill>
              </a:rPr>
              <a:t> to separate </a:t>
            </a:r>
            <a:r>
              <a:rPr lang="en">
                <a:solidFill>
                  <a:schemeClr val="dk1"/>
                </a:solidFill>
              </a:rPr>
              <a:t>astronomical</a:t>
            </a:r>
            <a:r>
              <a:rPr lang="en">
                <a:solidFill>
                  <a:schemeClr val="dk1"/>
                </a:solidFill>
              </a:rPr>
              <a:t> and RFI signals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Funded by PASC (2025-2028) to scale to Tier-0 HPC clusters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7400" y="2787458"/>
            <a:ext cx="6267949" cy="222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Sky occupancy based on 6 orbit shells</a:t>
            </a:r>
            <a:endParaRPr/>
          </a:p>
        </p:txBody>
      </p:sp>
      <p:pic>
        <p:nvPicPr>
          <p:cNvPr id="198" name="Google Shape;198;p32"/>
          <p:cNvPicPr preferRelativeResize="0"/>
          <p:nvPr/>
        </p:nvPicPr>
        <p:blipFill rotWithShape="1">
          <a:blip r:embed="rId3">
            <a:alphaModFix/>
          </a:blip>
          <a:srcRect b="5294" l="0" r="5294" t="0"/>
          <a:stretch/>
        </p:blipFill>
        <p:spPr>
          <a:xfrm>
            <a:off x="2150002" y="1319825"/>
            <a:ext cx="3073924" cy="303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6763" y="1319830"/>
            <a:ext cx="3245626" cy="318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75648" y="1070238"/>
            <a:ext cx="458675" cy="378107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2"/>
          <p:cNvSpPr txBox="1"/>
          <p:nvPr/>
        </p:nvSpPr>
        <p:spPr>
          <a:xfrm>
            <a:off x="2976112" y="4470400"/>
            <a:ext cx="16599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Above LOFAR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02" name="Google Shape;202;p32"/>
          <p:cNvSpPr txBox="1"/>
          <p:nvPr/>
        </p:nvSpPr>
        <p:spPr>
          <a:xfrm>
            <a:off x="5943988" y="4470400"/>
            <a:ext cx="1862100" cy="4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Above SKA-Low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03" name="Google Shape;20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925" y="1613625"/>
            <a:ext cx="3389474" cy="21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2"/>
          <p:cNvSpPr txBox="1"/>
          <p:nvPr/>
        </p:nvSpPr>
        <p:spPr>
          <a:xfrm>
            <a:off x="8203258" y="4536137"/>
            <a:ext cx="11160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Sats /h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05" name="Google Shape;205;p32"/>
          <p:cNvSpPr txBox="1"/>
          <p:nvPr/>
        </p:nvSpPr>
        <p:spPr>
          <a:xfrm>
            <a:off x="7543425" y="1413025"/>
            <a:ext cx="1059900" cy="3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Cerardi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1" name="Google Shape;21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200" y="0"/>
            <a:ext cx="9144003" cy="191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3"/>
          <p:cNvSpPr txBox="1"/>
          <p:nvPr/>
        </p:nvSpPr>
        <p:spPr>
          <a:xfrm>
            <a:off x="6933820" y="-31270"/>
            <a:ext cx="22131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FFFFFF"/>
                </a:solidFill>
              </a:rPr>
              <a:t>© Alan Dyer/AmazingSky.com</a:t>
            </a:r>
            <a:endParaRPr sz="800">
              <a:solidFill>
                <a:srgbClr val="E8E8E8"/>
              </a:solidFill>
              <a:highlight>
                <a:srgbClr val="1F1F1F"/>
              </a:highlight>
            </a:endParaRPr>
          </a:p>
        </p:txBody>
      </p:sp>
      <p:sp>
        <p:nvSpPr>
          <p:cNvPr id="213" name="Google Shape;213;p33"/>
          <p:cNvSpPr txBox="1"/>
          <p:nvPr/>
        </p:nvSpPr>
        <p:spPr>
          <a:xfrm>
            <a:off x="8256171" y="4789267"/>
            <a:ext cx="966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FFFFF"/>
                </a:solidFill>
              </a:rPr>
              <a:t>© SKAO</a:t>
            </a:r>
            <a:endParaRPr sz="1150">
              <a:solidFill>
                <a:schemeClr val="dk2"/>
              </a:solidFill>
            </a:endParaRPr>
          </a:p>
        </p:txBody>
      </p:sp>
      <p:pic>
        <p:nvPicPr>
          <p:cNvPr id="214" name="Google Shape;214;p33" title="Screenshot 2025-08-26 at 00.18.1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813" y="985368"/>
            <a:ext cx="7779850" cy="3456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3" title="Screenshot 2025-08-26 at 00.20.28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827" y="985375"/>
            <a:ext cx="3517305" cy="3456876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33"/>
          <p:cNvSpPr txBox="1"/>
          <p:nvPr/>
        </p:nvSpPr>
        <p:spPr>
          <a:xfrm>
            <a:off x="1813165" y="587850"/>
            <a:ext cx="2213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7’000 Starlink</a:t>
            </a:r>
            <a:endParaRPr b="1" sz="1800">
              <a:solidFill>
                <a:schemeClr val="lt1"/>
              </a:solidFill>
            </a:endParaRPr>
          </a:p>
        </p:txBody>
      </p:sp>
      <p:sp>
        <p:nvSpPr>
          <p:cNvPr id="217" name="Google Shape;217;p33"/>
          <p:cNvSpPr txBox="1"/>
          <p:nvPr/>
        </p:nvSpPr>
        <p:spPr>
          <a:xfrm>
            <a:off x="5463730" y="608936"/>
            <a:ext cx="22131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</a:rPr>
              <a:t>40’000 Starlink</a:t>
            </a:r>
            <a:endParaRPr b="1"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A Very Full Radio Spectrum</a:t>
            </a:r>
            <a:endParaRPr b="1"/>
          </a:p>
        </p:txBody>
      </p:sp>
      <p:pic>
        <p:nvPicPr>
          <p:cNvPr id="69" name="Google Shape;69;p15" title="Screenshot 2025-08-25 at 16.37.5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8839204" cy="3025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 title="Screenshot 2025-08-25 at 16.38.47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539" y="1160750"/>
            <a:ext cx="8883548" cy="3656649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7977300" y="4195650"/>
            <a:ext cx="1014300" cy="37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</a:rPr>
              <a:t>Cerardi</a:t>
            </a:r>
            <a:endParaRPr sz="16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200" y="0"/>
            <a:ext cx="9144003" cy="1912475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/>
          <p:nvPr/>
        </p:nvSpPr>
        <p:spPr>
          <a:xfrm>
            <a:off x="6933820" y="-31270"/>
            <a:ext cx="2213100" cy="2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50">
                <a:solidFill>
                  <a:srgbClr val="FFFFFF"/>
                </a:solidFill>
              </a:rPr>
              <a:t>© Alan Dyer/AmazingSky.com</a:t>
            </a:r>
            <a:endParaRPr sz="800">
              <a:solidFill>
                <a:srgbClr val="E8E8E8"/>
              </a:solidFill>
              <a:highlight>
                <a:srgbClr val="1F1F1F"/>
              </a:highlight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8256171" y="4789267"/>
            <a:ext cx="9660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rgbClr val="FFFFFF"/>
                </a:solidFill>
              </a:rPr>
              <a:t>© SKAO</a:t>
            </a:r>
            <a:endParaRPr sz="1150">
              <a:solidFill>
                <a:schemeClr val="dk2"/>
              </a:solidFill>
            </a:endParaRPr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9427" y="845675"/>
            <a:ext cx="5555676" cy="383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type="title"/>
          </p:nvPr>
        </p:nvSpPr>
        <p:spPr>
          <a:xfrm>
            <a:off x="311700" y="30967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Flagging = Data loss = </a:t>
            </a:r>
            <a:r>
              <a:rPr b="1" lang="en"/>
              <a:t>Financial</a:t>
            </a:r>
            <a:r>
              <a:rPr b="1" lang="en"/>
              <a:t> cost</a:t>
            </a:r>
            <a:endParaRPr b="1"/>
          </a:p>
        </p:txBody>
      </p:sp>
      <p:sp>
        <p:nvSpPr>
          <p:cNvPr id="86" name="Google Shape;86;p17"/>
          <p:cNvSpPr txBox="1"/>
          <p:nvPr>
            <p:ph idx="1" type="body"/>
          </p:nvPr>
        </p:nvSpPr>
        <p:spPr>
          <a:xfrm>
            <a:off x="311700" y="985883"/>
            <a:ext cx="8520600" cy="270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MeerKAT (SKA-Mid precursor)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Base cost </a:t>
            </a:r>
            <a:r>
              <a:rPr lang="en">
                <a:solidFill>
                  <a:schemeClr val="dk1"/>
                </a:solidFill>
              </a:rPr>
              <a:t>≅ € 300 million (2018)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Extension cost </a:t>
            </a:r>
            <a:r>
              <a:rPr lang="en">
                <a:solidFill>
                  <a:schemeClr val="dk1"/>
                </a:solidFill>
              </a:rPr>
              <a:t>≅ € 40 million (2020)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UHF band data loss ≅ 18%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L band data loss ≅ 31%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 band measurements in progress.</a:t>
            </a:r>
            <a:endParaRPr>
              <a:solidFill>
                <a:schemeClr val="dk1"/>
              </a:solidFill>
            </a:endParaRPr>
          </a:p>
          <a:p>
            <a:pPr indent="45720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Estimated cost ≅ € 75 million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322775" y="3644200"/>
            <a:ext cx="85206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</a:rPr>
              <a:t>Full SKA</a:t>
            </a:r>
            <a:endParaRPr b="1"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Construction with 10 years of operation ≅ € 2,1 billion (2021)</a:t>
            </a:r>
            <a:endParaRPr sz="1800">
              <a:solidFill>
                <a:schemeClr val="dk1"/>
              </a:solidFill>
            </a:endParaRPr>
          </a:p>
          <a:p>
            <a:pPr indent="457200" lvl="0" marL="9144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10% data loss for SKA-Low ≅  € 100 million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8" name="Google Shape;88;p17"/>
          <p:cNvSpPr/>
          <p:nvPr/>
        </p:nvSpPr>
        <p:spPr>
          <a:xfrm>
            <a:off x="780900" y="3279750"/>
            <a:ext cx="874500" cy="2604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7"/>
          <p:cNvSpPr/>
          <p:nvPr/>
        </p:nvSpPr>
        <p:spPr>
          <a:xfrm>
            <a:off x="780900" y="4671175"/>
            <a:ext cx="874500" cy="260400"/>
          </a:xfrm>
          <a:prstGeom prst="striped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MeerKAT simulation results</a:t>
            </a:r>
            <a:endParaRPr b="1"/>
          </a:p>
        </p:txBody>
      </p:sp>
      <p:pic>
        <p:nvPicPr>
          <p:cNvPr id="95" name="Google Shape;9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050" y="1094150"/>
            <a:ext cx="4377801" cy="391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094150"/>
            <a:ext cx="4317076" cy="404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363750" y="2220300"/>
            <a:ext cx="8520600" cy="70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720"/>
              <a:t>Latest Results on Real Data</a:t>
            </a:r>
            <a:endParaRPr sz="372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0"/>
          <p:cNvSpPr txBox="1"/>
          <p:nvPr>
            <p:ph type="title"/>
          </p:nvPr>
        </p:nvSpPr>
        <p:spPr>
          <a:xfrm>
            <a:off x="311700" y="36999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EDA 2 ≅ SKA-Low station - </a:t>
            </a:r>
            <a:r>
              <a:rPr lang="en"/>
              <a:t>Raw Data</a:t>
            </a:r>
            <a:endParaRPr/>
          </a:p>
        </p:txBody>
      </p:sp>
      <p:pic>
        <p:nvPicPr>
          <p:cNvPr id="107" name="Google Shape;107;p20" title="real_chan9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050" y="1413965"/>
            <a:ext cx="3657600" cy="366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 title="real_chan19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5219" y="1413965"/>
            <a:ext cx="3657600" cy="3667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0"/>
          <p:cNvSpPr txBox="1"/>
          <p:nvPr/>
        </p:nvSpPr>
        <p:spPr>
          <a:xfrm>
            <a:off x="1019850" y="1066025"/>
            <a:ext cx="27480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“Clean” Channel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10" name="Google Shape;110;p20"/>
          <p:cNvSpPr txBox="1"/>
          <p:nvPr/>
        </p:nvSpPr>
        <p:spPr>
          <a:xfrm>
            <a:off x="5280025" y="1066025"/>
            <a:ext cx="27480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Contaminated</a:t>
            </a:r>
            <a:r>
              <a:rPr lang="en" sz="1800">
                <a:solidFill>
                  <a:schemeClr val="dk1"/>
                </a:solidFill>
              </a:rPr>
              <a:t> Channel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11" name="Google Shape;111;p20" title="Screenshot 2025-08-26 at 02.07.28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518" y="1970450"/>
            <a:ext cx="3714650" cy="258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 title="Screenshot 2025-08-26 at 02.10.50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8333" y="1970450"/>
            <a:ext cx="3792548" cy="255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 txBox="1"/>
          <p:nvPr>
            <p:ph type="title"/>
          </p:nvPr>
        </p:nvSpPr>
        <p:spPr>
          <a:xfrm>
            <a:off x="311700" y="369997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EDA 2 ≅ SKA-Low station - </a:t>
            </a:r>
            <a:r>
              <a:rPr lang="en"/>
              <a:t>Astro Signal Estimate</a:t>
            </a:r>
            <a:endParaRPr/>
          </a:p>
        </p:txBody>
      </p:sp>
      <p:sp>
        <p:nvSpPr>
          <p:cNvPr id="118" name="Google Shape;118;p21"/>
          <p:cNvSpPr txBox="1"/>
          <p:nvPr/>
        </p:nvSpPr>
        <p:spPr>
          <a:xfrm>
            <a:off x="1019850" y="1066025"/>
            <a:ext cx="27480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“Clean” Channel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19" name="Google Shape;119;p21"/>
          <p:cNvSpPr txBox="1"/>
          <p:nvPr/>
        </p:nvSpPr>
        <p:spPr>
          <a:xfrm>
            <a:off x="5280025" y="1066025"/>
            <a:ext cx="27480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Contaminated Channel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20" name="Google Shape;120;p21" title="tab_ast_chan9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460" y="1446613"/>
            <a:ext cx="3596778" cy="360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1" title="tab_ast_chan19.gif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5625" y="1446600"/>
            <a:ext cx="3596800" cy="3606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 title="Screenshot 2025-08-26 at 02.16.3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987" y="1909637"/>
            <a:ext cx="3725724" cy="268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 title="Screenshot 2025-08-26 at 02.15.51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1163" y="1897963"/>
            <a:ext cx="3725724" cy="27034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