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424" r:id="rId2"/>
    <p:sldId id="2435" r:id="rId3"/>
    <p:sldId id="2436" r:id="rId4"/>
    <p:sldId id="2437" r:id="rId5"/>
    <p:sldId id="2438" r:id="rId6"/>
    <p:sldId id="2439" r:id="rId7"/>
    <p:sldId id="2434" r:id="rId8"/>
    <p:sldId id="2446" r:id="rId9"/>
    <p:sldId id="2440" r:id="rId10"/>
    <p:sldId id="2441" r:id="rId11"/>
    <p:sldId id="2442" r:id="rId12"/>
    <p:sldId id="2443" r:id="rId13"/>
    <p:sldId id="2462" r:id="rId14"/>
    <p:sldId id="2461" r:id="rId15"/>
    <p:sldId id="2463" r:id="rId16"/>
    <p:sldId id="2464" r:id="rId17"/>
    <p:sldId id="2444" r:id="rId18"/>
    <p:sldId id="2445" r:id="rId19"/>
    <p:sldId id="2449" r:id="rId20"/>
    <p:sldId id="2450" r:id="rId21"/>
    <p:sldId id="2465" r:id="rId22"/>
    <p:sldId id="2451" r:id="rId23"/>
    <p:sldId id="2452" r:id="rId24"/>
    <p:sldId id="2454" r:id="rId25"/>
    <p:sldId id="2456" r:id="rId26"/>
    <p:sldId id="2455" r:id="rId27"/>
    <p:sldId id="2457" r:id="rId28"/>
    <p:sldId id="2458" r:id="rId29"/>
    <p:sldId id="2466" r:id="rId30"/>
    <p:sldId id="2467" r:id="rId31"/>
    <p:sldId id="2453" r:id="rId32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CA756A-04B5-2D47-A4AD-E4413B2AB097}">
          <p14:sldIdLst>
            <p14:sldId id="2424"/>
            <p14:sldId id="2435"/>
            <p14:sldId id="2436"/>
            <p14:sldId id="2437"/>
            <p14:sldId id="2438"/>
            <p14:sldId id="2439"/>
            <p14:sldId id="2434"/>
            <p14:sldId id="2446"/>
            <p14:sldId id="2440"/>
            <p14:sldId id="2441"/>
            <p14:sldId id="2442"/>
            <p14:sldId id="2443"/>
            <p14:sldId id="2462"/>
            <p14:sldId id="2461"/>
            <p14:sldId id="2463"/>
            <p14:sldId id="2464"/>
            <p14:sldId id="2444"/>
            <p14:sldId id="2445"/>
            <p14:sldId id="2449"/>
            <p14:sldId id="2450"/>
            <p14:sldId id="2465"/>
            <p14:sldId id="2451"/>
            <p14:sldId id="2452"/>
            <p14:sldId id="2454"/>
            <p14:sldId id="2456"/>
            <p14:sldId id="2455"/>
            <p14:sldId id="2457"/>
            <p14:sldId id="2458"/>
            <p14:sldId id="2466"/>
            <p14:sldId id="2467"/>
            <p14:sldId id="24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7" orient="horz" pos="4178" userDrawn="1">
          <p15:clr>
            <a:srgbClr val="A4A3A4"/>
          </p15:clr>
        </p15:guide>
        <p15:guide id="8" pos="1231" userDrawn="1">
          <p15:clr>
            <a:srgbClr val="A4A3A4"/>
          </p15:clr>
        </p15:guide>
        <p15:guide id="9" pos="6993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3795" userDrawn="1">
          <p15:clr>
            <a:srgbClr val="A4A3A4"/>
          </p15:clr>
        </p15:guide>
        <p15:guide id="12" pos="3885" userDrawn="1">
          <p15:clr>
            <a:srgbClr val="A4A3A4"/>
          </p15:clr>
        </p15:guide>
        <p15:guide id="13" pos="4248" userDrawn="1">
          <p15:clr>
            <a:srgbClr val="A4A3A4"/>
          </p15:clr>
        </p15:guide>
        <p15:guide id="14" pos="4340" userDrawn="1">
          <p15:clr>
            <a:srgbClr val="A4A3A4"/>
          </p15:clr>
        </p15:guide>
        <p15:guide id="15" pos="4679" userDrawn="1">
          <p15:clr>
            <a:srgbClr val="A4A3A4"/>
          </p15:clr>
        </p15:guide>
        <p15:guide id="16" pos="3341" userDrawn="1">
          <p15:clr>
            <a:srgbClr val="A4A3A4"/>
          </p15:clr>
        </p15:guide>
        <p15:guide id="17" pos="5132" userDrawn="1">
          <p15:clr>
            <a:srgbClr val="A4A3A4"/>
          </p15:clr>
        </p15:guide>
        <p15:guide id="18" pos="5223" userDrawn="1">
          <p15:clr>
            <a:srgbClr val="A4A3A4"/>
          </p15:clr>
        </p15:guide>
        <p15:guide id="19" pos="6108" userDrawn="1">
          <p15:clr>
            <a:srgbClr val="A4A3A4"/>
          </p15:clr>
        </p15:guide>
        <p15:guide id="21" pos="6449" userDrawn="1">
          <p15:clr>
            <a:srgbClr val="A4A3A4"/>
          </p15:clr>
        </p15:guide>
        <p15:guide id="22" pos="6902" userDrawn="1">
          <p15:clr>
            <a:srgbClr val="A4A3A4"/>
          </p15:clr>
        </p15:guide>
        <p15:guide id="23" pos="3432" userDrawn="1">
          <p15:clr>
            <a:srgbClr val="A4A3A4"/>
          </p15:clr>
        </p15:guide>
        <p15:guide id="25" pos="3000" userDrawn="1">
          <p15:clr>
            <a:srgbClr val="A4A3A4"/>
          </p15:clr>
        </p15:guide>
        <p15:guide id="26" pos="2911" userDrawn="1">
          <p15:clr>
            <a:srgbClr val="A4A3A4"/>
          </p15:clr>
        </p15:guide>
        <p15:guide id="27" pos="2547" userDrawn="1">
          <p15:clr>
            <a:srgbClr val="A4A3A4"/>
          </p15:clr>
        </p15:guide>
        <p15:guide id="28" pos="2457" userDrawn="1">
          <p15:clr>
            <a:srgbClr val="A4A3A4"/>
          </p15:clr>
        </p15:guide>
        <p15:guide id="29" pos="2116" userDrawn="1">
          <p15:clr>
            <a:srgbClr val="A4A3A4"/>
          </p15:clr>
        </p15:guide>
        <p15:guide id="30" pos="2026" userDrawn="1">
          <p15:clr>
            <a:srgbClr val="A4A3A4"/>
          </p15:clr>
        </p15:guide>
        <p15:guide id="31" pos="1662" userDrawn="1">
          <p15:clr>
            <a:srgbClr val="A4A3A4"/>
          </p15:clr>
        </p15:guide>
        <p15:guide id="32" pos="1572" userDrawn="1">
          <p15:clr>
            <a:srgbClr val="A4A3A4"/>
          </p15:clr>
        </p15:guide>
        <p15:guide id="36" pos="5564" userDrawn="1">
          <p15:clr>
            <a:srgbClr val="A4A3A4"/>
          </p15:clr>
        </p15:guide>
        <p15:guide id="37" pos="5655" userDrawn="1">
          <p15:clr>
            <a:srgbClr val="A4A3A4"/>
          </p15:clr>
        </p15:guide>
        <p15:guide id="38" pos="6017" userDrawn="1">
          <p15:clr>
            <a:srgbClr val="A4A3A4"/>
          </p15:clr>
        </p15:guide>
        <p15:guide id="40" pos="779" userDrawn="1">
          <p15:clr>
            <a:srgbClr val="A4A3A4"/>
          </p15:clr>
        </p15:guide>
        <p15:guide id="41" pos="665" userDrawn="1">
          <p15:clr>
            <a:srgbClr val="A4A3A4"/>
          </p15:clr>
        </p15:guide>
        <p15:guide id="42" pos="347" userDrawn="1">
          <p15:clr>
            <a:srgbClr val="A4A3A4"/>
          </p15:clr>
        </p15:guide>
        <p15:guide id="44" pos="6540" userDrawn="1">
          <p15:clr>
            <a:srgbClr val="A4A3A4"/>
          </p15:clr>
        </p15:guide>
        <p15:guide id="46" pos="7332" userDrawn="1">
          <p15:clr>
            <a:srgbClr val="A4A3A4"/>
          </p15:clr>
        </p15:guide>
        <p15:guide id="47" pos="1118" userDrawn="1">
          <p15:clr>
            <a:srgbClr val="A4A3A4"/>
          </p15:clr>
        </p15:guide>
        <p15:guide id="48" pos="257" userDrawn="1">
          <p15:clr>
            <a:srgbClr val="A4A3A4"/>
          </p15:clr>
        </p15:guide>
        <p15:guide id="49" pos="7424" userDrawn="1">
          <p15:clr>
            <a:srgbClr val="A4A3A4"/>
          </p15:clr>
        </p15:guide>
        <p15:guide id="50" pos="211" userDrawn="1">
          <p15:clr>
            <a:srgbClr val="A4A3A4"/>
          </p15:clr>
        </p15:guide>
        <p15:guide id="51" pos="74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8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9F7"/>
    <a:srgbClr val="A5D7D3"/>
    <a:srgbClr val="B3A2C7"/>
    <a:srgbClr val="A5D7D2"/>
    <a:srgbClr val="FFFFFF"/>
    <a:srgbClr val="000000"/>
    <a:srgbClr val="006E6E"/>
    <a:srgbClr val="BEC3C8"/>
    <a:srgbClr val="EB829B"/>
    <a:srgbClr val="D20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3"/>
    <p:restoredTop sz="90332"/>
  </p:normalViewPr>
  <p:slideViewPr>
    <p:cSldViewPr showGuides="1">
      <p:cViewPr varScale="1">
        <p:scale>
          <a:sx n="108" d="100"/>
          <a:sy n="108" d="100"/>
        </p:scale>
        <p:origin x="392" y="192"/>
      </p:cViewPr>
      <p:guideLst>
        <p:guide orient="horz" pos="3929"/>
        <p:guide orient="horz" pos="958"/>
        <p:guide orient="horz" pos="4065"/>
        <p:guide orient="horz" pos="4110"/>
        <p:guide orient="horz" pos="4178"/>
        <p:guide pos="1231"/>
        <p:guide pos="6993"/>
        <p:guide pos="3840"/>
        <p:guide pos="3795"/>
        <p:guide pos="3885"/>
        <p:guide pos="4248"/>
        <p:guide pos="4340"/>
        <p:guide pos="4679"/>
        <p:guide pos="3341"/>
        <p:guide pos="5132"/>
        <p:guide pos="5223"/>
        <p:guide pos="6108"/>
        <p:guide pos="6449"/>
        <p:guide pos="6902"/>
        <p:guide pos="3432"/>
        <p:guide pos="3000"/>
        <p:guide pos="2911"/>
        <p:guide pos="2547"/>
        <p:guide pos="2457"/>
        <p:guide pos="2116"/>
        <p:guide pos="2026"/>
        <p:guide pos="1662"/>
        <p:guide pos="1572"/>
        <p:guide pos="5564"/>
        <p:guide pos="5655"/>
        <p:guide pos="6017"/>
        <p:guide pos="779"/>
        <p:guide pos="665"/>
        <p:guide pos="347"/>
        <p:guide pos="6540"/>
        <p:guide pos="7332"/>
        <p:guide pos="1118"/>
        <p:guide pos="257"/>
        <p:guide pos="7424"/>
        <p:guide pos="211"/>
        <p:guide pos="7469"/>
      </p:guideLst>
    </p:cSldViewPr>
  </p:slideViewPr>
  <p:outlineViewPr>
    <p:cViewPr>
      <p:scale>
        <a:sx n="33" d="100"/>
        <a:sy n="33" d="100"/>
      </p:scale>
      <p:origin x="0" y="-179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26.01.26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669925"/>
            <a:ext cx="5878512" cy="330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833040" y="5938200"/>
            <a:ext cx="6666120" cy="56250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719" name="TextShape 3"/>
          <p:cNvSpPr txBox="1"/>
          <p:nvPr/>
        </p:nvSpPr>
        <p:spPr>
          <a:xfrm>
            <a:off x="4716720" y="11876760"/>
            <a:ext cx="3616200" cy="62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487C3-0891-4765-B397-B12388BD15FF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5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9BFF2-5F71-8157-685F-DA6C46B2F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16534-7B94-7F7A-98B2-28B8F66DB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46700-D175-5B35-B94D-ECD9D021D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9B979-9AF8-82F4-EDF1-DD4BB9599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70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FF92C-766A-5119-4AF0-A5A80E48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315E5-4A8D-A986-B742-844B95E42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74FCA-02B8-9D88-A541-7EEFFF974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35E85-C969-E490-70F8-808B01E8B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092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BAF23-1CAE-B800-A2FF-D95D97909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BE3D8-EBCA-C7CD-94E6-D6AA7A50D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819E8-9405-1C6A-A63C-5BE80CBED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D8D8A-AD3B-C8A6-3876-E1538C3F3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7200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7E533-B140-C141-2515-DA7F9C17B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DBCC9-3CFF-4DC2-69E2-77E833138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62FD48-4648-D047-1880-35CDD334A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5.40, 4.46, 4.24, 4.14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A870B-7E45-8318-F393-D9DCCF853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7629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39696-CC79-902A-E27C-F7C09B70B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AE24E-64A3-A982-7CE7-E42ED21AD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AB7C1-43B4-4F2C-3D96-32F84D3D5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D1850-17EC-5987-9244-C750A4E02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446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1EBF7-23F7-00B3-6588-24F7F8BA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2B66B-6BA2-D693-5D87-BAABBD0BC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93077-A5F1-B8F5-F159-A1A0F4610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5.40, 4.46, 4.24, 4.14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26956-F6CF-DFE0-E19C-B4ABECB4A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750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F65F3-F2CA-1E7B-9569-56AFCCC0F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8D195-526F-8627-2C9A-9FCE0D2DD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33D63A-C694-F5C0-A6FF-7B6A7E1F9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5.40, 4.46, 4.24, 4.14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92F47-6CB5-FC6A-7CC3-EF72D308F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486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50638-4913-22C2-BDA7-AF4552390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6BB70-32CA-0524-C0B1-73BDDC6BD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5F9CA-95EE-682D-8F33-4477C5768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E9819-AB81-1687-CFD2-41C8D3E6A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3003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32B0C-2A04-9FCD-5DE3-56B454A9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6497D-4731-87CD-68F2-315847453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41692-2D34-3411-4A67-B34980E8E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83E95-BD7B-88E9-2251-83E36FEEE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907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6427-A16C-A4B6-C13E-B29FD47EC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64340-609A-B331-E15C-D04AD5AEE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3F5B0-96C5-E5BB-632A-209283095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91110-8DBA-B812-DC48-7FC4A6027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59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FECD2-E8E2-D696-9AD0-AC1A28D80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4A72C-580D-1DB3-6605-C3653F2C1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B5FC8-6053-3735-B3C2-D52BC5DC8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DCA89-73ED-86E3-478C-57068F7F8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1623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C7C21-32EA-B96D-6587-33EF44345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CD580-E71D-3856-D4D1-3D036D06F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95CE94-7FDB-6437-4CF1-8667564C8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70F17-EB00-A128-6BCA-F25274C32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7049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609D6-4D59-B5FA-A846-8F8E5BC2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14C2E9-0B48-7157-545A-DF2211F2E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C7501-5585-4163-BC26-D61984C0C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7595-9775-ADF7-9E44-4D5AB11CE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536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9BA59-1944-0E85-7A57-DB037D7E0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FE3E13-0BD3-259A-2450-D7A4B4425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EE007-C564-9661-5199-62E02171F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D76E2-5B3C-C78A-A00E-236420B77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019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1CBE5-F196-B147-79E3-AEE0FCF9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BD827-3FE9-7885-9D6D-C65AAAF93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6A439-879F-C8DA-002B-1500CA7BB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E17D1-39A8-C768-F9C9-ACF0B5D8F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3718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B9DDD-CDDD-0074-676D-E6F2E81E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A6E03-8075-F126-C91C-84DE79D7B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9BE86-A84B-A985-1216-6E520F519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DD902-3DB9-1FC4-1D18-D073CC931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267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B5135-FC4A-43B7-2F83-B2A86464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CC551-0644-583D-18BC-C7AA926F5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AE0EF-F65D-A608-B673-A3F029EAE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00DB-17CB-0A44-0619-CCF392976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0309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2A28D-14DA-9B4C-4603-4914C4060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6B7FF-B4AE-CA4D-FCB6-A3B4D14B6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338EE-0B2D-382B-C242-0A1F7CF84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F5C4-0C1E-57F5-90A6-8D64A513B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1241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345E8-3BC5-057D-1196-1B44C444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91E4C-9C87-B637-CDF8-C1D34C831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8C749-C3F0-3076-385E-001B6CAF4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7CC3-8741-5984-10B4-2DFAE1E9B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980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30FB-4318-3E8A-DEAB-0B5C52C50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EF021-69C8-FC62-24B7-36CD515A3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918F0-6EC4-8BCC-7F5F-6E0E3589D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0028-6B9F-6610-B9A3-63832EC42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8577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AB923-9840-81B0-3726-B6604113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4CC1D-0F76-D6BC-9297-F344A8667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FCCBC-EFA8-96B3-DEC3-3E8EDE59B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3E819-4A25-DCE2-B5C7-59942D161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57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E73D5-4D74-E9A2-9931-5863EF0A6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C3B6E-6AB4-1E9B-CAB5-62B65B9AC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F3F6C-0F73-CF88-190B-5E75ED063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80AAC-7AD2-1404-3E66-864F6E907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484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E87A3-CF89-B141-3171-9F8EE151C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B1CA7-0901-1873-5701-1EAA4467F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EEED8-087D-84D4-AFD0-3C7F813E3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581A-29B6-8BE2-45BA-751053EF9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042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3A13C-2C0E-5041-B928-1D45617A5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69AC5-3870-3961-AA71-23746C643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221A2-114B-F90E-AC70-76558B198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97981-DD00-1EFC-3014-B82BCE1BB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572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3E73C-0294-284A-8388-0E1E3F08F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2C525-8E7A-90AF-107D-98375ECA2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69129C-3FD6-9851-E454-5E06F0D09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E2A73-83D4-4901-5D63-5FEDADCC3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779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9C092-457E-7B7B-BE49-6407B0694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EDA9E-FF49-2A93-6801-27AEFAA9C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7B042-6031-235C-BAB7-FFFD7940C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DB859-B269-960B-AAF3-975BE49FD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939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A0952-E5D4-BFA2-D534-8C1F6ADD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0B5E4-D0D7-788B-5DF2-895F5EAD2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20481E-A168-AEDB-F684-42E598E3C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FE-708F-9B37-E526-FE4287FC1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497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63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44BD2-A6D5-36EB-107C-0D6F919BF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3D588D-A448-01D8-8998-AB14E590A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DA06B-8DF2-DBA1-E459-4612A8233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5.40, 4.46, 4.24, 4.14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BE8F9-1E26-C63F-1065-0A55E69E2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63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3403E-E128-A254-8200-08C8DEB29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66BAD-6F4B-42EF-8013-4B94CDBFA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8862B-2669-4250-68BC-2860645E9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8E53-E426-CD3A-FABA-C1F26C96D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588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214313"/>
            <a:ext cx="11977200" cy="4907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376363"/>
            <a:ext cx="7428256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800" y="2564904"/>
            <a:ext cx="906780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Autor, DD.MM.YY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396000"/>
            <a:ext cx="1588313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" userDrawn="1">
          <p15:clr>
            <a:srgbClr val="FBAE40"/>
          </p15:clr>
        </p15:guide>
        <p15:guide id="2" pos="7542" userDrawn="1">
          <p15:clr>
            <a:srgbClr val="FBAE40"/>
          </p15:clr>
        </p15:guide>
        <p15:guide id="3" orient="horz" pos="4183" userDrawn="1">
          <p15:clr>
            <a:srgbClr val="FBAE40"/>
          </p15:clr>
        </p15:guide>
        <p15:guide id="4" pos="136" userDrawn="1">
          <p15:clr>
            <a:srgbClr val="FBAE40"/>
          </p15:clr>
        </p15:guide>
        <p15:guide id="5" orient="horz" pos="270" userDrawn="1">
          <p15:clr>
            <a:srgbClr val="FBAE40"/>
          </p15:clr>
        </p15:guide>
        <p15:guide id="6" pos="5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334800"/>
            <a:ext cx="11521840" cy="511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34800" y="5554800"/>
            <a:ext cx="11521839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2726"/>
            <a:ext cx="11976100" cy="278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376363"/>
            <a:ext cx="728424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800" y="2564904"/>
            <a:ext cx="906780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Autor, DD.MM.YY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3"/>
            <a:ext cx="11760200" cy="3641722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396000"/>
            <a:ext cx="1588313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" userDrawn="1">
          <p15:clr>
            <a:srgbClr val="FBAE40"/>
          </p15:clr>
        </p15:guide>
        <p15:guide id="2" orient="horz" pos="134" userDrawn="1">
          <p15:clr>
            <a:srgbClr val="FBAE40"/>
          </p15:clr>
        </p15:guide>
        <p15:guide id="3" orient="horz" pos="4182" userDrawn="1">
          <p15:clr>
            <a:srgbClr val="FBAE40"/>
          </p15:clr>
        </p15:guide>
        <p15:guide id="4" pos="7544" userDrawn="1">
          <p15:clr>
            <a:srgbClr val="FBAE40"/>
          </p15:clr>
        </p15:guide>
        <p15:guide id="5" orient="horz" pos="2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0826"/>
            <a:ext cx="1152184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2800"/>
            <a:ext cx="5688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66800" y="1520826"/>
            <a:ext cx="5688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78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e,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4800" y="1522800"/>
            <a:ext cx="7200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4626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53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2800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8110800" y="1520826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4222800" y="1520826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47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1520824"/>
            <a:ext cx="8498051" cy="39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976640" y="1520827"/>
            <a:ext cx="2880000" cy="395999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1" y="1520824"/>
            <a:ext cx="5688000" cy="259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6800" y="1520825"/>
            <a:ext cx="5688000" cy="259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34799" y="4221088"/>
            <a:ext cx="5688000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166800" y="4221088"/>
            <a:ext cx="5688000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When to Rebalance? Cost–Benefit Analysis of Domain Decomposition in SPH-EXA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1520824"/>
            <a:ext cx="3744000" cy="327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34800" y="4901715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224208" y="1520825"/>
            <a:ext cx="3744000" cy="327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219199" y="4901716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8112640" y="1524273"/>
            <a:ext cx="3744000" cy="327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8114400" y="4905164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5360" y="404813"/>
            <a:ext cx="1152128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5360" y="1520826"/>
            <a:ext cx="1152128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34800" y="6524626"/>
            <a:ext cx="2878667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64965" y="6525344"/>
            <a:ext cx="191675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34800" y="6453188"/>
            <a:ext cx="11521840" cy="1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When to Rebalance? Cost–Benefit Analysis of Domain Decomposition in SPH-EXA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3" r:id="rId4"/>
    <p:sldLayoutId id="2147483665" r:id="rId5"/>
    <p:sldLayoutId id="214748366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s://github.com/unibas-dmi-hpc/SPH-EXA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/>
          <p:cNvPicPr/>
          <p:nvPr/>
        </p:nvPicPr>
        <p:blipFill rotWithShape="1">
          <a:blip r:embed="rId3">
            <a:alphaModFix amt="50000"/>
          </a:blip>
          <a:srcRect t="4390"/>
          <a:stretch/>
        </p:blipFill>
        <p:spPr>
          <a:xfrm>
            <a:off x="0" y="-27384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59" name="TextShape 2"/>
          <p:cNvSpPr txBox="1"/>
          <p:nvPr/>
        </p:nvSpPr>
        <p:spPr>
          <a:xfrm>
            <a:off x="2086857" y="734599"/>
            <a:ext cx="143434" cy="33915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260" name="TextShape 3"/>
          <p:cNvSpPr txBox="1"/>
          <p:nvPr/>
        </p:nvSpPr>
        <p:spPr>
          <a:xfrm>
            <a:off x="243511" y="904176"/>
            <a:ext cx="8186253" cy="1868970"/>
          </a:xfrm>
          <a:prstGeom prst="rect">
            <a:avLst/>
          </a:prstGeom>
          <a:noFill/>
          <a:ln>
            <a:noFill/>
          </a:ln>
        </p:spPr>
        <p:txBody>
          <a:bodyPr lIns="71431" tIns="35716" rIns="71431" bIns="35716"/>
          <a:lstStyle/>
          <a:p>
            <a:pPr lvl="0" defTabSz="725759">
              <a:defRPr/>
            </a:pPr>
            <a:r>
              <a:rPr lang="en-US" sz="3600" b="1" noProof="0" dirty="0">
                <a:solidFill>
                  <a:srgbClr val="1D1C1D"/>
                </a:solidFill>
                <a:latin typeface="Georgia" panose="02040502050405020303" pitchFamily="18" charset="0"/>
              </a:rPr>
              <a:t>When to Rebalance?</a:t>
            </a:r>
          </a:p>
          <a:p>
            <a:pPr lvl="0" defTabSz="725759">
              <a:defRPr/>
            </a:pPr>
            <a:r>
              <a:rPr lang="en-US" sz="3600" b="1" noProof="0" dirty="0">
                <a:solidFill>
                  <a:srgbClr val="1D1C1D"/>
                </a:solidFill>
                <a:latin typeface="Georgia" panose="02040502050405020303" pitchFamily="18" charset="0"/>
              </a:rPr>
              <a:t>Cost–Benefit Analysis of Domain Decomposition in SPH-EXA</a:t>
            </a:r>
            <a:endParaRPr lang="en-US" sz="3600" spc="-1" noProof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Shape 6">
            <a:extLst>
              <a:ext uri="{FF2B5EF4-FFF2-40B4-BE49-F238E27FC236}">
                <a16:creationId xmlns:a16="http://schemas.microsoft.com/office/drawing/2014/main" id="{466249E3-A2EC-BD38-6EB6-611A699D0A87}"/>
              </a:ext>
            </a:extLst>
          </p:cNvPr>
          <p:cNvSpPr txBox="1"/>
          <p:nvPr/>
        </p:nvSpPr>
        <p:spPr>
          <a:xfrm>
            <a:off x="331388" y="4259623"/>
            <a:ext cx="7284240" cy="118160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tabLst>
                <a:tab pos="3281363" algn="l"/>
              </a:tabLst>
            </a:pPr>
            <a:r>
              <a:rPr lang="en-US" b="1" noProof="0" dirty="0">
                <a:latin typeface="Georgia" panose="02040502050405020303" pitchFamily="18" charset="0"/>
              </a:rPr>
              <a:t>SKACH Winter Meeting 2026</a:t>
            </a:r>
            <a:br>
              <a:rPr lang="en-US" b="1" spc="-1" noProof="0" dirty="0">
                <a:latin typeface="Georgia"/>
              </a:rPr>
            </a:br>
            <a:r>
              <a:rPr lang="en-US" spc="-1" noProof="0" dirty="0">
                <a:latin typeface="Georgia"/>
              </a:rPr>
              <a:t>January 26-27, 2026, Lugano</a:t>
            </a:r>
          </a:p>
          <a:p>
            <a:br>
              <a:rPr lang="en-US" noProof="0" dirty="0"/>
            </a:br>
            <a:r>
              <a:rPr lang="en-US" b="1" spc="-1" noProof="0" dirty="0">
                <a:latin typeface="Georgia"/>
              </a:rPr>
              <a:t>Osman Seckin Simsek</a:t>
            </a:r>
            <a:endParaRPr lang="en-US" spc="-1" noProof="0" dirty="0"/>
          </a:p>
        </p:txBody>
      </p:sp>
      <p:sp>
        <p:nvSpPr>
          <p:cNvPr id="20" name="TextShape 4">
            <a:extLst>
              <a:ext uri="{FF2B5EF4-FFF2-40B4-BE49-F238E27FC236}">
                <a16:creationId xmlns:a16="http://schemas.microsoft.com/office/drawing/2014/main" id="{3514942E-BB47-5F22-215A-AF4ED21E71FC}"/>
              </a:ext>
            </a:extLst>
          </p:cNvPr>
          <p:cNvSpPr txBox="1"/>
          <p:nvPr/>
        </p:nvSpPr>
        <p:spPr>
          <a:xfrm>
            <a:off x="8620492" y="850248"/>
            <a:ext cx="3236148" cy="545907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b="1" strike="noStrike" spc="-1" noProof="0" dirty="0">
                <a:latin typeface="Arial"/>
              </a:rPr>
              <a:t>Florina Ciorba (PI) </a:t>
            </a:r>
            <a:endParaRPr lang="en-US" sz="1200" b="1" strike="noStrike" spc="-1" noProof="0" dirty="0">
              <a:latin typeface="Arial"/>
            </a:endParaRPr>
          </a:p>
          <a:p>
            <a:r>
              <a:rPr lang="en-US" sz="1600" b="1" strike="noStrike" spc="-1" noProof="0" dirty="0">
                <a:latin typeface="Arial"/>
              </a:rPr>
              <a:t>Ruben Cabezon (Co-PI)</a:t>
            </a:r>
            <a:endParaRPr lang="en-US" sz="1200" b="1" strike="noStrike" spc="-1" noProof="0" dirty="0">
              <a:latin typeface="Arial"/>
            </a:endParaRPr>
          </a:p>
          <a:p>
            <a:r>
              <a:rPr lang="en-US" sz="1600" b="1" strike="noStrike" spc="-1" noProof="0" dirty="0">
                <a:latin typeface="Arial"/>
              </a:rPr>
              <a:t>Osman Seckin Simsek</a:t>
            </a:r>
            <a:endParaRPr lang="en-US" sz="1200" b="1" strike="noStrike" spc="-1" noProof="0" dirty="0">
              <a:latin typeface="Arial"/>
            </a:endParaRPr>
          </a:p>
          <a:p>
            <a:r>
              <a:rPr lang="en-US" sz="1600" b="0" strike="noStrike" spc="-1" noProof="0" dirty="0">
                <a:latin typeface="Arial"/>
              </a:rPr>
              <a:t>José Escartin</a:t>
            </a:r>
            <a:endParaRPr lang="en-US" sz="1600" b="0" i="1" strike="noStrike" spc="-1" noProof="0" dirty="0">
              <a:latin typeface="Arial"/>
            </a:endParaRPr>
          </a:p>
          <a:p>
            <a:endParaRPr lang="en-US" sz="1200" b="0" strike="noStrike" spc="-1" noProof="0" dirty="0">
              <a:latin typeface="Arial"/>
            </a:endParaRPr>
          </a:p>
          <a:p>
            <a:endParaRPr lang="en-US" sz="1200" b="0" strike="noStrike" spc="-1" noProof="0" dirty="0">
              <a:latin typeface="Arial"/>
            </a:endParaRPr>
          </a:p>
          <a:p>
            <a:endParaRPr lang="en-US" sz="1200" b="0" strike="noStrike" spc="-1" noProof="0" dirty="0">
              <a:latin typeface="Arial"/>
            </a:endParaRPr>
          </a:p>
          <a:p>
            <a:endParaRPr lang="en-US" sz="1200" b="0" strike="noStrike" spc="-1" noProof="0" dirty="0">
              <a:latin typeface="Arial"/>
            </a:endParaRPr>
          </a:p>
          <a:p>
            <a:r>
              <a:rPr lang="en-US" sz="1600" b="0" strike="noStrike" spc="-1" noProof="0" dirty="0">
                <a:latin typeface="Arial"/>
              </a:rPr>
              <a:t>Lucio Mayer (Co-PI)</a:t>
            </a:r>
            <a:endParaRPr lang="en-US" sz="1200" b="0" strike="noStrike" spc="-1" noProof="0" dirty="0">
              <a:latin typeface="Arial"/>
            </a:endParaRPr>
          </a:p>
          <a:p>
            <a:r>
              <a:rPr lang="en-US" sz="1600" b="0" strike="noStrike" spc="-1" noProof="0" dirty="0">
                <a:latin typeface="Arial"/>
              </a:rPr>
              <a:t>Noah Kubli</a:t>
            </a:r>
            <a:endParaRPr lang="en-US" sz="1200" b="0" strike="noStrike" spc="-1" noProof="0" dirty="0">
              <a:latin typeface="Arial"/>
            </a:endParaRPr>
          </a:p>
          <a:p>
            <a:r>
              <a:rPr lang="en-US" sz="1600" b="0" strike="noStrike" spc="-1" noProof="0" dirty="0">
                <a:latin typeface="Arial"/>
              </a:rPr>
              <a:t>Darren Reed</a:t>
            </a:r>
            <a:endParaRPr lang="en-US" sz="1200" b="0" strike="noStrike" spc="-1" noProof="0" dirty="0">
              <a:latin typeface="Arial"/>
            </a:endParaRPr>
          </a:p>
          <a:p>
            <a:endParaRPr lang="en-US" sz="1200" b="0" strike="noStrike" spc="-1" noProof="0" dirty="0">
              <a:latin typeface="Arial"/>
            </a:endParaRPr>
          </a:p>
          <a:p>
            <a:endParaRPr lang="en-US" sz="1200" b="0" strike="noStrike" spc="-1" noProof="0" dirty="0">
              <a:latin typeface="Arial"/>
            </a:endParaRPr>
          </a:p>
          <a:p>
            <a:endParaRPr lang="en-US" sz="1600" b="0" strike="noStrike" spc="-1" noProof="0" dirty="0">
              <a:latin typeface="Arial"/>
            </a:endParaRPr>
          </a:p>
          <a:p>
            <a:r>
              <a:rPr lang="en-US" sz="1600" b="0" strike="noStrike" spc="-1" noProof="0" dirty="0">
                <a:latin typeface="Arial"/>
              </a:rPr>
              <a:t>Sebastian Keller</a:t>
            </a:r>
            <a:endParaRPr lang="en-US" sz="1200" b="0" strike="noStrike" spc="-1" noProof="0" dirty="0">
              <a:latin typeface="Arial"/>
            </a:endParaRPr>
          </a:p>
          <a:p>
            <a:r>
              <a:rPr lang="en-US" sz="1600" strike="noStrike" spc="-1" noProof="0" dirty="0">
                <a:latin typeface="Arial"/>
              </a:rPr>
              <a:t>Jean-Guillaume Piccinali </a:t>
            </a:r>
            <a:endParaRPr lang="en-US" sz="1200" strike="noStrike" spc="-1" noProof="0" dirty="0">
              <a:latin typeface="Arial"/>
            </a:endParaRPr>
          </a:p>
          <a:p>
            <a:r>
              <a:rPr lang="en-US" sz="1600" b="0" strike="noStrike" spc="-1" noProof="0" dirty="0">
                <a:latin typeface="Arial"/>
              </a:rPr>
              <a:t>Jean Favre</a:t>
            </a:r>
            <a:endParaRPr lang="en-US" sz="1200" b="0" strike="noStrike" spc="-1" noProof="0" dirty="0">
              <a:latin typeface="Arial"/>
            </a:endParaRPr>
          </a:p>
          <a:p>
            <a:r>
              <a:rPr lang="en-US" sz="1600" b="0" strike="noStrike" spc="-1" noProof="0" dirty="0">
                <a:latin typeface="Arial"/>
              </a:rPr>
              <a:t>Jonathan Coles</a:t>
            </a:r>
          </a:p>
          <a:p>
            <a:endParaRPr lang="en-US" sz="1600" b="0" strike="noStrike" spc="-1" noProof="0" dirty="0">
              <a:latin typeface="Arial"/>
            </a:endParaRPr>
          </a:p>
          <a:p>
            <a:endParaRPr lang="en-US" sz="1600" spc="-1" noProof="0" dirty="0">
              <a:latin typeface="Arial"/>
            </a:endParaRPr>
          </a:p>
          <a:p>
            <a:endParaRPr lang="en-US" sz="1600" b="0" strike="noStrike" spc="-1" noProof="0" dirty="0">
              <a:latin typeface="Arial"/>
            </a:endParaRPr>
          </a:p>
          <a:p>
            <a:r>
              <a:rPr lang="en-US" sz="1600" b="0" strike="noStrike" spc="-1" noProof="0" dirty="0">
                <a:latin typeface="Arial"/>
              </a:rPr>
              <a:t>Axel Sanz (UPC)</a:t>
            </a:r>
          </a:p>
          <a:p>
            <a:r>
              <a:rPr lang="en-US" sz="1600" b="0" strike="noStrike" spc="-1" noProof="0" dirty="0">
                <a:latin typeface="Arial"/>
              </a:rPr>
              <a:t>Joseph Touzet (Paris-</a:t>
            </a:r>
            <a:r>
              <a:rPr lang="en-US" sz="1600" b="0" strike="noStrike" spc="-1" noProof="0" dirty="0" err="1">
                <a:latin typeface="Arial"/>
              </a:rPr>
              <a:t>Saclay</a:t>
            </a:r>
            <a:r>
              <a:rPr lang="en-US" sz="1600" b="0" strike="noStrike" spc="-1" noProof="0" dirty="0">
                <a:latin typeface="Arial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6B428A-0475-F707-014A-F5365F50107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7368" y="5536180"/>
            <a:ext cx="1272080" cy="825260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3715A7-036F-7FDC-8653-929EC4ABAFC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973508" y="5709319"/>
            <a:ext cx="2738064" cy="619560"/>
          </a:xfrm>
          <a:prstGeom prst="rect">
            <a:avLst/>
          </a:prstGeom>
          <a:ln>
            <a:noFill/>
          </a:ln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25A35A2F-DB47-4EEA-24BA-E3A47D377C1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832612" y="5451170"/>
            <a:ext cx="1950168" cy="825260"/>
          </a:xfrm>
          <a:prstGeom prst="rect">
            <a:avLst/>
          </a:prstGeom>
          <a:ln>
            <a:noFill/>
          </a:ln>
        </p:spPr>
      </p:pic>
      <p:sp>
        <p:nvSpPr>
          <p:cNvPr id="24" name="TextShape 5">
            <a:extLst>
              <a:ext uri="{FF2B5EF4-FFF2-40B4-BE49-F238E27FC236}">
                <a16:creationId xmlns:a16="http://schemas.microsoft.com/office/drawing/2014/main" id="{B9415AE9-F9DE-D221-D932-35A08B072C39}"/>
              </a:ext>
            </a:extLst>
          </p:cNvPr>
          <p:cNvSpPr txBox="1"/>
          <p:nvPr/>
        </p:nvSpPr>
        <p:spPr>
          <a:xfrm>
            <a:off x="407368" y="6381328"/>
            <a:ext cx="5120640" cy="45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b="0" strike="noStrike" spc="-1" noProof="0" dirty="0">
                <a:latin typeface="Arial"/>
                <a:hlinkClick r:id="rId7"/>
              </a:rPr>
              <a:t>https://github.com/unibas-dmi-hpc/SPH-EXA</a:t>
            </a:r>
            <a:endParaRPr lang="en-US" sz="1600" b="0" strike="noStrike" spc="-1" noProof="0" dirty="0">
              <a:latin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FE9B37-52E3-E067-8C6A-F993AAE28D4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735804" y="3506441"/>
            <a:ext cx="912240" cy="36756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83F266-3679-4F52-65A5-E525DC5737FC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735804" y="399500"/>
            <a:ext cx="1077120" cy="344880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D9DFB9-9ADE-221C-7911-8D32CC21C7F0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8744084" y="2140362"/>
            <a:ext cx="1060560" cy="446040"/>
          </a:xfrm>
          <a:prstGeom prst="rect">
            <a:avLst/>
          </a:prstGeom>
          <a:ln>
            <a:noFill/>
          </a:ln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4B73469-5EDC-D852-2113-9BFA6A081931}"/>
              </a:ext>
            </a:extLst>
          </p:cNvPr>
          <p:cNvSpPr/>
          <p:nvPr/>
        </p:nvSpPr>
        <p:spPr>
          <a:xfrm>
            <a:off x="8735803" y="5054805"/>
            <a:ext cx="912241" cy="481375"/>
          </a:xfrm>
          <a:prstGeom prst="roundRect">
            <a:avLst>
              <a:gd name="adj" fmla="val 1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9086" r="1908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D4E0199D-35A9-E3D6-BC48-EFA44EDF62F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00056" y="4974702"/>
            <a:ext cx="1731250" cy="17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C63AB-0416-372F-AA76-3B9D97EA5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graph&#10;&#10;AI-generated content may be incorrect.">
            <a:extLst>
              <a:ext uri="{FF2B5EF4-FFF2-40B4-BE49-F238E27FC236}">
                <a16:creationId xmlns:a16="http://schemas.microsoft.com/office/drawing/2014/main" id="{0F0EF9C8-437E-28C4-C46B-EE389A39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5628" r="9619"/>
          <a:stretch>
            <a:fillRect/>
          </a:stretch>
        </p:blipFill>
        <p:spPr>
          <a:xfrm>
            <a:off x="6023992" y="2132856"/>
            <a:ext cx="5112568" cy="4134929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D553589-C627-DD26-DE01-6313907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Correctness testing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F58CCE6F-4FCC-07F1-E234-A35A44F0B100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DCA4C94-F78A-7416-2BC7-7C9F1A1D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3842F4-0561-9366-4AE7-1CC8B297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Gresho-chan</a:t>
            </a:r>
            <a:r>
              <a:rPr lang="en-US" sz="2000" dirty="0"/>
              <a:t> vortex using N = 1’119’744’000 particles simulating 0.073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F6911-C49A-2D59-BADE-DE63A487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27" name="Picture 26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26C6DAA9-7DD7-A7C4-400B-2348C5115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6449" r="10558"/>
          <a:stretch>
            <a:fillRect/>
          </a:stretch>
        </p:blipFill>
        <p:spPr>
          <a:xfrm>
            <a:off x="479376" y="2153549"/>
            <a:ext cx="5112568" cy="40989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20D078F-97FB-C92B-FF8D-009638C7280A}"/>
              </a:ext>
            </a:extLst>
          </p:cNvPr>
          <p:cNvSpPr txBox="1"/>
          <p:nvPr/>
        </p:nvSpPr>
        <p:spPr>
          <a:xfrm>
            <a:off x="2567608" y="6145411"/>
            <a:ext cx="774864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original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3BD0A0-48C1-1FFC-64B4-974DFBDF7A5C}"/>
              </a:ext>
            </a:extLst>
          </p:cNvPr>
          <p:cNvSpPr txBox="1"/>
          <p:nvPr/>
        </p:nvSpPr>
        <p:spPr>
          <a:xfrm>
            <a:off x="7464152" y="6145411"/>
            <a:ext cx="2413822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Sync every 10 timesteps</a:t>
            </a:r>
          </a:p>
        </p:txBody>
      </p:sp>
    </p:spTree>
    <p:extLst>
      <p:ext uri="{BB962C8B-B14F-4D97-AF65-F5344CB8AC3E}">
        <p14:creationId xmlns:p14="http://schemas.microsoft.com/office/powerpoint/2010/main" val="58200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7C01F-4023-8656-08E9-14EC721BA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14308F-BEED-6767-C15A-5E0D41F2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Correctness testing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3C7CEBF7-A05C-BE65-6812-8B479783E7FC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A94D756-6618-65E7-8DFC-F5BC5DFD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81596D-A430-DFD4-EB01-4240492F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Gresho-chan</a:t>
            </a:r>
            <a:r>
              <a:rPr lang="en-US" sz="2000" dirty="0"/>
              <a:t> vortex using N = 1’119’744’000 particles simulating 0.073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09917-785C-562D-2424-53223D9F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1FEADA-2573-68C0-42B4-B2EF720DA61E}"/>
              </a:ext>
            </a:extLst>
          </p:cNvPr>
          <p:cNvSpPr txBox="1"/>
          <p:nvPr/>
        </p:nvSpPr>
        <p:spPr>
          <a:xfrm>
            <a:off x="2567608" y="6145411"/>
            <a:ext cx="774864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original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63AC30-A5B5-6F3B-F59E-3FEF2E350AE5}"/>
              </a:ext>
            </a:extLst>
          </p:cNvPr>
          <p:cNvSpPr txBox="1"/>
          <p:nvPr/>
        </p:nvSpPr>
        <p:spPr>
          <a:xfrm>
            <a:off x="7464152" y="6145411"/>
            <a:ext cx="2413822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Sync every 5 timesteps</a:t>
            </a:r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E013C91C-0966-E838-BC4E-313B5C96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11834" r="6745"/>
          <a:stretch>
            <a:fillRect/>
          </a:stretch>
        </p:blipFill>
        <p:spPr>
          <a:xfrm>
            <a:off x="191343" y="2311052"/>
            <a:ext cx="5234705" cy="3846934"/>
          </a:xfrm>
          <a:prstGeom prst="rect">
            <a:avLst/>
          </a:prstGeom>
        </p:spPr>
      </p:pic>
      <p:pic>
        <p:nvPicPr>
          <p:cNvPr id="11" name="Picture 10" descr="A graph of a function&#10;&#10;AI-generated content may be incorrect.">
            <a:extLst>
              <a:ext uri="{FF2B5EF4-FFF2-40B4-BE49-F238E27FC236}">
                <a16:creationId xmlns:a16="http://schemas.microsoft.com/office/drawing/2014/main" id="{C7A81DF6-02F1-56D1-B63D-69A1AD513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2201" r="8092"/>
          <a:stretch>
            <a:fillRect/>
          </a:stretch>
        </p:blipFill>
        <p:spPr>
          <a:xfrm>
            <a:off x="5951984" y="2311051"/>
            <a:ext cx="5112568" cy="38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6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694D-5217-74E3-AB94-9A0682D2B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EE9E522-F7F1-758B-5DB8-B3F70C93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Correctness testing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3791B93B-0E9B-CE4A-CE2F-FE7A4E4223B0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4561092-4F7F-4CA7-7F4F-F8A6E996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D9166B-0D66-31EF-5715-86477C1F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Gresho-chan</a:t>
            </a:r>
            <a:r>
              <a:rPr lang="en-US" sz="2000" dirty="0"/>
              <a:t> vortex using N = 1’119’744’000 particles simulating 0.073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EC466-3171-F2BF-ECCE-346C330D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21664E-32F8-B574-40BA-B3A392137B27}"/>
              </a:ext>
            </a:extLst>
          </p:cNvPr>
          <p:cNvSpPr txBox="1"/>
          <p:nvPr/>
        </p:nvSpPr>
        <p:spPr>
          <a:xfrm>
            <a:off x="2567608" y="6145411"/>
            <a:ext cx="774864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original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E77ABB-F319-9052-28CD-40E3B2426DB7}"/>
              </a:ext>
            </a:extLst>
          </p:cNvPr>
          <p:cNvSpPr txBox="1"/>
          <p:nvPr/>
        </p:nvSpPr>
        <p:spPr>
          <a:xfrm>
            <a:off x="7464152" y="6145411"/>
            <a:ext cx="2413822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Sync every 10 timesteps</a:t>
            </a:r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C3ECD64A-CA41-A8AD-3CEC-BB22F1ACD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11834" r="6745"/>
          <a:stretch>
            <a:fillRect/>
          </a:stretch>
        </p:blipFill>
        <p:spPr>
          <a:xfrm>
            <a:off x="191343" y="2311052"/>
            <a:ext cx="5234705" cy="3846934"/>
          </a:xfrm>
          <a:prstGeom prst="rect">
            <a:avLst/>
          </a:prstGeom>
        </p:spPr>
      </p:pic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BD913565-41C5-5D39-015B-5AD0806D9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12201" r="7797"/>
          <a:stretch>
            <a:fillRect/>
          </a:stretch>
        </p:blipFill>
        <p:spPr>
          <a:xfrm>
            <a:off x="5879976" y="2318369"/>
            <a:ext cx="5184577" cy="38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A3565-8EF8-3D65-0BF8-D66ABB45E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31ACD86-45FF-A752-2E5C-49320D7E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Performance testing</a:t>
            </a:r>
            <a:endParaRPr lang="en-US" noProof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1C247D05-6867-3D29-964C-F2B86E590D5A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48ADC35-BE27-F098-1705-7471D066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89D3B7C-BECD-2453-51F4-E42CA90E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Turbulence using N=1’000’000’000 particles simulating 0.1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1D87-907F-6801-E3D3-1F3923E4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11" name="Picture 10" descr="A graph of blue bars with numbers&#10;&#10;AI-generated content may be incorrect.">
            <a:extLst>
              <a:ext uri="{FF2B5EF4-FFF2-40B4-BE49-F238E27FC236}">
                <a16:creationId xmlns:a16="http://schemas.microsoft.com/office/drawing/2014/main" id="{6E488CC9-3056-5B80-3257-F672452D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5199" r="1721" b="4632"/>
          <a:stretch>
            <a:fillRect/>
          </a:stretch>
        </p:blipFill>
        <p:spPr>
          <a:xfrm>
            <a:off x="2459316" y="1880680"/>
            <a:ext cx="72728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EE36E-5230-B602-BBD8-164FCF708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B05BFB0-CFBF-02D2-A3B5-DA2A5BAE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Correctness testing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A38118C8-ACB1-F3DE-7A12-006EBBA7816B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B1BB1D3-AA7C-07A5-2C7E-7CF96339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391D2A4-C19C-2F54-3AFD-7EFBF390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Turbulence using N=1’000’000’000 particles simulating 0.1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1D9DB-B177-29F6-7700-DFDEADDA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10" name="Picture 9" descr="A graph of a line graph&#10;&#10;AI-generated content may be incorrect.">
            <a:extLst>
              <a:ext uri="{FF2B5EF4-FFF2-40B4-BE49-F238E27FC236}">
                <a16:creationId xmlns:a16="http://schemas.microsoft.com/office/drawing/2014/main" id="{30B91D97-886E-E64D-275F-DABF0C1AE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r="8788"/>
          <a:stretch>
            <a:fillRect/>
          </a:stretch>
        </p:blipFill>
        <p:spPr>
          <a:xfrm>
            <a:off x="2945510" y="1818053"/>
            <a:ext cx="6300980" cy="46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0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30475-00AF-9161-08DB-50FD012BF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5146463-90B3-EDE4-6AB9-D163896B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Performance testing</a:t>
            </a:r>
            <a:endParaRPr lang="en-US" noProof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9EE30BA0-22A4-B21E-1087-D0A5D80C55BE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F42901D-D684-5A1D-5C5D-7F32511B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DEAA73-4295-844E-97D9-A9A122CCB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Sedov blast using N=1’000’000’000 particles simulating 0.01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93BC8-72DB-A976-E6C7-77DEEAFE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6" name="Picture 5" descr="A graph of blue bars with numbers&#10;&#10;AI-generated content may be incorrect.">
            <a:extLst>
              <a:ext uri="{FF2B5EF4-FFF2-40B4-BE49-F238E27FC236}">
                <a16:creationId xmlns:a16="http://schemas.microsoft.com/office/drawing/2014/main" id="{24DBE99F-2E2F-D8E3-5A87-1F8DDB558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3819" r="2666" b="3717"/>
          <a:stretch>
            <a:fillRect/>
          </a:stretch>
        </p:blipFill>
        <p:spPr>
          <a:xfrm>
            <a:off x="2459596" y="1908909"/>
            <a:ext cx="7272808" cy="43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3D64A-0ABA-B347-656F-3833A7860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FDF1BFB-3030-1CDE-5B77-63B03FC1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Correctness testing</a:t>
            </a:r>
            <a:endParaRPr lang="en-US" noProof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92823583-5B6A-3626-0B06-F78282F74B37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833827D-1CCF-D70A-9F1A-C2AA06FC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8A4DE8-963B-B3F5-59EB-7C110278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Sedov blast using N=1’000’000’000 particles simulating 0.01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2B3EA-C289-EAE2-C29A-38DEA96C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11" name="Picture 10" descr="A graph of a function&#10;&#10;AI-generated content may be incorrect.">
            <a:extLst>
              <a:ext uri="{FF2B5EF4-FFF2-40B4-BE49-F238E27FC236}">
                <a16:creationId xmlns:a16="http://schemas.microsoft.com/office/drawing/2014/main" id="{45A17E10-D118-4B8C-2729-2361106C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60848"/>
            <a:ext cx="5083026" cy="4031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98E65-AB02-007B-8CA5-6744D992A318}"/>
              </a:ext>
            </a:extLst>
          </p:cNvPr>
          <p:cNvSpPr txBox="1"/>
          <p:nvPr/>
        </p:nvSpPr>
        <p:spPr>
          <a:xfrm>
            <a:off x="2567608" y="6145411"/>
            <a:ext cx="774864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original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22EC4-145D-A541-E21F-EC2EC42109C4}"/>
              </a:ext>
            </a:extLst>
          </p:cNvPr>
          <p:cNvSpPr txBox="1"/>
          <p:nvPr/>
        </p:nvSpPr>
        <p:spPr>
          <a:xfrm>
            <a:off x="7464152" y="6145411"/>
            <a:ext cx="2413822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Sync every 10 timesteps</a:t>
            </a:r>
          </a:p>
        </p:txBody>
      </p:sp>
      <p:pic>
        <p:nvPicPr>
          <p:cNvPr id="15" name="Picture 14" descr="A graph of a function&#10;&#10;AI-generated content may be incorrect.">
            <a:extLst>
              <a:ext uri="{FF2B5EF4-FFF2-40B4-BE49-F238E27FC236}">
                <a16:creationId xmlns:a16="http://schemas.microsoft.com/office/drawing/2014/main" id="{9147880A-A3C6-6269-4AE3-F9C5C4F07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62" y="2056932"/>
            <a:ext cx="4989042" cy="40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BB911-5CAF-5562-F6C1-E62FB10F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4DC8F55-B48B-5BB8-0AF3-1413782F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50BA8CF1-DF8D-867C-B3DC-AC01E1AB4650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1EC0D16-3F08-2C7E-C765-81A5F0EF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3B0576-B0BD-7417-2D92-2155E0A1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4751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trike="sngStrike" noProof="0" dirty="0"/>
              <a:t>Observation: </a:t>
            </a:r>
            <a:r>
              <a:rPr lang="en-US" sz="2000" strike="sngStrike" noProof="0" dirty="0"/>
              <a:t>In many simulations, particle distribution changes slowly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The correctness of the simulation is affected greatly even in high resolution and particles move slowly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endParaRPr lang="en-US" sz="2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Domain Decomposition is SPH-EXA follows these steps: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Domain Assignment: assigning particles to MPI Ranks in a </a:t>
            </a:r>
            <a:r>
              <a:rPr lang="en-US" sz="2000" b="1" noProof="0" dirty="0"/>
              <a:t>roughly uniform distribution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Particle Exchange: move particles to their assigned ranks, updating local and global data structures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Halo Exchange: determine ghost particles for neighbor interactions and copy them to the corresponding rank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BADBC-3B61-A1D2-51E4-2F26DAC5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256AA-E7D6-80CD-FDEF-28B617273558}"/>
              </a:ext>
            </a:extLst>
          </p:cNvPr>
          <p:cNvSpPr/>
          <p:nvPr/>
        </p:nvSpPr>
        <p:spPr>
          <a:xfrm>
            <a:off x="7608168" y="2852936"/>
            <a:ext cx="345638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AF4D5-BE79-C758-EF94-277ADA81139B}"/>
              </a:ext>
            </a:extLst>
          </p:cNvPr>
          <p:cNvSpPr txBox="1"/>
          <p:nvPr/>
        </p:nvSpPr>
        <p:spPr>
          <a:xfrm>
            <a:off x="349092" y="5995984"/>
            <a:ext cx="11507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0" dirty="0"/>
              <a:t>Instead of updating the cornerstone tree every few </a:t>
            </a:r>
            <a:r>
              <a:rPr lang="en-US" noProof="0" dirty="0"/>
              <a:t>timesteps, keep the distribution until load imbalance occurs</a:t>
            </a:r>
            <a:r>
              <a:rPr lang="en-US" sz="1800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32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CCA38-E6F4-CAAA-C4A4-AB6920AB4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66868B2-7F96-66C7-067A-DB82BAB6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2 - Details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D66FC220-5489-E993-8017-3E07BFAD2C91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055AE1-1928-D69C-C678-2ACBE7E5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97E59C-3C3E-7E93-2808-DBC69C5B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4751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New Domain Decomposition is SPH-EXA follows these steps: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Domain Assignment: check the number of particles per rank and re-distribute if the particle difference is above a certain threshold, for example 1%.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endParaRPr lang="en-US" sz="2000" b="1" noProof="0" dirty="0"/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Every timestep, do the following without any changes:</a:t>
            </a:r>
          </a:p>
          <a:p>
            <a:pPr marL="1005750" lvl="4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Particle Exchange: move particles to their assigned ranks, updating local and global data structures</a:t>
            </a:r>
          </a:p>
          <a:p>
            <a:pPr marL="1005750" lvl="4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Halo Exchange: determine ghost particles for neighbor interactions and copy them to the corresponding rank</a:t>
            </a:r>
          </a:p>
          <a:p>
            <a:pPr marL="1005750" lvl="4" indent="-285750">
              <a:buFont typeface="Arial" panose="020B0604020202020204" pitchFamily="34" charset="0"/>
              <a:buChar char="•"/>
            </a:pPr>
            <a:endParaRPr lang="en-US" sz="2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Domain Assignment is on average ~10% of the domain decomposition (which is on average 10-20% of the time per time-step).</a:t>
            </a:r>
            <a:r>
              <a:rPr lang="en-US" sz="2000" noProof="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56A8-A68B-3621-B475-EFEDAD34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340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182AF-AEFB-7E91-426F-10B2B71C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5F3797FC-0775-30C8-8989-56E3DB7C6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6449" r="10558"/>
          <a:stretch>
            <a:fillRect/>
          </a:stretch>
        </p:blipFill>
        <p:spPr>
          <a:xfrm>
            <a:off x="479376" y="1844824"/>
            <a:ext cx="5112568" cy="4098925"/>
          </a:xfrm>
          <a:prstGeom prst="rect">
            <a:avLst/>
          </a:prstGeom>
        </p:spPr>
      </p:pic>
      <p:pic>
        <p:nvPicPr>
          <p:cNvPr id="6" name="Picture 5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9BE09521-DD82-9726-CB77-71346E85E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6449" r="10558"/>
          <a:stretch>
            <a:fillRect/>
          </a:stretch>
        </p:blipFill>
        <p:spPr>
          <a:xfrm>
            <a:off x="6065797" y="1844824"/>
            <a:ext cx="5112568" cy="409892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82E8A21-9660-216D-6516-E7E073D8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Correctness Testing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ACA96361-0591-24FA-0668-A78CD2DB8F45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84BFACD-48CD-DDEC-C2ED-53C0EA07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EFBF835-0A75-40D6-FE20-8446E894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Gresho-chan</a:t>
            </a:r>
            <a:r>
              <a:rPr lang="en-US" sz="2000" dirty="0"/>
              <a:t> vortex using N = 1’119’744’000 particles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141B6-9AE4-46C6-00AE-E94DDECE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A1DF0B-6E73-E084-C598-3419818E1FBB}"/>
              </a:ext>
            </a:extLst>
          </p:cNvPr>
          <p:cNvSpPr txBox="1"/>
          <p:nvPr/>
        </p:nvSpPr>
        <p:spPr>
          <a:xfrm>
            <a:off x="2567608" y="6145411"/>
            <a:ext cx="774864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original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23720D-D96B-4BB3-547C-8FBFA47358E2}"/>
              </a:ext>
            </a:extLst>
          </p:cNvPr>
          <p:cNvSpPr txBox="1"/>
          <p:nvPr/>
        </p:nvSpPr>
        <p:spPr>
          <a:xfrm>
            <a:off x="6185514" y="5854838"/>
            <a:ext cx="5328032" cy="5811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noProof="0" dirty="0"/>
              <a:t>No redistribution unless # of particles in a </a:t>
            </a:r>
          </a:p>
          <a:p>
            <a:pPr algn="ctr">
              <a:lnSpc>
                <a:spcPts val="2200"/>
              </a:lnSpc>
            </a:pPr>
            <a:r>
              <a:rPr lang="en-US" noProof="0" dirty="0"/>
              <a:t>rank is 1% more than the average particles per rank</a:t>
            </a:r>
          </a:p>
        </p:txBody>
      </p:sp>
    </p:spTree>
    <p:extLst>
      <p:ext uri="{BB962C8B-B14F-4D97-AF65-F5344CB8AC3E}">
        <p14:creationId xmlns:p14="http://schemas.microsoft.com/office/powerpoint/2010/main" val="381380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AD1EC-7526-283F-E431-AC3D5F203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6E948E2-446E-B3FC-5078-FF0AC547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989DFC4E-837F-22E0-87D9-92DBA8CBA21F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81E7CEC-72FA-1B0C-6BF6-51F0CB40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CED97B-B1F1-9564-E018-11B232D2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4751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SPH-EXA</a:t>
            </a:r>
            <a:r>
              <a:rPr lang="en-US" sz="2000" noProof="0" dirty="0"/>
              <a:t> is a scalable smoothed particle hydrodynamics simulation framework interdisciplinarily co-designed by computational physicists and computer scientists to exploit Exascale supercomputers.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SPH-EXA uses the </a:t>
            </a:r>
            <a:r>
              <a:rPr lang="en-US" sz="2000" b="1" noProof="0" dirty="0"/>
              <a:t>cornerstone tree </a:t>
            </a:r>
            <a:r>
              <a:rPr lang="en-US" sz="2000" noProof="0" dirty="0"/>
              <a:t>which implements </a:t>
            </a:r>
            <a:r>
              <a:rPr lang="en-US" sz="2000" i="1" noProof="0" dirty="0"/>
              <a:t>space-filling curves </a:t>
            </a:r>
            <a:r>
              <a:rPr lang="en-US" sz="2000" noProof="0" dirty="0"/>
              <a:t>for domain decomposition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Original implementation: full global synchronization </a:t>
            </a:r>
            <a:r>
              <a:rPr lang="en-US" sz="2000" dirty="0"/>
              <a:t>of the domain </a:t>
            </a:r>
            <a:r>
              <a:rPr lang="en-US" sz="2000" noProof="0" dirty="0"/>
              <a:t>every timestep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Domain rebalancing (particle redistribution across ranks)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Octree reconstruction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Halo particle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Domain decomposition takes between 10-20% of each timestep depending on the simulation case</a:t>
            </a: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BCD57-F4F4-E2CC-3CC7-BD18978F33DC}"/>
              </a:ext>
            </a:extLst>
          </p:cNvPr>
          <p:cNvSpPr txBox="1"/>
          <p:nvPr/>
        </p:nvSpPr>
        <p:spPr>
          <a:xfrm>
            <a:off x="321068" y="6069597"/>
            <a:ext cx="11521840" cy="3835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noProof="0" dirty="0"/>
              <a:t>Reduce domain decomposition overhead while maintaining simulation accuracy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70DC4-E062-7EFF-7409-3E5D6909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1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F79DB-B9D5-4E17-489F-7D5FF77CA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568C0D1-AC6E-524D-B639-E5015F90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2 – Correctness Testing</a:t>
            </a:r>
            <a:endParaRPr lang="en-US" noProof="0" dirty="0"/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4774000-D9C9-A671-B0D8-BB2DC5A93728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42D5A2D-867D-D7E4-7AA5-1EBA0A72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95F65B-4FA3-9981-DC68-5AEC4037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Gresho-chan vortex using N=1’119’744’000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60D41-65AB-2CE5-8ED3-17039FE8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F6FF6-C8EC-C777-B7BF-C27955A930EE}"/>
              </a:ext>
            </a:extLst>
          </p:cNvPr>
          <p:cNvSpPr txBox="1"/>
          <p:nvPr/>
        </p:nvSpPr>
        <p:spPr>
          <a:xfrm>
            <a:off x="2567608" y="6145411"/>
            <a:ext cx="774864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original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75131A-7603-F2F3-5399-742109948792}"/>
              </a:ext>
            </a:extLst>
          </p:cNvPr>
          <p:cNvSpPr txBox="1"/>
          <p:nvPr/>
        </p:nvSpPr>
        <p:spPr>
          <a:xfrm>
            <a:off x="6456040" y="6124198"/>
            <a:ext cx="4608512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No redistribution unless load imbalance &gt; 1%</a:t>
            </a:r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7CA32AA2-5F51-F7A5-3865-C4BBFA14E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11834" r="6745"/>
          <a:stretch>
            <a:fillRect/>
          </a:stretch>
        </p:blipFill>
        <p:spPr>
          <a:xfrm>
            <a:off x="191343" y="2311052"/>
            <a:ext cx="5234705" cy="3846934"/>
          </a:xfrm>
          <a:prstGeom prst="rect">
            <a:avLst/>
          </a:prstGeom>
        </p:spPr>
      </p:pic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A17A14A1-7EA2-2D90-EE07-48ADF7A7A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11834" r="6745"/>
          <a:stretch>
            <a:fillRect/>
          </a:stretch>
        </p:blipFill>
        <p:spPr>
          <a:xfrm>
            <a:off x="6142943" y="2240756"/>
            <a:ext cx="5234705" cy="38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9CC1B-7E7B-59C0-3E18-B3E26AA05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5CBFC5-59BB-2B1E-4AE6-2325D614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Correctness testing</a:t>
            </a:r>
            <a:endParaRPr lang="en-US" noProof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48191846-DC5A-E944-CFD9-655C308F0F7E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F4E396F-0977-7314-3DEC-037706AE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B6E0D2-777B-D202-947A-903F99FB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Sedov blast using N=1’000’000’000 particles simulating 0.01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3CD4C-E69D-E2BF-AABD-1373D8CE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11" name="Picture 10" descr="A graph of a function&#10;&#10;AI-generated content may be incorrect.">
            <a:extLst>
              <a:ext uri="{FF2B5EF4-FFF2-40B4-BE49-F238E27FC236}">
                <a16:creationId xmlns:a16="http://schemas.microsoft.com/office/drawing/2014/main" id="{0494317A-8239-790C-5B80-84B97B215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60848"/>
            <a:ext cx="5083026" cy="4031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D08852-DCDB-C230-D861-427B825884CC}"/>
              </a:ext>
            </a:extLst>
          </p:cNvPr>
          <p:cNvSpPr txBox="1"/>
          <p:nvPr/>
        </p:nvSpPr>
        <p:spPr>
          <a:xfrm>
            <a:off x="2567608" y="6145411"/>
            <a:ext cx="774864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original</a:t>
            </a: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AB5FB0D6-C554-829B-6EF5-55EDD8084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65" y="2060847"/>
            <a:ext cx="5083026" cy="4031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6A072-DDA8-72B9-53E9-0B6B5294DBBF}"/>
              </a:ext>
            </a:extLst>
          </p:cNvPr>
          <p:cNvSpPr txBox="1"/>
          <p:nvPr/>
        </p:nvSpPr>
        <p:spPr>
          <a:xfrm>
            <a:off x="6456040" y="6124198"/>
            <a:ext cx="4608512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No redistribution unless load imbalance &gt; 1%</a:t>
            </a:r>
          </a:p>
        </p:txBody>
      </p:sp>
    </p:spTree>
    <p:extLst>
      <p:ext uri="{BB962C8B-B14F-4D97-AF65-F5344CB8AC3E}">
        <p14:creationId xmlns:p14="http://schemas.microsoft.com/office/powerpoint/2010/main" val="28107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8F37D-FA99-FDDE-5DBD-7A963E66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3116A2A-058B-04F1-CBC4-BB19B98DA1A5}"/>
              </a:ext>
            </a:extLst>
          </p:cNvPr>
          <p:cNvGrpSpPr/>
          <p:nvPr/>
        </p:nvGrpSpPr>
        <p:grpSpPr>
          <a:xfrm>
            <a:off x="6050518" y="1372450"/>
            <a:ext cx="6132276" cy="5084861"/>
            <a:chOff x="6050518" y="1372450"/>
            <a:chExt cx="6132276" cy="5084861"/>
          </a:xfrm>
        </p:grpSpPr>
        <p:pic>
          <p:nvPicPr>
            <p:cNvPr id="6" name="Picture 5" descr="A diagram of a colorful circle&#10;&#10;AI-generated content may be incorrect.">
              <a:extLst>
                <a:ext uri="{FF2B5EF4-FFF2-40B4-BE49-F238E27FC236}">
                  <a16:creationId xmlns:a16="http://schemas.microsoft.com/office/drawing/2014/main" id="{79F5C6EA-72B2-2FF9-EE20-F3E0669C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518" y="1372450"/>
              <a:ext cx="5970351" cy="50848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C0A512-CD93-3B3B-BC66-70C0FB34A59F}"/>
                </a:ext>
              </a:extLst>
            </p:cNvPr>
            <p:cNvSpPr txBox="1"/>
            <p:nvPr/>
          </p:nvSpPr>
          <p:spPr>
            <a:xfrm rot="16200000">
              <a:off x="11696833" y="3591110"/>
              <a:ext cx="648072" cy="3238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noProof="0" dirty="0"/>
                <a:t>Temp</a:t>
              </a: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A58248B2-4B7F-6B4C-5FFA-411E565E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502A7882-9C6B-7B02-3A3F-B6BA79B7915E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3477524-CF38-A419-97E9-4FDBD969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C79E91-3377-539D-5495-017FD746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576092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Brown dwarf is engulfed by the sun.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5’360’406 global particles</a:t>
            </a:r>
            <a:endParaRPr lang="en-US" sz="2000" noProof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5260406 Sun particles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100000 Brown Dwarf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After the clash, particle density is widely different through the domain.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197A2-77BB-14F8-8758-195A661A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8695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7F29F-FA20-EE43-F5C7-A67F91379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colorful circle&#10;&#10;AI-generated content may be incorrect.">
            <a:extLst>
              <a:ext uri="{FF2B5EF4-FFF2-40B4-BE49-F238E27FC236}">
                <a16:creationId xmlns:a16="http://schemas.microsoft.com/office/drawing/2014/main" id="{423FB186-D5E5-D1EC-2633-2BAD1021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02" y="1227354"/>
            <a:ext cx="5822682" cy="522582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584691E8-0672-94B2-2E06-7B5654D9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B5B7515-65A7-A3FF-4D8E-80C06D685CCF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865AF5A-0AFD-73C9-498A-0E3F13B3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D1F2B1B-A0DF-EE96-CA96-1B4A925C2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576092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We start testing the new approach to the domain decomposition from simulation time = 6’714.77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Simulate 1000 time-steps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Density difference in the domain is apparent.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We re-distribute particles uniformly when the number of particles of a rank exceeds 1% of the average </a:t>
            </a:r>
            <a:r>
              <a:rPr lang="en-US" sz="2000" dirty="0"/>
              <a:t>number</a:t>
            </a:r>
            <a:r>
              <a:rPr lang="en-US" sz="2000" noProof="0" dirty="0"/>
              <a:t> of particles across all ranks.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8B414-F749-7E4C-E497-5D128383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6A61C-1DA3-E808-F18C-B99B9B1D7DC7}"/>
              </a:ext>
            </a:extLst>
          </p:cNvPr>
          <p:cNvSpPr txBox="1"/>
          <p:nvPr/>
        </p:nvSpPr>
        <p:spPr>
          <a:xfrm rot="16200000">
            <a:off x="11696833" y="3591110"/>
            <a:ext cx="648072" cy="3238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Temp</a:t>
            </a:r>
          </a:p>
        </p:txBody>
      </p:sp>
    </p:spTree>
    <p:extLst>
      <p:ext uri="{BB962C8B-B14F-4D97-AF65-F5344CB8AC3E}">
        <p14:creationId xmlns:p14="http://schemas.microsoft.com/office/powerpoint/2010/main" val="934384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41442-DBB2-8ACF-4C5B-14E2527EF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EC30889-8259-67F7-2DFA-B4B0600F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 – Load imbalance evaluation</a:t>
            </a:r>
            <a:endParaRPr lang="en-US" noProof="0" dirty="0">
              <a:highlight>
                <a:srgbClr val="FFFF00"/>
              </a:highlight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7A1FE185-8F72-F834-E7D4-52A66EE14D9A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6E15159-6D8D-BFF6-9D7A-257F7DC4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260532-9019-DC79-8AF5-11A8EA97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Load imbalance does not occur most of the time and re-balancing occurs when imbalance peaks </a:t>
            </a:r>
            <a:r>
              <a:rPr lang="en-US" sz="2000" dirty="0"/>
              <a:t>as shown in the plot</a:t>
            </a:r>
            <a:endParaRPr lang="en-US" sz="2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Average performance benefit of not re-decomposing every timestep ~2%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44D69-CCC4-9343-9DCB-367E0F66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24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E3A9E-837C-AAEC-13C4-7D7037A3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20" y="2524545"/>
            <a:ext cx="7772400" cy="3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9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8035-54EB-EB53-0BC7-AB0775216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8D955FD-8694-7009-8B49-A9D9AE4E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 – Load imbalance evaluation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49170912-A543-20E0-9535-039DACDA816A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2D1C427-8DC0-AC66-AFA8-A9B1867C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AF5257-3E97-DAA5-F0D0-966AC577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Load imbalance does not occur most of the time and re-balancing occurs when imbalance peaks as shown in the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Average performance benefit of not re-decomposing every timestep ~2%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C1AA2-9E15-730D-107D-C256BC1D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25</a:t>
            </a:fld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59584-4962-4854-E520-317330D8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20" y="2524545"/>
            <a:ext cx="7772400" cy="3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6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ACA09-1DB4-78E4-7B12-03342F6B7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B76052-8EAA-582A-2254-01401F5A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 – Load imbalance evaluation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1F39A244-F6DD-4DB5-9393-236B1155FDF4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AAC1415-4526-4BF5-08AE-E90A38BD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D77780-FE2C-25D3-B6D3-99978267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Load imbalance does not occur most of the time and re-balancing occurs when imbalance peaks as shown in the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Average performance benefit of not re-decomposing every timestep ~2%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3B5FF-05DF-5181-5275-43DF3E3A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26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F9319-60FA-4B25-8A08-A01513E2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20" y="2380529"/>
            <a:ext cx="7772400" cy="3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6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4EAC-910C-E29A-46A9-A552D7C6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E8E0363-79E2-9A7D-C111-E92C59B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 – Load imbalance evaluation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211FA577-5875-3CC8-ADE7-6FC355302AFE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0AA305E-8C3E-3679-C7A1-D64E4AAC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0CC4DF-E967-DD1F-525B-8F2A3F35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Load imbalance does not occur most of the time and re-balancing occurs when imbalance peaks as shown in the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Average performance benefit of not re-decomposing every timestep ~2%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48DF4-D28E-E983-C705-D9819CCF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27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5339B-00C5-9EEB-5AAE-5C5967EEC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20" y="2380529"/>
            <a:ext cx="7772400" cy="3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3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068A8-A282-F663-0BBC-091DD510C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9ECC39D-42A2-A159-7D32-A5C52D9B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 – Load imbalance evaluation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6E7E7CD0-99E6-1CEC-9208-E371CB8B6E6B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45DCCF8-EF5A-779A-8245-EB5901FD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B0C623-5833-B2FD-1823-5D3B46AD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Load imbalance does not occur most of the time and re-balancing occurs when imbalance peaks as shown in the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Average performance benefit of not re-decomposing every timestep ~2%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0CD41-0527-1B68-FB74-0BCCF07B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28</a:t>
            </a:fld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B87BD-1951-3CB0-0882-A9DDCB4F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20" y="2402005"/>
            <a:ext cx="7772400" cy="3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38C36-B3B6-D396-4C5A-31F008E72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1D87F0C-1AE6-8E34-29AE-DEE0B554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 – Load imbalance evaluation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C333D997-6EA8-4C4E-1C32-73851482C17C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7DCCBF3-22AD-F11C-1AB8-C96B9E7B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D568B3-8E2F-81B8-3446-9C7A3DDA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Load imbalance does not occur most of the time and re-balancing occurs when imbalance peaks as shown in the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Average performance benefit of not re-decomposing every timestep ~2%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E39A-FA33-D061-FFFD-C30067BF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29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E92DA-B75A-6851-1D3A-6CA0C152D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20" y="2387923"/>
            <a:ext cx="7772400" cy="3856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A08828-B1CF-A5D6-A5F0-AFB4713715E1}"/>
              </a:ext>
            </a:extLst>
          </p:cNvPr>
          <p:cNvSpPr/>
          <p:nvPr/>
        </p:nvSpPr>
        <p:spPr>
          <a:xfrm>
            <a:off x="6096000" y="2636912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94160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2D8B5-3864-A3FA-BC50-F89D0E2F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8C1E291-A6E2-37DE-603F-905AB796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 Decomposition in Scientific Applications</a:t>
            </a:r>
            <a:endParaRPr lang="en-US" strike="sngStrike" noProof="0" dirty="0"/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370C41C9-FE6C-1FF2-7087-F0001ACEA1C9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5B9E605-AA15-A8FA-A33E-1EE9BA8A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EFE3AE-67B9-F77E-1EF5-1F447A60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475159"/>
          </a:xfrm>
        </p:spPr>
        <p:txBody>
          <a:bodyPr/>
          <a:lstStyle/>
          <a:p>
            <a:r>
              <a:rPr lang="en-US" sz="2000" b="1" dirty="0"/>
              <a:t>The Goal:</a:t>
            </a:r>
            <a:endParaRPr lang="en-US" sz="2000" b="1" dirty="0">
              <a:solidFill>
                <a:srgbClr val="FF0000"/>
              </a:solidFill>
            </a:endParaRPr>
          </a:p>
          <a:p>
            <a:pPr lvl="2" indent="0">
              <a:buNone/>
            </a:pPr>
            <a:r>
              <a:rPr lang="en-US" sz="2000" dirty="0"/>
              <a:t>Efficiently divide particles among compute nodes</a:t>
            </a:r>
          </a:p>
          <a:p>
            <a:pPr lvl="2" indent="0">
              <a:buNone/>
            </a:pPr>
            <a:r>
              <a:rPr lang="en-US" sz="2000" dirty="0"/>
              <a:t>Ensure each node has roughly equal work to avoid load imbalance</a:t>
            </a:r>
            <a:endParaRPr lang="en-US" sz="2000" dirty="0">
              <a:solidFill>
                <a:srgbClr val="FF0000"/>
              </a:solidFill>
            </a:endParaRPr>
          </a:p>
          <a:p>
            <a:pPr lvl="2" indent="0">
              <a:buNone/>
            </a:pPr>
            <a:r>
              <a:rPr lang="en-US" sz="2000" dirty="0"/>
              <a:t>Minimize communication between nodes (data locality)</a:t>
            </a:r>
          </a:p>
          <a:p>
            <a:pPr lvl="2" indent="0">
              <a:buNone/>
            </a:pPr>
            <a:r>
              <a:rPr lang="en-US" sz="2000" dirty="0"/>
              <a:t>Enable particles to interact with their neighbors even across node boundaries</a:t>
            </a:r>
          </a:p>
          <a:p>
            <a:endParaRPr lang="en-US" sz="2000" b="1" noProof="0" dirty="0"/>
          </a:p>
          <a:p>
            <a:r>
              <a:rPr lang="en-US" sz="2000" b="1" noProof="0" dirty="0"/>
              <a:t>The Challenge:</a:t>
            </a:r>
            <a:endParaRPr lang="en-US" sz="2000" b="1" noProof="0" dirty="0">
              <a:solidFill>
                <a:srgbClr val="FF0000"/>
              </a:solidFill>
            </a:endParaRPr>
          </a:p>
          <a:p>
            <a:pPr lvl="2" indent="0">
              <a:buNone/>
            </a:pPr>
            <a:r>
              <a:rPr lang="en-US" sz="2000" noProof="0" dirty="0"/>
              <a:t>We want to simulate billions to trillions of </a:t>
            </a:r>
            <a:r>
              <a:rPr lang="en-US" sz="2000" dirty="0"/>
              <a:t>SPH &amp; other </a:t>
            </a:r>
            <a:r>
              <a:rPr lang="en-US" sz="2000" noProof="0" dirty="0"/>
              <a:t>particles </a:t>
            </a:r>
            <a:r>
              <a:rPr lang="en-US" sz="2000" dirty="0"/>
              <a:t>with various physics</a:t>
            </a:r>
            <a:endParaRPr lang="en-US" sz="2000" noProof="0" dirty="0"/>
          </a:p>
          <a:p>
            <a:pPr lvl="2" indent="0">
              <a:buNone/>
            </a:pPr>
            <a:r>
              <a:rPr lang="en-US" sz="2000" noProof="0" dirty="0"/>
              <a:t>One single computer cannot hold all associated data in memory or compute forces fast enough</a:t>
            </a:r>
          </a:p>
          <a:p>
            <a:pPr lvl="2" indent="0">
              <a:buNone/>
            </a:pPr>
            <a:r>
              <a:rPr lang="en-US" sz="2000" noProof="0" dirty="0"/>
              <a:t>Need to split the work and data across thousands of computing nodes</a:t>
            </a:r>
          </a:p>
          <a:p>
            <a:pPr lvl="2" indent="0">
              <a:buNone/>
            </a:pPr>
            <a:r>
              <a:rPr lang="en-US" sz="2000" noProof="0" dirty="0"/>
              <a:t>Spatial Decomposition is difficult to keep track and load balance.</a:t>
            </a:r>
            <a:r>
              <a:rPr lang="en-US" sz="2000" noProof="0" dirty="0">
                <a:solidFill>
                  <a:srgbClr val="FF0000"/>
                </a:solidFill>
              </a:rPr>
              <a:t> </a:t>
            </a:r>
            <a:endParaRPr lang="en-US" sz="2000" b="1" noProof="0" dirty="0">
              <a:solidFill>
                <a:srgbClr val="FF0000"/>
              </a:solidFill>
            </a:endParaRPr>
          </a:p>
          <a:p>
            <a:pPr lvl="2" indent="0">
              <a:buNone/>
            </a:pPr>
            <a:endParaRPr lang="en-US" sz="2000" b="1" noProof="0" dirty="0"/>
          </a:p>
          <a:p>
            <a:r>
              <a:rPr lang="en-US" sz="2000" b="1" noProof="0" dirty="0"/>
              <a:t>Solution:</a:t>
            </a:r>
            <a:r>
              <a:rPr lang="en-US" sz="2000" noProof="0" dirty="0"/>
              <a:t> use space filling curves!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9DFA-1649-15D5-EBEE-4D2130AB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9156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4844-117F-E824-7B83-D4E9C65ED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A4A6797-58DC-D1CD-F2E3-6D8AF682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2 – Use case: Engulfment – Load imbalance evaluation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D8160978-1F15-920C-8FF5-F5FDBD6E3981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A787580-4B57-72D4-C1DF-7A20EF7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1A22F1-B378-C088-66EE-CEC20D98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71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Load imbalance does not occur most of the time and re-balancing occurs when imbalance peaks as shown in the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Average performance benefit of not re-decomposing every timestep ~2%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78757-0A6C-C912-EDDB-D2F3CF48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30</a:t>
            </a:fld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D24AA-8B5C-5C83-96E0-8607922DA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66" y="2348879"/>
            <a:ext cx="6797150" cy="4075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E3961A-78AE-AAB6-A193-0570092AD33A}"/>
              </a:ext>
            </a:extLst>
          </p:cNvPr>
          <p:cNvSpPr/>
          <p:nvPr/>
        </p:nvSpPr>
        <p:spPr>
          <a:xfrm>
            <a:off x="7824192" y="2802472"/>
            <a:ext cx="1368152" cy="34348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87407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E2425-21B6-680D-44EC-93C2E274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6584C3-E256-249A-2529-476551AB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1BA5FCF0-A5C5-383B-803C-BE44B6853D6D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7906B13-A29C-B100-D89E-B51EEE81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52E7FA-11A9-6C7E-3ABA-AD31F4378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263562"/>
            <a:ext cx="11521840" cy="30295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Evaluated whether we need to re-balance the simulation domain every timestep</a:t>
            </a:r>
            <a:endParaRPr lang="en-US" sz="2000" noProof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Preserving the previous assignment and re-decomposing the domain in preset intervals greatly impacts the simulation correctness due to stale neighbor information.</a:t>
            </a:r>
            <a:endParaRPr lang="en-US" sz="2000" noProof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Disabling uniform distribution happening every timestep while updating the cornerstone tree fixes the correctness problem</a:t>
            </a:r>
            <a:endParaRPr lang="en-US" sz="2000" noProof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Evaluated the proposed solution in a small Engulfment case with 2% performance improvement. Larger Engulfment simulations is expected to bring higher improvement.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0BE41-F50C-1890-11E5-F512ACD2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31</a:t>
            </a:fld>
            <a:endParaRPr lang="en-US" noProof="0" dirty="0"/>
          </a:p>
        </p:txBody>
      </p:sp>
      <p:sp>
        <p:nvSpPr>
          <p:cNvPr id="3" name="Titel 6">
            <a:extLst>
              <a:ext uri="{FF2B5EF4-FFF2-40B4-BE49-F238E27FC236}">
                <a16:creationId xmlns:a16="http://schemas.microsoft.com/office/drawing/2014/main" id="{CEAF4E73-2239-FF73-CADA-C14D51F6FDD3}"/>
              </a:ext>
            </a:extLst>
          </p:cNvPr>
          <p:cNvSpPr txBox="1">
            <a:spLocks/>
          </p:cNvSpPr>
          <p:nvPr/>
        </p:nvSpPr>
        <p:spPr>
          <a:xfrm>
            <a:off x="334800" y="4563331"/>
            <a:ext cx="11521840" cy="5939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Next Steps</a:t>
            </a: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9C6CCC9E-7BD7-621F-C9F6-3FD6682E2F77}"/>
              </a:ext>
            </a:extLst>
          </p:cNvPr>
          <p:cNvCxnSpPr/>
          <p:nvPr/>
        </p:nvCxnSpPr>
        <p:spPr>
          <a:xfrm>
            <a:off x="334800" y="5283262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9CEAE2-B827-076F-8577-A9ED14CB0263}"/>
              </a:ext>
            </a:extLst>
          </p:cNvPr>
          <p:cNvSpPr txBox="1">
            <a:spLocks/>
          </p:cNvSpPr>
          <p:nvPr/>
        </p:nvSpPr>
        <p:spPr>
          <a:xfrm>
            <a:off x="349092" y="5409258"/>
            <a:ext cx="11521840" cy="97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Production project for Engulfment is ongoing, simulating 1 billion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Introduce the proposed re-distribution mechanism in larger engulfment simulations</a:t>
            </a:r>
            <a:endParaRPr lang="en-US" sz="2000" noProof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4508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C701-6A8E-9654-E307-9C2004F3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1C0A56-B080-B709-83A7-3ABC84F3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 Decomposition in SPH-EXA</a:t>
            </a:r>
            <a:endParaRPr lang="en-US" noProof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68355F25-236B-15D2-9EB0-6B74CE58B891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7BFE8D1-B70C-0ED7-6B96-8F6F7252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7E5DB4-8040-E4C8-A73B-FC45E124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99" y="1176139"/>
            <a:ext cx="8665155" cy="48451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Space-Filling Curve: </a:t>
            </a:r>
            <a:r>
              <a:rPr lang="en-US" sz="2000" noProof="0" dirty="0"/>
              <a:t>Instead of dividing by x, y, or z coordinates, we map 3D particle positions to a 1D curve that: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Allows easy partitioning among the computing nodes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Self-adjusts to particle redistribution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Key Property: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Consecutive particles on the SFC are spatially nearby in 3D space providing good data locality!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endParaRPr lang="en-US" sz="2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What about particle neighbor search? 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For each SPH particle, find all neighbors within smoothing length</a:t>
            </a:r>
            <a:endParaRPr lang="en-US" sz="2000" noProof="0" dirty="0">
              <a:highlight>
                <a:srgbClr val="FFFF00"/>
              </a:highlight>
            </a:endParaRP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Naive approach: Check all N particles → O(N²) → too slow!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Need spatial index structure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endParaRPr lang="en-US" sz="2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Solution: </a:t>
            </a:r>
            <a:r>
              <a:rPr lang="en-US" sz="2000" b="1" noProof="0" dirty="0"/>
              <a:t>Oct-tree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An oct-tree recursively subdivides 3D space into 8 octants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SPH-EXA uses a special variant named Cornerstone Oct-tree</a:t>
            </a:r>
            <a:r>
              <a:rPr lang="en-US" sz="2000" b="1" baseline="30000" dirty="0"/>
              <a:t>1</a:t>
            </a:r>
            <a:endParaRPr lang="en-US" sz="2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C1E3B6-7BCE-C8DA-F71C-9FB415F66DEF}"/>
              </a:ext>
            </a:extLst>
          </p:cNvPr>
          <p:cNvGrpSpPr/>
          <p:nvPr/>
        </p:nvGrpSpPr>
        <p:grpSpPr>
          <a:xfrm>
            <a:off x="9192344" y="1160749"/>
            <a:ext cx="2850945" cy="2808312"/>
            <a:chOff x="8999955" y="3643640"/>
            <a:chExt cx="2850945" cy="2808312"/>
          </a:xfrm>
        </p:grpSpPr>
        <p:pic>
          <p:nvPicPr>
            <p:cNvPr id="11" name="Picture 10" descr="A diagram of a cube with blue dots&#10;&#10;AI-generated content may be incorrect.">
              <a:extLst>
                <a:ext uri="{FF2B5EF4-FFF2-40B4-BE49-F238E27FC236}">
                  <a16:creationId xmlns:a16="http://schemas.microsoft.com/office/drawing/2014/main" id="{0486738B-28FD-CE11-AE58-0172F310F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" r="2345" b="3975"/>
            <a:stretch>
              <a:fillRect/>
            </a:stretch>
          </p:blipFill>
          <p:spPr>
            <a:xfrm>
              <a:off x="8999955" y="3643640"/>
              <a:ext cx="2850945" cy="280831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07A845-6C9C-6C15-A49D-5127070504E7}"/>
                </a:ext>
              </a:extLst>
            </p:cNvPr>
            <p:cNvSpPr/>
            <p:nvPr/>
          </p:nvSpPr>
          <p:spPr>
            <a:xfrm>
              <a:off x="9408368" y="6165304"/>
              <a:ext cx="432048" cy="286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5017B1-70A8-77C4-C90B-53BC4AD55543}"/>
                </a:ext>
              </a:extLst>
            </p:cNvPr>
            <p:cNvSpPr/>
            <p:nvPr/>
          </p:nvSpPr>
          <p:spPr>
            <a:xfrm>
              <a:off x="11187538" y="5877272"/>
              <a:ext cx="525086" cy="359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FE90F50-172E-F3A7-90D7-8A0A0C8A2DBE}"/>
              </a:ext>
            </a:extLst>
          </p:cNvPr>
          <p:cNvSpPr txBox="1"/>
          <p:nvPr/>
        </p:nvSpPr>
        <p:spPr>
          <a:xfrm>
            <a:off x="5303912" y="6511408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Keller, S., Cavelan, A., Cabezon, R., Mayer, L., &amp; Ciorba, F. (2023, June). Cornerstone: Octree construction algorithms for scalable particle simulations. In </a:t>
            </a:r>
            <a:r>
              <a:rPr lang="en-US" sz="800" b="0" i="1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Platform for Advanced Scientific Computing Conference</a:t>
            </a:r>
            <a:r>
              <a:rPr lang="en-US" sz="800" b="0" i="0" u="none" strike="noStrike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1-10).</a:t>
            </a:r>
            <a:endParaRPr lang="en-US" sz="800" noProof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C093B42-17A0-7AB1-CB0F-2447D44B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4D4367-5AC3-8AC3-4350-A013513E9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61" y="4035368"/>
            <a:ext cx="3647728" cy="20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9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D1D92-9CC1-D2CF-894D-1E7A9C14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D270C83-4F76-1BA6-FCE2-42DBC92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 Decomposition in SPH-EXA: Cornerstone Oct-tree</a:t>
            </a:r>
            <a:endParaRPr lang="en-US" noProof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8920AC9B-2BB6-F98B-C9AA-2BEF7209DFA5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3D418F3-7F48-7654-4622-F7A2E2CA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89294D-1AD8-619F-ED25-C8806A6E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8713528" cy="44751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Oct-tree n</a:t>
            </a:r>
            <a:r>
              <a:rPr lang="en-US" sz="2000" noProof="0" dirty="0"/>
              <a:t>odes are defined by SFC key ranges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Each node: [</a:t>
            </a:r>
            <a:r>
              <a:rPr lang="en-US" sz="2000" noProof="0" dirty="0" err="1"/>
              <a:t>keyStart</a:t>
            </a:r>
            <a:r>
              <a:rPr lang="en-US" sz="2000" noProof="0" dirty="0"/>
              <a:t>, </a:t>
            </a:r>
            <a:r>
              <a:rPr lang="en-US" sz="2000" noProof="0" dirty="0" err="1"/>
              <a:t>keyEnd</a:t>
            </a:r>
            <a:r>
              <a:rPr lang="en-US" sz="2000" noProof="0" dirty="0"/>
              <a:t>) on the SFC</a:t>
            </a:r>
            <a:endParaRPr lang="en-US" sz="2000" noProof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Stored as a flat array of keys instead of a pointer-based oct-tree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Globally consistent: All ranks know the entire tree</a:t>
            </a:r>
            <a:r>
              <a:rPr lang="en-US" sz="2000" noProof="0" dirty="0">
                <a:solidFill>
                  <a:srgbClr val="FF0000"/>
                </a:solidFill>
              </a:rPr>
              <a:t> </a:t>
            </a:r>
            <a:r>
              <a:rPr lang="en-US" sz="2000" noProof="0" dirty="0"/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Domain decomposition done in every time-step in SPH-EXA follows these steps:</a:t>
            </a:r>
            <a:endParaRPr lang="en-US" sz="2000" noProof="0" dirty="0">
              <a:solidFill>
                <a:srgbClr val="FF0000"/>
              </a:solidFill>
            </a:endParaRP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Domain Assignment</a:t>
            </a:r>
            <a:r>
              <a:rPr lang="en-US" sz="2000" noProof="0" dirty="0"/>
              <a:t>: assigning particles to MPI Ranks in a roughly uniform distribution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Particle Exchange</a:t>
            </a:r>
            <a:r>
              <a:rPr lang="en-US" sz="2000" noProof="0" dirty="0"/>
              <a:t>: move particles to their assigned ranks, updating local and global data structures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Halo Exchange</a:t>
            </a:r>
            <a:r>
              <a:rPr lang="en-US" sz="2000" noProof="0" dirty="0"/>
              <a:t>: determine ghost particles for neighbor interactions and copy them to the corresponding ran</a:t>
            </a:r>
            <a:endParaRPr lang="en-US" sz="2000" noProof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5C99F-46C0-A998-3A86-7D7565C3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8C575-61D3-65A3-3430-E1174A4B141F}"/>
              </a:ext>
            </a:extLst>
          </p:cNvPr>
          <p:cNvSpPr txBox="1"/>
          <p:nvPr/>
        </p:nvSpPr>
        <p:spPr>
          <a:xfrm>
            <a:off x="349092" y="5890606"/>
            <a:ext cx="11507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0" dirty="0"/>
              <a:t>Domain decomposition takes between 10-20% of each timestep depending on the simulation case</a:t>
            </a:r>
          </a:p>
        </p:txBody>
      </p:sp>
      <p:pic>
        <p:nvPicPr>
          <p:cNvPr id="3" name="Picture 2" descr="A red square in a white grid&#10;&#10;AI-generated content may be incorrect.">
            <a:extLst>
              <a:ext uri="{FF2B5EF4-FFF2-40B4-BE49-F238E27FC236}">
                <a16:creationId xmlns:a16="http://schemas.microsoft.com/office/drawing/2014/main" id="{7E6A7AA5-7DB0-558A-753E-8BB421DFC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78" y="1411413"/>
            <a:ext cx="2354611" cy="23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A43B4-792A-A4B8-520D-17598D33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8912E91-25B6-B213-AEFB-5067F331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C2A9005-44F2-DDC0-7F15-7063732FF0F1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A8C6EC8-C6F0-902B-782F-462A4C76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328D23-4F4A-8019-DEDA-007AC06D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44751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Observation: </a:t>
            </a:r>
            <a:r>
              <a:rPr lang="en-US" sz="2000" noProof="0" dirty="0"/>
              <a:t>In many simulations, particle distribution changes slowly: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Smooth flows: particles move coherently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Small timesteps: limited displacement of</a:t>
            </a:r>
            <a:r>
              <a:rPr lang="en-US" sz="2000" dirty="0"/>
              <a:t> particles </a:t>
            </a:r>
            <a:r>
              <a:rPr lang="en-US" sz="2000" noProof="0" dirty="0"/>
              <a:t>per iteration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Load remains balanced for many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Key Insight: </a:t>
            </a:r>
            <a:r>
              <a:rPr lang="en-US" sz="2000" noProof="0" dirty="0"/>
              <a:t>Can skip expensive particle redistribution while load stays balanced!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Approach: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Preserve the assignment from the previous timestep and decompose the domain in preset intervals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10-20% performance saving when we do not redistribute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Caveat: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Particles move and change positions anyway, so calculation accuracy is affected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Halo discovery is affected when the previous assignment is not updated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A610D-3A63-099B-6068-B264CA5C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B463E-3B95-4C80-BC07-85D71EE2123C}"/>
              </a:ext>
            </a:extLst>
          </p:cNvPr>
          <p:cNvSpPr txBox="1"/>
          <p:nvPr/>
        </p:nvSpPr>
        <p:spPr>
          <a:xfrm>
            <a:off x="349092" y="5995984"/>
            <a:ext cx="11507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0" dirty="0"/>
              <a:t>Let’s see the effects in practice!</a:t>
            </a:r>
          </a:p>
        </p:txBody>
      </p:sp>
    </p:spTree>
    <p:extLst>
      <p:ext uri="{BB962C8B-B14F-4D97-AF65-F5344CB8AC3E}">
        <p14:creationId xmlns:p14="http://schemas.microsoft.com/office/powerpoint/2010/main" val="4124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7">
            <a:extLst>
              <a:ext uri="{FF2B5EF4-FFF2-40B4-BE49-F238E27FC236}">
                <a16:creationId xmlns:a16="http://schemas.microsoft.com/office/drawing/2014/main" id="{AF06921A-FD68-E296-1C0D-D1A5B5EC3439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6">
            <a:extLst>
              <a:ext uri="{FF2B5EF4-FFF2-40B4-BE49-F238E27FC236}">
                <a16:creationId xmlns:a16="http://schemas.microsoft.com/office/drawing/2014/main" id="{33C35D04-38C1-E360-DECE-127754FE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en-US" sz="2400" noProof="0" dirty="0">
                <a:latin typeface="Georgia" panose="02040502050405020303" pitchFamily="18" charset="0"/>
              </a:rPr>
              <a:t>Factorial Design of Experiments For Rebalancing More Rarely</a:t>
            </a:r>
            <a:endParaRPr lang="en-US" noProof="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4FAFC24-A705-4CFF-32D3-E8E2B881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32E6E3DC-B739-8B2A-D49D-787CE51B8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862012"/>
                  </p:ext>
                </p:extLst>
              </p:nvPr>
            </p:nvGraphicFramePr>
            <p:xfrm>
              <a:off x="83051" y="777942"/>
              <a:ext cx="12025337" cy="5927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0670">
                      <a:extLst>
                        <a:ext uri="{9D8B030D-6E8A-4147-A177-3AD203B41FA5}">
                          <a16:colId xmlns:a16="http://schemas.microsoft.com/office/drawing/2014/main" val="971772623"/>
                        </a:ext>
                      </a:extLst>
                    </a:gridCol>
                    <a:gridCol w="3582770">
                      <a:extLst>
                        <a:ext uri="{9D8B030D-6E8A-4147-A177-3AD203B41FA5}">
                          <a16:colId xmlns:a16="http://schemas.microsoft.com/office/drawing/2014/main" val="154680129"/>
                        </a:ext>
                      </a:extLst>
                    </a:gridCol>
                    <a:gridCol w="1844289">
                      <a:extLst>
                        <a:ext uri="{9D8B030D-6E8A-4147-A177-3AD203B41FA5}">
                          <a16:colId xmlns:a16="http://schemas.microsoft.com/office/drawing/2014/main" val="3277010846"/>
                        </a:ext>
                      </a:extLst>
                    </a:gridCol>
                    <a:gridCol w="4647608">
                      <a:extLst>
                        <a:ext uri="{9D8B030D-6E8A-4147-A177-3AD203B41FA5}">
                          <a16:colId xmlns:a16="http://schemas.microsoft.com/office/drawing/2014/main" val="1017389946"/>
                        </a:ext>
                      </a:extLst>
                    </a:gridCol>
                  </a:tblGrid>
                  <a:tr h="278698"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Factors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Values</a:t>
                          </a:r>
                        </a:p>
                      </a:txBody>
                      <a:tcPr marL="45720" marR="45720" anchor="ctr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Properties</a:t>
                          </a:r>
                        </a:p>
                      </a:txBody>
                      <a:tcPr marL="45720" marR="4572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905045"/>
                      </a:ext>
                    </a:extLst>
                  </a:tr>
                  <a:tr h="279255">
                    <a:tc rowSpan="4"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SPH-EXA Test cases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--prop </a:t>
                          </a:r>
                          <a:r>
                            <a:rPr lang="en-US" sz="1200" b="1" noProof="0" dirty="0" err="1"/>
                            <a:t>sedov</a:t>
                          </a:r>
                          <a:r>
                            <a:rPr lang="en-US" sz="1200" noProof="0" dirty="0"/>
                            <a:t> –n 1000 –s 0.1</a:t>
                          </a:r>
                        </a:p>
                      </a:txBody>
                      <a:tcPr marL="45720" marR="45720">
                        <a:solidFill>
                          <a:srgbClr val="E9EEF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Sedov explosion (SPH) with 1 billion particles</a:t>
                          </a:r>
                          <a:endParaRPr lang="en-US" sz="1200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>
                        <a:solidFill>
                          <a:srgbClr val="E9EE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8809913"/>
                      </a:ext>
                    </a:extLst>
                  </a:tr>
                  <a:tr h="2786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--prop </a:t>
                          </a:r>
                          <a:r>
                            <a:rPr lang="en-US" sz="1200" b="1" noProof="0" dirty="0" err="1"/>
                            <a:t>gresho-chan</a:t>
                          </a:r>
                          <a:r>
                            <a:rPr lang="en-US" sz="1200" noProof="0" dirty="0"/>
                            <a:t> –n 240 –s 0.073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Gresho-chan vortex (SPH) with 1.1 billion particles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3711411"/>
                      </a:ext>
                    </a:extLst>
                  </a:tr>
                  <a:tr h="3258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--prop </a:t>
                          </a:r>
                          <a:r>
                            <a:rPr lang="en-US" sz="1200" b="1" noProof="0" dirty="0"/>
                            <a:t>turbulence-</a:t>
                          </a:r>
                          <a:r>
                            <a:rPr lang="en-US" sz="1200" b="1" noProof="0" dirty="0" err="1"/>
                            <a:t>ve</a:t>
                          </a:r>
                          <a:r>
                            <a:rPr lang="en-US" sz="1200" noProof="0" dirty="0"/>
                            <a:t> –n 1000 –s 0.1 –G 1.0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Turbulence with Gravity (SPH+gravity) with 1 billion particles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715238"/>
                      </a:ext>
                    </a:extLst>
                  </a:tr>
                  <a:tr h="325865">
                    <a:tc vMerge="1">
                      <a:txBody>
                        <a:bodyPr/>
                        <a:lstStyle/>
                        <a:p>
                          <a:endParaRPr lang="en-US" sz="1200" b="1" noProof="0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--prop star-relaxation –s 1000 –G 6.6726e-8 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Engulfment of a Brown Dwarf by a Sun (</a:t>
                          </a:r>
                          <a:r>
                            <a:rPr lang="en-US" sz="1200" noProof="0" dirty="0" err="1"/>
                            <a:t>SPH+gravity</a:t>
                          </a:r>
                          <a:r>
                            <a:rPr lang="en-US" sz="1200" noProof="0" dirty="0"/>
                            <a:t>) with 5360376 particles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1423055"/>
                      </a:ext>
                    </a:extLst>
                  </a:tr>
                  <a:tr h="464497">
                    <a:tc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Domain re-distribution</a:t>
                          </a:r>
                        </a:p>
                        <a:p>
                          <a:r>
                            <a:rPr lang="en-US" sz="1200" b="1" noProof="0" dirty="0"/>
                            <a:t>interval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noProof="0" dirty="0">
                              <a:solidFill>
                                <a:schemeClr val="tx1"/>
                              </a:solidFill>
                            </a:rPr>
                            <a:t>1 (baseline) | 5 | 10 | 20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Represents how many time-steps are done between domain re-distributions.</a:t>
                          </a:r>
                        </a:p>
                        <a:p>
                          <a:r>
                            <a:rPr lang="en-US" sz="1200" noProof="0" dirty="0"/>
                            <a:t>Interval 1 represents the original baseline in SPH-EXA.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45720" marR="45720">
                        <a:solidFill>
                          <a:srgbClr val="D1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509665"/>
                      </a:ext>
                    </a:extLst>
                  </a:tr>
                  <a:tr h="325865">
                    <a:tc rowSpan="5"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Load Imbalance Metrics 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noProof="0" dirty="0" err="1">
                              <a:solidFill>
                                <a:schemeClr val="tx1"/>
                              </a:solidFill>
                            </a:rPr>
                            <a:t>λ</a:t>
                          </a:r>
                          <a:r>
                            <a:rPr lang="en-US" sz="1200" b="0" noProof="0" dirty="0">
                              <a:solidFill>
                                <a:schemeClr val="tx1"/>
                              </a:solidFill>
                            </a:rPr>
                            <a:t> = (1 – 𝛍 / max) × 100 [%] 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Percent load imbalance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Ignores statistical properties of load distribution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841670"/>
                      </a:ext>
                    </a:extLst>
                  </a:tr>
                  <a:tr h="27869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noProof="0" dirty="0" err="1">
                              <a:solidFill>
                                <a:schemeClr val="tx1"/>
                              </a:solidFill>
                            </a:rPr>
                            <a:t>c.o.v.</a:t>
                          </a:r>
                          <a:r>
                            <a:rPr lang="en-US" sz="1200" b="0" noProof="0" dirty="0">
                              <a:solidFill>
                                <a:schemeClr val="tx1"/>
                              </a:solidFill>
                            </a:rPr>
                            <a:t> = 𝛔 / 𝛍 &lt; 1 [unitless] 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Coefficient of variation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Indicate either few highly loaded outlier processes or many slightly imbalanced processes. </a:t>
                          </a:r>
                        </a:p>
                        <a:p>
                          <a:pPr marL="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Cannot capture info. about application domain.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1247208"/>
                      </a:ext>
                    </a:extLst>
                  </a:tr>
                  <a:tr h="27869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i="1" noProof="0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r>
                            <a:rPr lang="en-US" sz="1200" baseline="-25000" noProof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sz="1200" noProof="0" dirty="0">
                              <a:solidFill>
                                <a:schemeClr val="tx1"/>
                              </a:solidFill>
                            </a:rPr>
                            <a:t> [s]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Skewness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1168143"/>
                      </a:ext>
                    </a:extLst>
                  </a:tr>
                  <a:tr h="34503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i="1" noProof="0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r>
                            <a:rPr lang="en-US" sz="1200" baseline="-25000" noProof="0" dirty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n-US" sz="1200" noProof="0" dirty="0">
                              <a:solidFill>
                                <a:schemeClr val="tx1"/>
                              </a:solidFill>
                            </a:rPr>
                            <a:t>[s]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Kurtosis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3369386"/>
                      </a:ext>
                    </a:extLst>
                  </a:tr>
                  <a:tr h="10726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05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050" b="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en-US" sz="1050" b="0" i="1" kern="1200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d>
                                <m:dPr>
                                  <m:ctrlPr>
                                    <a:rPr lang="en-US" sz="1050" b="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en-US" sz="1050" b="0" i="1" kern="1200" noProof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050" b="0" i="1" kern="1200" noProof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050" b="0" i="1" kern="1200" noProof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050" b="0" i="1" kern="1200" noProof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050" b="0" i="1" kern="1200" noProof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.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.</m:t>
                                      </m:r>
                                    </m:e>
                                    <m:e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.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050" b="0" i="1" kern="1200" noProof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50" b="0" i="1" kern="1200" noProof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050" b="0" i="1" kern="1200" noProof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𝑃</m:t>
                                          </m:r>
                                          <m:r>
                                            <a:rPr lang="en-US" sz="1050" b="0" i="1" kern="1200" noProof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n-US" sz="1050" b="0" noProof="0" dirty="0">
                              <a:solidFill>
                                <a:schemeClr val="tx1"/>
                              </a:solidFill>
                            </a:rPr>
                            <a:t>,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b="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b="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050" b="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b="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=</a:t>
                          </a:r>
                          <a:r>
                            <a:rPr lang="en-US" sz="1050" b="0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0" kern="1200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 </m:t>
                              </m:r>
                              <m:f>
                                <m:fPr>
                                  <m:ctrlPr>
                                    <a:rPr lang="en-US" sz="1050" b="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 b="0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050" b="0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050" b="0" kern="1200" noProof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𝛍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050" b="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 where</a:t>
                          </a:r>
                          <a:r>
                            <a:rPr lang="en-US" sz="1050" b="0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b="0" i="1" kern="1200" baseline="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b="0" i="1" kern="1200" baseline="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050" b="0" i="1" kern="1200" baseline="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lang="en-US" sz="1050" b="0" i="1" kern="1200" baseline="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b="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application execution on the p core</a:t>
                          </a:r>
                          <a:r>
                            <a:rPr lang="en-US" sz="1050" b="0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0" i="1" kern="1200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05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050" b="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05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|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05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05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050" b="0" i="1" kern="120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+. ..+</m:t>
                                  </m:r>
                                  <m:sSubSup>
                                    <m:sSubSupPr>
                                      <m:ctrlPr>
                                        <a:rPr lang="en-US" sz="105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sz="1050" b="0" i="1" kern="120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oMath>
                          </a14:m>
                          <a:endParaRPr lang="en-US" sz="1200" kern="1200" noProof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Vector-based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Captures where &amp; how high load imbalance is</a:t>
                          </a:r>
                        </a:p>
                        <a:p>
                          <a:endParaRPr lang="en-US" sz="1200" noProof="0" dirty="0"/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8835534"/>
                      </a:ext>
                    </a:extLst>
                  </a:tr>
                  <a:tr h="464497">
                    <a:tc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Computing Nodes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Daint,Alps</a:t>
                          </a:r>
                          <a:r>
                            <a:rPr lang="en-US" sz="120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partition @ CSCS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NVIDIA Grace-Hopper Superchip | 4 sockets per node | 1xCPU with 72 ARM cores with</a:t>
                          </a:r>
                        </a:p>
                        <a:p>
                          <a:r>
                            <a:rPr lang="en-US" sz="1200" noProof="0" dirty="0"/>
                            <a:t>128 GB LPDDR 5X RAM + 1x H100 GPU with 96 GB HBM3 memory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45720" marR="45720">
                        <a:solidFill>
                          <a:srgbClr val="D1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595611"/>
                      </a:ext>
                    </a:extLst>
                  </a:tr>
                  <a:tr h="325865">
                    <a:tc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Strong Scaling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 B particles on 1 | 2 | 4 | 8 nodes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1 MPI rank associated with 1 GPU device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053001"/>
                      </a:ext>
                    </a:extLst>
                  </a:tr>
                  <a:tr h="278698">
                    <a:tc rowSpan="3"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Metrics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T</a:t>
                          </a:r>
                          <a:r>
                            <a:rPr lang="en-US" sz="1200" baseline="-25000" noProof="0" dirty="0"/>
                            <a:t>PAR</a:t>
                          </a:r>
                          <a:r>
                            <a:rPr lang="en-US" sz="1200" baseline="0" noProof="0" dirty="0"/>
                            <a:t> = max (T</a:t>
                          </a:r>
                          <a:r>
                            <a:rPr lang="en-US" sz="1200" baseline="-25000" noProof="0" dirty="0"/>
                            <a:t>i</a:t>
                          </a:r>
                          <a:r>
                            <a:rPr lang="en-US" sz="1200" baseline="0" noProof="0" dirty="0"/>
                            <a:t>), </a:t>
                          </a:r>
                          <a:r>
                            <a:rPr lang="en-US" sz="1200" baseline="0" noProof="0" dirty="0" err="1"/>
                            <a:t>i</a:t>
                          </a:r>
                          <a:r>
                            <a:rPr lang="en-US" sz="1200" baseline="0" noProof="0" dirty="0"/>
                            <a:t> = 0, MPI_ranks-1</a:t>
                          </a:r>
                          <a:endParaRPr lang="en-US" sz="1200" baseline="-25000" noProof="0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Performance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0164392"/>
                      </a:ext>
                    </a:extLst>
                  </a:tr>
                  <a:tr h="278698">
                    <a:tc vMerge="1">
                      <a:txBody>
                        <a:bodyPr/>
                        <a:lstStyle/>
                        <a:p>
                          <a:endParaRPr lang="en-US" sz="1400" b="1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L1 error</a:t>
                          </a:r>
                          <a:endParaRPr lang="en-US" sz="1200" noProof="0" dirty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Accuracy measure for test cases with analytical solutions such as Sedov and Gresho-Chan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168771"/>
                      </a:ext>
                    </a:extLst>
                  </a:tr>
                  <a:tr h="325865">
                    <a:tc vMerge="1">
                      <a:txBody>
                        <a:bodyPr/>
                        <a:lstStyle/>
                        <a:p>
                          <a:endParaRPr lang="en-US" sz="1400" b="1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T</a:t>
                          </a:r>
                          <a:r>
                            <a:rPr lang="en-US" sz="1200" baseline="-25000" noProof="0" dirty="0"/>
                            <a:t>PAR</a:t>
                          </a:r>
                          <a:r>
                            <a:rPr lang="en-US" sz="1200" noProof="0" dirty="0"/>
                            <a:t>/T</a:t>
                          </a:r>
                          <a:r>
                            <a:rPr lang="en-US" sz="1200" baseline="-25000" noProof="0" dirty="0"/>
                            <a:t>SEQ </a:t>
                          </a:r>
                          <a:r>
                            <a:rPr lang="en-US" sz="1200" baseline="0" noProof="0" dirty="0"/>
                            <a:t>for strong scaling</a:t>
                          </a:r>
                          <a:endParaRPr lang="en-US" sz="1200" noProof="0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 sz="1200" noProof="0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26959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32E6E3DC-B739-8B2A-D49D-787CE51B8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862012"/>
                  </p:ext>
                </p:extLst>
              </p:nvPr>
            </p:nvGraphicFramePr>
            <p:xfrm>
              <a:off x="83051" y="777942"/>
              <a:ext cx="12025337" cy="5927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0670">
                      <a:extLst>
                        <a:ext uri="{9D8B030D-6E8A-4147-A177-3AD203B41FA5}">
                          <a16:colId xmlns:a16="http://schemas.microsoft.com/office/drawing/2014/main" val="971772623"/>
                        </a:ext>
                      </a:extLst>
                    </a:gridCol>
                    <a:gridCol w="3582770">
                      <a:extLst>
                        <a:ext uri="{9D8B030D-6E8A-4147-A177-3AD203B41FA5}">
                          <a16:colId xmlns:a16="http://schemas.microsoft.com/office/drawing/2014/main" val="154680129"/>
                        </a:ext>
                      </a:extLst>
                    </a:gridCol>
                    <a:gridCol w="1844289">
                      <a:extLst>
                        <a:ext uri="{9D8B030D-6E8A-4147-A177-3AD203B41FA5}">
                          <a16:colId xmlns:a16="http://schemas.microsoft.com/office/drawing/2014/main" val="3277010846"/>
                        </a:ext>
                      </a:extLst>
                    </a:gridCol>
                    <a:gridCol w="4647608">
                      <a:extLst>
                        <a:ext uri="{9D8B030D-6E8A-4147-A177-3AD203B41FA5}">
                          <a16:colId xmlns:a16="http://schemas.microsoft.com/office/drawing/2014/main" val="1017389946"/>
                        </a:ext>
                      </a:extLst>
                    </a:gridCol>
                  </a:tblGrid>
                  <a:tr h="278698"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Factors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Values</a:t>
                          </a:r>
                        </a:p>
                      </a:txBody>
                      <a:tcPr marL="45720" marR="45720" anchor="ctr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Properties</a:t>
                          </a:r>
                        </a:p>
                      </a:txBody>
                      <a:tcPr marL="45720" marR="4572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905045"/>
                      </a:ext>
                    </a:extLst>
                  </a:tr>
                  <a:tr h="279255">
                    <a:tc rowSpan="4"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SPH-EXA Test cases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--prop </a:t>
                          </a:r>
                          <a:r>
                            <a:rPr lang="en-US" sz="1200" b="1" noProof="0" dirty="0" err="1"/>
                            <a:t>sedov</a:t>
                          </a:r>
                          <a:r>
                            <a:rPr lang="en-US" sz="1200" noProof="0" dirty="0"/>
                            <a:t> –n 1000 –s 0.1</a:t>
                          </a:r>
                        </a:p>
                      </a:txBody>
                      <a:tcPr marL="45720" marR="45720">
                        <a:solidFill>
                          <a:srgbClr val="E9EEF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Sedov explosion (SPH) with 1 billion particles</a:t>
                          </a:r>
                          <a:endParaRPr lang="en-US" sz="1200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>
                        <a:solidFill>
                          <a:srgbClr val="E9EE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8809913"/>
                      </a:ext>
                    </a:extLst>
                  </a:tr>
                  <a:tr h="2786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--prop </a:t>
                          </a:r>
                          <a:r>
                            <a:rPr lang="en-US" sz="1200" b="1" noProof="0" dirty="0" err="1"/>
                            <a:t>gresho-chan</a:t>
                          </a:r>
                          <a:r>
                            <a:rPr lang="en-US" sz="1200" noProof="0" dirty="0"/>
                            <a:t> –n 240 –s 0.073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Gresho-chan vortex (SPH) with 1.1 billion particles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3711411"/>
                      </a:ext>
                    </a:extLst>
                  </a:tr>
                  <a:tr h="3258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--prop </a:t>
                          </a:r>
                          <a:r>
                            <a:rPr lang="en-US" sz="1200" b="1" noProof="0" dirty="0"/>
                            <a:t>turbulence-</a:t>
                          </a:r>
                          <a:r>
                            <a:rPr lang="en-US" sz="1200" b="1" noProof="0" dirty="0" err="1"/>
                            <a:t>ve</a:t>
                          </a:r>
                          <a:r>
                            <a:rPr lang="en-US" sz="1200" noProof="0" dirty="0"/>
                            <a:t> –n 1000 –s 0.1 –G 1.0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Turbulence with Gravity (SPH+gravity) with 1 billion particles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715238"/>
                      </a:ext>
                    </a:extLst>
                  </a:tr>
                  <a:tr h="325865">
                    <a:tc vMerge="1">
                      <a:txBody>
                        <a:bodyPr/>
                        <a:lstStyle/>
                        <a:p>
                          <a:endParaRPr lang="en-US" sz="1200" b="1" noProof="0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--prop star-relaxation –s 1000 –G 6.6726e-8 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Engulfment of a Brown Dwarf by a Sun (</a:t>
                          </a:r>
                          <a:r>
                            <a:rPr lang="en-US" sz="1200" noProof="0" dirty="0" err="1"/>
                            <a:t>SPH+gravity</a:t>
                          </a:r>
                          <a:r>
                            <a:rPr lang="en-US" sz="1200" noProof="0" dirty="0"/>
                            <a:t>) with 5360376 particles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1423055"/>
                      </a:ext>
                    </a:extLst>
                  </a:tr>
                  <a:tr h="464497">
                    <a:tc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Domain re-distribution</a:t>
                          </a:r>
                        </a:p>
                        <a:p>
                          <a:r>
                            <a:rPr lang="en-US" sz="1200" b="1" noProof="0" dirty="0"/>
                            <a:t>interval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noProof="0" dirty="0">
                              <a:solidFill>
                                <a:schemeClr val="tx1"/>
                              </a:solidFill>
                            </a:rPr>
                            <a:t>1 (baseline) | 5 | 10 | 20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Represents how many time-steps are done between domain re-distributions.</a:t>
                          </a:r>
                        </a:p>
                        <a:p>
                          <a:r>
                            <a:rPr lang="en-US" sz="1200" noProof="0" dirty="0"/>
                            <a:t>Interval 1 represents the original baseline in SPH-EXA.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45720" marR="45720">
                        <a:solidFill>
                          <a:srgbClr val="D1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509665"/>
                      </a:ext>
                    </a:extLst>
                  </a:tr>
                  <a:tr h="325865">
                    <a:tc rowSpan="5"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Load Imbalance Metrics 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noProof="0" dirty="0" err="1">
                              <a:solidFill>
                                <a:schemeClr val="tx1"/>
                              </a:solidFill>
                            </a:rPr>
                            <a:t>λ</a:t>
                          </a:r>
                          <a:r>
                            <a:rPr lang="en-US" sz="1200" b="0" noProof="0" dirty="0">
                              <a:solidFill>
                                <a:schemeClr val="tx1"/>
                              </a:solidFill>
                            </a:rPr>
                            <a:t> = (1 – 𝛍 / max) × 100 [%] 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Percent load imbalance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Ignores statistical properties of load distribution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841670"/>
                      </a:ext>
                    </a:extLst>
                  </a:tr>
                  <a:tr h="27869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noProof="0" dirty="0" err="1">
                              <a:solidFill>
                                <a:schemeClr val="tx1"/>
                              </a:solidFill>
                            </a:rPr>
                            <a:t>c.o.v.</a:t>
                          </a:r>
                          <a:r>
                            <a:rPr lang="en-US" sz="1200" b="0" noProof="0" dirty="0">
                              <a:solidFill>
                                <a:schemeClr val="tx1"/>
                              </a:solidFill>
                            </a:rPr>
                            <a:t> = 𝛔 / 𝛍 &lt; 1 [unitless] 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Coefficient of variation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Indicate either few highly loaded outlier processes or many slightly imbalanced processes. </a:t>
                          </a:r>
                        </a:p>
                        <a:p>
                          <a:pPr marL="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Cannot capture info. about application domain.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1247208"/>
                      </a:ext>
                    </a:extLst>
                  </a:tr>
                  <a:tr h="27869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i="1" noProof="0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r>
                            <a:rPr lang="en-US" sz="1200" baseline="-25000" noProof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sz="1200" noProof="0" dirty="0">
                              <a:solidFill>
                                <a:schemeClr val="tx1"/>
                              </a:solidFill>
                            </a:rPr>
                            <a:t> [s]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Skewness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1168143"/>
                      </a:ext>
                    </a:extLst>
                  </a:tr>
                  <a:tr h="34503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i="1" noProof="0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r>
                            <a:rPr lang="en-US" sz="1200" baseline="-25000" noProof="0" dirty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n-US" sz="1200" noProof="0" dirty="0">
                              <a:solidFill>
                                <a:schemeClr val="tx1"/>
                              </a:solidFill>
                            </a:rPr>
                            <a:t>[s]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Kurtosis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3369386"/>
                      </a:ext>
                    </a:extLst>
                  </a:tr>
                  <a:tr h="10726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marL="45720" marR="45720" anchor="ctr">
                        <a:blipFill>
                          <a:blip r:embed="rId3"/>
                          <a:stretch>
                            <a:fillRect l="-54965" t="-300000" r="-182270" b="-1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Vector-based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Captures where &amp; how high load imbalance is</a:t>
                          </a:r>
                        </a:p>
                        <a:p>
                          <a:endParaRPr lang="en-US" sz="1200" noProof="0" dirty="0"/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8835534"/>
                      </a:ext>
                    </a:extLst>
                  </a:tr>
                  <a:tr h="464497">
                    <a:tc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Computing Nodes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Daint,Alps</a:t>
                          </a:r>
                          <a:r>
                            <a:rPr lang="en-US" sz="120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partition @ CSCS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NVIDIA Grace-Hopper Superchip | 4 sockets per node | 1xCPU with 72 ARM cores with</a:t>
                          </a:r>
                        </a:p>
                        <a:p>
                          <a:r>
                            <a:rPr lang="en-US" sz="1200" noProof="0" dirty="0"/>
                            <a:t>128 GB LPDDR 5X RAM + 1x H100 GPU with 96 GB HBM3 memory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45720" marR="45720">
                        <a:solidFill>
                          <a:srgbClr val="D1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595611"/>
                      </a:ext>
                    </a:extLst>
                  </a:tr>
                  <a:tr h="325865">
                    <a:tc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Strong Scaling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 B particles on 1 | 2 | 4 | 8 nodes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1 MPI rank associated with 1 GPU device</a:t>
                          </a:r>
                        </a:p>
                      </a:txBody>
                      <a:tcPr marL="45720" marR="45720" anchor="ctr">
                        <a:solidFill>
                          <a:srgbClr val="D1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053001"/>
                      </a:ext>
                    </a:extLst>
                  </a:tr>
                  <a:tr h="278698">
                    <a:tc rowSpan="3">
                      <a:txBody>
                        <a:bodyPr/>
                        <a:lstStyle/>
                        <a:p>
                          <a:r>
                            <a:rPr lang="en-US" sz="1200" b="1" noProof="0" dirty="0"/>
                            <a:t>Metrics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T</a:t>
                          </a:r>
                          <a:r>
                            <a:rPr lang="en-US" sz="1200" baseline="-25000" noProof="0" dirty="0"/>
                            <a:t>PAR</a:t>
                          </a:r>
                          <a:r>
                            <a:rPr lang="en-US" sz="1200" baseline="0" noProof="0" dirty="0"/>
                            <a:t> = max (T</a:t>
                          </a:r>
                          <a:r>
                            <a:rPr lang="en-US" sz="1200" baseline="-25000" noProof="0" dirty="0"/>
                            <a:t>i</a:t>
                          </a:r>
                          <a:r>
                            <a:rPr lang="en-US" sz="1200" baseline="0" noProof="0" dirty="0"/>
                            <a:t>), </a:t>
                          </a:r>
                          <a:r>
                            <a:rPr lang="en-US" sz="1200" baseline="0" noProof="0" dirty="0" err="1"/>
                            <a:t>i</a:t>
                          </a:r>
                          <a:r>
                            <a:rPr lang="en-US" sz="1200" baseline="0" noProof="0" dirty="0"/>
                            <a:t> = 0, MPI_ranks-1</a:t>
                          </a:r>
                          <a:endParaRPr lang="en-US" sz="1200" baseline="-25000" noProof="0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Performance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0164392"/>
                      </a:ext>
                    </a:extLst>
                  </a:tr>
                  <a:tr h="278698">
                    <a:tc vMerge="1">
                      <a:txBody>
                        <a:bodyPr/>
                        <a:lstStyle/>
                        <a:p>
                          <a:endParaRPr lang="en-US" sz="1400" b="1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L1 error</a:t>
                          </a:r>
                          <a:endParaRPr lang="en-US" sz="1200" noProof="0" dirty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Accuracy measure for test cases with analytical solutions such as Sedov and Gresho-Chan</a:t>
                          </a:r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168771"/>
                      </a:ext>
                    </a:extLst>
                  </a:tr>
                  <a:tr h="325865">
                    <a:tc vMerge="1">
                      <a:txBody>
                        <a:bodyPr/>
                        <a:lstStyle/>
                        <a:p>
                          <a:endParaRPr lang="en-US" sz="1400" b="1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T</a:t>
                          </a:r>
                          <a:r>
                            <a:rPr lang="en-US" sz="1200" baseline="-25000" noProof="0" dirty="0"/>
                            <a:t>PAR</a:t>
                          </a:r>
                          <a:r>
                            <a:rPr lang="en-US" sz="1200" noProof="0" dirty="0"/>
                            <a:t>/T</a:t>
                          </a:r>
                          <a:r>
                            <a:rPr lang="en-US" sz="1200" baseline="-25000" noProof="0" dirty="0"/>
                            <a:t>SEQ </a:t>
                          </a:r>
                          <a:r>
                            <a:rPr lang="en-US" sz="1200" baseline="0" noProof="0" dirty="0"/>
                            <a:t>for strong scaling</a:t>
                          </a:r>
                          <a:endParaRPr lang="en-US" sz="1200" noProof="0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 sz="1200" noProof="0" dirty="0"/>
                        </a:p>
                      </a:txBody>
                      <a:tcPr marL="45720" marR="45720" anchor="ctr">
                        <a:solidFill>
                          <a:srgbClr val="E9EE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26959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AA2DED-7130-BD4E-0EBA-3FCC90CE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586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88B4-9244-5BF2-6579-6754C86B7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BFD7C97-C78C-261B-B482-2602E9A2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Performance testing</a:t>
            </a:r>
            <a:endParaRPr lang="en-US" noProof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E07837BA-0825-59BE-7D67-A3215BED6183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F080171-40F8-8B04-5CD8-BEC6B56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9C2B7A-33A6-DC69-E03E-ED7BB7A2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Gresho-chan vortex using N = 1’119’744’000 particles simulating 0.073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C0C38-BC5C-6B40-C396-F2D3A3A0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15" name="Picture 14" descr="A graph of blue bars with numbers&#10;&#10;AI-generated content may be incorrect.">
            <a:extLst>
              <a:ext uri="{FF2B5EF4-FFF2-40B4-BE49-F238E27FC236}">
                <a16:creationId xmlns:a16="http://schemas.microsoft.com/office/drawing/2014/main" id="{95088180-210C-9765-FFB5-26271FB76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2292" r="1801" b="6012"/>
          <a:stretch>
            <a:fillRect/>
          </a:stretch>
        </p:blipFill>
        <p:spPr>
          <a:xfrm>
            <a:off x="2459316" y="1844676"/>
            <a:ext cx="72728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522D6-CBE9-0268-2491-4E7092D10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56701F4-A02C-5482-2FEF-E405E8A1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Proposed Solution – Correctness testing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EB09B522-F5D9-5563-DC53-17D748EFFDD3}"/>
              </a:ext>
            </a:extLst>
          </p:cNvPr>
          <p:cNvCxnSpPr/>
          <p:nvPr/>
        </p:nvCxnSpPr>
        <p:spPr>
          <a:xfrm>
            <a:off x="334800" y="1124744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94DD247-5A75-071C-0B8A-62853F13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92" y="6526797"/>
            <a:ext cx="4954820" cy="307776"/>
          </a:xfrm>
        </p:spPr>
        <p:txBody>
          <a:bodyPr/>
          <a:lstStyle/>
          <a:p>
            <a:r>
              <a:rPr lang="en-US" sz="1000" noProof="0" dirty="0"/>
              <a:t>When to Rebalance? Cost–Benefit Analysis of Domain Decomposition in SPH-EXA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A040A2-A8E1-EEB9-6C12-61678072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520825"/>
            <a:ext cx="11521840" cy="359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Gresho-chan</a:t>
            </a:r>
            <a:r>
              <a:rPr lang="en-US" sz="2000" dirty="0"/>
              <a:t> vortex using N = 1’119’744’000 particles simulating 0.073 physical seconds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B58E1-71C8-5998-C8BF-CDA56FDB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27" name="Picture 26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C1EA5119-A039-7D5E-0742-F14F1A611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6449" r="10558"/>
          <a:stretch>
            <a:fillRect/>
          </a:stretch>
        </p:blipFill>
        <p:spPr>
          <a:xfrm>
            <a:off x="479376" y="2153549"/>
            <a:ext cx="5112568" cy="4098925"/>
          </a:xfrm>
          <a:prstGeom prst="rect">
            <a:avLst/>
          </a:prstGeom>
        </p:spPr>
      </p:pic>
      <p:pic>
        <p:nvPicPr>
          <p:cNvPr id="29" name="Picture 28" descr="A close-up of a graph&#10;&#10;AI-generated content may be incorrect.">
            <a:extLst>
              <a:ext uri="{FF2B5EF4-FFF2-40B4-BE49-F238E27FC236}">
                <a16:creationId xmlns:a16="http://schemas.microsoft.com/office/drawing/2014/main" id="{6A7E87DE-53AB-D237-42CF-99FD21C3CC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6449" r="10556" b="1"/>
          <a:stretch>
            <a:fillRect/>
          </a:stretch>
        </p:blipFill>
        <p:spPr>
          <a:xfrm>
            <a:off x="5951984" y="2153550"/>
            <a:ext cx="5112568" cy="40989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DC2746-29C8-1329-C852-F89BA6F62946}"/>
              </a:ext>
            </a:extLst>
          </p:cNvPr>
          <p:cNvSpPr txBox="1"/>
          <p:nvPr/>
        </p:nvSpPr>
        <p:spPr>
          <a:xfrm>
            <a:off x="2567608" y="6145411"/>
            <a:ext cx="774864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original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7B4256-EE30-F5D3-6FB6-19C1457F9C40}"/>
              </a:ext>
            </a:extLst>
          </p:cNvPr>
          <p:cNvSpPr txBox="1"/>
          <p:nvPr/>
        </p:nvSpPr>
        <p:spPr>
          <a:xfrm>
            <a:off x="7464152" y="6145411"/>
            <a:ext cx="2413822" cy="307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noProof="0" dirty="0"/>
              <a:t>Sync every 5 timesteps</a:t>
            </a:r>
          </a:p>
        </p:txBody>
      </p:sp>
    </p:spTree>
    <p:extLst>
      <p:ext uri="{BB962C8B-B14F-4D97-AF65-F5344CB8AC3E}">
        <p14:creationId xmlns:p14="http://schemas.microsoft.com/office/powerpoint/2010/main" val="3024126690"/>
      </p:ext>
    </p:extLst>
  </p:cSld>
  <p:clrMapOvr>
    <a:masterClrMapping/>
  </p:clrMapOvr>
</p:sld>
</file>

<file path=ppt/theme/theme1.xml><?xml version="1.0" encoding="utf-8"?>
<a:theme xmlns:a="http://schemas.openxmlformats.org/drawingml/2006/main" name="uni_basel_V04_de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uni_basel_V04_de</Template>
  <TotalTime>68693</TotalTime>
  <Words>2426</Words>
  <Application>Microsoft Macintosh PowerPoint</Application>
  <PresentationFormat>Widescreen</PresentationFormat>
  <Paragraphs>335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-webkit-standard</vt:lpstr>
      <vt:lpstr>Arial</vt:lpstr>
      <vt:lpstr>Calibri</vt:lpstr>
      <vt:lpstr>Cambria Math</vt:lpstr>
      <vt:lpstr>Georgia</vt:lpstr>
      <vt:lpstr>Times New Roman</vt:lpstr>
      <vt:lpstr>uni_basel_V04_de</vt:lpstr>
      <vt:lpstr>PowerPoint Presentation</vt:lpstr>
      <vt:lpstr>Motivation</vt:lpstr>
      <vt:lpstr>Domain Decomposition in Scientific Applications</vt:lpstr>
      <vt:lpstr>Domain Decomposition in SPH-EXA</vt:lpstr>
      <vt:lpstr>Domain Decomposition in SPH-EXA: Cornerstone Oct-tree</vt:lpstr>
      <vt:lpstr>Proposed Solution</vt:lpstr>
      <vt:lpstr>Factorial Design of Experiments For Rebalancing More Rarely</vt:lpstr>
      <vt:lpstr>Proposed Solution – Performance testing</vt:lpstr>
      <vt:lpstr>Proposed Solution – Correctness testing</vt:lpstr>
      <vt:lpstr>Proposed Solution – Correctness testing</vt:lpstr>
      <vt:lpstr>Proposed Solution – Correctness testing</vt:lpstr>
      <vt:lpstr>Proposed Solution – Correctness testing</vt:lpstr>
      <vt:lpstr>Proposed Solution – Performance testing</vt:lpstr>
      <vt:lpstr>Proposed Solution – Correctness testing</vt:lpstr>
      <vt:lpstr>Proposed Solution – Performance testing</vt:lpstr>
      <vt:lpstr>Proposed Solution – Correctness testing</vt:lpstr>
      <vt:lpstr>Proposed Solution 2</vt:lpstr>
      <vt:lpstr>Proposed Solution 2 - Details</vt:lpstr>
      <vt:lpstr>Proposed Solution 2 – Correctness Testing</vt:lpstr>
      <vt:lpstr>Proposed Solution 2 – Correctness Testing</vt:lpstr>
      <vt:lpstr>Proposed Solution – Correctness testing</vt:lpstr>
      <vt:lpstr>Proposed Solution 2 – Use case: Engulfment</vt:lpstr>
      <vt:lpstr>Proposed Solution 2 – Use case: Engulfment</vt:lpstr>
      <vt:lpstr>Proposed Solution 2 – Use case: Engulfment – Load imbalance evaluation</vt:lpstr>
      <vt:lpstr>Proposed Solution 2 – Use case: Engulfment – Load imbalance evaluation</vt:lpstr>
      <vt:lpstr>Proposed Solution 2 – Use case: Engulfment – Load imbalance evaluation</vt:lpstr>
      <vt:lpstr>Proposed Solution 2 – Use case: Engulfment – Load imbalance evaluation</vt:lpstr>
      <vt:lpstr>Proposed Solution 2 – Use case: Engulfment – Load imbalance evaluation</vt:lpstr>
      <vt:lpstr>Proposed Solution 2 – Use case: Engulfment – Load imbalance evaluation</vt:lpstr>
      <vt:lpstr>Proposed Solution 2 – Use case: Engulfment – Load imbalance evaluation</vt:lpstr>
      <vt:lpstr>Conclusion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Titel-/Kapitelfolie, Titel 1 Titel 2</dc:title>
  <dc:creator>Nicole Franke</dc:creator>
  <cp:lastModifiedBy>Osman Simsek</cp:lastModifiedBy>
  <cp:revision>632</cp:revision>
  <cp:lastPrinted>2026-01-24T10:05:31Z</cp:lastPrinted>
  <dcterms:created xsi:type="dcterms:W3CDTF">2019-11-04T14:58:36Z</dcterms:created>
  <dcterms:modified xsi:type="dcterms:W3CDTF">2026-01-27T09:22:53Z</dcterms:modified>
</cp:coreProperties>
</file>