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1"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4649" autoAdjust="0"/>
  </p:normalViewPr>
  <p:slideViewPr>
    <p:cSldViewPr snapToGrid="0">
      <p:cViewPr varScale="1">
        <p:scale>
          <a:sx n="94" d="100"/>
          <a:sy n="94" d="100"/>
        </p:scale>
        <p:origin x="2094" y="6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
        <p:cNvGrpSpPr/>
        <p:nvPr/>
      </p:nvGrpSpPr>
      <p:grpSpPr>
        <a:xfrm>
          <a:off x="0" y="0"/>
          <a:ext cx="0" cy="0"/>
          <a:chOff x="0" y="0"/>
          <a:chExt cx="0" cy="0"/>
        </a:xfrm>
      </p:grpSpPr>
      <p:sp>
        <p:nvSpPr>
          <p:cNvPr id="25" name="Google Shape;25;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 name="Google Shape;2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3b8f84ed3da_0_3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3b8f84ed3da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3be0f9c7f33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3be0f9c7f3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3b8f84ed3da_0_6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3b8f84ed3da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3b980603c3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3b980603c3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dirty="0"/>
              <a:t>1)</a:t>
            </a:r>
            <a:endParaRPr dirty="0"/>
          </a:p>
          <a:p>
            <a:pPr marL="0" lvl="0" indent="0" algn="l" rtl="0">
              <a:spcBef>
                <a:spcPts val="0"/>
              </a:spcBef>
              <a:spcAft>
                <a:spcPts val="0"/>
              </a:spcAft>
              <a:buNone/>
            </a:pPr>
            <a:r>
              <a:rPr lang="de" dirty="0"/>
              <a:t>SKA development is moving toward the SKA-SDP software stack as the long-term reference.</a:t>
            </a:r>
            <a:endParaRPr dirty="0">
              <a:solidFill>
                <a:schemeClr val="dk1"/>
              </a:solidFill>
            </a:endParaRPr>
          </a:p>
          <a:p>
            <a:pPr marL="0" lvl="0" indent="0" algn="l" rtl="0">
              <a:spcBef>
                <a:spcPts val="0"/>
              </a:spcBef>
              <a:spcAft>
                <a:spcPts val="0"/>
              </a:spcAft>
              <a:buNone/>
            </a:pPr>
            <a:r>
              <a:rPr lang="de" dirty="0">
                <a:solidFill>
                  <a:schemeClr val="dk1"/>
                </a:solidFill>
              </a:rPr>
              <a:t>So Karabo should follow that direction to avoid becoming outdated</a:t>
            </a:r>
            <a:endParaRPr dirty="0">
              <a:solidFill>
                <a:schemeClr val="dk1"/>
              </a:solidFill>
            </a:endParaRPr>
          </a:p>
          <a:p>
            <a:pPr marL="0" lvl="0" indent="0" algn="l" rtl="0">
              <a:spcBef>
                <a:spcPts val="0"/>
              </a:spcBef>
              <a:spcAft>
                <a:spcPts val="0"/>
              </a:spcAft>
              <a:buNone/>
            </a:pPr>
            <a:endParaRPr dirty="0">
              <a:solidFill>
                <a:schemeClr val="dk1"/>
              </a:solidFill>
            </a:endParaRPr>
          </a:p>
          <a:p>
            <a:pPr marL="0" lvl="0" indent="0" algn="l" rtl="0">
              <a:spcBef>
                <a:spcPts val="0"/>
              </a:spcBef>
              <a:spcAft>
                <a:spcPts val="0"/>
              </a:spcAft>
              <a:buNone/>
            </a:pPr>
            <a:r>
              <a:rPr lang="de" dirty="0"/>
              <a:t>2)</a:t>
            </a:r>
            <a:endParaRPr dirty="0"/>
          </a:p>
          <a:p>
            <a:pPr marL="457200" lvl="0" indent="-298450" algn="l" rtl="0">
              <a:spcBef>
                <a:spcPts val="0"/>
              </a:spcBef>
              <a:spcAft>
                <a:spcPts val="0"/>
              </a:spcAft>
              <a:buSzPts val="1100"/>
              <a:buChar char="-"/>
            </a:pPr>
            <a:r>
              <a:rPr lang="de" dirty="0"/>
              <a:t>RASCIL is useful, but Karabo shouldn’t depend heavily on something that may:</a:t>
            </a:r>
            <a:endParaRPr dirty="0"/>
          </a:p>
          <a:p>
            <a:pPr marL="457200" lvl="0" indent="-298450" algn="l" rtl="0">
              <a:lnSpc>
                <a:spcPct val="115000"/>
              </a:lnSpc>
              <a:spcBef>
                <a:spcPts val="0"/>
              </a:spcBef>
              <a:spcAft>
                <a:spcPts val="0"/>
              </a:spcAft>
              <a:buSzPts val="1100"/>
              <a:buChar char="-"/>
            </a:pPr>
            <a:r>
              <a:rPr lang="de" dirty="0"/>
              <a:t>change API unpredictably</a:t>
            </a:r>
            <a:endParaRPr dirty="0"/>
          </a:p>
          <a:p>
            <a:pPr marL="457200" lvl="0" indent="-298450" algn="l" rtl="0">
              <a:lnSpc>
                <a:spcPct val="115000"/>
              </a:lnSpc>
              <a:spcBef>
                <a:spcPts val="0"/>
              </a:spcBef>
              <a:spcAft>
                <a:spcPts val="0"/>
              </a:spcAft>
              <a:buSzPts val="1100"/>
              <a:buChar char="-"/>
            </a:pPr>
            <a:r>
              <a:rPr lang="fr-CH" dirty="0"/>
              <a:t>Not the </a:t>
            </a:r>
            <a:r>
              <a:rPr lang="fr-CH" dirty="0" err="1"/>
              <a:t>target</a:t>
            </a:r>
            <a:r>
              <a:rPr lang="fr-CH" dirty="0"/>
              <a:t> </a:t>
            </a:r>
            <a:r>
              <a:rPr lang="fr-CH" dirty="0" err="1"/>
              <a:t>ecosystem</a:t>
            </a:r>
            <a:endParaRPr lang="en-US" dirty="0"/>
          </a:p>
          <a:p>
            <a:pPr marL="0" lvl="0" indent="0" algn="l" rtl="0">
              <a:lnSpc>
                <a:spcPct val="115000"/>
              </a:lnSpc>
              <a:spcBef>
                <a:spcPts val="1200"/>
              </a:spcBef>
              <a:spcAft>
                <a:spcPts val="0"/>
              </a:spcAft>
              <a:buNone/>
            </a:pPr>
            <a:r>
              <a:rPr lang="en-US" dirty="0"/>
              <a:t>3) </a:t>
            </a:r>
          </a:p>
          <a:p>
            <a:pPr marL="0" lvl="0" indent="0" algn="l" rtl="0">
              <a:lnSpc>
                <a:spcPct val="115000"/>
              </a:lnSpc>
              <a:spcBef>
                <a:spcPts val="1200"/>
              </a:spcBef>
              <a:spcAft>
                <a:spcPts val="0"/>
              </a:spcAft>
              <a:buNone/>
            </a:pPr>
            <a:r>
              <a:rPr lang="de" dirty="0">
                <a:solidFill>
                  <a:schemeClr val="dk1"/>
                </a:solidFill>
              </a:rPr>
              <a:t>SDP is designed with HPC pipeline constraints in mind:</a:t>
            </a:r>
            <a:endParaRPr dirty="0">
              <a:solidFill>
                <a:schemeClr val="dk1"/>
              </a:solidFill>
            </a:endParaRPr>
          </a:p>
          <a:p>
            <a:pPr marL="457200" lvl="0" indent="-298450" algn="l" rtl="0">
              <a:lnSpc>
                <a:spcPct val="115000"/>
              </a:lnSpc>
              <a:spcBef>
                <a:spcPts val="1200"/>
              </a:spcBef>
              <a:spcAft>
                <a:spcPts val="0"/>
              </a:spcAft>
              <a:buClr>
                <a:schemeClr val="dk1"/>
              </a:buClr>
              <a:buSzPts val="1100"/>
              <a:buChar char="-"/>
            </a:pPr>
            <a:r>
              <a:rPr lang="de" dirty="0">
                <a:solidFill>
                  <a:schemeClr val="dk1"/>
                </a:solidFill>
              </a:rPr>
              <a:t> separation of data models vs functions (cleaner separation than rascil)</a:t>
            </a:r>
            <a:endParaRPr dirty="0">
              <a:solidFill>
                <a:schemeClr val="dk1"/>
              </a:solidFill>
            </a:endParaRPr>
          </a:p>
          <a:p>
            <a:pPr marL="457200" lvl="0" indent="-298450" algn="l" rtl="0">
              <a:lnSpc>
                <a:spcPct val="115000"/>
              </a:lnSpc>
              <a:spcBef>
                <a:spcPts val="0"/>
              </a:spcBef>
              <a:spcAft>
                <a:spcPts val="0"/>
              </a:spcAft>
              <a:buClr>
                <a:schemeClr val="dk1"/>
              </a:buClr>
              <a:buSzPts val="1100"/>
              <a:buChar char="-"/>
            </a:pPr>
            <a:r>
              <a:rPr lang="de" dirty="0">
                <a:solidFill>
                  <a:schemeClr val="dk1"/>
                </a:solidFill>
              </a:rPr>
              <a:t> easier integration into cluster environments</a:t>
            </a: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bb60fc6212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bb60fc6212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dirty="0"/>
              <a:t>1)</a:t>
            </a:r>
            <a:endParaRPr dirty="0"/>
          </a:p>
          <a:p>
            <a:pPr marL="0" lvl="0" indent="0" algn="l" rtl="0">
              <a:spcBef>
                <a:spcPts val="0"/>
              </a:spcBef>
              <a:spcAft>
                <a:spcPts val="0"/>
              </a:spcAft>
              <a:buNone/>
            </a:pPr>
            <a:r>
              <a:rPr lang="de" dirty="0"/>
              <a:t>We’re running both backends in parallel until SDP reaches feature parity</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de" dirty="0"/>
              <a:t>2)</a:t>
            </a:r>
            <a:endParaRPr dirty="0"/>
          </a:p>
          <a:p>
            <a:pPr marL="0" lvl="0" indent="0" algn="l" rtl="0">
              <a:spcBef>
                <a:spcPts val="0"/>
              </a:spcBef>
              <a:spcAft>
                <a:spcPts val="0"/>
              </a:spcAft>
              <a:buNone/>
            </a:pPr>
            <a:r>
              <a:rPr lang="de" dirty="0"/>
              <a:t>We inserted a small abstraction layer so pipelines call Karabo APIs, not backend APIs</a:t>
            </a:r>
            <a:endParaRPr dirty="0"/>
          </a:p>
          <a:p>
            <a:pPr marL="0" lvl="0" indent="0" algn="l" rtl="0">
              <a:spcBef>
                <a:spcPts val="0"/>
              </a:spcBef>
              <a:spcAft>
                <a:spcPts val="0"/>
              </a:spcAft>
              <a:buNone/>
            </a:pPr>
            <a:r>
              <a:rPr lang="de" dirty="0"/>
              <a:t> Example calling “invert()” for producing dirty and PSF image without calling directly any backend imagers</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de" dirty="0"/>
              <a:t>3)</a:t>
            </a:r>
            <a:endParaRPr dirty="0"/>
          </a:p>
          <a:p>
            <a:pPr marL="0" lvl="0" indent="0" algn="l" rtl="0">
              <a:spcBef>
                <a:spcPts val="0"/>
              </a:spcBef>
              <a:spcAft>
                <a:spcPts val="0"/>
              </a:spcAft>
              <a:buNone/>
            </a:pPr>
            <a:r>
              <a:rPr lang="de" dirty="0"/>
              <a:t>Karabo has many entry points (scripts, notebooks, pipelines). Migrating everything in one PR is risky</a:t>
            </a:r>
            <a:endParaRPr dirty="0"/>
          </a:p>
          <a:p>
            <a:pPr marL="0" lvl="0" indent="0" algn="l" rtl="0">
              <a:spcBef>
                <a:spcPts val="0"/>
              </a:spcBef>
              <a:spcAft>
                <a:spcPts val="0"/>
              </a:spcAft>
              <a:buNone/>
            </a:pPr>
            <a:r>
              <a:rPr lang="de" dirty="0"/>
              <a:t>We migrated a representative path end-to-end first, then expanded coverage</a:t>
            </a:r>
            <a:endParaRPr lang="fr-CH" dirty="0"/>
          </a:p>
          <a:p>
            <a:pPr marL="0" lvl="0" indent="0" algn="l" rtl="0">
              <a:spcBef>
                <a:spcPts val="0"/>
              </a:spcBef>
              <a:spcAft>
                <a:spcPts val="0"/>
              </a:spcAft>
              <a:buNone/>
            </a:pPr>
            <a:endParaRPr lang="fr-CH" dirty="0"/>
          </a:p>
          <a:p>
            <a:pPr marL="0" lvl="0" indent="0" algn="l" rtl="0">
              <a:spcBef>
                <a:spcPts val="0"/>
              </a:spcBef>
              <a:spcAft>
                <a:spcPts val="0"/>
              </a:spcAft>
              <a:buNone/>
            </a:pPr>
            <a:r>
              <a:rPr lang="de" dirty="0"/>
              <a:t>4)</a:t>
            </a:r>
            <a:endParaRPr dirty="0"/>
          </a:p>
          <a:p>
            <a:pPr marL="0" lvl="0" indent="0" algn="l" rtl="0">
              <a:spcBef>
                <a:spcPts val="0"/>
              </a:spcBef>
              <a:spcAft>
                <a:spcPts val="0"/>
              </a:spcAft>
              <a:buNone/>
            </a:pPr>
            <a:r>
              <a:rPr lang="de" dirty="0">
                <a:solidFill>
                  <a:schemeClr val="dk1"/>
                </a:solidFill>
              </a:rPr>
              <a:t>Quality strategy in </a:t>
            </a:r>
            <a:r>
              <a:rPr lang="de" b="1" dirty="0">
                <a:solidFill>
                  <a:schemeClr val="dk1"/>
                </a:solidFill>
              </a:rPr>
              <a:t>phases</a:t>
            </a:r>
            <a:r>
              <a:rPr lang="de" dirty="0">
                <a:solidFill>
                  <a:schemeClr val="dk1"/>
                </a:solidFill>
              </a:rPr>
              <a:t> :</a:t>
            </a:r>
            <a:endParaRPr dirty="0">
              <a:solidFill>
                <a:schemeClr val="dk1"/>
              </a:solidFill>
            </a:endParaRPr>
          </a:p>
          <a:p>
            <a:pPr marL="0" lvl="0" indent="0" algn="l" rtl="0">
              <a:lnSpc>
                <a:spcPct val="115000"/>
              </a:lnSpc>
              <a:spcBef>
                <a:spcPts val="1200"/>
              </a:spcBef>
              <a:spcAft>
                <a:spcPts val="0"/>
              </a:spcAft>
              <a:buNone/>
            </a:pPr>
            <a:r>
              <a:rPr lang="de" b="1" dirty="0">
                <a:solidFill>
                  <a:schemeClr val="dk1"/>
                </a:solidFill>
              </a:rPr>
              <a:t>Smoke tests</a:t>
            </a:r>
            <a:r>
              <a:rPr lang="de" dirty="0">
                <a:solidFill>
                  <a:schemeClr val="dk1"/>
                </a:solidFill>
              </a:rPr>
              <a:t>: “does it run and produce outputs?”</a:t>
            </a:r>
            <a:br>
              <a:rPr lang="de" dirty="0">
                <a:solidFill>
                  <a:schemeClr val="dk1"/>
                </a:solidFill>
              </a:rPr>
            </a:br>
            <a:r>
              <a:rPr lang="de" b="1" dirty="0">
                <a:solidFill>
                  <a:schemeClr val="dk1"/>
                </a:solidFill>
              </a:rPr>
              <a:t>Parity tests</a:t>
            </a:r>
            <a:r>
              <a:rPr lang="de" dirty="0">
                <a:solidFill>
                  <a:schemeClr val="dk1"/>
                </a:solidFill>
              </a:rPr>
              <a:t>: “are outputs consistent with RASCIL within tolerance?”</a:t>
            </a:r>
            <a:br>
              <a:rPr lang="de" dirty="0">
                <a:solidFill>
                  <a:schemeClr val="dk1"/>
                </a:solidFill>
              </a:rPr>
            </a:br>
            <a:r>
              <a:rPr lang="de" dirty="0">
                <a:solidFill>
                  <a:schemeClr val="dk1"/>
                </a:solidFill>
              </a:rPr>
              <a:t>Change default: only once parity + docs + confidence exist</a:t>
            </a:r>
            <a:endParaRPr dirty="0">
              <a:solidFill>
                <a:schemeClr val="dk1"/>
              </a:solidFill>
            </a:endParaRPr>
          </a:p>
          <a:p>
            <a:pPr marL="0" lvl="0" indent="0" algn="l" rtl="0">
              <a:spcBef>
                <a:spcPts val="1200"/>
              </a:spcBef>
              <a:spcAft>
                <a:spcPts val="0"/>
              </a:spcAft>
              <a:buNone/>
            </a:pP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3bb60fc6212_0_5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3bb60fc6212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solidFill>
                  <a:schemeClr val="dk1"/>
                </a:solidFill>
              </a:rPr>
              <a:t>The migration is intentionally limited to two blocks: interferometer simulation and imaging.</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None/>
            </a:pPr>
            <a:r>
              <a:rPr lang="de">
                <a:solidFill>
                  <a:schemeClr val="dk1"/>
                </a:solidFill>
              </a:rPr>
              <a:t>We’re adding SKA-SDP </a:t>
            </a:r>
            <a:r>
              <a:rPr lang="de" i="1">
                <a:solidFill>
                  <a:schemeClr val="dk1"/>
                </a:solidFill>
              </a:rPr>
              <a:t>alongside</a:t>
            </a:r>
            <a:r>
              <a:rPr lang="de">
                <a:solidFill>
                  <a:schemeClr val="dk1"/>
                </a:solidFill>
              </a:rPr>
              <a:t> the existing RASCIL backend in those blocks, while keeping everything upstream and downstream unchanged.</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de">
                <a:solidFill>
                  <a:schemeClr val="dk1"/>
                </a:solidFill>
              </a:rPr>
              <a:t>That’s what makes the transition low-risk and easy to validate.</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de">
                <a:solidFill>
                  <a:schemeClr val="dk1"/>
                </a:solidFill>
              </a:rPr>
              <a:t>We are not rewriting Karabo. We are swapping the backend behind two modules</a:t>
            </a:r>
            <a:endParaRPr>
              <a:solidFill>
                <a:schemeClr val="dk1"/>
              </a:solidFill>
            </a:endParaRPr>
          </a:p>
          <a:p>
            <a:pPr marL="0" lvl="0" indent="0" algn="l" rtl="0">
              <a:spcBef>
                <a:spcPts val="0"/>
              </a:spcBef>
              <a:spcAft>
                <a:spcPts val="0"/>
              </a:spcAft>
              <a:buNone/>
            </a:pPr>
            <a:r>
              <a:rPr lang="de"/>
              <a:t>a</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3bb60fc6212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3bb60fc6212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 dirty="0">
                <a:solidFill>
                  <a:schemeClr val="dk1"/>
                </a:solidFill>
              </a:rPr>
              <a:t>The migration is intentionally limited to two blocks: interferometer simulation and imaging.</a:t>
            </a: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de" dirty="0">
                <a:solidFill>
                  <a:schemeClr val="dk1"/>
                </a:solidFill>
              </a:rPr>
              <a:t>We’re adding SKA-SDP </a:t>
            </a:r>
            <a:r>
              <a:rPr lang="de" i="1" dirty="0">
                <a:solidFill>
                  <a:schemeClr val="dk1"/>
                </a:solidFill>
              </a:rPr>
              <a:t>alongside</a:t>
            </a:r>
            <a:r>
              <a:rPr lang="de" dirty="0">
                <a:solidFill>
                  <a:schemeClr val="dk1"/>
                </a:solidFill>
              </a:rPr>
              <a:t> the existing RASCIL backend in those blocks, while keeping everything upstream and downstream unchanged.</a:t>
            </a: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de" dirty="0">
                <a:solidFill>
                  <a:schemeClr val="dk1"/>
                </a:solidFill>
              </a:rPr>
              <a:t>That’s what makes the transition low-risk and easy to validate.</a:t>
            </a:r>
            <a:endParaRPr dirty="0">
              <a:solidFill>
                <a:schemeClr val="dk1"/>
              </a:solidFill>
            </a:endParaRPr>
          </a:p>
          <a:p>
            <a:pPr marL="0" lvl="0" indent="0" algn="l" rtl="0">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de" dirty="0">
                <a:solidFill>
                  <a:schemeClr val="dk1"/>
                </a:solidFill>
              </a:rPr>
              <a:t>We are not rewriting Karabo. We are swapping the backend behind two modules</a:t>
            </a:r>
            <a:endParaRPr dirty="0">
              <a:solidFill>
                <a:schemeClr val="dk1"/>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3bb60fc6212_0_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3bb60fc6212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1)</a:t>
            </a:r>
            <a:endParaRPr/>
          </a:p>
          <a:p>
            <a:pPr marL="0" lvl="0" indent="0" algn="l" rtl="0">
              <a:spcBef>
                <a:spcPts val="0"/>
              </a:spcBef>
              <a:spcAft>
                <a:spcPts val="0"/>
              </a:spcAft>
              <a:buNone/>
            </a:pPr>
            <a:r>
              <a:rPr lang="de"/>
              <a:t>Simulation is now backend-aware: OSKAR stays as-is, and we can run an SDP path in parallel without changing user pipelines.</a:t>
            </a:r>
            <a:endParaRPr/>
          </a:p>
          <a:p>
            <a:pPr marL="0" lvl="0" indent="0" algn="l" rtl="0">
              <a:spcBef>
                <a:spcPts val="0"/>
              </a:spcBef>
              <a:spcAft>
                <a:spcPts val="0"/>
              </a:spcAft>
              <a:buNone/>
            </a:pPr>
            <a:endParaRPr/>
          </a:p>
          <a:p>
            <a:pPr marL="0" lvl="0" indent="0" algn="l" rtl="0">
              <a:spcBef>
                <a:spcPts val="0"/>
              </a:spcBef>
              <a:spcAft>
                <a:spcPts val="0"/>
              </a:spcAft>
              <a:buNone/>
            </a:pPr>
            <a:r>
              <a:rPr lang="de"/>
              <a:t>2)</a:t>
            </a:r>
            <a:endParaRPr/>
          </a:p>
          <a:p>
            <a:pPr marL="0" lvl="0" indent="0" algn="l" rtl="0">
              <a:spcBef>
                <a:spcPts val="0"/>
              </a:spcBef>
              <a:spcAft>
                <a:spcPts val="0"/>
              </a:spcAft>
              <a:buNone/>
            </a:pPr>
            <a:r>
              <a:rPr lang="de"/>
              <a:t>Visibilities are represented using the SKA-SDP visibility datamodel, and we export to standard Measurement Sets for interoperability</a:t>
            </a:r>
            <a:endParaRPr/>
          </a:p>
          <a:p>
            <a:pPr marL="0" lvl="0" indent="0" algn="l" rtl="0">
              <a:spcBef>
                <a:spcPts val="0"/>
              </a:spcBef>
              <a:spcAft>
                <a:spcPts val="0"/>
              </a:spcAft>
              <a:buNone/>
            </a:pPr>
            <a:r>
              <a:rPr lang="de" sz="800"/>
              <a:t>datamodel → It’s the in-memory structure and conventions used to represent visibility data, basically the ‘official’ container before writing MS</a:t>
            </a:r>
            <a:endParaRPr sz="800"/>
          </a:p>
          <a:p>
            <a:pPr marL="0" lvl="0" indent="0" algn="l" rtl="0">
              <a:spcBef>
                <a:spcPts val="0"/>
              </a:spcBef>
              <a:spcAft>
                <a:spcPts val="0"/>
              </a:spcAft>
              <a:buNone/>
            </a:pPr>
            <a:endParaRPr sz="800"/>
          </a:p>
          <a:p>
            <a:pPr marL="0" lvl="0" indent="0" algn="l" rtl="0">
              <a:spcBef>
                <a:spcPts val="0"/>
              </a:spcBef>
              <a:spcAft>
                <a:spcPts val="0"/>
              </a:spcAft>
              <a:buNone/>
            </a:pPr>
            <a:r>
              <a:rPr lang="de"/>
              <a:t>3)</a:t>
            </a:r>
            <a:endParaRPr/>
          </a:p>
          <a:p>
            <a:pPr marL="0" lvl="0" indent="0" algn="l" rtl="0">
              <a:spcBef>
                <a:spcPts val="0"/>
              </a:spcBef>
              <a:spcAft>
                <a:spcPts val="0"/>
              </a:spcAft>
              <a:buNone/>
            </a:pPr>
            <a:r>
              <a:rPr lang="de"/>
              <a:t>We reuse the same telescope configuration object for both RASCIL and SDP paths so the telescope definition remains single-source-of-truth.</a:t>
            </a:r>
            <a:endParaRPr/>
          </a:p>
          <a:p>
            <a:pPr marL="0" lvl="0" indent="0" algn="l" rtl="0">
              <a:spcBef>
                <a:spcPts val="0"/>
              </a:spcBef>
              <a:spcAft>
                <a:spcPts val="0"/>
              </a:spcAft>
              <a:buNone/>
            </a:pPr>
            <a:endParaRPr/>
          </a:p>
          <a:p>
            <a:pPr marL="0" lvl="0" indent="0" algn="l" rtl="0">
              <a:spcBef>
                <a:spcPts val="0"/>
              </a:spcBef>
              <a:spcAft>
                <a:spcPts val="0"/>
              </a:spcAft>
              <a:buNone/>
            </a:pPr>
            <a:r>
              <a:rPr lang="de"/>
              <a:t>4)</a:t>
            </a:r>
            <a:endParaRPr/>
          </a:p>
          <a:p>
            <a:pPr marL="0" lvl="0" indent="0" algn="l" rtl="0">
              <a:spcBef>
                <a:spcPts val="0"/>
              </a:spcBef>
              <a:spcAft>
                <a:spcPts val="0"/>
              </a:spcAft>
              <a:buNone/>
            </a:pPr>
            <a:r>
              <a:rPr lang="de"/>
              <a:t>We added smoke tests that run both backends on the same minimal setup and check that the output structures are produced correctly and consistently</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3bb60fc6212_0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3bb60fc6212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1)</a:t>
            </a:r>
            <a:endParaRPr/>
          </a:p>
          <a:p>
            <a:pPr marL="0" lvl="0" indent="0" algn="l" rtl="0">
              <a:spcBef>
                <a:spcPts val="0"/>
              </a:spcBef>
              <a:spcAft>
                <a:spcPts val="0"/>
              </a:spcAft>
              <a:buNone/>
            </a:pPr>
            <a:r>
              <a:rPr lang="de"/>
              <a:t>Imaging now goes through one neutral interface, with a selector to run either RASCIL (default) or SKA-SDP.</a:t>
            </a:r>
            <a:endParaRPr/>
          </a:p>
          <a:p>
            <a:pPr marL="0" lvl="0" indent="0" algn="l" rtl="0">
              <a:spcBef>
                <a:spcPts val="0"/>
              </a:spcBef>
              <a:spcAft>
                <a:spcPts val="0"/>
              </a:spcAft>
              <a:buNone/>
            </a:pPr>
            <a:endParaRPr/>
          </a:p>
          <a:p>
            <a:pPr marL="0" lvl="0" indent="0" algn="l" rtl="0">
              <a:spcBef>
                <a:spcPts val="0"/>
              </a:spcBef>
              <a:spcAft>
                <a:spcPts val="0"/>
              </a:spcAft>
              <a:buNone/>
            </a:pPr>
            <a:r>
              <a:rPr lang="de"/>
              <a:t>2)</a:t>
            </a:r>
            <a:endParaRPr/>
          </a:p>
          <a:p>
            <a:pPr marL="0" lvl="0" indent="0" algn="l" rtl="0">
              <a:spcBef>
                <a:spcPts val="0"/>
              </a:spcBef>
              <a:spcAft>
                <a:spcPts val="0"/>
              </a:spcAft>
              <a:buNone/>
            </a:pPr>
            <a:r>
              <a:rPr lang="de"/>
              <a:t>The SDP backend can invert visibilities into a dirty image and a PSF, using the SDP imaging functions</a:t>
            </a:r>
            <a:endParaRPr/>
          </a:p>
          <a:p>
            <a:pPr marL="0" lvl="0" indent="0" algn="l" rtl="0">
              <a:spcBef>
                <a:spcPts val="0"/>
              </a:spcBef>
              <a:spcAft>
                <a:spcPts val="0"/>
              </a:spcAft>
              <a:buNone/>
            </a:pPr>
            <a:endParaRPr/>
          </a:p>
          <a:p>
            <a:pPr marL="0" lvl="0" indent="0" algn="l" rtl="0">
              <a:spcBef>
                <a:spcPts val="0"/>
              </a:spcBef>
              <a:spcAft>
                <a:spcPts val="0"/>
              </a:spcAft>
              <a:buNone/>
            </a:pPr>
            <a:r>
              <a:rPr lang="de"/>
              <a:t>3)</a:t>
            </a:r>
            <a:endParaRPr/>
          </a:p>
          <a:p>
            <a:pPr marL="0" lvl="0" indent="0" algn="l" rtl="0">
              <a:spcBef>
                <a:spcPts val="0"/>
              </a:spcBef>
              <a:spcAft>
                <a:spcPts val="0"/>
              </a:spcAft>
              <a:buNone/>
            </a:pPr>
            <a:r>
              <a:rPr lang="de"/>
              <a:t>We added smoke tests that run both backends end-to-end and confirm they generate the expected imaging products</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3bdef20b295_0_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3bdef20b295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1)</a:t>
            </a:r>
            <a:endParaRPr/>
          </a:p>
          <a:p>
            <a:pPr marL="0" lvl="0" indent="0" algn="l" rtl="0">
              <a:spcBef>
                <a:spcPts val="0"/>
              </a:spcBef>
              <a:spcAft>
                <a:spcPts val="0"/>
              </a:spcAft>
              <a:buNone/>
            </a:pPr>
            <a:r>
              <a:rPr lang="de"/>
              <a:t>Imaging now goes through one neutral interface, with a selector to run either RASCIL (default) or SKA-SDP.</a:t>
            </a:r>
            <a:endParaRPr/>
          </a:p>
          <a:p>
            <a:pPr marL="0" lvl="0" indent="0" algn="l" rtl="0">
              <a:spcBef>
                <a:spcPts val="0"/>
              </a:spcBef>
              <a:spcAft>
                <a:spcPts val="0"/>
              </a:spcAft>
              <a:buNone/>
            </a:pPr>
            <a:endParaRPr/>
          </a:p>
          <a:p>
            <a:pPr marL="0" lvl="0" indent="0" algn="l" rtl="0">
              <a:spcBef>
                <a:spcPts val="0"/>
              </a:spcBef>
              <a:spcAft>
                <a:spcPts val="0"/>
              </a:spcAft>
              <a:buNone/>
            </a:pPr>
            <a:r>
              <a:rPr lang="de"/>
              <a:t>2)</a:t>
            </a:r>
            <a:endParaRPr/>
          </a:p>
          <a:p>
            <a:pPr marL="0" lvl="0" indent="0" algn="l" rtl="0">
              <a:spcBef>
                <a:spcPts val="0"/>
              </a:spcBef>
              <a:spcAft>
                <a:spcPts val="0"/>
              </a:spcAft>
              <a:buNone/>
            </a:pPr>
            <a:r>
              <a:rPr lang="de"/>
              <a:t>The SDP backend can invert visibilities into a dirty image and a PSF, using the SDP imaging functions</a:t>
            </a:r>
            <a:endParaRPr/>
          </a:p>
          <a:p>
            <a:pPr marL="0" lvl="0" indent="0" algn="l" rtl="0">
              <a:spcBef>
                <a:spcPts val="0"/>
              </a:spcBef>
              <a:spcAft>
                <a:spcPts val="0"/>
              </a:spcAft>
              <a:buNone/>
            </a:pPr>
            <a:endParaRPr/>
          </a:p>
          <a:p>
            <a:pPr marL="0" lvl="0" indent="0" algn="l" rtl="0">
              <a:spcBef>
                <a:spcPts val="0"/>
              </a:spcBef>
              <a:spcAft>
                <a:spcPts val="0"/>
              </a:spcAft>
              <a:buNone/>
            </a:pPr>
            <a:r>
              <a:rPr lang="de"/>
              <a:t>3)</a:t>
            </a:r>
            <a:endParaRPr/>
          </a:p>
          <a:p>
            <a:pPr marL="0" lvl="0" indent="0" algn="l" rtl="0">
              <a:spcBef>
                <a:spcPts val="0"/>
              </a:spcBef>
              <a:spcAft>
                <a:spcPts val="0"/>
              </a:spcAft>
              <a:buNone/>
            </a:pPr>
            <a:r>
              <a:rPr lang="de"/>
              <a:t>We added smoke tests that run both backends end-to-end and confirm they generate the expected imaging products</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
        <p:cNvGrpSpPr/>
        <p:nvPr/>
      </p:nvGrpSpPr>
      <p:grpSpPr>
        <a:xfrm>
          <a:off x="0" y="0"/>
          <a:ext cx="0" cy="0"/>
          <a:chOff x="0" y="0"/>
          <a:chExt cx="0" cy="0"/>
        </a:xfrm>
      </p:grpSpPr>
      <p:sp>
        <p:nvSpPr>
          <p:cNvPr id="34" name="Google Shape;34;g3b8f84ed3da_0_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 name="Google Shape;35;g3b8f84ed3da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3bb60fc6212_0_2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3bb60fc6212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1)</a:t>
            </a:r>
            <a:endParaRPr/>
          </a:p>
          <a:p>
            <a:pPr marL="0" lvl="0" indent="0" algn="l" rtl="0">
              <a:spcBef>
                <a:spcPts val="0"/>
              </a:spcBef>
              <a:spcAft>
                <a:spcPts val="0"/>
              </a:spcAft>
              <a:buNone/>
            </a:pPr>
            <a:r>
              <a:rPr lang="de"/>
              <a:t>We also saw small but systematic differences in time handling: the same requested start datetime doesn’t always map to the exact same internal timestamps between stacks. It doesn’t break the run, but it matters for strict comparisons and reproducibility, </a:t>
            </a:r>
            <a:endParaRPr/>
          </a:p>
          <a:p>
            <a:pPr marL="0" lvl="0" indent="0" algn="l" rtl="0">
              <a:spcBef>
                <a:spcPts val="0"/>
              </a:spcBef>
              <a:spcAft>
                <a:spcPts val="0"/>
              </a:spcAft>
              <a:buNone/>
            </a:pPr>
            <a:endParaRPr/>
          </a:p>
          <a:p>
            <a:pPr marL="0" lvl="0" indent="0" algn="l" rtl="0">
              <a:spcBef>
                <a:spcPts val="0"/>
              </a:spcBef>
              <a:spcAft>
                <a:spcPts val="0"/>
              </a:spcAft>
              <a:buNone/>
            </a:pPr>
            <a:r>
              <a:rPr lang="de"/>
              <a:t>→ so we surface it clearly and account for it in tests.</a:t>
            </a:r>
            <a:endParaRPr/>
          </a:p>
          <a:p>
            <a:pPr marL="0" lvl="0" indent="0" algn="l" rtl="0">
              <a:spcBef>
                <a:spcPts val="0"/>
              </a:spcBef>
              <a:spcAft>
                <a:spcPts val="0"/>
              </a:spcAft>
              <a:buNone/>
            </a:pPr>
            <a:endParaRPr/>
          </a:p>
          <a:p>
            <a:pPr marL="0" lvl="0" indent="0" algn="l" rtl="0">
              <a:spcBef>
                <a:spcPts val="0"/>
              </a:spcBef>
              <a:spcAft>
                <a:spcPts val="0"/>
              </a:spcAft>
              <a:buNone/>
            </a:pPr>
            <a:r>
              <a:rPr lang="de"/>
              <a:t>2)</a:t>
            </a:r>
            <a:endParaRPr/>
          </a:p>
          <a:p>
            <a:pPr marL="0" lvl="0" indent="0" algn="l" rtl="0">
              <a:spcBef>
                <a:spcPts val="0"/>
              </a:spcBef>
              <a:spcAft>
                <a:spcPts val="0"/>
              </a:spcAft>
              <a:buNone/>
            </a:pPr>
            <a:r>
              <a:rPr lang="de"/>
              <a:t>Exact numerical parity is hard: different toolchains use different gridding/weighting defaults and floating-point execution paths. So our validation target is scientific equivalence tolerances and metrics rather than bit-for-bit equality.</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3bb60fc6212_0_3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 name="Google Shape;171;g3bb60fc6212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1)</a:t>
            </a:r>
            <a:endParaRPr/>
          </a:p>
          <a:p>
            <a:pPr marL="0" lvl="0" indent="0" algn="l" rtl="0">
              <a:spcBef>
                <a:spcPts val="0"/>
              </a:spcBef>
              <a:spcAft>
                <a:spcPts val="0"/>
              </a:spcAft>
              <a:buNone/>
            </a:pPr>
            <a:r>
              <a:rPr lang="de"/>
              <a:t>The main impact is that Karabo is now aligned with the SKA-SDP software direction, which is important for long-term sustainability.</a:t>
            </a:r>
            <a:endParaRPr/>
          </a:p>
          <a:p>
            <a:pPr marL="0" lvl="0" indent="0" algn="l" rtl="0">
              <a:spcBef>
                <a:spcPts val="0"/>
              </a:spcBef>
              <a:spcAft>
                <a:spcPts val="0"/>
              </a:spcAft>
              <a:buNone/>
            </a:pPr>
            <a:endParaRPr/>
          </a:p>
          <a:p>
            <a:pPr marL="0" lvl="0" indent="0" algn="l" rtl="0">
              <a:spcBef>
                <a:spcPts val="0"/>
              </a:spcBef>
              <a:spcAft>
                <a:spcPts val="0"/>
              </a:spcAft>
              <a:buNone/>
            </a:pPr>
            <a:r>
              <a:rPr lang="de"/>
              <a:t>2)</a:t>
            </a:r>
            <a:endParaRPr/>
          </a:p>
          <a:p>
            <a:pPr marL="0" lvl="0" indent="0" algn="l" rtl="0">
              <a:spcBef>
                <a:spcPts val="0"/>
              </a:spcBef>
              <a:spcAft>
                <a:spcPts val="0"/>
              </a:spcAft>
              <a:buNone/>
            </a:pPr>
            <a:r>
              <a:rPr lang="de"/>
              <a:t>We reduce lock-in: users can keep using the same Karabo workflows while switching backend underneath.</a:t>
            </a:r>
            <a:endParaRPr/>
          </a:p>
          <a:p>
            <a:pPr marL="0" lvl="0" indent="0" algn="l" rtl="0">
              <a:spcBef>
                <a:spcPts val="0"/>
              </a:spcBef>
              <a:spcAft>
                <a:spcPts val="0"/>
              </a:spcAft>
              <a:buNone/>
            </a:pPr>
            <a:endParaRPr/>
          </a:p>
          <a:p>
            <a:pPr marL="0" lvl="0" indent="0" algn="l" rtl="0">
              <a:spcBef>
                <a:spcPts val="0"/>
              </a:spcBef>
              <a:spcAft>
                <a:spcPts val="0"/>
              </a:spcAft>
              <a:buNone/>
            </a:pPr>
            <a:r>
              <a:rPr lang="de"/>
              <a:t>3)</a:t>
            </a:r>
            <a:endParaRPr/>
          </a:p>
          <a:p>
            <a:pPr marL="0" lvl="0" indent="0" algn="l" rtl="0">
              <a:spcBef>
                <a:spcPts val="0"/>
              </a:spcBef>
              <a:spcAft>
                <a:spcPts val="0"/>
              </a:spcAft>
              <a:buNone/>
            </a:pPr>
            <a:r>
              <a:rPr lang="de"/>
              <a:t>Because we migrated by cohabitation, we can eventually retire RASCIL without breaking existing pipelines.</a:t>
            </a:r>
            <a:endParaRPr/>
          </a:p>
          <a:p>
            <a:pPr marL="0" lvl="0" indent="0" algn="l" rtl="0">
              <a:spcBef>
                <a:spcPts val="0"/>
              </a:spcBef>
              <a:spcAft>
                <a:spcPts val="0"/>
              </a:spcAft>
              <a:buNone/>
            </a:pPr>
            <a:endParaRPr/>
          </a:p>
          <a:p>
            <a:pPr marL="0" lvl="0" indent="0" algn="l" rtl="0">
              <a:spcBef>
                <a:spcPts val="0"/>
              </a:spcBef>
              <a:spcAft>
                <a:spcPts val="0"/>
              </a:spcAft>
              <a:buNone/>
            </a:pPr>
            <a:r>
              <a:rPr lang="de"/>
              <a:t>4)</a:t>
            </a:r>
            <a:endParaRPr/>
          </a:p>
          <a:p>
            <a:pPr marL="0" lvl="0" indent="0" algn="l" rtl="0">
              <a:spcBef>
                <a:spcPts val="0"/>
              </a:spcBef>
              <a:spcAft>
                <a:spcPts val="0"/>
              </a:spcAft>
              <a:buNone/>
            </a:pPr>
            <a:r>
              <a:rPr lang="de"/>
              <a:t>this introduces clearer interfaces and a better foundation for testing and maintenance.</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3bb60fc6212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3bb60fc6212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dirty="0"/>
              <a:t>1)</a:t>
            </a:r>
            <a:endParaRPr dirty="0"/>
          </a:p>
          <a:p>
            <a:pPr marL="0" lvl="0" indent="0" algn="l" rtl="0">
              <a:spcBef>
                <a:spcPts val="0"/>
              </a:spcBef>
              <a:spcAft>
                <a:spcPts val="0"/>
              </a:spcAft>
              <a:buNone/>
            </a:pPr>
            <a:r>
              <a:rPr lang="de" dirty="0"/>
              <a:t>Next we need to make the backend selection consistent everywhere users interact with Karabo  especially notebooks and scripts.</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de" dirty="0"/>
              <a:t>2)</a:t>
            </a:r>
            <a:endParaRPr dirty="0"/>
          </a:p>
          <a:p>
            <a:pPr marL="0" lvl="0" indent="0" algn="l" rtl="0">
              <a:spcBef>
                <a:spcPts val="0"/>
              </a:spcBef>
              <a:spcAft>
                <a:spcPts val="0"/>
              </a:spcAft>
              <a:buNone/>
            </a:pPr>
            <a:r>
              <a:rPr lang="de" dirty="0"/>
              <a:t>Then we move from smoke tests to parity tests: not just ‘it runs’, but ‘it matches within tolerance’ on controlled cases</a:t>
            </a:r>
            <a:endParaRPr dirty="0"/>
          </a:p>
          <a:p>
            <a:pPr marL="0" lvl="0" indent="0" algn="l" rtl="0">
              <a:spcBef>
                <a:spcPts val="0"/>
              </a:spcBef>
              <a:spcAft>
                <a:spcPts val="0"/>
              </a:spcAft>
              <a:buNone/>
            </a:pPr>
            <a:endParaRPr dirty="0"/>
          </a:p>
          <a:p>
            <a:pPr marL="0" lvl="0" indent="0" algn="l" rtl="0">
              <a:spcBef>
                <a:spcPts val="0"/>
              </a:spcBef>
              <a:spcAft>
                <a:spcPts val="0"/>
              </a:spcAft>
              <a:buClr>
                <a:schemeClr val="dk1"/>
              </a:buClr>
              <a:buSzPts val="1100"/>
              <a:buFont typeface="Arial"/>
              <a:buNone/>
            </a:pPr>
            <a:r>
              <a:rPr lang="de" dirty="0"/>
              <a:t>3)</a:t>
            </a:r>
            <a:endParaRPr dirty="0"/>
          </a:p>
          <a:p>
            <a:pPr marL="0" lvl="0" indent="0" algn="l" rtl="0">
              <a:spcBef>
                <a:spcPts val="0"/>
              </a:spcBef>
              <a:spcAft>
                <a:spcPts val="0"/>
              </a:spcAft>
              <a:buNone/>
            </a:pPr>
            <a:r>
              <a:rPr lang="de" dirty="0"/>
              <a:t>In parallel we document the backend switch and what features are implemented in SDP today.</a:t>
            </a:r>
            <a:endParaRPr dirty="0"/>
          </a:p>
          <a:p>
            <a:pPr marL="0" lvl="0" indent="0" algn="l" rtl="0">
              <a:spcBef>
                <a:spcPts val="0"/>
              </a:spcBef>
              <a:spcAft>
                <a:spcPts val="0"/>
              </a:spcAft>
              <a:buNone/>
            </a:pPr>
            <a:endParaRPr dirty="0"/>
          </a:p>
          <a:p>
            <a:pPr marL="0" lvl="0" indent="0" algn="l" rtl="0">
              <a:spcBef>
                <a:spcPts val="0"/>
              </a:spcBef>
              <a:spcAft>
                <a:spcPts val="0"/>
              </a:spcAft>
              <a:buClr>
                <a:schemeClr val="dk1"/>
              </a:buClr>
              <a:buSzPts val="1100"/>
              <a:buFont typeface="Arial"/>
              <a:buNone/>
            </a:pPr>
            <a:r>
              <a:rPr lang="de" dirty="0"/>
              <a:t>4)</a:t>
            </a:r>
            <a:endParaRPr dirty="0"/>
          </a:p>
          <a:p>
            <a:pPr marL="0" lvl="0" indent="0" algn="l" rtl="0">
              <a:spcBef>
                <a:spcPts val="0"/>
              </a:spcBef>
              <a:spcAft>
                <a:spcPts val="0"/>
              </a:spcAft>
              <a:buNone/>
            </a:pPr>
            <a:r>
              <a:rPr lang="de" dirty="0"/>
              <a:t>Only once that’s stable do </a:t>
            </a:r>
            <a:r>
              <a:rPr lang="de"/>
              <a:t>we deprecate </a:t>
            </a:r>
            <a:r>
              <a:rPr lang="de" dirty="0"/>
              <a:t>RASCIL.</a:t>
            </a:r>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3bb60fc6212_0_4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3bb60fc6212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Google Shape;41;g3b8f84ed3da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 name="Google Shape;42;g3b8f84ed3da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g3b8f84ed3da_0_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 name="Google Shape;48;g3b8f84ed3da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g3b8f84ed3da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 name="Google Shape;56;g3b8f84ed3da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3b8f84ed3da_0_6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3b8f84ed3da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b8f84ed3da_0_7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b8f84ed3da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3b8f84ed3da_0_2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3b8f84ed3da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3b8f84ed3da_0_2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3b8f84ed3da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a:t>
            </a:fld>
            <a:endParaRPr/>
          </a:p>
        </p:txBody>
      </p:sp>
      <p:pic>
        <p:nvPicPr>
          <p:cNvPr id="13" name="Google Shape;13;p2" title="Screenshot 2026-01-19 132342.png"/>
          <p:cNvPicPr preferRelativeResize="0"/>
          <p:nvPr/>
        </p:nvPicPr>
        <p:blipFill>
          <a:blip r:embed="rId2">
            <a:alphaModFix/>
          </a:blip>
          <a:stretch>
            <a:fillRect/>
          </a:stretch>
        </p:blipFill>
        <p:spPr>
          <a:xfrm>
            <a:off x="174025" y="211175"/>
            <a:ext cx="1047825" cy="279425"/>
          </a:xfrm>
          <a:prstGeom prst="rect">
            <a:avLst/>
          </a:prstGeom>
          <a:noFill/>
          <a:ln>
            <a:noFill/>
          </a:ln>
        </p:spPr>
      </p:pic>
      <p:pic>
        <p:nvPicPr>
          <p:cNvPr id="14" name="Google Shape;14;p2"/>
          <p:cNvPicPr preferRelativeResize="0"/>
          <p:nvPr/>
        </p:nvPicPr>
        <p:blipFill>
          <a:blip r:embed="rId3">
            <a:alphaModFix/>
          </a:blip>
          <a:stretch>
            <a:fillRect/>
          </a:stretch>
        </p:blipFill>
        <p:spPr>
          <a:xfrm>
            <a:off x="6652349" y="211175"/>
            <a:ext cx="2261325" cy="34907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5"/>
        <p:cNvGrpSpPr/>
        <p:nvPr/>
      </p:nvGrpSpPr>
      <p:grpSpPr>
        <a:xfrm>
          <a:off x="0" y="0"/>
          <a:ext cx="0" cy="0"/>
          <a:chOff x="0" y="0"/>
          <a:chExt cx="0" cy="0"/>
        </a:xfrm>
      </p:grpSpPr>
      <p:sp>
        <p:nvSpPr>
          <p:cNvPr id="16" name="Google Shape;16;p3"/>
          <p:cNvSpPr/>
          <p:nvPr/>
        </p:nvSpPr>
        <p:spPr>
          <a:xfrm>
            <a:off x="100" y="4919400"/>
            <a:ext cx="8520600" cy="245400"/>
          </a:xfrm>
          <a:prstGeom prst="rect">
            <a:avLst/>
          </a:prstGeom>
          <a:gradFill>
            <a:gsLst>
              <a:gs pos="0">
                <a:srgbClr val="073763"/>
              </a:gs>
              <a:gs pos="50000">
                <a:srgbClr val="C8C849"/>
              </a:gs>
              <a:gs pos="100000">
                <a:srgbClr val="FDE70E"/>
              </a:gs>
            </a:gsLst>
            <a:lin ang="0" scaled="0"/>
          </a:gra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de" sz="900">
                <a:solidFill>
                  <a:schemeClr val="lt1"/>
                </a:solidFill>
              </a:rPr>
              <a:t>16 January 2025       SKACH Winter Meeting Lugano</a:t>
            </a:r>
            <a:endParaRPr sz="900">
              <a:solidFill>
                <a:schemeClr val="lt1"/>
              </a:solidFill>
            </a:endParaRPr>
          </a:p>
        </p:txBody>
      </p:sp>
      <p:sp>
        <p:nvSpPr>
          <p:cNvPr id="17" name="Google Shape;17;p3"/>
          <p:cNvSpPr txBox="1">
            <a:spLocks noGrp="1"/>
          </p:cNvSpPr>
          <p:nvPr>
            <p:ph type="title"/>
          </p:nvPr>
        </p:nvSpPr>
        <p:spPr>
          <a:xfrm>
            <a:off x="311700" y="8611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b="1"/>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3"/>
          <p:cNvSpPr txBox="1">
            <a:spLocks noGrp="1"/>
          </p:cNvSpPr>
          <p:nvPr>
            <p:ph type="body" idx="1"/>
          </p:nvPr>
        </p:nvSpPr>
        <p:spPr>
          <a:xfrm>
            <a:off x="311700" y="143382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pic>
        <p:nvPicPr>
          <p:cNvPr id="19" name="Google Shape;19;p3" title="Screenshot 2026-01-19 132342.png"/>
          <p:cNvPicPr preferRelativeResize="0"/>
          <p:nvPr/>
        </p:nvPicPr>
        <p:blipFill>
          <a:blip r:embed="rId2">
            <a:alphaModFix/>
          </a:blip>
          <a:stretch>
            <a:fillRect/>
          </a:stretch>
        </p:blipFill>
        <p:spPr>
          <a:xfrm>
            <a:off x="174025" y="211175"/>
            <a:ext cx="920269" cy="245400"/>
          </a:xfrm>
          <a:prstGeom prst="rect">
            <a:avLst/>
          </a:prstGeom>
          <a:noFill/>
          <a:ln>
            <a:noFill/>
          </a:ln>
        </p:spPr>
      </p:pic>
      <p:pic>
        <p:nvPicPr>
          <p:cNvPr id="20" name="Google Shape;20;p3"/>
          <p:cNvPicPr preferRelativeResize="0"/>
          <p:nvPr/>
        </p:nvPicPr>
        <p:blipFill>
          <a:blip r:embed="rId3">
            <a:alphaModFix/>
          </a:blip>
          <a:stretch>
            <a:fillRect/>
          </a:stretch>
        </p:blipFill>
        <p:spPr>
          <a:xfrm>
            <a:off x="6778624" y="211175"/>
            <a:ext cx="2053674" cy="317000"/>
          </a:xfrm>
          <a:prstGeom prst="rect">
            <a:avLst/>
          </a:prstGeom>
          <a:noFill/>
          <a:ln>
            <a:noFill/>
          </a:ln>
        </p:spPr>
      </p:pic>
      <p:sp>
        <p:nvSpPr>
          <p:cNvPr id="21" name="Google Shape;21;p3"/>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lvl1pPr lvl="0">
              <a:buNone/>
              <a:defRPr sz="1100"/>
            </a:lvl1pPr>
            <a:lvl2pPr lvl="1">
              <a:buNone/>
              <a:defRPr sz="1100"/>
            </a:lvl2pPr>
            <a:lvl3pPr lvl="2">
              <a:buNone/>
              <a:defRPr sz="1100"/>
            </a:lvl3pPr>
            <a:lvl4pPr lvl="3">
              <a:buNone/>
              <a:defRPr sz="1100"/>
            </a:lvl4pPr>
            <a:lvl5pPr lvl="4">
              <a:buNone/>
              <a:defRPr sz="1100"/>
            </a:lvl5pPr>
            <a:lvl6pPr lvl="5">
              <a:buNone/>
              <a:defRPr sz="1100"/>
            </a:lvl6pPr>
            <a:lvl7pPr lvl="6">
              <a:buNone/>
              <a:defRPr sz="1100"/>
            </a:lvl7pPr>
            <a:lvl8pPr lvl="7">
              <a:buNone/>
              <a:defRPr sz="1100"/>
            </a:lvl8pPr>
            <a:lvl9pPr lvl="8">
              <a:buNone/>
              <a:defRPr sz="1100"/>
            </a:lvl9pPr>
          </a:lstStyle>
          <a:p>
            <a:pPr marL="0" lvl="0" indent="0" algn="r" rtl="0">
              <a:spcBef>
                <a:spcPts val="0"/>
              </a:spcBef>
              <a:spcAft>
                <a:spcPts val="0"/>
              </a:spcAft>
              <a:buNone/>
            </a:pPr>
            <a:fld id="{00000000-1234-1234-1234-123412341234}" type="slidenum">
              <a:rPr lang="de"/>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2"/>
        <p:cNvGrpSpPr/>
        <p:nvPr/>
      </p:nvGrpSpPr>
      <p:grpSpPr>
        <a:xfrm>
          <a:off x="0" y="0"/>
          <a:ext cx="0" cy="0"/>
          <a:chOff x="0" y="0"/>
          <a:chExt cx="0" cy="0"/>
        </a:xfrm>
      </p:grpSpPr>
      <p:sp>
        <p:nvSpPr>
          <p:cNvPr id="23" name="Google Shape;23;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e"/>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renkulab.io/projects/menkalinan56/swissskadays-karabo-worksho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doi.org/10.1016/j.ascom.2025.101004"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github.com/i4Ds/Karabo-Pipeline"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github.com/i4Ds/Karabo-Pipelin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7"/>
        <p:cNvGrpSpPr/>
        <p:nvPr/>
      </p:nvGrpSpPr>
      <p:grpSpPr>
        <a:xfrm>
          <a:off x="0" y="0"/>
          <a:ext cx="0" cy="0"/>
          <a:chOff x="0" y="0"/>
          <a:chExt cx="0" cy="0"/>
        </a:xfrm>
      </p:grpSpPr>
      <p:sp>
        <p:nvSpPr>
          <p:cNvPr id="28" name="Google Shape;28;p5"/>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de"/>
              <a:t>Karabo Pipeline</a:t>
            </a:r>
            <a:endParaRPr/>
          </a:p>
        </p:txBody>
      </p:sp>
      <p:sp>
        <p:nvSpPr>
          <p:cNvPr id="29" name="Google Shape;29;p5"/>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fontScale="85000" lnSpcReduction="20000"/>
          </a:bodyPr>
          <a:lstStyle/>
          <a:p>
            <a:pPr marL="0" lvl="0" indent="0" algn="ctr" rtl="0">
              <a:lnSpc>
                <a:spcPct val="115000"/>
              </a:lnSpc>
              <a:spcBef>
                <a:spcPts val="0"/>
              </a:spcBef>
              <a:spcAft>
                <a:spcPts val="0"/>
              </a:spcAft>
              <a:buClr>
                <a:schemeClr val="dk1"/>
              </a:buClr>
              <a:buSzPct val="45833"/>
              <a:buFont typeface="Arial"/>
              <a:buNone/>
            </a:pPr>
            <a:r>
              <a:rPr lang="de" sz="2400" b="1">
                <a:solidFill>
                  <a:schemeClr val="dk1"/>
                </a:solidFill>
              </a:rPr>
              <a:t>Overview, Access, and Transition to SDP Configuration</a:t>
            </a:r>
            <a:endParaRPr sz="2400" b="1">
              <a:solidFill>
                <a:schemeClr val="dk1"/>
              </a:solidFill>
            </a:endParaRPr>
          </a:p>
          <a:p>
            <a:pPr marL="0" lvl="0" indent="0" algn="ctr" rtl="0">
              <a:spcBef>
                <a:spcPts val="0"/>
              </a:spcBef>
              <a:spcAft>
                <a:spcPts val="0"/>
              </a:spcAft>
              <a:buNone/>
            </a:pPr>
            <a:endParaRPr/>
          </a:p>
        </p:txBody>
      </p:sp>
      <p:sp>
        <p:nvSpPr>
          <p:cNvPr id="30" name="Google Shape;30;p5"/>
          <p:cNvSpPr txBox="1">
            <a:spLocks noGrp="1"/>
          </p:cNvSpPr>
          <p:nvPr>
            <p:ph type="subTitle" idx="1"/>
          </p:nvPr>
        </p:nvSpPr>
        <p:spPr>
          <a:xfrm>
            <a:off x="381375" y="3516425"/>
            <a:ext cx="8520600" cy="792600"/>
          </a:xfrm>
          <a:prstGeom prst="rect">
            <a:avLst/>
          </a:prstGeom>
        </p:spPr>
        <p:txBody>
          <a:bodyPr spcFirstLastPara="1" wrap="square" lIns="91425" tIns="91425" rIns="91425" bIns="91425" anchor="t" anchorCtr="0">
            <a:normAutofit fontScale="85000" lnSpcReduction="20000"/>
          </a:bodyPr>
          <a:lstStyle/>
          <a:p>
            <a:pPr marL="0" lvl="0" indent="0" algn="ctr" rtl="0">
              <a:lnSpc>
                <a:spcPct val="115000"/>
              </a:lnSpc>
              <a:spcBef>
                <a:spcPts val="0"/>
              </a:spcBef>
              <a:spcAft>
                <a:spcPts val="0"/>
              </a:spcAft>
              <a:buNone/>
            </a:pPr>
            <a:r>
              <a:rPr lang="de" sz="2400" b="1">
                <a:solidFill>
                  <a:schemeClr val="dk1"/>
                </a:solidFill>
              </a:rPr>
              <a:t>SKACH Winter Meeting 2026, Lugano</a:t>
            </a:r>
            <a:endParaRPr sz="2400" b="1">
              <a:solidFill>
                <a:schemeClr val="dk1"/>
              </a:solidFill>
            </a:endParaRPr>
          </a:p>
          <a:p>
            <a:pPr marL="0" lvl="0" indent="0" algn="ctr" rtl="0">
              <a:spcBef>
                <a:spcPts val="0"/>
              </a:spcBef>
              <a:spcAft>
                <a:spcPts val="0"/>
              </a:spcAft>
              <a:buNone/>
            </a:pPr>
            <a:endParaRPr/>
          </a:p>
        </p:txBody>
      </p:sp>
      <p:sp>
        <p:nvSpPr>
          <p:cNvPr id="31" name="Google Shape;31;p5"/>
          <p:cNvSpPr txBox="1"/>
          <p:nvPr/>
        </p:nvSpPr>
        <p:spPr>
          <a:xfrm>
            <a:off x="143450" y="473450"/>
            <a:ext cx="23889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800">
                <a:solidFill>
                  <a:schemeClr val="dk2"/>
                </a:solidFill>
              </a:rPr>
              <a:t>Massimo De Santis</a:t>
            </a:r>
            <a:endParaRPr sz="1800">
              <a:solidFill>
                <a:schemeClr val="dk2"/>
              </a:solidFill>
            </a:endParaRPr>
          </a:p>
        </p:txBody>
      </p:sp>
      <p:sp>
        <p:nvSpPr>
          <p:cNvPr id="32" name="Google Shape;32;p5"/>
          <p:cNvSpPr txBox="1"/>
          <p:nvPr/>
        </p:nvSpPr>
        <p:spPr>
          <a:xfrm>
            <a:off x="6587150" y="473450"/>
            <a:ext cx="23889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800">
                <a:solidFill>
                  <a:schemeClr val="dk2"/>
                </a:solidFill>
              </a:rPr>
              <a:t>Andreas Wassmer</a:t>
            </a:r>
            <a:endParaRPr sz="1800">
              <a:solidFill>
                <a:schemeClr val="dk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4"/>
          <p:cNvSpPr txBox="1">
            <a:spLocks noGrp="1"/>
          </p:cNvSpPr>
          <p:nvPr>
            <p:ph type="title"/>
          </p:nvPr>
        </p:nvSpPr>
        <p:spPr>
          <a:xfrm>
            <a:off x="311700" y="8611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How to run Karabo</a:t>
            </a:r>
            <a:endParaRPr/>
          </a:p>
        </p:txBody>
      </p:sp>
      <p:sp>
        <p:nvSpPr>
          <p:cNvPr id="94" name="Google Shape;94;p14"/>
          <p:cNvSpPr txBox="1">
            <a:spLocks noGrp="1"/>
          </p:cNvSpPr>
          <p:nvPr>
            <p:ph type="body" idx="1"/>
          </p:nvPr>
        </p:nvSpPr>
        <p:spPr>
          <a:xfrm>
            <a:off x="311700" y="1433825"/>
            <a:ext cx="8520600" cy="3416400"/>
          </a:xfrm>
          <a:prstGeom prst="rect">
            <a:avLst/>
          </a:prstGeom>
        </p:spPr>
        <p:txBody>
          <a:bodyPr spcFirstLastPara="1" wrap="square" lIns="91425" tIns="91425" rIns="91425" bIns="91425" anchor="t" anchorCtr="0">
            <a:normAutofit/>
          </a:bodyPr>
          <a:lstStyle/>
          <a:p>
            <a:pPr marL="457200" lvl="0" indent="-342900" algn="l" rtl="0">
              <a:lnSpc>
                <a:spcPct val="125000"/>
              </a:lnSpc>
              <a:spcBef>
                <a:spcPts val="0"/>
              </a:spcBef>
              <a:spcAft>
                <a:spcPts val="0"/>
              </a:spcAft>
              <a:buClr>
                <a:schemeClr val="dk1"/>
              </a:buClr>
              <a:buSzPts val="1800"/>
              <a:buChar char="-"/>
            </a:pPr>
            <a:r>
              <a:rPr lang="de">
                <a:solidFill>
                  <a:schemeClr val="dk1"/>
                </a:solidFill>
              </a:rPr>
              <a:t>Install Karabo in conda environment</a:t>
            </a:r>
            <a:endParaRPr>
              <a:solidFill>
                <a:schemeClr val="dk1"/>
              </a:solidFill>
            </a:endParaRPr>
          </a:p>
          <a:p>
            <a:pPr marL="457200" lvl="0" indent="-342900" algn="l" rtl="0">
              <a:lnSpc>
                <a:spcPct val="125000"/>
              </a:lnSpc>
              <a:spcBef>
                <a:spcPts val="0"/>
              </a:spcBef>
              <a:spcAft>
                <a:spcPts val="0"/>
              </a:spcAft>
              <a:buClr>
                <a:schemeClr val="dk1"/>
              </a:buClr>
              <a:buSzPts val="1800"/>
              <a:buChar char="-"/>
            </a:pPr>
            <a:r>
              <a:rPr lang="de">
                <a:solidFill>
                  <a:schemeClr val="dk1"/>
                </a:solidFill>
              </a:rPr>
              <a:t>Run it within a container (Docker, Singularity)</a:t>
            </a:r>
            <a:endParaRPr>
              <a:solidFill>
                <a:schemeClr val="dk1"/>
              </a:solidFill>
            </a:endParaRPr>
          </a:p>
          <a:p>
            <a:pPr marL="457200" lvl="0" indent="-342900" algn="l" rtl="0">
              <a:lnSpc>
                <a:spcPct val="125000"/>
              </a:lnSpc>
              <a:spcBef>
                <a:spcPts val="0"/>
              </a:spcBef>
              <a:spcAft>
                <a:spcPts val="0"/>
              </a:spcAft>
              <a:buClr>
                <a:schemeClr val="dk1"/>
              </a:buClr>
              <a:buSzPts val="1800"/>
              <a:buChar char="-"/>
            </a:pPr>
            <a:r>
              <a:rPr lang="de">
                <a:solidFill>
                  <a:schemeClr val="dk1"/>
                </a:solidFill>
              </a:rPr>
              <a:t>There is a demo installation (with limited resources) on Renkulab.io. You need to sign in.</a:t>
            </a:r>
            <a:endParaRPr>
              <a:solidFill>
                <a:schemeClr val="dk1"/>
              </a:solidFill>
            </a:endParaRPr>
          </a:p>
          <a:p>
            <a:pPr marL="0" lvl="0" indent="0" algn="l" rtl="0">
              <a:lnSpc>
                <a:spcPct val="125000"/>
              </a:lnSpc>
              <a:spcBef>
                <a:spcPts val="0"/>
              </a:spcBef>
              <a:spcAft>
                <a:spcPts val="0"/>
              </a:spcAft>
              <a:buClr>
                <a:schemeClr val="dk1"/>
              </a:buClr>
              <a:buSzPts val="1100"/>
              <a:buFont typeface="Arial"/>
              <a:buNone/>
            </a:pPr>
            <a:endParaRPr>
              <a:solidFill>
                <a:schemeClr val="dk1"/>
              </a:solidFill>
            </a:endParaRPr>
          </a:p>
          <a:p>
            <a:pPr marL="0" lvl="0" indent="0" algn="ctr" rtl="0">
              <a:lnSpc>
                <a:spcPct val="125000"/>
              </a:lnSpc>
              <a:spcBef>
                <a:spcPts val="0"/>
              </a:spcBef>
              <a:spcAft>
                <a:spcPts val="0"/>
              </a:spcAft>
              <a:buClr>
                <a:schemeClr val="dk1"/>
              </a:buClr>
              <a:buSzPts val="1100"/>
              <a:buFont typeface="Arial"/>
              <a:buNone/>
            </a:pPr>
            <a:r>
              <a:rPr lang="de" u="sng">
                <a:solidFill>
                  <a:schemeClr val="hlink"/>
                </a:solidFill>
                <a:hlinkClick r:id="rId3"/>
              </a:rPr>
              <a:t>https://renkulab.io/projects/menkalinan56/swissskadays-karabo-workshop</a:t>
            </a:r>
            <a:endParaRPr u="sng">
              <a:solidFill>
                <a:schemeClr val="hlink"/>
              </a:solidFill>
            </a:endParaRPr>
          </a:p>
          <a:p>
            <a:pPr marL="0" lvl="0" indent="0" algn="l" rtl="0">
              <a:spcBef>
                <a:spcPts val="0"/>
              </a:spcBef>
              <a:spcAft>
                <a:spcPts val="1200"/>
              </a:spcAft>
              <a:buNone/>
            </a:pPr>
            <a:endParaRPr/>
          </a:p>
        </p:txBody>
      </p:sp>
      <p:sp>
        <p:nvSpPr>
          <p:cNvPr id="95" name="Google Shape;95;p14"/>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5"/>
          <p:cNvSpPr txBox="1">
            <a:spLocks noGrp="1"/>
          </p:cNvSpPr>
          <p:nvPr>
            <p:ph type="title"/>
          </p:nvPr>
        </p:nvSpPr>
        <p:spPr>
          <a:xfrm>
            <a:off x="311700" y="8611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Paper about Karabo</a:t>
            </a:r>
            <a:endParaRPr/>
          </a:p>
        </p:txBody>
      </p:sp>
      <p:sp>
        <p:nvSpPr>
          <p:cNvPr id="101" name="Google Shape;101;p15"/>
          <p:cNvSpPr txBox="1">
            <a:spLocks noGrp="1"/>
          </p:cNvSpPr>
          <p:nvPr>
            <p:ph type="body" idx="1"/>
          </p:nvPr>
        </p:nvSpPr>
        <p:spPr>
          <a:xfrm>
            <a:off x="311700" y="1644050"/>
            <a:ext cx="8520600" cy="3206100"/>
          </a:xfrm>
          <a:prstGeom prst="rect">
            <a:avLst/>
          </a:prstGeom>
        </p:spPr>
        <p:txBody>
          <a:bodyPr spcFirstLastPara="1" wrap="square" lIns="91425" tIns="91425" rIns="91425" bIns="91425" anchor="t" anchorCtr="0">
            <a:normAutofit/>
          </a:bodyPr>
          <a:lstStyle/>
          <a:p>
            <a:pPr marL="0" lvl="0" indent="0" algn="ctr" rtl="0">
              <a:spcBef>
                <a:spcPts val="1200"/>
              </a:spcBef>
              <a:spcAft>
                <a:spcPts val="0"/>
              </a:spcAft>
              <a:buNone/>
            </a:pPr>
            <a:r>
              <a:rPr lang="de" sz="2200">
                <a:solidFill>
                  <a:srgbClr val="1F1F1F"/>
                </a:solidFill>
              </a:rPr>
              <a:t>Karabo: A versatile SKA observation simulation framework</a:t>
            </a:r>
            <a:endParaRPr sz="2200">
              <a:solidFill>
                <a:srgbClr val="1F1F1F"/>
              </a:solidFill>
            </a:endParaRPr>
          </a:p>
          <a:p>
            <a:pPr marL="0" lvl="0" indent="0" algn="ctr" rtl="0">
              <a:spcBef>
                <a:spcPts val="1200"/>
              </a:spcBef>
              <a:spcAft>
                <a:spcPts val="0"/>
              </a:spcAft>
              <a:buNone/>
            </a:pPr>
            <a:r>
              <a:rPr lang="de" sz="2000"/>
              <a:t>Astronomy and Computing, Volume 54, January 2026</a:t>
            </a:r>
            <a:endParaRPr sz="2000"/>
          </a:p>
          <a:p>
            <a:pPr marL="0" lvl="0" indent="0" algn="ctr" rtl="0">
              <a:spcBef>
                <a:spcPts val="1200"/>
              </a:spcBef>
              <a:spcAft>
                <a:spcPts val="0"/>
              </a:spcAft>
              <a:buNone/>
            </a:pPr>
            <a:r>
              <a:rPr lang="de" sz="2000" u="sng">
                <a:solidFill>
                  <a:schemeClr val="hlink"/>
                </a:solidFill>
                <a:hlinkClick r:id="rId3"/>
              </a:rPr>
              <a:t>https://doi.org/10.1016/j.ascom.2025.101004</a:t>
            </a:r>
            <a:endParaRPr sz="2000"/>
          </a:p>
          <a:p>
            <a:pPr marL="0" lvl="0" indent="0" algn="ctr" rtl="0">
              <a:spcBef>
                <a:spcPts val="1200"/>
              </a:spcBef>
              <a:spcAft>
                <a:spcPts val="1200"/>
              </a:spcAft>
              <a:buNone/>
            </a:pPr>
            <a:endParaRPr sz="1900"/>
          </a:p>
        </p:txBody>
      </p:sp>
      <p:sp>
        <p:nvSpPr>
          <p:cNvPr id="102" name="Google Shape;102;p15"/>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6"/>
          <p:cNvSpPr txBox="1">
            <a:spLocks noGrp="1"/>
          </p:cNvSpPr>
          <p:nvPr>
            <p:ph type="title"/>
          </p:nvPr>
        </p:nvSpPr>
        <p:spPr>
          <a:xfrm>
            <a:off x="247125" y="1772200"/>
            <a:ext cx="8520600" cy="15420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de"/>
              <a:t>Part 2: Transition from RASCIL to SDP</a:t>
            </a:r>
            <a:endParaRPr/>
          </a:p>
          <a:p>
            <a:pPr marL="0" lvl="0" indent="0" algn="ctr" rtl="0">
              <a:spcBef>
                <a:spcPts val="0"/>
              </a:spcBef>
              <a:spcAft>
                <a:spcPts val="0"/>
              </a:spcAft>
              <a:buNone/>
            </a:pPr>
            <a:endParaRPr/>
          </a:p>
          <a:p>
            <a:pPr marL="0" lvl="0" indent="0" algn="ctr" rtl="0">
              <a:spcBef>
                <a:spcPts val="0"/>
              </a:spcBef>
              <a:spcAft>
                <a:spcPts val="0"/>
              </a:spcAft>
              <a:buNone/>
            </a:pPr>
            <a:r>
              <a:rPr lang="de"/>
              <a:t>Massimo de Santis</a:t>
            </a:r>
            <a:endParaRPr/>
          </a:p>
        </p:txBody>
      </p:sp>
      <p:sp>
        <p:nvSpPr>
          <p:cNvPr id="108" name="Google Shape;108;p16"/>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7"/>
          <p:cNvSpPr txBox="1">
            <a:spLocks noGrp="1"/>
          </p:cNvSpPr>
          <p:nvPr>
            <p:ph type="title"/>
          </p:nvPr>
        </p:nvSpPr>
        <p:spPr>
          <a:xfrm>
            <a:off x="311700" y="8611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Why migrate RASCIL → SKA-SDP</a:t>
            </a:r>
            <a:endParaRPr/>
          </a:p>
        </p:txBody>
      </p:sp>
      <p:sp>
        <p:nvSpPr>
          <p:cNvPr id="114" name="Google Shape;114;p17"/>
          <p:cNvSpPr txBox="1">
            <a:spLocks noGrp="1"/>
          </p:cNvSpPr>
          <p:nvPr>
            <p:ph type="body" idx="1"/>
          </p:nvPr>
        </p:nvSpPr>
        <p:spPr>
          <a:xfrm>
            <a:off x="311700" y="1703975"/>
            <a:ext cx="8520600" cy="3146400"/>
          </a:xfrm>
          <a:prstGeom prst="rect">
            <a:avLst/>
          </a:prstGeom>
        </p:spPr>
        <p:txBody>
          <a:bodyPr spcFirstLastPara="1" wrap="square" lIns="91425" tIns="91425" rIns="91425" bIns="91425" anchor="t" anchorCtr="0">
            <a:normAutofit/>
          </a:bodyPr>
          <a:lstStyle/>
          <a:p>
            <a:pPr marL="457200" lvl="0" indent="-342900" algn="l" rtl="0">
              <a:lnSpc>
                <a:spcPct val="150000"/>
              </a:lnSpc>
              <a:spcBef>
                <a:spcPts val="0"/>
              </a:spcBef>
              <a:spcAft>
                <a:spcPts val="0"/>
              </a:spcAft>
              <a:buClr>
                <a:schemeClr val="dk1"/>
              </a:buClr>
              <a:buSzPts val="1800"/>
              <a:buChar char="-"/>
            </a:pPr>
            <a:r>
              <a:rPr lang="de">
                <a:solidFill>
                  <a:schemeClr val="dk1"/>
                </a:solidFill>
              </a:rPr>
              <a:t>Alignment with SKA reference software direction</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Long term maintainability</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Better portability for HPC environments</a:t>
            </a:r>
            <a:endParaRPr>
              <a:solidFill>
                <a:schemeClr val="dk1"/>
              </a:solidFill>
            </a:endParaRPr>
          </a:p>
        </p:txBody>
      </p:sp>
      <p:sp>
        <p:nvSpPr>
          <p:cNvPr id="115" name="Google Shape;115;p17"/>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13</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8"/>
          <p:cNvSpPr txBox="1">
            <a:spLocks noGrp="1"/>
          </p:cNvSpPr>
          <p:nvPr>
            <p:ph type="title"/>
          </p:nvPr>
        </p:nvSpPr>
        <p:spPr>
          <a:xfrm>
            <a:off x="311700" y="87687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Migration strategy</a:t>
            </a:r>
            <a:endParaRPr/>
          </a:p>
        </p:txBody>
      </p:sp>
      <p:sp>
        <p:nvSpPr>
          <p:cNvPr id="121" name="Google Shape;121;p18"/>
          <p:cNvSpPr txBox="1">
            <a:spLocks noGrp="1"/>
          </p:cNvSpPr>
          <p:nvPr>
            <p:ph type="body" idx="1"/>
          </p:nvPr>
        </p:nvSpPr>
        <p:spPr>
          <a:xfrm>
            <a:off x="311700" y="1703975"/>
            <a:ext cx="8520600" cy="2966400"/>
          </a:xfrm>
          <a:prstGeom prst="rect">
            <a:avLst/>
          </a:prstGeom>
        </p:spPr>
        <p:txBody>
          <a:bodyPr spcFirstLastPara="1" wrap="square" lIns="91425" tIns="91425" rIns="91425" bIns="91425" anchor="t" anchorCtr="0">
            <a:normAutofit/>
          </a:bodyPr>
          <a:lstStyle/>
          <a:p>
            <a:pPr marL="457200" lvl="0" indent="-342900" algn="l" rtl="0">
              <a:lnSpc>
                <a:spcPct val="150000"/>
              </a:lnSpc>
              <a:spcBef>
                <a:spcPts val="0"/>
              </a:spcBef>
              <a:spcAft>
                <a:spcPts val="0"/>
              </a:spcAft>
              <a:buClr>
                <a:schemeClr val="dk1"/>
              </a:buClr>
              <a:buSzPts val="1800"/>
              <a:buChar char="-"/>
            </a:pPr>
            <a:r>
              <a:rPr lang="de">
                <a:solidFill>
                  <a:schemeClr val="dk1"/>
                </a:solidFill>
              </a:rPr>
              <a:t>Cohabitation first : RASCIL + SDP both available</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Backend-neutral API layer</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Incremental wiring : one pipeline at a time</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Validation plan : smoke tests → parity tests → change default later</a:t>
            </a:r>
            <a:endParaRPr>
              <a:solidFill>
                <a:schemeClr val="dk1"/>
              </a:solidFill>
            </a:endParaRPr>
          </a:p>
        </p:txBody>
      </p:sp>
      <p:sp>
        <p:nvSpPr>
          <p:cNvPr id="122" name="Google Shape;122;p18"/>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14</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19"/>
          <p:cNvSpPr txBox="1">
            <a:spLocks noGrp="1"/>
          </p:cNvSpPr>
          <p:nvPr>
            <p:ph type="title"/>
          </p:nvPr>
        </p:nvSpPr>
        <p:spPr>
          <a:xfrm>
            <a:off x="311700" y="4430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Migration strategy</a:t>
            </a:r>
            <a:endParaRPr/>
          </a:p>
        </p:txBody>
      </p:sp>
      <p:sp>
        <p:nvSpPr>
          <p:cNvPr id="128" name="Google Shape;128;p19"/>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15</a:t>
            </a:fld>
            <a:endParaRPr/>
          </a:p>
        </p:txBody>
      </p:sp>
      <p:pic>
        <p:nvPicPr>
          <p:cNvPr id="129" name="Google Shape;129;p19"/>
          <p:cNvPicPr preferRelativeResize="0"/>
          <p:nvPr/>
        </p:nvPicPr>
        <p:blipFill>
          <a:blip r:embed="rId3">
            <a:alphaModFix/>
          </a:blip>
          <a:stretch>
            <a:fillRect/>
          </a:stretch>
        </p:blipFill>
        <p:spPr>
          <a:xfrm>
            <a:off x="267288" y="1173487"/>
            <a:ext cx="8609425" cy="3311276"/>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0"/>
          <p:cNvSpPr txBox="1">
            <a:spLocks noGrp="1"/>
          </p:cNvSpPr>
          <p:nvPr>
            <p:ph type="title"/>
          </p:nvPr>
        </p:nvSpPr>
        <p:spPr>
          <a:xfrm>
            <a:off x="311700" y="4430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Migration strategy</a:t>
            </a:r>
            <a:endParaRPr/>
          </a:p>
        </p:txBody>
      </p:sp>
      <p:sp>
        <p:nvSpPr>
          <p:cNvPr id="135" name="Google Shape;135;p20"/>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16</a:t>
            </a:fld>
            <a:endParaRPr/>
          </a:p>
        </p:txBody>
      </p:sp>
      <p:pic>
        <p:nvPicPr>
          <p:cNvPr id="136" name="Google Shape;136;p20"/>
          <p:cNvPicPr preferRelativeResize="0"/>
          <p:nvPr/>
        </p:nvPicPr>
        <p:blipFill>
          <a:blip r:embed="rId3">
            <a:alphaModFix/>
          </a:blip>
          <a:stretch>
            <a:fillRect/>
          </a:stretch>
        </p:blipFill>
        <p:spPr>
          <a:xfrm>
            <a:off x="267288" y="1173487"/>
            <a:ext cx="8609425" cy="3311276"/>
          </a:xfrm>
          <a:prstGeom prst="rect">
            <a:avLst/>
          </a:prstGeom>
          <a:noFill/>
          <a:ln>
            <a:noFill/>
          </a:ln>
        </p:spPr>
      </p:pic>
      <p:sp>
        <p:nvSpPr>
          <p:cNvPr id="137" name="Google Shape;137;p20"/>
          <p:cNvSpPr/>
          <p:nvPr/>
        </p:nvSpPr>
        <p:spPr>
          <a:xfrm>
            <a:off x="3606925" y="3024900"/>
            <a:ext cx="2108100" cy="7029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138" name="Google Shape;138;p20"/>
          <p:cNvSpPr/>
          <p:nvPr/>
        </p:nvSpPr>
        <p:spPr>
          <a:xfrm>
            <a:off x="5963000" y="3024900"/>
            <a:ext cx="1116000" cy="7029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1"/>
          <p:cNvSpPr txBox="1">
            <a:spLocks noGrp="1"/>
          </p:cNvSpPr>
          <p:nvPr>
            <p:ph type="title"/>
          </p:nvPr>
        </p:nvSpPr>
        <p:spPr>
          <a:xfrm>
            <a:off x="311700" y="8611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Simulation: status</a:t>
            </a:r>
            <a:endParaRPr/>
          </a:p>
        </p:txBody>
      </p:sp>
      <p:sp>
        <p:nvSpPr>
          <p:cNvPr id="144" name="Google Shape;144;p21"/>
          <p:cNvSpPr txBox="1">
            <a:spLocks noGrp="1"/>
          </p:cNvSpPr>
          <p:nvPr>
            <p:ph type="body" idx="1"/>
          </p:nvPr>
        </p:nvSpPr>
        <p:spPr>
          <a:xfrm>
            <a:off x="311700" y="1433825"/>
            <a:ext cx="8520600" cy="3416400"/>
          </a:xfrm>
          <a:prstGeom prst="rect">
            <a:avLst/>
          </a:prstGeom>
        </p:spPr>
        <p:txBody>
          <a:bodyPr spcFirstLastPara="1" wrap="square" lIns="91425" tIns="91425" rIns="91425" bIns="91425" anchor="t" anchorCtr="0">
            <a:normAutofit/>
          </a:bodyPr>
          <a:lstStyle/>
          <a:p>
            <a:pPr marL="457200" lvl="0" indent="-342900" algn="l" rtl="0">
              <a:lnSpc>
                <a:spcPct val="150000"/>
              </a:lnSpc>
              <a:spcBef>
                <a:spcPts val="0"/>
              </a:spcBef>
              <a:spcAft>
                <a:spcPts val="0"/>
              </a:spcAft>
              <a:buClr>
                <a:schemeClr val="dk1"/>
              </a:buClr>
              <a:buSzPts val="1800"/>
              <a:buChar char="-"/>
            </a:pPr>
            <a:r>
              <a:rPr lang="de">
                <a:solidFill>
                  <a:schemeClr val="dk1"/>
                </a:solidFill>
              </a:rPr>
              <a:t>SDP simulation runs side-by-side with existing OSKAR/RASCIL paths</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Measurement Sets (MS) via SKA-SDP visibility data model</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Single telescope definition reused across backends (no duplication)</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Basic tests - SDP vs RASCIL, ensuring consistent outputs </a:t>
            </a:r>
            <a:endParaRPr>
              <a:solidFill>
                <a:schemeClr val="dk1"/>
              </a:solidFill>
            </a:endParaRPr>
          </a:p>
        </p:txBody>
      </p:sp>
      <p:sp>
        <p:nvSpPr>
          <p:cNvPr id="145" name="Google Shape;145;p21"/>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17</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2"/>
          <p:cNvSpPr txBox="1">
            <a:spLocks noGrp="1"/>
          </p:cNvSpPr>
          <p:nvPr>
            <p:ph type="title"/>
          </p:nvPr>
        </p:nvSpPr>
        <p:spPr>
          <a:xfrm>
            <a:off x="311700" y="47497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Imaging: status</a:t>
            </a:r>
            <a:endParaRPr/>
          </a:p>
        </p:txBody>
      </p:sp>
      <p:sp>
        <p:nvSpPr>
          <p:cNvPr id="151" name="Google Shape;151;p22"/>
          <p:cNvSpPr txBox="1">
            <a:spLocks noGrp="1"/>
          </p:cNvSpPr>
          <p:nvPr>
            <p:ph type="body" idx="1"/>
          </p:nvPr>
        </p:nvSpPr>
        <p:spPr>
          <a:xfrm>
            <a:off x="311700" y="1082000"/>
            <a:ext cx="8520600" cy="1672500"/>
          </a:xfrm>
          <a:prstGeom prst="rect">
            <a:avLst/>
          </a:prstGeom>
        </p:spPr>
        <p:txBody>
          <a:bodyPr spcFirstLastPara="1" wrap="square" lIns="91425" tIns="91425" rIns="91425" bIns="91425" anchor="t" anchorCtr="0">
            <a:normAutofit/>
          </a:bodyPr>
          <a:lstStyle/>
          <a:p>
            <a:pPr marL="457200" lvl="0" indent="-342900" algn="l" rtl="0">
              <a:lnSpc>
                <a:spcPct val="150000"/>
              </a:lnSpc>
              <a:spcBef>
                <a:spcPts val="0"/>
              </a:spcBef>
              <a:spcAft>
                <a:spcPts val="0"/>
              </a:spcAft>
              <a:buClr>
                <a:schemeClr val="dk1"/>
              </a:buClr>
              <a:buSzPts val="1800"/>
              <a:buChar char="-"/>
            </a:pPr>
            <a:r>
              <a:rPr lang="de">
                <a:solidFill>
                  <a:schemeClr val="dk1"/>
                </a:solidFill>
              </a:rPr>
              <a:t>Backend-neutral imaging interface with selector (RASCIL default, SDP opt-in)</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SDP inversion works: outputs dirty image + PSF from MS</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Smoke tests exercise both backends and validate output presence/shape</a:t>
            </a:r>
            <a:endParaRPr>
              <a:solidFill>
                <a:schemeClr val="dk1"/>
              </a:solidFill>
            </a:endParaRPr>
          </a:p>
        </p:txBody>
      </p:sp>
      <p:sp>
        <p:nvSpPr>
          <p:cNvPr id="152" name="Google Shape;152;p22"/>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18</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3"/>
          <p:cNvSpPr txBox="1">
            <a:spLocks noGrp="1"/>
          </p:cNvSpPr>
          <p:nvPr>
            <p:ph type="title"/>
          </p:nvPr>
        </p:nvSpPr>
        <p:spPr>
          <a:xfrm>
            <a:off x="311700" y="47497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Imaging: status</a:t>
            </a:r>
            <a:endParaRPr/>
          </a:p>
        </p:txBody>
      </p:sp>
      <p:sp>
        <p:nvSpPr>
          <p:cNvPr id="158" name="Google Shape;158;p23"/>
          <p:cNvSpPr txBox="1">
            <a:spLocks noGrp="1"/>
          </p:cNvSpPr>
          <p:nvPr>
            <p:ph type="body" idx="1"/>
          </p:nvPr>
        </p:nvSpPr>
        <p:spPr>
          <a:xfrm>
            <a:off x="311700" y="1082000"/>
            <a:ext cx="8520600" cy="1672500"/>
          </a:xfrm>
          <a:prstGeom prst="rect">
            <a:avLst/>
          </a:prstGeom>
        </p:spPr>
        <p:txBody>
          <a:bodyPr spcFirstLastPara="1" wrap="square" lIns="91425" tIns="91425" rIns="91425" bIns="91425" anchor="t" anchorCtr="0">
            <a:normAutofit/>
          </a:bodyPr>
          <a:lstStyle/>
          <a:p>
            <a:pPr marL="457200" lvl="0" indent="-342900" algn="l" rtl="0">
              <a:lnSpc>
                <a:spcPct val="150000"/>
              </a:lnSpc>
              <a:spcBef>
                <a:spcPts val="0"/>
              </a:spcBef>
              <a:spcAft>
                <a:spcPts val="0"/>
              </a:spcAft>
              <a:buClr>
                <a:schemeClr val="dk1"/>
              </a:buClr>
              <a:buSzPts val="1800"/>
              <a:buChar char="-"/>
            </a:pPr>
            <a:r>
              <a:rPr lang="de">
                <a:solidFill>
                  <a:schemeClr val="dk1"/>
                </a:solidFill>
              </a:rPr>
              <a:t>Backend-neutral imaging interface with selector (RASCIL default, SDP opt-in)</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SDP inversion works: outputs dirty image + PSF from MS</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Smoke tests exercise both backends and validate output presence/shape</a:t>
            </a:r>
            <a:endParaRPr>
              <a:solidFill>
                <a:schemeClr val="dk1"/>
              </a:solidFill>
            </a:endParaRPr>
          </a:p>
        </p:txBody>
      </p:sp>
      <p:sp>
        <p:nvSpPr>
          <p:cNvPr id="159" name="Google Shape;159;p23"/>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19</a:t>
            </a:fld>
            <a:endParaRPr/>
          </a:p>
        </p:txBody>
      </p:sp>
      <p:pic>
        <p:nvPicPr>
          <p:cNvPr id="160" name="Google Shape;160;p23"/>
          <p:cNvPicPr preferRelativeResize="0"/>
          <p:nvPr/>
        </p:nvPicPr>
        <p:blipFill>
          <a:blip r:embed="rId3">
            <a:alphaModFix/>
          </a:blip>
          <a:stretch>
            <a:fillRect/>
          </a:stretch>
        </p:blipFill>
        <p:spPr>
          <a:xfrm>
            <a:off x="1070575" y="2368875"/>
            <a:ext cx="2962549" cy="2476426"/>
          </a:xfrm>
          <a:prstGeom prst="rect">
            <a:avLst/>
          </a:prstGeom>
          <a:noFill/>
          <a:ln>
            <a:noFill/>
          </a:ln>
        </p:spPr>
      </p:pic>
      <p:pic>
        <p:nvPicPr>
          <p:cNvPr id="161" name="Google Shape;161;p23"/>
          <p:cNvPicPr preferRelativeResize="0"/>
          <p:nvPr/>
        </p:nvPicPr>
        <p:blipFill>
          <a:blip r:embed="rId4">
            <a:alphaModFix/>
          </a:blip>
          <a:stretch>
            <a:fillRect/>
          </a:stretch>
        </p:blipFill>
        <p:spPr>
          <a:xfrm>
            <a:off x="4563425" y="2368875"/>
            <a:ext cx="2911084" cy="247642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311700" y="8611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About me</a:t>
            </a:r>
            <a:endParaRPr/>
          </a:p>
        </p:txBody>
      </p:sp>
      <p:sp>
        <p:nvSpPr>
          <p:cNvPr id="38" name="Google Shape;38;p6"/>
          <p:cNvSpPr txBox="1">
            <a:spLocks noGrp="1"/>
          </p:cNvSpPr>
          <p:nvPr>
            <p:ph type="body" idx="1"/>
          </p:nvPr>
        </p:nvSpPr>
        <p:spPr>
          <a:xfrm>
            <a:off x="311700" y="1433825"/>
            <a:ext cx="8520600" cy="3416400"/>
          </a:xfrm>
          <a:prstGeom prst="rect">
            <a:avLst/>
          </a:prstGeom>
        </p:spPr>
        <p:txBody>
          <a:bodyPr spcFirstLastPara="1" wrap="square" lIns="91425" tIns="91425" rIns="91425" bIns="91425" anchor="t" anchorCtr="0">
            <a:normAutofit/>
          </a:bodyPr>
          <a:lstStyle/>
          <a:p>
            <a:pPr marL="457200" lvl="0" indent="-342900" algn="l" rtl="0">
              <a:lnSpc>
                <a:spcPct val="125000"/>
              </a:lnSpc>
              <a:spcBef>
                <a:spcPts val="0"/>
              </a:spcBef>
              <a:spcAft>
                <a:spcPts val="0"/>
              </a:spcAft>
              <a:buClr>
                <a:schemeClr val="dk1"/>
              </a:buClr>
              <a:buSzPts val="1800"/>
              <a:buChar char="-"/>
            </a:pPr>
            <a:r>
              <a:rPr lang="de">
                <a:solidFill>
                  <a:schemeClr val="dk1"/>
                </a:solidFill>
              </a:rPr>
              <a:t>Andreas Wassmer</a:t>
            </a:r>
            <a:endParaRPr>
              <a:solidFill>
                <a:schemeClr val="dk1"/>
              </a:solidFill>
            </a:endParaRPr>
          </a:p>
          <a:p>
            <a:pPr marL="457200" lvl="0" indent="-342900" algn="l" rtl="0">
              <a:lnSpc>
                <a:spcPct val="125000"/>
              </a:lnSpc>
              <a:spcBef>
                <a:spcPts val="0"/>
              </a:spcBef>
              <a:spcAft>
                <a:spcPts val="0"/>
              </a:spcAft>
              <a:buClr>
                <a:schemeClr val="dk1"/>
              </a:buClr>
              <a:buSzPts val="1800"/>
              <a:buChar char="-"/>
            </a:pPr>
            <a:r>
              <a:rPr lang="de">
                <a:solidFill>
                  <a:schemeClr val="dk1"/>
                </a:solidFill>
              </a:rPr>
              <a:t>Physicist and Research Software Engineer</a:t>
            </a:r>
            <a:endParaRPr>
              <a:solidFill>
                <a:schemeClr val="dk1"/>
              </a:solidFill>
            </a:endParaRPr>
          </a:p>
          <a:p>
            <a:pPr marL="457200" lvl="0" indent="-342900" algn="l" rtl="0">
              <a:lnSpc>
                <a:spcPct val="125000"/>
              </a:lnSpc>
              <a:spcBef>
                <a:spcPts val="0"/>
              </a:spcBef>
              <a:spcAft>
                <a:spcPts val="0"/>
              </a:spcAft>
              <a:buClr>
                <a:schemeClr val="dk1"/>
              </a:buClr>
              <a:buSzPts val="1800"/>
              <a:buChar char="-"/>
            </a:pPr>
            <a:r>
              <a:rPr lang="de">
                <a:solidFill>
                  <a:schemeClr val="dk1"/>
                </a:solidFill>
              </a:rPr>
              <a:t>25+ years of experience in software engineering–Joined FHNW SKA team in January 2024</a:t>
            </a:r>
            <a:endParaRPr>
              <a:solidFill>
                <a:schemeClr val="dk1"/>
              </a:solidFill>
            </a:endParaRPr>
          </a:p>
          <a:p>
            <a:pPr marL="457200" lvl="0" indent="-342900" algn="l" rtl="0">
              <a:lnSpc>
                <a:spcPct val="125000"/>
              </a:lnSpc>
              <a:spcBef>
                <a:spcPts val="0"/>
              </a:spcBef>
              <a:spcAft>
                <a:spcPts val="0"/>
              </a:spcAft>
              <a:buClr>
                <a:schemeClr val="dk1"/>
              </a:buClr>
              <a:buSzPts val="1800"/>
              <a:buChar char="-"/>
            </a:pPr>
            <a:r>
              <a:rPr lang="de">
                <a:solidFill>
                  <a:schemeClr val="dk1"/>
                </a:solidFill>
              </a:rPr>
              <a:t>Focus on operations</a:t>
            </a:r>
            <a:endParaRPr>
              <a:solidFill>
                <a:schemeClr val="dk1"/>
              </a:solidFill>
            </a:endParaRPr>
          </a:p>
          <a:p>
            <a:pPr marL="0" lvl="0" indent="0" algn="l" rtl="0">
              <a:spcBef>
                <a:spcPts val="0"/>
              </a:spcBef>
              <a:spcAft>
                <a:spcPts val="1200"/>
              </a:spcAft>
              <a:buNone/>
            </a:pPr>
            <a:endParaRPr/>
          </a:p>
        </p:txBody>
      </p:sp>
      <p:sp>
        <p:nvSpPr>
          <p:cNvPr id="39" name="Google Shape;39;p6"/>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2</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4"/>
          <p:cNvSpPr txBox="1">
            <a:spLocks noGrp="1"/>
          </p:cNvSpPr>
          <p:nvPr>
            <p:ph type="title"/>
          </p:nvPr>
        </p:nvSpPr>
        <p:spPr>
          <a:xfrm>
            <a:off x="311700" y="8611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Challenges encountered</a:t>
            </a:r>
            <a:endParaRPr/>
          </a:p>
        </p:txBody>
      </p:sp>
      <p:sp>
        <p:nvSpPr>
          <p:cNvPr id="167" name="Google Shape;167;p24"/>
          <p:cNvSpPr txBox="1">
            <a:spLocks noGrp="1"/>
          </p:cNvSpPr>
          <p:nvPr>
            <p:ph type="body" idx="1"/>
          </p:nvPr>
        </p:nvSpPr>
        <p:spPr>
          <a:xfrm>
            <a:off x="311700" y="1716225"/>
            <a:ext cx="8520600" cy="3134100"/>
          </a:xfrm>
          <a:prstGeom prst="rect">
            <a:avLst/>
          </a:prstGeom>
        </p:spPr>
        <p:txBody>
          <a:bodyPr spcFirstLastPara="1" wrap="square" lIns="91425" tIns="91425" rIns="91425" bIns="91425" anchor="t" anchorCtr="0">
            <a:normAutofit/>
          </a:bodyPr>
          <a:lstStyle/>
          <a:p>
            <a:pPr marL="457200" lvl="0" indent="-342900" algn="l" rtl="0">
              <a:lnSpc>
                <a:spcPct val="150000"/>
              </a:lnSpc>
              <a:spcBef>
                <a:spcPts val="0"/>
              </a:spcBef>
              <a:spcAft>
                <a:spcPts val="0"/>
              </a:spcAft>
              <a:buClr>
                <a:schemeClr val="dk1"/>
              </a:buClr>
              <a:buSzPts val="1800"/>
              <a:buChar char="-"/>
            </a:pPr>
            <a:r>
              <a:rPr lang="de">
                <a:solidFill>
                  <a:schemeClr val="dk1"/>
                </a:solidFill>
              </a:rPr>
              <a:t>Time handling differences (observation time)</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Parity ≠ equality: validate with tolerances/metrics, not exact matching</a:t>
            </a:r>
            <a:endParaRPr>
              <a:solidFill>
                <a:schemeClr val="dk1"/>
              </a:solidFill>
            </a:endParaRPr>
          </a:p>
        </p:txBody>
      </p:sp>
      <p:sp>
        <p:nvSpPr>
          <p:cNvPr id="168" name="Google Shape;168;p24"/>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20</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25"/>
          <p:cNvSpPr txBox="1">
            <a:spLocks noGrp="1"/>
          </p:cNvSpPr>
          <p:nvPr>
            <p:ph type="title"/>
          </p:nvPr>
        </p:nvSpPr>
        <p:spPr>
          <a:xfrm>
            <a:off x="311700" y="8611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Impact</a:t>
            </a:r>
            <a:endParaRPr/>
          </a:p>
        </p:txBody>
      </p:sp>
      <p:sp>
        <p:nvSpPr>
          <p:cNvPr id="174" name="Google Shape;174;p25"/>
          <p:cNvSpPr txBox="1">
            <a:spLocks noGrp="1"/>
          </p:cNvSpPr>
          <p:nvPr>
            <p:ph type="body" idx="1"/>
          </p:nvPr>
        </p:nvSpPr>
        <p:spPr>
          <a:xfrm>
            <a:off x="311700" y="1433825"/>
            <a:ext cx="8520600" cy="3416400"/>
          </a:xfrm>
          <a:prstGeom prst="rect">
            <a:avLst/>
          </a:prstGeom>
        </p:spPr>
        <p:txBody>
          <a:bodyPr spcFirstLastPara="1" wrap="square" lIns="91425" tIns="91425" rIns="91425" bIns="91425" anchor="t" anchorCtr="0">
            <a:normAutofit/>
          </a:bodyPr>
          <a:lstStyle/>
          <a:p>
            <a:pPr marL="457200" lvl="0" indent="-342900" algn="l" rtl="0">
              <a:lnSpc>
                <a:spcPct val="150000"/>
              </a:lnSpc>
              <a:spcBef>
                <a:spcPts val="0"/>
              </a:spcBef>
              <a:spcAft>
                <a:spcPts val="0"/>
              </a:spcAft>
              <a:buClr>
                <a:schemeClr val="dk1"/>
              </a:buClr>
              <a:buSzPts val="1800"/>
              <a:buChar char="-"/>
            </a:pPr>
            <a:r>
              <a:rPr lang="de">
                <a:solidFill>
                  <a:schemeClr val="dk1"/>
                </a:solidFill>
              </a:rPr>
              <a:t>Karabo aligns with the SKA-SDP ecosystem</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Backend flexibility (RASCIL / SDP / OSKAR) with one Karabo API</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Safe migration path: no user breakage while transitioning</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Better maintainability through clearer structure + testable interfaces</a:t>
            </a:r>
            <a:endParaRPr>
              <a:solidFill>
                <a:schemeClr val="dk1"/>
              </a:solidFill>
            </a:endParaRPr>
          </a:p>
        </p:txBody>
      </p:sp>
      <p:sp>
        <p:nvSpPr>
          <p:cNvPr id="175" name="Google Shape;175;p25"/>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21</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26"/>
          <p:cNvSpPr txBox="1">
            <a:spLocks noGrp="1"/>
          </p:cNvSpPr>
          <p:nvPr>
            <p:ph type="title"/>
          </p:nvPr>
        </p:nvSpPr>
        <p:spPr>
          <a:xfrm>
            <a:off x="311700" y="8611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What’s next</a:t>
            </a:r>
            <a:endParaRPr/>
          </a:p>
        </p:txBody>
      </p:sp>
      <p:sp>
        <p:nvSpPr>
          <p:cNvPr id="181" name="Google Shape;181;p26"/>
          <p:cNvSpPr txBox="1">
            <a:spLocks noGrp="1"/>
          </p:cNvSpPr>
          <p:nvPr>
            <p:ph type="body" idx="1"/>
          </p:nvPr>
        </p:nvSpPr>
        <p:spPr>
          <a:xfrm>
            <a:off x="311700" y="1433825"/>
            <a:ext cx="8520600" cy="3416400"/>
          </a:xfrm>
          <a:prstGeom prst="rect">
            <a:avLst/>
          </a:prstGeom>
        </p:spPr>
        <p:txBody>
          <a:bodyPr spcFirstLastPara="1" wrap="square" lIns="91425" tIns="91425" rIns="91425" bIns="91425" anchor="t" anchorCtr="0">
            <a:normAutofit/>
          </a:bodyPr>
          <a:lstStyle/>
          <a:p>
            <a:pPr marL="457200" lvl="0" indent="-342900" algn="l" rtl="0">
              <a:lnSpc>
                <a:spcPct val="150000"/>
              </a:lnSpc>
              <a:spcBef>
                <a:spcPts val="0"/>
              </a:spcBef>
              <a:spcAft>
                <a:spcPts val="0"/>
              </a:spcAft>
              <a:buClr>
                <a:schemeClr val="dk1"/>
              </a:buClr>
              <a:buSzPts val="1800"/>
              <a:buChar char="-"/>
            </a:pPr>
            <a:r>
              <a:rPr lang="de">
                <a:solidFill>
                  <a:schemeClr val="dk1"/>
                </a:solidFill>
              </a:rPr>
              <a:t>Wiring remaining entry points</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Adding parity tests</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Improve documentation</a:t>
            </a:r>
            <a:endParaRPr>
              <a:solidFill>
                <a:schemeClr val="dk1"/>
              </a:solidFill>
            </a:endParaRPr>
          </a:p>
          <a:p>
            <a:pPr marL="457200" lvl="0" indent="-342900" algn="l" rtl="0">
              <a:lnSpc>
                <a:spcPct val="150000"/>
              </a:lnSpc>
              <a:spcBef>
                <a:spcPts val="0"/>
              </a:spcBef>
              <a:spcAft>
                <a:spcPts val="0"/>
              </a:spcAft>
              <a:buClr>
                <a:schemeClr val="dk1"/>
              </a:buClr>
              <a:buSzPts val="1800"/>
              <a:buChar char="-"/>
            </a:pPr>
            <a:r>
              <a:rPr lang="de">
                <a:solidFill>
                  <a:schemeClr val="dk1"/>
                </a:solidFill>
              </a:rPr>
              <a:t>Later: deprecate RASCIL, once parity and docs are solid</a:t>
            </a:r>
            <a:endParaRPr>
              <a:solidFill>
                <a:schemeClr val="dk1"/>
              </a:solidFill>
            </a:endParaRPr>
          </a:p>
        </p:txBody>
      </p:sp>
      <p:sp>
        <p:nvSpPr>
          <p:cNvPr id="182" name="Google Shape;182;p26"/>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22</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27"/>
          <p:cNvSpPr txBox="1">
            <a:spLocks noGrp="1"/>
          </p:cNvSpPr>
          <p:nvPr>
            <p:ph type="title"/>
          </p:nvPr>
        </p:nvSpPr>
        <p:spPr>
          <a:xfrm>
            <a:off x="311700" y="1158450"/>
            <a:ext cx="8520600" cy="17163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de" sz="3200"/>
              <a:t>Thank you</a:t>
            </a:r>
            <a:endParaRPr sz="3200"/>
          </a:p>
        </p:txBody>
      </p:sp>
      <p:sp>
        <p:nvSpPr>
          <p:cNvPr id="188" name="Google Shape;188;p27"/>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23</a:t>
            </a:fld>
            <a:endParaRPr/>
          </a:p>
        </p:txBody>
      </p:sp>
      <p:sp>
        <p:nvSpPr>
          <p:cNvPr id="189" name="Google Shape;189;p27"/>
          <p:cNvSpPr txBox="1"/>
          <p:nvPr/>
        </p:nvSpPr>
        <p:spPr>
          <a:xfrm>
            <a:off x="2418150" y="3312275"/>
            <a:ext cx="4307700" cy="4617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de" sz="1800" u="sng">
                <a:solidFill>
                  <a:schemeClr val="accent5"/>
                </a:solidFill>
                <a:hlinkClick r:id="rId3">
                  <a:extLst>
                    <a:ext uri="{A12FA001-AC4F-418D-AE19-62706E023703}">
                      <ahyp:hlinkClr xmlns:ahyp="http://schemas.microsoft.com/office/drawing/2018/hyperlinkcolor" val="tx"/>
                    </a:ext>
                  </a:extLst>
                </a:hlinkClick>
              </a:rPr>
              <a:t>https://github.com/i4Ds/Karabo-Pipeline</a:t>
            </a:r>
            <a:endParaRPr/>
          </a:p>
        </p:txBody>
      </p:sp>
      <p:sp>
        <p:nvSpPr>
          <p:cNvPr id="190" name="Google Shape;190;p27"/>
          <p:cNvSpPr txBox="1"/>
          <p:nvPr/>
        </p:nvSpPr>
        <p:spPr>
          <a:xfrm>
            <a:off x="143450" y="473450"/>
            <a:ext cx="23889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800">
                <a:solidFill>
                  <a:schemeClr val="dk2"/>
                </a:solidFill>
              </a:rPr>
              <a:t>Massimo De Santis</a:t>
            </a:r>
            <a:endParaRPr sz="1800">
              <a:solidFill>
                <a:schemeClr val="dk2"/>
              </a:solidFill>
            </a:endParaRPr>
          </a:p>
        </p:txBody>
      </p:sp>
      <p:sp>
        <p:nvSpPr>
          <p:cNvPr id="191" name="Google Shape;191;p27"/>
          <p:cNvSpPr txBox="1"/>
          <p:nvPr/>
        </p:nvSpPr>
        <p:spPr>
          <a:xfrm>
            <a:off x="6587150" y="473450"/>
            <a:ext cx="2388900" cy="461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 sz="1800">
                <a:solidFill>
                  <a:schemeClr val="dk2"/>
                </a:solidFill>
              </a:rPr>
              <a:t>Andreas Wassmer</a:t>
            </a:r>
            <a:endParaRPr sz="1800">
              <a:solidFill>
                <a:schemeClr val="dk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3"/>
        <p:cNvGrpSpPr/>
        <p:nvPr/>
      </p:nvGrpSpPr>
      <p:grpSpPr>
        <a:xfrm>
          <a:off x="0" y="0"/>
          <a:ext cx="0" cy="0"/>
          <a:chOff x="0" y="0"/>
          <a:chExt cx="0" cy="0"/>
        </a:xfrm>
      </p:grpSpPr>
      <p:sp>
        <p:nvSpPr>
          <p:cNvPr id="44" name="Google Shape;44;p7"/>
          <p:cNvSpPr txBox="1">
            <a:spLocks noGrp="1"/>
          </p:cNvSpPr>
          <p:nvPr>
            <p:ph type="title"/>
          </p:nvPr>
        </p:nvSpPr>
        <p:spPr>
          <a:xfrm>
            <a:off x="247125" y="1772200"/>
            <a:ext cx="8520600" cy="15420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de"/>
              <a:t>Part 1: Karabo 101</a:t>
            </a:r>
            <a:endParaRPr/>
          </a:p>
          <a:p>
            <a:pPr marL="0" lvl="0" indent="0" algn="ctr" rtl="0">
              <a:spcBef>
                <a:spcPts val="0"/>
              </a:spcBef>
              <a:spcAft>
                <a:spcPts val="0"/>
              </a:spcAft>
              <a:buNone/>
            </a:pPr>
            <a:endParaRPr/>
          </a:p>
          <a:p>
            <a:pPr marL="0" lvl="0" indent="0" algn="ctr" rtl="0">
              <a:spcBef>
                <a:spcPts val="0"/>
              </a:spcBef>
              <a:spcAft>
                <a:spcPts val="0"/>
              </a:spcAft>
              <a:buNone/>
            </a:pPr>
            <a:r>
              <a:rPr lang="de"/>
              <a:t>Andreas Wassmer</a:t>
            </a:r>
            <a:endParaRPr/>
          </a:p>
        </p:txBody>
      </p:sp>
      <p:sp>
        <p:nvSpPr>
          <p:cNvPr id="45" name="Google Shape;45;p7"/>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311700" y="8611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What is Karabo?</a:t>
            </a:r>
            <a:endParaRPr/>
          </a:p>
        </p:txBody>
      </p:sp>
      <p:sp>
        <p:nvSpPr>
          <p:cNvPr id="51" name="Google Shape;51;p8"/>
          <p:cNvSpPr txBox="1">
            <a:spLocks noGrp="1"/>
          </p:cNvSpPr>
          <p:nvPr>
            <p:ph type="body" idx="1"/>
          </p:nvPr>
        </p:nvSpPr>
        <p:spPr>
          <a:xfrm>
            <a:off x="311700" y="1433825"/>
            <a:ext cx="8520600" cy="34164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de">
                <a:solidFill>
                  <a:srgbClr val="1F2328"/>
                </a:solidFill>
              </a:rPr>
              <a:t>Karabo is a radio astronomy software distribution for validation and benchmarking of radio telescopes and algorithms. It can be used to simulate the behavior of the Square Kilometer Array or other supported telescopes. Our goal is to make installation and ramp-up easier for researchers and developers.</a:t>
            </a:r>
            <a:endParaRPr>
              <a:solidFill>
                <a:srgbClr val="1F2328"/>
              </a:solidFill>
            </a:endParaRPr>
          </a:p>
          <a:p>
            <a:pPr marL="0" lvl="0" indent="0" algn="l" rtl="0">
              <a:lnSpc>
                <a:spcPct val="115000"/>
              </a:lnSpc>
              <a:spcBef>
                <a:spcPts val="0"/>
              </a:spcBef>
              <a:spcAft>
                <a:spcPts val="0"/>
              </a:spcAft>
              <a:buNone/>
            </a:pPr>
            <a:endParaRPr>
              <a:solidFill>
                <a:srgbClr val="1F2328"/>
              </a:solidFill>
            </a:endParaRPr>
          </a:p>
          <a:p>
            <a:pPr marL="0" lvl="0" indent="0" algn="l" rtl="0">
              <a:lnSpc>
                <a:spcPct val="115000"/>
              </a:lnSpc>
              <a:spcBef>
                <a:spcPts val="0"/>
              </a:spcBef>
              <a:spcAft>
                <a:spcPts val="0"/>
              </a:spcAft>
              <a:buClr>
                <a:schemeClr val="dk1"/>
              </a:buClr>
              <a:buSzPts val="1100"/>
              <a:buFont typeface="Arial"/>
              <a:buNone/>
            </a:pPr>
            <a:r>
              <a:rPr lang="de">
                <a:solidFill>
                  <a:srgbClr val="1F2328"/>
                </a:solidFill>
              </a:rPr>
              <a:t>Source code and documentation</a:t>
            </a:r>
            <a:endParaRPr>
              <a:solidFill>
                <a:srgbClr val="1F2328"/>
              </a:solidFill>
            </a:endParaRPr>
          </a:p>
          <a:p>
            <a:pPr marL="0" lvl="0" indent="0" algn="l" rtl="0">
              <a:lnSpc>
                <a:spcPct val="115000"/>
              </a:lnSpc>
              <a:spcBef>
                <a:spcPts val="0"/>
              </a:spcBef>
              <a:spcAft>
                <a:spcPts val="0"/>
              </a:spcAft>
              <a:buClr>
                <a:schemeClr val="dk1"/>
              </a:buClr>
              <a:buSzPts val="1100"/>
              <a:buFont typeface="Arial"/>
              <a:buNone/>
            </a:pPr>
            <a:r>
              <a:rPr lang="de" u="sng">
                <a:solidFill>
                  <a:schemeClr val="hlink"/>
                </a:solidFill>
                <a:hlinkClick r:id="rId3"/>
              </a:rPr>
              <a:t>https://github.com/i4Ds/Karabo-Pipeline</a:t>
            </a:r>
            <a:endParaRPr>
              <a:solidFill>
                <a:schemeClr val="dk1"/>
              </a:solidFill>
            </a:endParaRPr>
          </a:p>
          <a:p>
            <a:pPr marL="0" lvl="0" indent="0" algn="l" rtl="0">
              <a:lnSpc>
                <a:spcPct val="105000"/>
              </a:lnSpc>
              <a:spcBef>
                <a:spcPts val="0"/>
              </a:spcBef>
              <a:spcAft>
                <a:spcPts val="1200"/>
              </a:spcAft>
              <a:buNone/>
            </a:pPr>
            <a:endParaRPr/>
          </a:p>
        </p:txBody>
      </p:sp>
      <p:pic>
        <p:nvPicPr>
          <p:cNvPr id="52" name="Google Shape;52;p8"/>
          <p:cNvPicPr preferRelativeResize="0"/>
          <p:nvPr/>
        </p:nvPicPr>
        <p:blipFill>
          <a:blip r:embed="rId4">
            <a:alphaModFix/>
          </a:blip>
          <a:stretch>
            <a:fillRect/>
          </a:stretch>
        </p:blipFill>
        <p:spPr>
          <a:xfrm>
            <a:off x="5695850" y="2809700"/>
            <a:ext cx="2892526" cy="2070325"/>
          </a:xfrm>
          <a:prstGeom prst="rect">
            <a:avLst/>
          </a:prstGeom>
          <a:noFill/>
          <a:ln>
            <a:noFill/>
          </a:ln>
        </p:spPr>
      </p:pic>
      <p:sp>
        <p:nvSpPr>
          <p:cNvPr id="53" name="Google Shape;53;p8"/>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9"/>
          <p:cNvSpPr txBox="1">
            <a:spLocks noGrp="1"/>
          </p:cNvSpPr>
          <p:nvPr>
            <p:ph type="title"/>
          </p:nvPr>
        </p:nvSpPr>
        <p:spPr>
          <a:xfrm>
            <a:off x="311700" y="8611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Goals of Karabo (as a Physicist)</a:t>
            </a:r>
            <a:endParaRPr/>
          </a:p>
        </p:txBody>
      </p:sp>
      <p:sp>
        <p:nvSpPr>
          <p:cNvPr id="59" name="Google Shape;59;p9"/>
          <p:cNvSpPr txBox="1">
            <a:spLocks noGrp="1"/>
          </p:cNvSpPr>
          <p:nvPr>
            <p:ph type="body" idx="1"/>
          </p:nvPr>
        </p:nvSpPr>
        <p:spPr>
          <a:xfrm>
            <a:off x="311700" y="1433825"/>
            <a:ext cx="8520600" cy="3416400"/>
          </a:xfrm>
          <a:prstGeom prst="rect">
            <a:avLst/>
          </a:prstGeom>
        </p:spPr>
        <p:txBody>
          <a:bodyPr spcFirstLastPara="1" wrap="square" lIns="91425" tIns="91425" rIns="91425" bIns="91425" anchor="t" anchorCtr="0">
            <a:normAutofit/>
          </a:bodyPr>
          <a:lstStyle/>
          <a:p>
            <a:pPr marL="457200" lvl="0" indent="-342900" algn="l" rtl="0">
              <a:lnSpc>
                <a:spcPct val="125000"/>
              </a:lnSpc>
              <a:spcBef>
                <a:spcPts val="0"/>
              </a:spcBef>
              <a:spcAft>
                <a:spcPts val="0"/>
              </a:spcAft>
              <a:buClr>
                <a:schemeClr val="dk1"/>
              </a:buClr>
              <a:buSzPts val="1800"/>
              <a:buChar char="-"/>
            </a:pPr>
            <a:r>
              <a:rPr lang="de">
                <a:solidFill>
                  <a:schemeClr val="dk1"/>
                </a:solidFill>
              </a:rPr>
              <a:t>Make it easy to set up a data processing pipeline for radio astronomy</a:t>
            </a:r>
            <a:endParaRPr>
              <a:solidFill>
                <a:schemeClr val="dk1"/>
              </a:solidFill>
            </a:endParaRPr>
          </a:p>
          <a:p>
            <a:pPr marL="457200" lvl="0" indent="-342900" algn="l" rtl="0">
              <a:lnSpc>
                <a:spcPct val="125000"/>
              </a:lnSpc>
              <a:spcBef>
                <a:spcPts val="0"/>
              </a:spcBef>
              <a:spcAft>
                <a:spcPts val="0"/>
              </a:spcAft>
              <a:buClr>
                <a:schemeClr val="dk1"/>
              </a:buClr>
              <a:buSzPts val="1800"/>
              <a:buChar char="-"/>
            </a:pPr>
            <a:r>
              <a:rPr lang="de">
                <a:solidFill>
                  <a:schemeClr val="dk1"/>
                </a:solidFill>
              </a:rPr>
              <a:t>Easy way to compare established and new algorithms</a:t>
            </a:r>
            <a:endParaRPr>
              <a:solidFill>
                <a:schemeClr val="dk1"/>
              </a:solidFill>
            </a:endParaRPr>
          </a:p>
          <a:p>
            <a:pPr marL="457200" lvl="0" indent="-342900" algn="l" rtl="0">
              <a:lnSpc>
                <a:spcPct val="125000"/>
              </a:lnSpc>
              <a:spcBef>
                <a:spcPts val="0"/>
              </a:spcBef>
              <a:spcAft>
                <a:spcPts val="0"/>
              </a:spcAft>
              <a:buClr>
                <a:schemeClr val="dk1"/>
              </a:buClr>
              <a:buSzPts val="1800"/>
              <a:buChar char="-"/>
            </a:pPr>
            <a:r>
              <a:rPr lang="de">
                <a:solidFill>
                  <a:schemeClr val="dk1"/>
                </a:solidFill>
              </a:rPr>
              <a:t>Helps to develop and test new ideas quickly</a:t>
            </a:r>
            <a:endParaRPr>
              <a:solidFill>
                <a:schemeClr val="dk1"/>
              </a:solidFill>
            </a:endParaRPr>
          </a:p>
          <a:p>
            <a:pPr marL="457200" lvl="0" indent="-342900" algn="l" rtl="0">
              <a:lnSpc>
                <a:spcPct val="125000"/>
              </a:lnSpc>
              <a:spcBef>
                <a:spcPts val="0"/>
              </a:spcBef>
              <a:spcAft>
                <a:spcPts val="0"/>
              </a:spcAft>
              <a:buClr>
                <a:schemeClr val="dk1"/>
              </a:buClr>
              <a:buSzPts val="1800"/>
              <a:buChar char="-"/>
            </a:pPr>
            <a:r>
              <a:rPr lang="de">
                <a:solidFill>
                  <a:schemeClr val="dk1"/>
                </a:solidFill>
              </a:rPr>
              <a:t>Runs as Jupyter Notebook and a Python script</a:t>
            </a:r>
            <a:endParaRPr>
              <a:solidFill>
                <a:schemeClr val="dk1"/>
              </a:solidFill>
            </a:endParaRPr>
          </a:p>
          <a:p>
            <a:pPr marL="457200" lvl="0" indent="-342900" algn="l" rtl="0">
              <a:lnSpc>
                <a:spcPct val="125000"/>
              </a:lnSpc>
              <a:spcBef>
                <a:spcPts val="0"/>
              </a:spcBef>
              <a:spcAft>
                <a:spcPts val="0"/>
              </a:spcAft>
              <a:buClr>
                <a:schemeClr val="dk1"/>
              </a:buClr>
              <a:buSzPts val="1800"/>
              <a:buChar char="-"/>
            </a:pPr>
            <a:r>
              <a:rPr lang="de">
                <a:solidFill>
                  <a:schemeClr val="dk1"/>
                </a:solidFill>
              </a:rPr>
              <a:t>User doesn't need to deal with intermediate files</a:t>
            </a:r>
            <a:endParaRPr>
              <a:solidFill>
                <a:schemeClr val="dk1"/>
              </a:solidFill>
            </a:endParaRPr>
          </a:p>
          <a:p>
            <a:pPr marL="0" lvl="0" indent="0" algn="l" rtl="0">
              <a:spcBef>
                <a:spcPts val="0"/>
              </a:spcBef>
              <a:spcAft>
                <a:spcPts val="1200"/>
              </a:spcAft>
              <a:buNone/>
            </a:pPr>
            <a:endParaRPr/>
          </a:p>
        </p:txBody>
      </p:sp>
      <p:sp>
        <p:nvSpPr>
          <p:cNvPr id="60" name="Google Shape;60;p9"/>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0"/>
          <p:cNvSpPr txBox="1">
            <a:spLocks noGrp="1"/>
          </p:cNvSpPr>
          <p:nvPr>
            <p:ph type="title"/>
          </p:nvPr>
        </p:nvSpPr>
        <p:spPr>
          <a:xfrm>
            <a:off x="311700" y="8611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Who is behind Karabo?</a:t>
            </a:r>
            <a:endParaRPr/>
          </a:p>
        </p:txBody>
      </p:sp>
      <p:sp>
        <p:nvSpPr>
          <p:cNvPr id="66" name="Google Shape;66;p10"/>
          <p:cNvSpPr txBox="1">
            <a:spLocks noGrp="1"/>
          </p:cNvSpPr>
          <p:nvPr>
            <p:ph type="body" idx="1"/>
          </p:nvPr>
        </p:nvSpPr>
        <p:spPr>
          <a:xfrm>
            <a:off x="311700" y="143382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ts val="1100"/>
              <a:buFont typeface="Arial"/>
              <a:buNone/>
            </a:pPr>
            <a:r>
              <a:rPr lang="de">
                <a:solidFill>
                  <a:schemeClr val="dk1"/>
                </a:solidFill>
              </a:rPr>
              <a:t>Joint efforts from different contributors and institutions, mainly from Switzerland</a:t>
            </a:r>
            <a:endParaRPr>
              <a:solidFill>
                <a:schemeClr val="dk1"/>
              </a:solidFill>
            </a:endParaRPr>
          </a:p>
          <a:p>
            <a:pPr marL="457200" marR="0" lvl="0" indent="-342900" algn="l" rtl="0">
              <a:lnSpc>
                <a:spcPct val="125000"/>
              </a:lnSpc>
              <a:spcBef>
                <a:spcPts val="1200"/>
              </a:spcBef>
              <a:spcAft>
                <a:spcPts val="0"/>
              </a:spcAft>
              <a:buClr>
                <a:schemeClr val="dk1"/>
              </a:buClr>
              <a:buSzPts val="1800"/>
              <a:buChar char="-"/>
            </a:pPr>
            <a:r>
              <a:rPr lang="de">
                <a:solidFill>
                  <a:schemeClr val="dk1"/>
                </a:solidFill>
              </a:rPr>
              <a:t>Space, Planetary &amp; Astronomical Sciences &amp; Engineering (SPASE), Kanpur, India</a:t>
            </a:r>
            <a:endParaRPr>
              <a:solidFill>
                <a:schemeClr val="dk1"/>
              </a:solidFill>
            </a:endParaRPr>
          </a:p>
          <a:p>
            <a:pPr marL="457200" marR="0" lvl="0" indent="-342900" algn="l" rtl="0">
              <a:lnSpc>
                <a:spcPct val="125000"/>
              </a:lnSpc>
              <a:spcBef>
                <a:spcPts val="0"/>
              </a:spcBef>
              <a:spcAft>
                <a:spcPts val="0"/>
              </a:spcAft>
              <a:buClr>
                <a:schemeClr val="dk1"/>
              </a:buClr>
              <a:buSzPts val="1800"/>
              <a:buChar char="-"/>
            </a:pPr>
            <a:r>
              <a:rPr lang="de">
                <a:solidFill>
                  <a:schemeClr val="dk1"/>
                </a:solidFill>
              </a:rPr>
              <a:t>Institute for Data Science, FHNW, Windisch</a:t>
            </a:r>
            <a:endParaRPr>
              <a:solidFill>
                <a:schemeClr val="dk1"/>
              </a:solidFill>
            </a:endParaRPr>
          </a:p>
          <a:p>
            <a:pPr marL="457200" marR="0" lvl="0" indent="-342900" algn="l" rtl="0">
              <a:lnSpc>
                <a:spcPct val="125000"/>
              </a:lnSpc>
              <a:spcBef>
                <a:spcPts val="0"/>
              </a:spcBef>
              <a:spcAft>
                <a:spcPts val="0"/>
              </a:spcAft>
              <a:buClr>
                <a:schemeClr val="dk1"/>
              </a:buClr>
              <a:buSzPts val="1800"/>
              <a:buChar char="-"/>
            </a:pPr>
            <a:r>
              <a:rPr lang="de">
                <a:solidFill>
                  <a:schemeClr val="dk1"/>
                </a:solidFill>
              </a:rPr>
              <a:t>Institute for Particle Physics and Astrophysics, ETHZ, Zurich</a:t>
            </a:r>
            <a:endParaRPr>
              <a:solidFill>
                <a:schemeClr val="dk1"/>
              </a:solidFill>
            </a:endParaRPr>
          </a:p>
          <a:p>
            <a:pPr marL="457200" marR="0" lvl="0" indent="-342900" algn="l" rtl="0">
              <a:lnSpc>
                <a:spcPct val="125000"/>
              </a:lnSpc>
              <a:spcBef>
                <a:spcPts val="0"/>
              </a:spcBef>
              <a:spcAft>
                <a:spcPts val="0"/>
              </a:spcAft>
              <a:buClr>
                <a:schemeClr val="dk1"/>
              </a:buClr>
              <a:buSzPts val="1800"/>
              <a:buChar char="-"/>
            </a:pPr>
            <a:r>
              <a:rPr lang="de">
                <a:solidFill>
                  <a:schemeClr val="dk1"/>
                </a:solidFill>
              </a:rPr>
              <a:t>Laboratoire d’Astrophysique, EPFL, Lausanne</a:t>
            </a:r>
            <a:endParaRPr>
              <a:solidFill>
                <a:schemeClr val="dk1"/>
              </a:solidFill>
            </a:endParaRPr>
          </a:p>
          <a:p>
            <a:pPr marL="457200" marR="0" lvl="0" indent="-342900" algn="l" rtl="0">
              <a:lnSpc>
                <a:spcPct val="125000"/>
              </a:lnSpc>
              <a:spcBef>
                <a:spcPts val="0"/>
              </a:spcBef>
              <a:spcAft>
                <a:spcPts val="0"/>
              </a:spcAft>
              <a:buClr>
                <a:schemeClr val="dk1"/>
              </a:buClr>
              <a:buSzPts val="1800"/>
              <a:buChar char="-"/>
            </a:pPr>
            <a:r>
              <a:rPr lang="de">
                <a:solidFill>
                  <a:schemeClr val="dk1"/>
                </a:solidFill>
              </a:rPr>
              <a:t>HES-SO, Neuchâtel</a:t>
            </a:r>
            <a:endParaRPr>
              <a:solidFill>
                <a:schemeClr val="dk1"/>
              </a:solidFill>
            </a:endParaRPr>
          </a:p>
        </p:txBody>
      </p:sp>
      <p:sp>
        <p:nvSpPr>
          <p:cNvPr id="67" name="Google Shape;67;p10"/>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1"/>
          <p:cNvSpPr txBox="1">
            <a:spLocks noGrp="1"/>
          </p:cNvSpPr>
          <p:nvPr>
            <p:ph type="title"/>
          </p:nvPr>
        </p:nvSpPr>
        <p:spPr>
          <a:xfrm>
            <a:off x="311700" y="8611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Who is behind Karabo? (sorry if I forgot someone)</a:t>
            </a:r>
            <a:endParaRPr/>
          </a:p>
        </p:txBody>
      </p:sp>
      <p:sp>
        <p:nvSpPr>
          <p:cNvPr id="73" name="Google Shape;73;p11"/>
          <p:cNvSpPr txBox="1">
            <a:spLocks noGrp="1"/>
          </p:cNvSpPr>
          <p:nvPr>
            <p:ph type="body" idx="1"/>
          </p:nvPr>
        </p:nvSpPr>
        <p:spPr>
          <a:xfrm>
            <a:off x="311700" y="143382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de">
                <a:solidFill>
                  <a:schemeClr val="dk1"/>
                </a:solidFill>
              </a:rPr>
              <a:t>Michele Bianco, Devin Crichton, André Csillaghy, Simon Felix, Chris Finlay, Lukas Gehrig, Pascal Hitz, Rohini Joshi, Stefan Kögel, Luis Fernando Machado Poletti Valle, Dev Null, Alexandre Refregier, Jennifer Studer, Filip Schramka, Rohit Sharma, Marta Spinelli, Vincenzo Timmel, Massimo De Santis, Andreas Wassmer</a:t>
            </a:r>
            <a:endParaRPr>
              <a:solidFill>
                <a:schemeClr val="dk1"/>
              </a:solidFill>
            </a:endParaRPr>
          </a:p>
          <a:p>
            <a:pPr marL="0" lvl="0" indent="0" algn="l" rtl="0">
              <a:spcBef>
                <a:spcPts val="1200"/>
              </a:spcBef>
              <a:spcAft>
                <a:spcPts val="0"/>
              </a:spcAft>
              <a:buNone/>
            </a:pPr>
            <a:endParaRPr>
              <a:solidFill>
                <a:schemeClr val="dk1"/>
              </a:solidFill>
            </a:endParaRPr>
          </a:p>
          <a:p>
            <a:pPr marL="0" lvl="0" indent="0" algn="l" rtl="0">
              <a:spcBef>
                <a:spcPts val="1200"/>
              </a:spcBef>
              <a:spcAft>
                <a:spcPts val="1200"/>
              </a:spcAft>
              <a:buNone/>
            </a:pPr>
            <a:r>
              <a:rPr lang="de" b="1">
                <a:solidFill>
                  <a:schemeClr val="dk1"/>
                </a:solidFill>
              </a:rPr>
              <a:t>Thank you to all contributors. And to everybody who provided us with valuable input.</a:t>
            </a:r>
            <a:endParaRPr>
              <a:solidFill>
                <a:schemeClr val="dk1"/>
              </a:solidFill>
            </a:endParaRPr>
          </a:p>
        </p:txBody>
      </p:sp>
      <p:sp>
        <p:nvSpPr>
          <p:cNvPr id="74" name="Google Shape;74;p11"/>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a:off x="311700" y="8611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Goals of Karabo (as a Research Software Engineer)</a:t>
            </a:r>
            <a:endParaRPr/>
          </a:p>
        </p:txBody>
      </p:sp>
      <p:sp>
        <p:nvSpPr>
          <p:cNvPr id="80" name="Google Shape;80;p12"/>
          <p:cNvSpPr txBox="1">
            <a:spLocks noGrp="1"/>
          </p:cNvSpPr>
          <p:nvPr>
            <p:ph type="body" idx="1"/>
          </p:nvPr>
        </p:nvSpPr>
        <p:spPr>
          <a:xfrm>
            <a:off x="311700" y="1433825"/>
            <a:ext cx="8520600" cy="3416400"/>
          </a:xfrm>
          <a:prstGeom prst="rect">
            <a:avLst/>
          </a:prstGeom>
        </p:spPr>
        <p:txBody>
          <a:bodyPr spcFirstLastPara="1" wrap="square" lIns="91425" tIns="91425" rIns="91425" bIns="91425" anchor="t" anchorCtr="0">
            <a:normAutofit/>
          </a:bodyPr>
          <a:lstStyle/>
          <a:p>
            <a:pPr marL="457200" lvl="0" indent="-342900" algn="l" rtl="0">
              <a:lnSpc>
                <a:spcPct val="125000"/>
              </a:lnSpc>
              <a:spcBef>
                <a:spcPts val="0"/>
              </a:spcBef>
              <a:spcAft>
                <a:spcPts val="0"/>
              </a:spcAft>
              <a:buClr>
                <a:schemeClr val="dk1"/>
              </a:buClr>
              <a:buSzPts val="1800"/>
              <a:buChar char="-"/>
            </a:pPr>
            <a:r>
              <a:rPr lang="de">
                <a:solidFill>
                  <a:schemeClr val="dk1"/>
                </a:solidFill>
              </a:rPr>
              <a:t>Use type hints</a:t>
            </a:r>
            <a:endParaRPr>
              <a:solidFill>
                <a:schemeClr val="dk1"/>
              </a:solidFill>
            </a:endParaRPr>
          </a:p>
          <a:p>
            <a:pPr marL="457200" lvl="0" indent="-342900" algn="l" rtl="0">
              <a:lnSpc>
                <a:spcPct val="125000"/>
              </a:lnSpc>
              <a:spcBef>
                <a:spcPts val="0"/>
              </a:spcBef>
              <a:spcAft>
                <a:spcPts val="0"/>
              </a:spcAft>
              <a:buClr>
                <a:schemeClr val="dk1"/>
              </a:buClr>
              <a:buSzPts val="1800"/>
              <a:buChar char="-"/>
            </a:pPr>
            <a:r>
              <a:rPr lang="de">
                <a:solidFill>
                  <a:schemeClr val="dk1"/>
                </a:solidFill>
              </a:rPr>
              <a:t>Maintain (almost) complete test coverage</a:t>
            </a:r>
            <a:endParaRPr>
              <a:solidFill>
                <a:schemeClr val="dk1"/>
              </a:solidFill>
            </a:endParaRPr>
          </a:p>
          <a:p>
            <a:pPr marL="457200" lvl="0" indent="-342900" algn="l" rtl="0">
              <a:lnSpc>
                <a:spcPct val="125000"/>
              </a:lnSpc>
              <a:spcBef>
                <a:spcPts val="0"/>
              </a:spcBef>
              <a:spcAft>
                <a:spcPts val="0"/>
              </a:spcAft>
              <a:buClr>
                <a:schemeClr val="dk1"/>
              </a:buClr>
              <a:buSzPts val="1800"/>
              <a:buChar char="-"/>
            </a:pPr>
            <a:r>
              <a:rPr lang="de">
                <a:solidFill>
                  <a:schemeClr val="dk1"/>
                </a:solidFill>
              </a:rPr>
              <a:t>Fixed versions of dependencies (upper bounds)</a:t>
            </a:r>
            <a:endParaRPr>
              <a:solidFill>
                <a:schemeClr val="dk1"/>
              </a:solidFill>
            </a:endParaRPr>
          </a:p>
          <a:p>
            <a:pPr marL="457200" lvl="0" indent="-342900" algn="l" rtl="0">
              <a:lnSpc>
                <a:spcPct val="125000"/>
              </a:lnSpc>
              <a:spcBef>
                <a:spcPts val="0"/>
              </a:spcBef>
              <a:spcAft>
                <a:spcPts val="0"/>
              </a:spcAft>
              <a:buClr>
                <a:schemeClr val="dk1"/>
              </a:buClr>
              <a:buSzPts val="1800"/>
              <a:buChar char="-"/>
            </a:pPr>
            <a:r>
              <a:rPr lang="de">
                <a:solidFill>
                  <a:schemeClr val="dk1"/>
                </a:solidFill>
              </a:rPr>
              <a:t>Consistent handling of intermediate files</a:t>
            </a:r>
            <a:endParaRPr>
              <a:solidFill>
                <a:schemeClr val="dk1"/>
              </a:solidFill>
            </a:endParaRPr>
          </a:p>
          <a:p>
            <a:pPr marL="457200" lvl="0" indent="-342900" algn="l" rtl="0">
              <a:lnSpc>
                <a:spcPct val="125000"/>
              </a:lnSpc>
              <a:spcBef>
                <a:spcPts val="0"/>
              </a:spcBef>
              <a:spcAft>
                <a:spcPts val="0"/>
              </a:spcAft>
              <a:buClr>
                <a:schemeClr val="dk1"/>
              </a:buClr>
              <a:buSzPts val="1800"/>
              <a:buChar char="-"/>
            </a:pPr>
            <a:r>
              <a:rPr lang="de">
                <a:solidFill>
                  <a:schemeClr val="dk1"/>
                </a:solidFill>
              </a:rPr>
              <a:t>Use Google docstyle throughout the project</a:t>
            </a:r>
            <a:endParaRPr>
              <a:solidFill>
                <a:schemeClr val="dk1"/>
              </a:solidFill>
            </a:endParaRPr>
          </a:p>
          <a:p>
            <a:pPr marL="457200" lvl="0" indent="0" algn="l" rtl="0">
              <a:lnSpc>
                <a:spcPct val="125000"/>
              </a:lnSpc>
              <a:spcBef>
                <a:spcPts val="0"/>
              </a:spcBef>
              <a:spcAft>
                <a:spcPts val="0"/>
              </a:spcAft>
              <a:buNone/>
            </a:pPr>
            <a:endParaRPr>
              <a:solidFill>
                <a:schemeClr val="dk1"/>
              </a:solidFill>
            </a:endParaRPr>
          </a:p>
          <a:p>
            <a:pPr marL="457200" lvl="0" indent="-342900" algn="l" rtl="0">
              <a:lnSpc>
                <a:spcPct val="125000"/>
              </a:lnSpc>
              <a:spcBef>
                <a:spcPts val="0"/>
              </a:spcBef>
              <a:spcAft>
                <a:spcPts val="0"/>
              </a:spcAft>
              <a:buClr>
                <a:schemeClr val="dk1"/>
              </a:buClr>
              <a:buSzPts val="1800"/>
              <a:buChar char="-"/>
            </a:pPr>
            <a:r>
              <a:rPr lang="de" b="1">
                <a:solidFill>
                  <a:schemeClr val="dk1"/>
                </a:solidFill>
              </a:rPr>
              <a:t>Make Karabo run on new GraceHopper hardware at CSCS</a:t>
            </a:r>
            <a:endParaRPr b="1">
              <a:solidFill>
                <a:schemeClr val="dk1"/>
              </a:solidFill>
            </a:endParaRPr>
          </a:p>
          <a:p>
            <a:pPr marL="457200" lvl="0" indent="0" algn="l" rtl="0">
              <a:lnSpc>
                <a:spcPct val="125000"/>
              </a:lnSpc>
              <a:spcBef>
                <a:spcPts val="0"/>
              </a:spcBef>
              <a:spcAft>
                <a:spcPts val="0"/>
              </a:spcAft>
              <a:buNone/>
            </a:pPr>
            <a:endParaRPr>
              <a:solidFill>
                <a:schemeClr val="dk1"/>
              </a:solidFill>
            </a:endParaRPr>
          </a:p>
          <a:p>
            <a:pPr marL="0" lvl="0" indent="0" algn="l" rtl="0">
              <a:spcBef>
                <a:spcPts val="0"/>
              </a:spcBef>
              <a:spcAft>
                <a:spcPts val="1200"/>
              </a:spcAft>
              <a:buNone/>
            </a:pPr>
            <a:endParaRPr/>
          </a:p>
        </p:txBody>
      </p:sp>
      <p:sp>
        <p:nvSpPr>
          <p:cNvPr id="81" name="Google Shape;81;p12"/>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title"/>
          </p:nvPr>
        </p:nvSpPr>
        <p:spPr>
          <a:xfrm>
            <a:off x="311700" y="5670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de"/>
              <a:t>Karabo Pipeline Overview</a:t>
            </a:r>
            <a:endParaRPr/>
          </a:p>
        </p:txBody>
      </p:sp>
      <p:pic>
        <p:nvPicPr>
          <p:cNvPr id="87" name="Google Shape;87;p13"/>
          <p:cNvPicPr preferRelativeResize="0"/>
          <p:nvPr/>
        </p:nvPicPr>
        <p:blipFill>
          <a:blip r:embed="rId3">
            <a:alphaModFix/>
          </a:blip>
          <a:stretch>
            <a:fillRect/>
          </a:stretch>
        </p:blipFill>
        <p:spPr>
          <a:xfrm>
            <a:off x="0" y="1377328"/>
            <a:ext cx="8882697" cy="3416400"/>
          </a:xfrm>
          <a:prstGeom prst="rect">
            <a:avLst/>
          </a:prstGeom>
          <a:noFill/>
          <a:ln>
            <a:noFill/>
          </a:ln>
        </p:spPr>
      </p:pic>
      <p:sp>
        <p:nvSpPr>
          <p:cNvPr id="88" name="Google Shape;88;p13"/>
          <p:cNvSpPr txBox="1">
            <a:spLocks noGrp="1"/>
          </p:cNvSpPr>
          <p:nvPr>
            <p:ph type="sldNum" idx="12"/>
          </p:nvPr>
        </p:nvSpPr>
        <p:spPr>
          <a:xfrm>
            <a:off x="8468934" y="4845301"/>
            <a:ext cx="548700" cy="3936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fld id="{00000000-1234-1234-1234-123412341234}" type="slidenum">
              <a:rPr lang="de"/>
              <a:t>9</a:t>
            </a:fld>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1571</Words>
  <Application>Microsoft Office PowerPoint</Application>
  <PresentationFormat>Affichage à l'écran (16:9)</PresentationFormat>
  <Paragraphs>218</Paragraphs>
  <Slides>23</Slides>
  <Notes>23</Notes>
  <HiddenSlides>1</HiddenSlides>
  <MMClips>0</MMClips>
  <ScaleCrop>false</ScaleCrop>
  <HeadingPairs>
    <vt:vector size="6" baseType="variant">
      <vt:variant>
        <vt:lpstr>Polices utilisées</vt:lpstr>
      </vt:variant>
      <vt:variant>
        <vt:i4>1</vt:i4>
      </vt:variant>
      <vt:variant>
        <vt:lpstr>Thème</vt:lpstr>
      </vt:variant>
      <vt:variant>
        <vt:i4>1</vt:i4>
      </vt:variant>
      <vt:variant>
        <vt:lpstr>Titres des diapositives</vt:lpstr>
      </vt:variant>
      <vt:variant>
        <vt:i4>23</vt:i4>
      </vt:variant>
    </vt:vector>
  </HeadingPairs>
  <TitlesOfParts>
    <vt:vector size="25" baseType="lpstr">
      <vt:lpstr>Arial</vt:lpstr>
      <vt:lpstr>Simple Light</vt:lpstr>
      <vt:lpstr>Karabo Pipeline</vt:lpstr>
      <vt:lpstr>About me</vt:lpstr>
      <vt:lpstr>Part 1: Karabo 101  Andreas Wassmer</vt:lpstr>
      <vt:lpstr>What is Karabo?</vt:lpstr>
      <vt:lpstr>Goals of Karabo (as a Physicist)</vt:lpstr>
      <vt:lpstr>Who is behind Karabo?</vt:lpstr>
      <vt:lpstr>Who is behind Karabo? (sorry if I forgot someone)</vt:lpstr>
      <vt:lpstr>Goals of Karabo (as a Research Software Engineer)</vt:lpstr>
      <vt:lpstr>Karabo Pipeline Overview</vt:lpstr>
      <vt:lpstr>How to run Karabo</vt:lpstr>
      <vt:lpstr>Paper about Karabo</vt:lpstr>
      <vt:lpstr>Part 2: Transition from RASCIL to SDP  Massimo de Santis</vt:lpstr>
      <vt:lpstr>Why migrate RASCIL → SKA-SDP</vt:lpstr>
      <vt:lpstr>Migration strategy</vt:lpstr>
      <vt:lpstr>Migration strategy</vt:lpstr>
      <vt:lpstr>Migration strategy</vt:lpstr>
      <vt:lpstr>Simulation: status</vt:lpstr>
      <vt:lpstr>Imaging: status</vt:lpstr>
      <vt:lpstr>Imaging: status</vt:lpstr>
      <vt:lpstr>Challenges encountered</vt:lpstr>
      <vt:lpstr>Impact</vt:lpstr>
      <vt:lpstr>What’s next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De Santis Massimo</cp:lastModifiedBy>
  <cp:revision>3</cp:revision>
  <dcterms:modified xsi:type="dcterms:W3CDTF">2026-01-26T14:27:50Z</dcterms:modified>
</cp:coreProperties>
</file>