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Lexend Light"/>
      <p:regular r:id="rId19"/>
      <p:bold r:id="rId20"/>
    </p:embeddedFont>
    <p:embeddedFont>
      <p:font typeface="Montserrat"/>
      <p:regular r:id="rId21"/>
      <p:bold r:id="rId22"/>
      <p:italic r:id="rId23"/>
      <p:boldItalic r:id="rId24"/>
    </p:embeddedFont>
    <p:embeddedFont>
      <p:font typeface="Merriweather"/>
      <p:regular r:id="rId25"/>
      <p:bold r:id="rId26"/>
      <p:italic r:id="rId27"/>
      <p:boldItalic r:id="rId28"/>
    </p:embeddedFont>
    <p:embeddedFont>
      <p:font typeface="Karla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9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exendLight-bold.fntdata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bold.fntdata"/><Relationship Id="rId25" Type="http://schemas.openxmlformats.org/officeDocument/2006/relationships/font" Target="fonts/Merriweather-regular.fntdata"/><Relationship Id="rId28" Type="http://schemas.openxmlformats.org/officeDocument/2006/relationships/font" Target="fonts/Merriweather-boldItalic.fntdata"/><Relationship Id="rId27" Type="http://schemas.openxmlformats.org/officeDocument/2006/relationships/font" Target="fonts/Merriweath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Karl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Karla-italic.fntdata"/><Relationship Id="rId30" Type="http://schemas.openxmlformats.org/officeDocument/2006/relationships/font" Target="fonts/Karl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Karla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LexendLigh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9417ae8e19_1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9417ae8e19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bdd46b35ac_1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bdd46b35ac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b950f324a2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b950f324a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94a7d879ec_1_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94a7d879ec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94fefc7142_0_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94fefc714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f7ba83117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f7ba8311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 Light"/>
              <a:buChar char="●"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Superclusters are the largest over-dense, unbound and non-virialized systems in the universe. Virgo, BOSS great wall, Laneika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 Light"/>
              <a:buChar char="●"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Peripheral radio relics indicative of recent cluster merger event.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c68fd4ff0_0_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c68fd4ff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de09b559f_0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8de09b559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954b242435_3_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954b242435_3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1665dc95e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c1665dc95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 Light"/>
              <a:buChar char="●"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Split MFS cube into separate images at a different frequency (800 MHz bandwidth split in 3).</a:t>
            </a: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bdd46b35ac_1_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bdd46b35ac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 Light"/>
              <a:buChar char="●"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Split MFS cube into separate images at a different frequency (800 MHz bandwidth split in 3).</a:t>
            </a: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1665dc95e_0_1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c1665dc95e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bdd46b35ac_1_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bdd46b35ac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892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967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648300" y="3175950"/>
            <a:ext cx="3530700" cy="118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3" name="Google Shape;63;p11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41000" y="4025300"/>
            <a:ext cx="78459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8" name="Google Shape;68;p12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BLANK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1892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-967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Google Shape;16;p3"/>
          <p:cNvSpPr txBox="1"/>
          <p:nvPr>
            <p:ph type="ctrTitle"/>
          </p:nvPr>
        </p:nvSpPr>
        <p:spPr>
          <a:xfrm>
            <a:off x="648300" y="1354750"/>
            <a:ext cx="3522300" cy="298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6724950" y="3265700"/>
            <a:ext cx="1906200" cy="103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_1_2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1892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0" name="Google Shape;20;p4"/>
          <p:cNvSpPr/>
          <p:nvPr/>
        </p:nvSpPr>
        <p:spPr>
          <a:xfrm>
            <a:off x="-967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ig image">
  <p:cSld name="TITLE_1_2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209250" y="-9675"/>
            <a:ext cx="3076750" cy="5167075"/>
          </a:xfrm>
          <a:custGeom>
            <a:rect b="b" l="l" r="r" t="t"/>
            <a:pathLst>
              <a:path extrusionOk="0" h="206683" w="12307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6" name="Google Shape;26;p5"/>
          <p:cNvSpPr/>
          <p:nvPr/>
        </p:nvSpPr>
        <p:spPr>
          <a:xfrm>
            <a:off x="-19350" y="-9675"/>
            <a:ext cx="3076750" cy="5167075"/>
          </a:xfrm>
          <a:custGeom>
            <a:rect b="b" l="l" r="r" t="t"/>
            <a:pathLst>
              <a:path extrusionOk="0" h="206683" w="12307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1" name="Google Shape;31;p6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" name="Google Shape;32;p6"/>
          <p:cNvSpPr txBox="1"/>
          <p:nvPr/>
        </p:nvSpPr>
        <p:spPr>
          <a:xfrm>
            <a:off x="799645" y="6976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▸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7" name="Google Shape;37;p7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838350" y="893500"/>
            <a:ext cx="5324100" cy="4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" type="body"/>
          </p:nvPr>
        </p:nvSpPr>
        <p:spPr>
          <a:xfrm>
            <a:off x="841001" y="1578025"/>
            <a:ext cx="2671800" cy="24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2" type="body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0" name="Google Shape;50;p9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" name="Google Shape;51;p9"/>
          <p:cNvSpPr txBox="1"/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" type="body"/>
          </p:nvPr>
        </p:nvSpPr>
        <p:spPr>
          <a:xfrm>
            <a:off x="841000" y="1600975"/>
            <a:ext cx="20949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3043281" y="1600975"/>
            <a:ext cx="20949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4" name="Google Shape;54;p9"/>
          <p:cNvSpPr txBox="1"/>
          <p:nvPr>
            <p:ph idx="3" type="body"/>
          </p:nvPr>
        </p:nvSpPr>
        <p:spPr>
          <a:xfrm>
            <a:off x="5245562" y="1600975"/>
            <a:ext cx="20949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8" name="Google Shape;58;p10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" name="Google Shape;59;p10"/>
          <p:cNvSpPr txBox="1"/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▸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30.png"/><Relationship Id="rId8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25" y="1113800"/>
            <a:ext cx="4286549" cy="37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250" y="2617774"/>
            <a:ext cx="3771899" cy="22400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4"/>
          <p:cNvGrpSpPr/>
          <p:nvPr/>
        </p:nvGrpSpPr>
        <p:grpSpPr>
          <a:xfrm>
            <a:off x="313540" y="-89813"/>
            <a:ext cx="1159967" cy="876711"/>
            <a:chOff x="7214305" y="-1439400"/>
            <a:chExt cx="1085400" cy="893418"/>
          </a:xfrm>
        </p:grpSpPr>
        <p:pic>
          <p:nvPicPr>
            <p:cNvPr id="79" name="Google Shape;79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14305" y="-1439400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14305" y="-1099677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" name="Google Shape;8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3250" y="1113800"/>
            <a:ext cx="3771893" cy="150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3387" y="-14975"/>
            <a:ext cx="6185412" cy="9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87060" y="-14975"/>
            <a:ext cx="1093739" cy="9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4111800" y="601525"/>
            <a:ext cx="185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Noise </a:t>
            </a:r>
            <a:endParaRPr b="1" sz="11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23"/>
          <p:cNvSpPr txBox="1"/>
          <p:nvPr/>
        </p:nvSpPr>
        <p:spPr>
          <a:xfrm>
            <a:off x="2274950" y="99675"/>
            <a:ext cx="4369200" cy="4440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Radio source counts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0" name="Google Shape;270;p23"/>
          <p:cNvSpPr txBox="1"/>
          <p:nvPr/>
        </p:nvSpPr>
        <p:spPr>
          <a:xfrm>
            <a:off x="59550" y="633025"/>
            <a:ext cx="8174400" cy="9153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Number of radio sources per unit area as a function of flux density -&gt; source counts.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Gives information regarding relative galaxy populations existing in Universe.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Inflection point ~ 1mJy signalling the emergence of a new population of SF galaxies.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71" name="Google Shape;2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049" y="1797105"/>
            <a:ext cx="6327014" cy="334638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/>
          <p:nvPr/>
        </p:nvSpPr>
        <p:spPr>
          <a:xfrm>
            <a:off x="5332401" y="2473203"/>
            <a:ext cx="681321" cy="260557"/>
          </a:xfrm>
          <a:prstGeom prst="rect">
            <a:avLst/>
          </a:prstGeom>
          <a:solidFill>
            <a:srgbClr val="93C47D"/>
          </a:solidFill>
          <a:ln cap="flat" cmpd="sng" w="9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650" lIns="91650" spcFirstLastPara="1" rIns="91650" wrap="square" tIns="91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95">
                <a:latin typeface="Karla"/>
                <a:ea typeface="Karla"/>
                <a:cs typeface="Karla"/>
                <a:sym typeface="Karla"/>
              </a:rPr>
              <a:t>AGNs</a:t>
            </a:r>
            <a:endParaRPr sz="1095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3" name="Google Shape;273;p23"/>
          <p:cNvSpPr/>
          <p:nvPr/>
        </p:nvSpPr>
        <p:spPr>
          <a:xfrm>
            <a:off x="2274950" y="3207700"/>
            <a:ext cx="873300" cy="229200"/>
          </a:xfrm>
          <a:prstGeom prst="rect">
            <a:avLst/>
          </a:prstGeom>
          <a:solidFill>
            <a:srgbClr val="93C47D"/>
          </a:solidFill>
          <a:ln cap="flat" cmpd="sng" w="101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6975" lIns="96975" spcFirstLastPara="1" rIns="96975" wrap="square" tIns="96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9">
                <a:latin typeface="Karla"/>
                <a:ea typeface="Karla"/>
                <a:cs typeface="Karla"/>
                <a:sym typeface="Karla"/>
              </a:rPr>
              <a:t>SFGs</a:t>
            </a:r>
            <a:endParaRPr sz="1159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4" name="Google Shape;274;p23"/>
          <p:cNvSpPr/>
          <p:nvPr/>
        </p:nvSpPr>
        <p:spPr>
          <a:xfrm>
            <a:off x="3173701" y="2733773"/>
            <a:ext cx="960364" cy="229308"/>
          </a:xfrm>
          <a:prstGeom prst="rect">
            <a:avLst/>
          </a:prstGeom>
          <a:solidFill>
            <a:srgbClr val="93C47D"/>
          </a:solidFill>
          <a:ln cap="flat" cmpd="sng" w="9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650" lIns="91650" spcFirstLastPara="1" rIns="91650" wrap="square" tIns="91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95">
                <a:latin typeface="Karla"/>
                <a:ea typeface="Karla"/>
                <a:cs typeface="Karla"/>
                <a:sym typeface="Karla"/>
              </a:rPr>
              <a:t>transition</a:t>
            </a:r>
            <a:endParaRPr sz="1095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24"/>
          <p:cNvSpPr txBox="1"/>
          <p:nvPr/>
        </p:nvSpPr>
        <p:spPr>
          <a:xfrm>
            <a:off x="2083925" y="82650"/>
            <a:ext cx="5200200" cy="4623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Radio source counts for cluster observations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59550" y="633025"/>
            <a:ext cx="8861400" cy="10563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Radio source counts plotted together with other MeerKAt data and simulated radio sky models.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The counts show a good agreement for the bright end.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Observed counts lie slightly higher at the transition region (0.1-1mJy) compared tothe  other data.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82" name="Google Shape;2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00" y="1777399"/>
            <a:ext cx="4369200" cy="315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750" y="1892596"/>
            <a:ext cx="4601025" cy="30371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24"/>
          <p:cNvGrpSpPr/>
          <p:nvPr/>
        </p:nvGrpSpPr>
        <p:grpSpPr>
          <a:xfrm>
            <a:off x="1435426" y="2637149"/>
            <a:ext cx="1000800" cy="965976"/>
            <a:chOff x="5887076" y="141924"/>
            <a:chExt cx="1000800" cy="965976"/>
          </a:xfrm>
        </p:grpSpPr>
        <p:sp>
          <p:nvSpPr>
            <p:cNvPr id="285" name="Google Shape;285;p24"/>
            <p:cNvSpPr/>
            <p:nvPr/>
          </p:nvSpPr>
          <p:spPr>
            <a:xfrm>
              <a:off x="5901450" y="567600"/>
              <a:ext cx="771900" cy="540300"/>
            </a:xfrm>
            <a:prstGeom prst="ellipse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286" name="Google Shape;286;p24"/>
            <p:cNvSpPr txBox="1"/>
            <p:nvPr/>
          </p:nvSpPr>
          <p:spPr>
            <a:xfrm rot="-2061">
              <a:off x="5887076" y="142224"/>
              <a:ext cx="1000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Karla"/>
                  <a:ea typeface="Karla"/>
                  <a:cs typeface="Karla"/>
                  <a:sym typeface="Karla"/>
                </a:rPr>
                <a:t>Deviation sub-mJy</a:t>
              </a:r>
              <a:endParaRPr b="1" sz="9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87" name="Google Shape;287;p24"/>
          <p:cNvGrpSpPr/>
          <p:nvPr/>
        </p:nvGrpSpPr>
        <p:grpSpPr>
          <a:xfrm>
            <a:off x="5760750" y="2532924"/>
            <a:ext cx="1000801" cy="989476"/>
            <a:chOff x="5760750" y="2532924"/>
            <a:chExt cx="1000801" cy="989476"/>
          </a:xfrm>
        </p:grpSpPr>
        <p:sp>
          <p:nvSpPr>
            <p:cNvPr id="288" name="Google Shape;288;p24"/>
            <p:cNvSpPr/>
            <p:nvPr/>
          </p:nvSpPr>
          <p:spPr>
            <a:xfrm>
              <a:off x="5760750" y="2982100"/>
              <a:ext cx="771900" cy="540300"/>
            </a:xfrm>
            <a:prstGeom prst="ellipse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289" name="Google Shape;289;p24"/>
            <p:cNvSpPr txBox="1"/>
            <p:nvPr/>
          </p:nvSpPr>
          <p:spPr>
            <a:xfrm rot="-2061">
              <a:off x="5760751" y="2533224"/>
              <a:ext cx="1000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Karla"/>
                  <a:ea typeface="Karla"/>
                  <a:cs typeface="Karla"/>
                  <a:sym typeface="Karla"/>
                </a:rPr>
                <a:t>Deviation </a:t>
              </a:r>
              <a:endParaRPr b="1" sz="900">
                <a:latin typeface="Karla"/>
                <a:ea typeface="Karla"/>
                <a:cs typeface="Karla"/>
                <a:sym typeface="Karl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Karla"/>
                  <a:ea typeface="Karla"/>
                  <a:cs typeface="Karla"/>
                  <a:sym typeface="Karla"/>
                </a:rPr>
                <a:t>sub mJy</a:t>
              </a:r>
              <a:endParaRPr b="1" sz="9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90" name="Google Shape;290;p24"/>
          <p:cNvGrpSpPr/>
          <p:nvPr/>
        </p:nvGrpSpPr>
        <p:grpSpPr>
          <a:xfrm>
            <a:off x="349650" y="1800674"/>
            <a:ext cx="943500" cy="1068900"/>
            <a:chOff x="4617250" y="24"/>
            <a:chExt cx="943500" cy="1068900"/>
          </a:xfrm>
        </p:grpSpPr>
        <p:sp>
          <p:nvSpPr>
            <p:cNvPr id="291" name="Google Shape;291;p24"/>
            <p:cNvSpPr txBox="1"/>
            <p:nvPr/>
          </p:nvSpPr>
          <p:spPr>
            <a:xfrm rot="-2186">
              <a:off x="4617250" y="324"/>
              <a:ext cx="943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Incomplete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292" name="Google Shape;292;p24"/>
            <p:cNvCxnSpPr>
              <a:stCxn id="291" idx="2"/>
            </p:cNvCxnSpPr>
            <p:nvPr/>
          </p:nvCxnSpPr>
          <p:spPr>
            <a:xfrm>
              <a:off x="5089000" y="354324"/>
              <a:ext cx="296400" cy="7146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93" name="Google Shape;293;p24"/>
          <p:cNvGrpSpPr/>
          <p:nvPr/>
        </p:nvGrpSpPr>
        <p:grpSpPr>
          <a:xfrm>
            <a:off x="4670563" y="1689318"/>
            <a:ext cx="943500" cy="1039200"/>
            <a:chOff x="4989813" y="2180918"/>
            <a:chExt cx="943500" cy="1039200"/>
          </a:xfrm>
        </p:grpSpPr>
        <p:cxnSp>
          <p:nvCxnSpPr>
            <p:cNvPr id="294" name="Google Shape;294;p24"/>
            <p:cNvCxnSpPr>
              <a:stCxn id="295" idx="2"/>
            </p:cNvCxnSpPr>
            <p:nvPr/>
          </p:nvCxnSpPr>
          <p:spPr>
            <a:xfrm>
              <a:off x="5461563" y="2535218"/>
              <a:ext cx="220500" cy="6849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95" name="Google Shape;295;p24"/>
            <p:cNvSpPr txBox="1"/>
            <p:nvPr/>
          </p:nvSpPr>
          <p:spPr>
            <a:xfrm rot="-2186">
              <a:off x="4989812" y="2181218"/>
              <a:ext cx="943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Incomplete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96" name="Google Shape;296;p24"/>
          <p:cNvGrpSpPr/>
          <p:nvPr/>
        </p:nvGrpSpPr>
        <p:grpSpPr>
          <a:xfrm>
            <a:off x="2578525" y="2327561"/>
            <a:ext cx="1722305" cy="771896"/>
            <a:chOff x="2578525" y="2327561"/>
            <a:chExt cx="1722305" cy="771896"/>
          </a:xfrm>
        </p:grpSpPr>
        <p:sp>
          <p:nvSpPr>
            <p:cNvPr id="297" name="Google Shape;297;p24"/>
            <p:cNvSpPr/>
            <p:nvPr/>
          </p:nvSpPr>
          <p:spPr>
            <a:xfrm rot="-432801">
              <a:off x="2593323" y="2652195"/>
              <a:ext cx="1692709" cy="342345"/>
            </a:xfrm>
            <a:custGeom>
              <a:rect b="b" l="l" r="r" t="t"/>
              <a:pathLst>
                <a:path extrusionOk="0" h="17584" w="57639">
                  <a:moveTo>
                    <a:pt x="1466" y="17584"/>
                  </a:moveTo>
                  <a:lnTo>
                    <a:pt x="0" y="9769"/>
                  </a:lnTo>
                  <a:lnTo>
                    <a:pt x="54708" y="0"/>
                  </a:lnTo>
                  <a:lnTo>
                    <a:pt x="57639" y="11723"/>
                  </a:lnTo>
                </a:path>
              </a:pathLst>
            </a:cu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8" name="Google Shape;298;p24"/>
            <p:cNvSpPr/>
            <p:nvPr/>
          </p:nvSpPr>
          <p:spPr>
            <a:xfrm rot="-883657">
              <a:off x="2793646" y="2463484"/>
              <a:ext cx="1097457" cy="216553"/>
            </a:xfrm>
            <a:prstGeom prst="rect">
              <a:avLst/>
            </a:prstGeom>
            <a:noFill/>
            <a:ln cap="flat" cmpd="sng" w="101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975" lIns="96975" spcFirstLastPara="1" rIns="96975" wrap="square" tIns="969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9">
                  <a:latin typeface="Karla"/>
                  <a:ea typeface="Karla"/>
                  <a:cs typeface="Karla"/>
                  <a:sym typeface="Karla"/>
                </a:rPr>
                <a:t>agreement</a:t>
              </a:r>
              <a:endParaRPr sz="1159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99" name="Google Shape;299;p24"/>
          <p:cNvGrpSpPr/>
          <p:nvPr/>
        </p:nvGrpSpPr>
        <p:grpSpPr>
          <a:xfrm>
            <a:off x="6740144" y="2240136"/>
            <a:ext cx="1799525" cy="755099"/>
            <a:chOff x="6740144" y="2240136"/>
            <a:chExt cx="1799525" cy="755099"/>
          </a:xfrm>
        </p:grpSpPr>
        <p:sp>
          <p:nvSpPr>
            <p:cNvPr id="300" name="Google Shape;300;p24"/>
            <p:cNvSpPr/>
            <p:nvPr/>
          </p:nvSpPr>
          <p:spPr>
            <a:xfrm rot="-628879">
              <a:off x="6767391" y="2551842"/>
              <a:ext cx="1745030" cy="290810"/>
            </a:xfrm>
            <a:custGeom>
              <a:rect b="b" l="l" r="r" t="t"/>
              <a:pathLst>
                <a:path extrusionOk="0" h="17584" w="57639">
                  <a:moveTo>
                    <a:pt x="1466" y="17584"/>
                  </a:moveTo>
                  <a:lnTo>
                    <a:pt x="0" y="9769"/>
                  </a:lnTo>
                  <a:lnTo>
                    <a:pt x="54708" y="0"/>
                  </a:lnTo>
                  <a:lnTo>
                    <a:pt x="57639" y="11723"/>
                  </a:lnTo>
                </a:path>
              </a:pathLst>
            </a:cu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1" name="Google Shape;301;p24"/>
            <p:cNvSpPr/>
            <p:nvPr/>
          </p:nvSpPr>
          <p:spPr>
            <a:xfrm rot="-883657">
              <a:off x="6926971" y="2376059"/>
              <a:ext cx="1097457" cy="216553"/>
            </a:xfrm>
            <a:prstGeom prst="rect">
              <a:avLst/>
            </a:prstGeom>
            <a:noFill/>
            <a:ln cap="flat" cmpd="sng" w="101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6975" lIns="96975" spcFirstLastPara="1" rIns="96975" wrap="square" tIns="969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9">
                  <a:latin typeface="Karla"/>
                  <a:ea typeface="Karla"/>
                  <a:cs typeface="Karla"/>
                  <a:sym typeface="Karla"/>
                </a:rPr>
                <a:t>agreement</a:t>
              </a:r>
              <a:endParaRPr sz="1159">
                <a:latin typeface="Karla"/>
                <a:ea typeface="Karla"/>
                <a:cs typeface="Karla"/>
                <a:sym typeface="Karl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7" name="Google Shape;307;p25"/>
          <p:cNvSpPr txBox="1"/>
          <p:nvPr/>
        </p:nvSpPr>
        <p:spPr>
          <a:xfrm>
            <a:off x="1879700" y="108800"/>
            <a:ext cx="5735700" cy="3936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u="sng">
                <a:latin typeface="Merriweather"/>
                <a:ea typeface="Merriweather"/>
                <a:cs typeface="Merriweather"/>
                <a:sym typeface="Merriweather"/>
              </a:rPr>
              <a:t>Redshift distribution </a:t>
            </a:r>
            <a:r>
              <a:rPr b="1" lang="en" u="sng">
                <a:latin typeface="Merriweather"/>
                <a:ea typeface="Merriweather"/>
                <a:cs typeface="Merriweather"/>
                <a:sym typeface="Merriweather"/>
              </a:rPr>
              <a:t>comparison</a:t>
            </a:r>
            <a:r>
              <a:rPr b="1" lang="en" u="sng">
                <a:latin typeface="Merriweather"/>
                <a:ea typeface="Merriweather"/>
                <a:cs typeface="Merriweather"/>
                <a:sym typeface="Merriweather"/>
              </a:rPr>
              <a:t> with </a:t>
            </a:r>
            <a:r>
              <a:rPr b="1" lang="en" u="sng">
                <a:latin typeface="Merriweather"/>
                <a:ea typeface="Merriweather"/>
                <a:cs typeface="Merriweather"/>
                <a:sym typeface="Merriweather"/>
              </a:rPr>
              <a:t>evolutionary</a:t>
            </a:r>
            <a:r>
              <a:rPr b="1" lang="en" u="sng">
                <a:latin typeface="Merriweather"/>
                <a:ea typeface="Merriweather"/>
                <a:cs typeface="Merriweather"/>
                <a:sym typeface="Merriweather"/>
              </a:rPr>
              <a:t> models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8" name="Google Shape;308;p25"/>
          <p:cNvSpPr txBox="1"/>
          <p:nvPr/>
        </p:nvSpPr>
        <p:spPr>
          <a:xfrm>
            <a:off x="154675" y="704825"/>
            <a:ext cx="8342400" cy="16305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Compare the redshift distribution of our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sources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with that of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extragalactic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radio simulations to probe deviation.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Our radio data shows an excess of sources as compared with the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extragalactic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simulation and other MeerKAT data (of COSMOS).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This is due to Cosmic variance -&gt; non-uniform distribution of sources in the universe.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Supercluster region contains different source population as compared to that of radio simulations and other data.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09" name="Google Shape;3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125" y="2434125"/>
            <a:ext cx="6603349" cy="25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75" y="61300"/>
            <a:ext cx="659050" cy="590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p25"/>
          <p:cNvGrpSpPr/>
          <p:nvPr/>
        </p:nvGrpSpPr>
        <p:grpSpPr>
          <a:xfrm>
            <a:off x="8098115" y="48261"/>
            <a:ext cx="956889" cy="616190"/>
            <a:chOff x="8023075" y="114725"/>
            <a:chExt cx="1085400" cy="893418"/>
          </a:xfrm>
        </p:grpSpPr>
        <p:pic>
          <p:nvPicPr>
            <p:cNvPr id="312" name="Google Shape;312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23075" y="114725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23075" y="454448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4" name="Google Shape;314;p25"/>
          <p:cNvGrpSpPr/>
          <p:nvPr/>
        </p:nvGrpSpPr>
        <p:grpSpPr>
          <a:xfrm>
            <a:off x="1363226" y="2264074"/>
            <a:ext cx="1000800" cy="1087826"/>
            <a:chOff x="1315376" y="2264074"/>
            <a:chExt cx="1000800" cy="1087826"/>
          </a:xfrm>
        </p:grpSpPr>
        <p:grpSp>
          <p:nvGrpSpPr>
            <p:cNvPr id="315" name="Google Shape;315;p25"/>
            <p:cNvGrpSpPr/>
            <p:nvPr/>
          </p:nvGrpSpPr>
          <p:grpSpPr>
            <a:xfrm>
              <a:off x="1589800" y="2558400"/>
              <a:ext cx="457800" cy="793500"/>
              <a:chOff x="1589800" y="2558400"/>
              <a:chExt cx="457800" cy="793500"/>
            </a:xfrm>
          </p:grpSpPr>
          <p:sp>
            <p:nvSpPr>
              <p:cNvPr id="316" name="Google Shape;316;p25"/>
              <p:cNvSpPr/>
              <p:nvPr/>
            </p:nvSpPr>
            <p:spPr>
              <a:xfrm>
                <a:off x="1918600" y="3096300"/>
                <a:ext cx="129000" cy="255600"/>
              </a:xfrm>
              <a:prstGeom prst="upDownArrow">
                <a:avLst>
                  <a:gd fmla="val 50000" name="adj1"/>
                  <a:gd fmla="val 50000" name="adj2"/>
                </a:avLst>
              </a:prstGeom>
              <a:solidFill>
                <a:srgbClr val="D9D9D9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Karla"/>
                  <a:ea typeface="Karla"/>
                  <a:cs typeface="Karla"/>
                  <a:sym typeface="Karla"/>
                </a:endParaRPr>
              </a:p>
            </p:txBody>
          </p:sp>
          <p:cxnSp>
            <p:nvCxnSpPr>
              <p:cNvPr id="317" name="Google Shape;317;p25"/>
              <p:cNvCxnSpPr/>
              <p:nvPr/>
            </p:nvCxnSpPr>
            <p:spPr>
              <a:xfrm>
                <a:off x="1589800" y="2558400"/>
                <a:ext cx="457800" cy="5379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sp>
          <p:nvSpPr>
            <p:cNvPr id="318" name="Google Shape;318;p25"/>
            <p:cNvSpPr txBox="1"/>
            <p:nvPr/>
          </p:nvSpPr>
          <p:spPr>
            <a:xfrm rot="-2061">
              <a:off x="1315376" y="2264374"/>
              <a:ext cx="1000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excess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319" name="Google Shape;319;p25"/>
          <p:cNvGrpSpPr/>
          <p:nvPr/>
        </p:nvGrpSpPr>
        <p:grpSpPr>
          <a:xfrm>
            <a:off x="4085025" y="2618674"/>
            <a:ext cx="1583551" cy="702051"/>
            <a:chOff x="4085025" y="2618674"/>
            <a:chExt cx="1583551" cy="702051"/>
          </a:xfrm>
        </p:grpSpPr>
        <p:sp>
          <p:nvSpPr>
            <p:cNvPr id="320" name="Google Shape;320;p25"/>
            <p:cNvSpPr/>
            <p:nvPr/>
          </p:nvSpPr>
          <p:spPr>
            <a:xfrm>
              <a:off x="4085025" y="3070525"/>
              <a:ext cx="101400" cy="250200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321" name="Google Shape;321;p25"/>
            <p:cNvCxnSpPr/>
            <p:nvPr/>
          </p:nvCxnSpPr>
          <p:spPr>
            <a:xfrm flipH="1">
              <a:off x="4240225" y="2854175"/>
              <a:ext cx="525900" cy="2979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22" name="Google Shape;322;p25"/>
            <p:cNvSpPr txBox="1"/>
            <p:nvPr/>
          </p:nvSpPr>
          <p:spPr>
            <a:xfrm rot="-2061">
              <a:off x="4667776" y="2618974"/>
              <a:ext cx="1000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excess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323" name="Google Shape;323;p25"/>
          <p:cNvGrpSpPr/>
          <p:nvPr/>
        </p:nvGrpSpPr>
        <p:grpSpPr>
          <a:xfrm>
            <a:off x="6347225" y="2618674"/>
            <a:ext cx="1233801" cy="571576"/>
            <a:chOff x="6347225" y="2618674"/>
            <a:chExt cx="1233801" cy="571576"/>
          </a:xfrm>
        </p:grpSpPr>
        <p:sp>
          <p:nvSpPr>
            <p:cNvPr id="324" name="Google Shape;324;p25"/>
            <p:cNvSpPr txBox="1"/>
            <p:nvPr/>
          </p:nvSpPr>
          <p:spPr>
            <a:xfrm rot="-2061">
              <a:off x="6580226" y="2618974"/>
              <a:ext cx="1000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excess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325" name="Google Shape;325;p25"/>
            <p:cNvCxnSpPr/>
            <p:nvPr/>
          </p:nvCxnSpPr>
          <p:spPr>
            <a:xfrm flipH="1">
              <a:off x="6347225" y="2892350"/>
              <a:ext cx="525900" cy="2979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26" name="Google Shape;326;p25"/>
          <p:cNvGrpSpPr/>
          <p:nvPr/>
        </p:nvGrpSpPr>
        <p:grpSpPr>
          <a:xfrm>
            <a:off x="2032100" y="3783674"/>
            <a:ext cx="1319851" cy="583726"/>
            <a:chOff x="2032100" y="3783674"/>
            <a:chExt cx="1319851" cy="583726"/>
          </a:xfrm>
        </p:grpSpPr>
        <p:sp>
          <p:nvSpPr>
            <p:cNvPr id="327" name="Google Shape;327;p25"/>
            <p:cNvSpPr txBox="1"/>
            <p:nvPr/>
          </p:nvSpPr>
          <p:spPr>
            <a:xfrm rot="-2061">
              <a:off x="2351151" y="3783974"/>
              <a:ext cx="1000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excess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328" name="Google Shape;328;p25"/>
            <p:cNvCxnSpPr/>
            <p:nvPr/>
          </p:nvCxnSpPr>
          <p:spPr>
            <a:xfrm flipH="1">
              <a:off x="2032100" y="4069500"/>
              <a:ext cx="525900" cy="2979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29" name="Google Shape;329;p25"/>
          <p:cNvGrpSpPr/>
          <p:nvPr/>
        </p:nvGrpSpPr>
        <p:grpSpPr>
          <a:xfrm>
            <a:off x="4082600" y="3783685"/>
            <a:ext cx="1441325" cy="583715"/>
            <a:chOff x="2032100" y="3783685"/>
            <a:chExt cx="1441325" cy="583715"/>
          </a:xfrm>
        </p:grpSpPr>
        <p:sp>
          <p:nvSpPr>
            <p:cNvPr id="330" name="Google Shape;330;p25"/>
            <p:cNvSpPr txBox="1"/>
            <p:nvPr/>
          </p:nvSpPr>
          <p:spPr>
            <a:xfrm rot="-1857">
              <a:off x="2362825" y="3783985"/>
              <a:ext cx="1110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fewer </a:t>
              </a: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excess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331" name="Google Shape;331;p25"/>
            <p:cNvCxnSpPr/>
            <p:nvPr/>
          </p:nvCxnSpPr>
          <p:spPr>
            <a:xfrm flipH="1">
              <a:off x="2032100" y="4069500"/>
              <a:ext cx="525900" cy="2979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32" name="Google Shape;332;p25"/>
          <p:cNvGrpSpPr/>
          <p:nvPr/>
        </p:nvGrpSpPr>
        <p:grpSpPr>
          <a:xfrm>
            <a:off x="6254575" y="3838911"/>
            <a:ext cx="1388551" cy="597251"/>
            <a:chOff x="2032100" y="3770149"/>
            <a:chExt cx="1388551" cy="597251"/>
          </a:xfrm>
        </p:grpSpPr>
        <p:sp>
          <p:nvSpPr>
            <p:cNvPr id="333" name="Google Shape;333;p25"/>
            <p:cNvSpPr txBox="1"/>
            <p:nvPr/>
          </p:nvSpPr>
          <p:spPr>
            <a:xfrm rot="-2061">
              <a:off x="2419851" y="3770449"/>
              <a:ext cx="1000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no </a:t>
              </a: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excess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334" name="Google Shape;334;p25"/>
            <p:cNvCxnSpPr/>
            <p:nvPr/>
          </p:nvCxnSpPr>
          <p:spPr>
            <a:xfrm flipH="1">
              <a:off x="2032100" y="4069500"/>
              <a:ext cx="525900" cy="2979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35" name="Google Shape;335;p25"/>
          <p:cNvSpPr txBox="1"/>
          <p:nvPr/>
        </p:nvSpPr>
        <p:spPr>
          <a:xfrm rot="-1760">
            <a:off x="58025" y="2627405"/>
            <a:ext cx="117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Karla"/>
                <a:ea typeface="Karla"/>
                <a:cs typeface="Karla"/>
                <a:sym typeface="Karla"/>
              </a:rPr>
              <a:t>Simulated </a:t>
            </a:r>
            <a:r>
              <a:rPr b="1" lang="en" sz="1300">
                <a:solidFill>
                  <a:srgbClr val="9900FF"/>
                </a:solidFill>
                <a:latin typeface="Karla"/>
                <a:ea typeface="Karla"/>
                <a:cs typeface="Karla"/>
                <a:sym typeface="Karla"/>
              </a:rPr>
              <a:t>AGN</a:t>
            </a:r>
            <a:r>
              <a:rPr b="1" lang="en" sz="1300">
                <a:latin typeface="Karla"/>
                <a:ea typeface="Karla"/>
                <a:cs typeface="Karla"/>
                <a:sym typeface="Karla"/>
              </a:rPr>
              <a:t>+</a:t>
            </a:r>
            <a:r>
              <a:rPr b="1" lang="en" sz="1300">
                <a:solidFill>
                  <a:srgbClr val="38761D"/>
                </a:solidFill>
                <a:latin typeface="Karla"/>
                <a:ea typeface="Karla"/>
                <a:cs typeface="Karla"/>
                <a:sym typeface="Karla"/>
              </a:rPr>
              <a:t>SF</a:t>
            </a:r>
            <a:endParaRPr b="1" sz="1300">
              <a:solidFill>
                <a:srgbClr val="38761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336" name="Google Shape;336;p25"/>
          <p:cNvGrpSpPr/>
          <p:nvPr/>
        </p:nvGrpSpPr>
        <p:grpSpPr>
          <a:xfrm>
            <a:off x="7965105" y="2434119"/>
            <a:ext cx="956876" cy="1203240"/>
            <a:chOff x="7965100" y="2434175"/>
            <a:chExt cx="956876" cy="1518476"/>
          </a:xfrm>
        </p:grpSpPr>
        <p:pic>
          <p:nvPicPr>
            <p:cNvPr id="337" name="Google Shape;337;p25"/>
            <p:cNvPicPr preferRelativeResize="0"/>
            <p:nvPr/>
          </p:nvPicPr>
          <p:blipFill rotWithShape="1">
            <a:blip r:embed="rId7">
              <a:alphaModFix/>
            </a:blip>
            <a:srcRect b="19424" l="29839" r="46761" t="19740"/>
            <a:stretch/>
          </p:blipFill>
          <p:spPr>
            <a:xfrm>
              <a:off x="7965100" y="2434175"/>
              <a:ext cx="956876" cy="1518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25"/>
            <p:cNvSpPr/>
            <p:nvPr/>
          </p:nvSpPr>
          <p:spPr>
            <a:xfrm>
              <a:off x="8023875" y="2859625"/>
              <a:ext cx="771900" cy="540300"/>
            </a:xfrm>
            <a:prstGeom prst="ellipse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339" name="Google Shape;339;p25"/>
          <p:cNvGrpSpPr/>
          <p:nvPr/>
        </p:nvGrpSpPr>
        <p:grpSpPr>
          <a:xfrm>
            <a:off x="7965100" y="3637350"/>
            <a:ext cx="930525" cy="1242349"/>
            <a:chOff x="7965100" y="3637350"/>
            <a:chExt cx="930525" cy="1242349"/>
          </a:xfrm>
        </p:grpSpPr>
        <p:pic>
          <p:nvPicPr>
            <p:cNvPr id="340" name="Google Shape;340;p25"/>
            <p:cNvPicPr preferRelativeResize="0"/>
            <p:nvPr/>
          </p:nvPicPr>
          <p:blipFill rotWithShape="1">
            <a:blip r:embed="rId8">
              <a:alphaModFix/>
            </a:blip>
            <a:srcRect b="30718" l="27076" r="51298" t="12886"/>
            <a:stretch/>
          </p:blipFill>
          <p:spPr>
            <a:xfrm>
              <a:off x="7965100" y="3637350"/>
              <a:ext cx="930525" cy="1242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25"/>
            <p:cNvSpPr/>
            <p:nvPr/>
          </p:nvSpPr>
          <p:spPr>
            <a:xfrm>
              <a:off x="7996830" y="4076820"/>
              <a:ext cx="771900" cy="428100"/>
            </a:xfrm>
            <a:prstGeom prst="ellipse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342" name="Google Shape;342;p25"/>
          <p:cNvSpPr txBox="1"/>
          <p:nvPr/>
        </p:nvSpPr>
        <p:spPr>
          <a:xfrm rot="-836">
            <a:off x="27125" y="3404654"/>
            <a:ext cx="1233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Karla"/>
                <a:ea typeface="Karla"/>
                <a:cs typeface="Karla"/>
                <a:sym typeface="Karla"/>
              </a:rPr>
              <a:t>Our data: </a:t>
            </a:r>
            <a:r>
              <a:rPr b="1" lang="en" sz="1300">
                <a:solidFill>
                  <a:srgbClr val="0000FF"/>
                </a:solidFill>
                <a:latin typeface="Karla"/>
                <a:ea typeface="Karla"/>
                <a:cs typeface="Karla"/>
                <a:sym typeface="Karla"/>
              </a:rPr>
              <a:t>A2631,</a:t>
            </a:r>
            <a:r>
              <a:rPr b="1" lang="en" sz="1300"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1300">
                <a:solidFill>
                  <a:srgbClr val="FF0000"/>
                </a:solidFill>
                <a:latin typeface="Karla"/>
                <a:ea typeface="Karla"/>
                <a:cs typeface="Karla"/>
                <a:sym typeface="Karla"/>
              </a:rPr>
              <a:t>Zwcl2341</a:t>
            </a:r>
            <a:endParaRPr b="1" sz="1300">
              <a:solidFill>
                <a:srgbClr val="FF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343" name="Google Shape;343;p25"/>
          <p:cNvGrpSpPr/>
          <p:nvPr/>
        </p:nvGrpSpPr>
        <p:grpSpPr>
          <a:xfrm>
            <a:off x="8004500" y="2335325"/>
            <a:ext cx="923350" cy="463213"/>
            <a:chOff x="8004500" y="2335325"/>
            <a:chExt cx="923350" cy="463213"/>
          </a:xfrm>
        </p:grpSpPr>
        <p:sp>
          <p:nvSpPr>
            <p:cNvPr id="344" name="Google Shape;344;p25"/>
            <p:cNvSpPr/>
            <p:nvPr/>
          </p:nvSpPr>
          <p:spPr>
            <a:xfrm>
              <a:off x="8004500" y="2615788"/>
              <a:ext cx="851733" cy="182751"/>
            </a:xfrm>
            <a:custGeom>
              <a:rect b="b" l="l" r="r" t="t"/>
              <a:pathLst>
                <a:path extrusionOk="0" h="9686" w="41082">
                  <a:moveTo>
                    <a:pt x="0" y="9686"/>
                  </a:moveTo>
                  <a:lnTo>
                    <a:pt x="0" y="0"/>
                  </a:lnTo>
                  <a:lnTo>
                    <a:pt x="41082" y="0"/>
                  </a:lnTo>
                  <a:lnTo>
                    <a:pt x="41082" y="8350"/>
                  </a:lnTo>
                </a:path>
              </a:pathLst>
            </a:cu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5" name="Google Shape;345;p25"/>
            <p:cNvSpPr txBox="1"/>
            <p:nvPr/>
          </p:nvSpPr>
          <p:spPr>
            <a:xfrm>
              <a:off x="8076150" y="2335325"/>
              <a:ext cx="851700" cy="28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Karla"/>
                  <a:ea typeface="Karla"/>
                  <a:cs typeface="Karla"/>
                  <a:sym typeface="Karla"/>
                </a:rPr>
                <a:t>0.1-1mJy</a:t>
              </a:r>
              <a:endParaRPr sz="12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346" name="Google Shape;346;p25"/>
          <p:cNvSpPr txBox="1"/>
          <p:nvPr/>
        </p:nvSpPr>
        <p:spPr>
          <a:xfrm rot="-836">
            <a:off x="67550" y="4291854"/>
            <a:ext cx="123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Karla"/>
                <a:ea typeface="Karla"/>
                <a:cs typeface="Karla"/>
                <a:sym typeface="Karla"/>
              </a:rPr>
              <a:t>MIGHTEE COSMOS</a:t>
            </a:r>
            <a:r>
              <a:rPr b="1" lang="en" sz="1300"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1300">
                <a:latin typeface="Karla"/>
                <a:ea typeface="Karla"/>
                <a:cs typeface="Karla"/>
                <a:sym typeface="Karla"/>
              </a:rPr>
              <a:t>---</a:t>
            </a:r>
            <a:endParaRPr b="1" sz="13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2" name="Google Shape;352;p26"/>
          <p:cNvSpPr txBox="1"/>
          <p:nvPr/>
        </p:nvSpPr>
        <p:spPr>
          <a:xfrm>
            <a:off x="2364025" y="108800"/>
            <a:ext cx="4352400" cy="5319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Thank you!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53" name="Google Shape;3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5" y="61300"/>
            <a:ext cx="903976" cy="80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26"/>
          <p:cNvGrpSpPr/>
          <p:nvPr/>
        </p:nvGrpSpPr>
        <p:grpSpPr>
          <a:xfrm>
            <a:off x="7830053" y="61298"/>
            <a:ext cx="1256893" cy="809436"/>
            <a:chOff x="8023075" y="114725"/>
            <a:chExt cx="1085400" cy="893418"/>
          </a:xfrm>
        </p:grpSpPr>
        <p:pic>
          <p:nvPicPr>
            <p:cNvPr id="355" name="Google Shape;355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23075" y="114725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23075" y="454448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7" name="Google Shape;35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8975" y="812850"/>
            <a:ext cx="6648401" cy="40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/>
        </p:nvSpPr>
        <p:spPr>
          <a:xfrm>
            <a:off x="2293300" y="74775"/>
            <a:ext cx="3538500" cy="3669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500" u="sng">
                <a:latin typeface="Merriweather"/>
                <a:ea typeface="Merriweather"/>
                <a:cs typeface="Merriweather"/>
                <a:sym typeface="Merriweather"/>
              </a:rPr>
              <a:t>Saraswati supercluster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66700" y="561150"/>
            <a:ext cx="8319300" cy="123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One of the most significant density enhancements found at medium-to-high redshifts (z ~ 0.27, universe ~ 10 billion years old).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Mass and density comparable to nearby superclusters like Virgo and Lanaeka.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Contains over 40 galaxy cluster and groups. The 2 largest galaxy clusters comprise 20% of its total mass (4x10^15 solar mass).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The largest and 2nd largest galaxy clusters situated at the core are A2631 and Zwcl2341.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7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3">
            <a:alphaModFix/>
          </a:blip>
          <a:srcRect b="1712" l="6280" r="3483" t="5738"/>
          <a:stretch/>
        </p:blipFill>
        <p:spPr>
          <a:xfrm>
            <a:off x="154675" y="1914526"/>
            <a:ext cx="5272225" cy="299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5"/>
          <p:cNvCxnSpPr>
            <a:endCxn id="93" idx="1"/>
          </p:cNvCxnSpPr>
          <p:nvPr/>
        </p:nvCxnSpPr>
        <p:spPr>
          <a:xfrm flipH="1" rot="10800000">
            <a:off x="3919150" y="4342780"/>
            <a:ext cx="2158800" cy="37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" name="Google Shape;94;p15"/>
          <p:cNvCxnSpPr>
            <a:endCxn id="95" idx="1"/>
          </p:cNvCxnSpPr>
          <p:nvPr/>
        </p:nvCxnSpPr>
        <p:spPr>
          <a:xfrm flipH="1" rot="10800000">
            <a:off x="4144450" y="2693317"/>
            <a:ext cx="1933500" cy="11856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96" name="Google Shape;96;p15"/>
          <p:cNvGrpSpPr/>
          <p:nvPr/>
        </p:nvGrpSpPr>
        <p:grpSpPr>
          <a:xfrm>
            <a:off x="154734" y="-12"/>
            <a:ext cx="834564" cy="526223"/>
            <a:chOff x="7214305" y="-1439400"/>
            <a:chExt cx="1085400" cy="893418"/>
          </a:xfrm>
        </p:grpSpPr>
        <p:pic>
          <p:nvPicPr>
            <p:cNvPr id="97" name="Google Shape;97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14305" y="-1439400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14305" y="-1099677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" name="Google Shape;9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67050" y="0"/>
            <a:ext cx="676950" cy="6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7">
            <a:alphaModFix/>
          </a:blip>
          <a:srcRect b="9130" l="12143" r="2459" t="2483"/>
          <a:stretch/>
        </p:blipFill>
        <p:spPr>
          <a:xfrm>
            <a:off x="6077950" y="2019075"/>
            <a:ext cx="2034024" cy="134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 rotWithShape="1">
          <a:blip r:embed="rId8">
            <a:alphaModFix/>
          </a:blip>
          <a:srcRect b="9777" l="13362" r="4454" t="4000"/>
          <a:stretch/>
        </p:blipFill>
        <p:spPr>
          <a:xfrm>
            <a:off x="6077950" y="3593559"/>
            <a:ext cx="2034025" cy="14984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5"/>
          <p:cNvGrpSpPr/>
          <p:nvPr/>
        </p:nvGrpSpPr>
        <p:grpSpPr>
          <a:xfrm>
            <a:off x="7172500" y="3805925"/>
            <a:ext cx="1971500" cy="945200"/>
            <a:chOff x="7179425" y="3680675"/>
            <a:chExt cx="1971500" cy="945200"/>
          </a:xfrm>
        </p:grpSpPr>
        <p:cxnSp>
          <p:nvCxnSpPr>
            <p:cNvPr id="101" name="Google Shape;101;p15"/>
            <p:cNvCxnSpPr/>
            <p:nvPr/>
          </p:nvCxnSpPr>
          <p:spPr>
            <a:xfrm flipH="1" rot="10800000">
              <a:off x="7179425" y="4172875"/>
              <a:ext cx="1106700" cy="453000"/>
            </a:xfrm>
            <a:prstGeom prst="straightConnector1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" name="Google Shape;102;p15"/>
            <p:cNvCxnSpPr/>
            <p:nvPr/>
          </p:nvCxnSpPr>
          <p:spPr>
            <a:xfrm>
              <a:off x="7385700" y="3815875"/>
              <a:ext cx="842100" cy="14700"/>
            </a:xfrm>
            <a:prstGeom prst="straightConnector1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3" name="Google Shape;103;p15"/>
            <p:cNvSpPr txBox="1"/>
            <p:nvPr/>
          </p:nvSpPr>
          <p:spPr>
            <a:xfrm>
              <a:off x="8178625" y="3680675"/>
              <a:ext cx="972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latin typeface="Karla"/>
                  <a:ea typeface="Karla"/>
                  <a:cs typeface="Karla"/>
                  <a:sym typeface="Karla"/>
                </a:rPr>
                <a:t>Radio Relics</a:t>
              </a:r>
              <a:endParaRPr b="1" sz="15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04" name="Google Shape;104;p15"/>
          <p:cNvGrpSpPr/>
          <p:nvPr/>
        </p:nvGrpSpPr>
        <p:grpSpPr>
          <a:xfrm>
            <a:off x="7172500" y="1886098"/>
            <a:ext cx="2824233" cy="844710"/>
            <a:chOff x="6866450" y="2157090"/>
            <a:chExt cx="3034200" cy="907510"/>
          </a:xfrm>
        </p:grpSpPr>
        <p:cxnSp>
          <p:nvCxnSpPr>
            <p:cNvPr id="105" name="Google Shape;105;p15"/>
            <p:cNvCxnSpPr/>
            <p:nvPr/>
          </p:nvCxnSpPr>
          <p:spPr>
            <a:xfrm flipH="1" rot="10800000">
              <a:off x="6866450" y="2572600"/>
              <a:ext cx="1543200" cy="492000"/>
            </a:xfrm>
            <a:prstGeom prst="straightConnector1">
              <a:avLst/>
            </a:prstGeom>
            <a:noFill/>
            <a:ln cap="flat" cmpd="sng" w="266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6" name="Google Shape;106;p15"/>
            <p:cNvSpPr txBox="1"/>
            <p:nvPr/>
          </p:nvSpPr>
          <p:spPr>
            <a:xfrm>
              <a:off x="8409650" y="2157090"/>
              <a:ext cx="1491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5100" lIns="85100" spcFirstLastPara="1" rIns="85100" wrap="square" tIns="851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96">
                  <a:latin typeface="Karla"/>
                  <a:ea typeface="Karla"/>
                  <a:cs typeface="Karla"/>
                  <a:sym typeface="Karla"/>
                </a:rPr>
                <a:t>AGN</a:t>
              </a:r>
              <a:endParaRPr b="1" sz="1396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07" name="Google Shape;107;p15"/>
          <p:cNvGrpSpPr/>
          <p:nvPr/>
        </p:nvGrpSpPr>
        <p:grpSpPr>
          <a:xfrm>
            <a:off x="6557813" y="2327175"/>
            <a:ext cx="1828175" cy="2115500"/>
            <a:chOff x="6491013" y="2493425"/>
            <a:chExt cx="1828175" cy="2115500"/>
          </a:xfrm>
        </p:grpSpPr>
        <p:sp>
          <p:nvSpPr>
            <p:cNvPr id="108" name="Google Shape;108;p15"/>
            <p:cNvSpPr txBox="1"/>
            <p:nvPr/>
          </p:nvSpPr>
          <p:spPr>
            <a:xfrm>
              <a:off x="6491013" y="4193425"/>
              <a:ext cx="1491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FFFFFF"/>
                  </a:solidFill>
                  <a:latin typeface="Karla"/>
                  <a:ea typeface="Karla"/>
                  <a:cs typeface="Karla"/>
                  <a:sym typeface="Karla"/>
                </a:rPr>
                <a:t>ICM gas</a:t>
              </a:r>
              <a:endParaRPr b="1" sz="15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09" name="Google Shape;109;p15"/>
            <p:cNvSpPr txBox="1"/>
            <p:nvPr/>
          </p:nvSpPr>
          <p:spPr>
            <a:xfrm>
              <a:off x="6828188" y="2493425"/>
              <a:ext cx="1491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FFFFFF"/>
                  </a:solidFill>
                  <a:latin typeface="Karla"/>
                  <a:ea typeface="Karla"/>
                  <a:cs typeface="Karla"/>
                  <a:sym typeface="Karla"/>
                </a:rPr>
                <a:t>ICM gas</a:t>
              </a:r>
              <a:endParaRPr b="1" sz="15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110" name="Google Shape;110;p15"/>
          <p:cNvSpPr txBox="1"/>
          <p:nvPr/>
        </p:nvSpPr>
        <p:spPr>
          <a:xfrm>
            <a:off x="6595525" y="1694350"/>
            <a:ext cx="1094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Karla"/>
                <a:ea typeface="Karla"/>
                <a:cs typeface="Karla"/>
                <a:sym typeface="Karla"/>
              </a:rPr>
              <a:t>Abell2631</a:t>
            </a:r>
            <a:endParaRPr b="1" sz="15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6512025" y="3276775"/>
            <a:ext cx="1094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Karla"/>
                <a:ea typeface="Karla"/>
                <a:cs typeface="Karla"/>
                <a:sym typeface="Karla"/>
              </a:rPr>
              <a:t>Zwcl2341</a:t>
            </a:r>
            <a:endParaRPr b="1" sz="15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12" name="Google Shape;112;p15"/>
          <p:cNvGrpSpPr/>
          <p:nvPr/>
        </p:nvGrpSpPr>
        <p:grpSpPr>
          <a:xfrm>
            <a:off x="1500625" y="3911663"/>
            <a:ext cx="1616850" cy="646500"/>
            <a:chOff x="1500625" y="3911663"/>
            <a:chExt cx="1616850" cy="646500"/>
          </a:xfrm>
        </p:grpSpPr>
        <p:sp>
          <p:nvSpPr>
            <p:cNvPr id="113" name="Google Shape;113;p15"/>
            <p:cNvSpPr txBox="1"/>
            <p:nvPr/>
          </p:nvSpPr>
          <p:spPr>
            <a:xfrm>
              <a:off x="1500625" y="3911663"/>
              <a:ext cx="1094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FF0000"/>
                  </a:solidFill>
                  <a:latin typeface="Karla"/>
                  <a:ea typeface="Karla"/>
                  <a:cs typeface="Karla"/>
                  <a:sym typeface="Karla"/>
                </a:rPr>
                <a:t>Galaxy clusters</a:t>
              </a:r>
              <a:endParaRPr b="1" sz="1500">
                <a:solidFill>
                  <a:srgbClr val="FF0000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114" name="Google Shape;114;p15"/>
            <p:cNvCxnSpPr/>
            <p:nvPr/>
          </p:nvCxnSpPr>
          <p:spPr>
            <a:xfrm flipH="1" rot="10800000">
              <a:off x="2334775" y="4114305"/>
              <a:ext cx="782700" cy="513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/>
        </p:nvSpPr>
        <p:spPr>
          <a:xfrm>
            <a:off x="41050" y="74775"/>
            <a:ext cx="3538500" cy="3669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500" u="sng">
                <a:latin typeface="Merriweather"/>
                <a:ea typeface="Merriweather"/>
                <a:cs typeface="Merriweather"/>
                <a:sym typeface="Merriweather"/>
              </a:rPr>
              <a:t>MeerKAT observations 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0" y="578775"/>
            <a:ext cx="3710100" cy="23100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Each cluster observed for 8 hour observations (4096 channels, 16s int time) with MeerKAT.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8 arcsec resolution and 10uJy noise.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Primary beam pattern -&gt; noise increase with increasing distance to edges.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Apply a cutoff where primary beam attenuation &gt; 30%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Simplified beam model of KATBEAM -&gt; cosine aperture taper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7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3600" y="488425"/>
            <a:ext cx="5087624" cy="45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75" y="2945000"/>
            <a:ext cx="3366575" cy="2162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6"/>
          <p:cNvGrpSpPr/>
          <p:nvPr/>
        </p:nvGrpSpPr>
        <p:grpSpPr>
          <a:xfrm>
            <a:off x="8271876" y="74779"/>
            <a:ext cx="827726" cy="457698"/>
            <a:chOff x="7214305" y="-1439400"/>
            <a:chExt cx="1085400" cy="893418"/>
          </a:xfrm>
        </p:grpSpPr>
        <p:pic>
          <p:nvPicPr>
            <p:cNvPr id="124" name="Google Shape;124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14305" y="-1439400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14305" y="-1099677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6" name="Google Shape;126;p16"/>
          <p:cNvGrpSpPr/>
          <p:nvPr/>
        </p:nvGrpSpPr>
        <p:grpSpPr>
          <a:xfrm>
            <a:off x="4512125" y="870050"/>
            <a:ext cx="1852200" cy="1360750"/>
            <a:chOff x="4512125" y="870050"/>
            <a:chExt cx="1852200" cy="1360750"/>
          </a:xfrm>
        </p:grpSpPr>
        <p:grpSp>
          <p:nvGrpSpPr>
            <p:cNvPr id="127" name="Google Shape;127;p16"/>
            <p:cNvGrpSpPr/>
            <p:nvPr/>
          </p:nvGrpSpPr>
          <p:grpSpPr>
            <a:xfrm>
              <a:off x="4668950" y="1119375"/>
              <a:ext cx="1001325" cy="1111425"/>
              <a:chOff x="4668950" y="1119375"/>
              <a:chExt cx="1001325" cy="1111425"/>
            </a:xfrm>
          </p:grpSpPr>
          <p:cxnSp>
            <p:nvCxnSpPr>
              <p:cNvPr id="128" name="Google Shape;128;p16"/>
              <p:cNvCxnSpPr/>
              <p:nvPr/>
            </p:nvCxnSpPr>
            <p:spPr>
              <a:xfrm flipH="1" rot="10800000">
                <a:off x="5206175" y="1168125"/>
                <a:ext cx="464100" cy="513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29" name="Google Shape;129;p16"/>
              <p:cNvCxnSpPr/>
              <p:nvPr/>
            </p:nvCxnSpPr>
            <p:spPr>
              <a:xfrm rot="10800000">
                <a:off x="4668950" y="1119375"/>
                <a:ext cx="469800" cy="564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30" name="Google Shape;130;p16"/>
              <p:cNvCxnSpPr/>
              <p:nvPr/>
            </p:nvCxnSpPr>
            <p:spPr>
              <a:xfrm flipH="1">
                <a:off x="4717725" y="1754400"/>
                <a:ext cx="415200" cy="476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31" name="Google Shape;131;p16"/>
              <p:cNvCxnSpPr/>
              <p:nvPr/>
            </p:nvCxnSpPr>
            <p:spPr>
              <a:xfrm>
                <a:off x="5200025" y="1745100"/>
                <a:ext cx="470100" cy="473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sp>
          <p:nvSpPr>
            <p:cNvPr id="132" name="Google Shape;132;p16"/>
            <p:cNvSpPr txBox="1"/>
            <p:nvPr/>
          </p:nvSpPr>
          <p:spPr>
            <a:xfrm>
              <a:off x="4512125" y="870050"/>
              <a:ext cx="1852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2"/>
                  </a:solidFill>
                  <a:latin typeface="Karla"/>
                  <a:ea typeface="Karla"/>
                  <a:cs typeface="Karla"/>
                  <a:sym typeface="Karla"/>
                </a:rPr>
                <a:t>Noise increase</a:t>
              </a:r>
              <a:endParaRPr b="1" sz="11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133" name="Google Shape;133;p16"/>
          <p:cNvSpPr txBox="1"/>
          <p:nvPr/>
        </p:nvSpPr>
        <p:spPr>
          <a:xfrm>
            <a:off x="3883600" y="227525"/>
            <a:ext cx="287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Karla"/>
                <a:ea typeface="Karla"/>
                <a:cs typeface="Karla"/>
                <a:sym typeface="Karla"/>
              </a:rPr>
              <a:t>Primary beam </a:t>
            </a:r>
            <a:r>
              <a:rPr b="1" lang="en" sz="1200">
                <a:latin typeface="Karla"/>
                <a:ea typeface="Karla"/>
                <a:cs typeface="Karla"/>
                <a:sym typeface="Karla"/>
              </a:rPr>
              <a:t>corrected</a:t>
            </a:r>
            <a:r>
              <a:rPr b="1" lang="en" sz="1200">
                <a:latin typeface="Karla"/>
                <a:ea typeface="Karla"/>
                <a:cs typeface="Karla"/>
                <a:sym typeface="Karla"/>
              </a:rPr>
              <a:t> maps</a:t>
            </a:r>
            <a:endParaRPr b="1"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6609075" y="219725"/>
            <a:ext cx="1950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Karla"/>
                <a:ea typeface="Karla"/>
                <a:cs typeface="Karla"/>
                <a:sym typeface="Karla"/>
              </a:rPr>
              <a:t>30% cutoff images</a:t>
            </a:r>
            <a:endParaRPr b="1" sz="13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641475" y="3292625"/>
            <a:ext cx="87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Karla"/>
                <a:ea typeface="Karla"/>
                <a:cs typeface="Karla"/>
                <a:sym typeface="Karla"/>
              </a:rPr>
              <a:t>KATBEAM</a:t>
            </a:r>
            <a:endParaRPr b="1" sz="1200">
              <a:solidFill>
                <a:srgbClr val="0000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760800" y="3661925"/>
            <a:ext cx="870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Karla"/>
                <a:ea typeface="Karla"/>
                <a:cs typeface="Karla"/>
                <a:sym typeface="Karla"/>
              </a:rPr>
              <a:t>Real</a:t>
            </a:r>
            <a:endParaRPr b="1" sz="13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/>
        </p:nvSpPr>
        <p:spPr>
          <a:xfrm>
            <a:off x="305725" y="128325"/>
            <a:ext cx="3538500" cy="3669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500" u="sng">
                <a:latin typeface="Merriweather"/>
                <a:ea typeface="Merriweather"/>
                <a:cs typeface="Merriweather"/>
                <a:sym typeface="Merriweather"/>
              </a:rPr>
              <a:t>Catalog creation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103375" y="583425"/>
            <a:ext cx="5463300" cy="16242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Run the PyBDSF source finder to fit regions of emission with gaussians.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PyBDSF -&gt; island threshold = 3, Pixel threshold = 5.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Sample of ~ 3000 radio sources with flux density 10uJy to 10mJy.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Resolved and unresolved sources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existing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in catalog.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7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49519" l="45518" r="0" t="2458"/>
          <a:stretch/>
        </p:blipFill>
        <p:spPr>
          <a:xfrm>
            <a:off x="45550" y="2399375"/>
            <a:ext cx="2932775" cy="2238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7"/>
          <p:cNvGrpSpPr/>
          <p:nvPr/>
        </p:nvGrpSpPr>
        <p:grpSpPr>
          <a:xfrm>
            <a:off x="2978325" y="2295825"/>
            <a:ext cx="2588225" cy="2052675"/>
            <a:chOff x="2978325" y="2295825"/>
            <a:chExt cx="2588225" cy="2052675"/>
          </a:xfrm>
        </p:grpSpPr>
        <p:pic>
          <p:nvPicPr>
            <p:cNvPr id="145" name="Google Shape;145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15175" y="2295825"/>
              <a:ext cx="2151375" cy="2052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6" name="Google Shape;146;p17"/>
            <p:cNvCxnSpPr>
              <a:stCxn id="143" idx="3"/>
              <a:endCxn id="145" idx="1"/>
            </p:cNvCxnSpPr>
            <p:nvPr/>
          </p:nvCxnSpPr>
          <p:spPr>
            <a:xfrm flipH="1" rot="10800000">
              <a:off x="2978325" y="3322162"/>
              <a:ext cx="436800" cy="196500"/>
            </a:xfrm>
            <a:prstGeom prst="straightConnector1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47" name="Google Shape;147;p17"/>
          <p:cNvGrpSpPr/>
          <p:nvPr/>
        </p:nvGrpSpPr>
        <p:grpSpPr>
          <a:xfrm>
            <a:off x="5602414" y="3406177"/>
            <a:ext cx="3143802" cy="1694252"/>
            <a:chOff x="4718965" y="2481878"/>
            <a:chExt cx="4339271" cy="2338512"/>
          </a:xfrm>
        </p:grpSpPr>
        <p:pic>
          <p:nvPicPr>
            <p:cNvPr id="148" name="Google Shape;148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01068" y="2481878"/>
              <a:ext cx="3457168" cy="23385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9" name="Google Shape;149;p17"/>
            <p:cNvCxnSpPr/>
            <p:nvPr/>
          </p:nvCxnSpPr>
          <p:spPr>
            <a:xfrm>
              <a:off x="4718965" y="3227139"/>
              <a:ext cx="1339200" cy="261600"/>
            </a:xfrm>
            <a:prstGeom prst="straightConnector1">
              <a:avLst/>
            </a:prstGeom>
            <a:noFill/>
            <a:ln cap="flat" cmpd="sng" w="30625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50" name="Google Shape;150;p17"/>
          <p:cNvGrpSpPr/>
          <p:nvPr/>
        </p:nvGrpSpPr>
        <p:grpSpPr>
          <a:xfrm>
            <a:off x="3973335" y="1"/>
            <a:ext cx="972301" cy="537659"/>
            <a:chOff x="7214305" y="-1439400"/>
            <a:chExt cx="1085400" cy="893418"/>
          </a:xfrm>
        </p:grpSpPr>
        <p:pic>
          <p:nvPicPr>
            <p:cNvPr id="151" name="Google Shape;151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14305" y="-1439400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14305" y="-1099677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" name="Google Shape;15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25500" y="453350"/>
            <a:ext cx="1950200" cy="2910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7"/>
          <p:cNvGrpSpPr/>
          <p:nvPr/>
        </p:nvGrpSpPr>
        <p:grpSpPr>
          <a:xfrm>
            <a:off x="4974050" y="285825"/>
            <a:ext cx="3375450" cy="2638025"/>
            <a:chOff x="4974050" y="472175"/>
            <a:chExt cx="3375450" cy="2638025"/>
          </a:xfrm>
        </p:grpSpPr>
        <p:sp>
          <p:nvSpPr>
            <p:cNvPr id="155" name="Google Shape;155;p17"/>
            <p:cNvSpPr/>
            <p:nvPr/>
          </p:nvSpPr>
          <p:spPr>
            <a:xfrm>
              <a:off x="6175700" y="472175"/>
              <a:ext cx="2173800" cy="1856100"/>
            </a:xfrm>
            <a:prstGeom prst="ellipse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156" name="Google Shape;156;p17"/>
            <p:cNvCxnSpPr/>
            <p:nvPr/>
          </p:nvCxnSpPr>
          <p:spPr>
            <a:xfrm flipH="1">
              <a:off x="4974050" y="1651900"/>
              <a:ext cx="1198800" cy="1458300"/>
            </a:xfrm>
            <a:prstGeom prst="straightConnector1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57" name="Google Shape;157;p17"/>
          <p:cNvGrpSpPr/>
          <p:nvPr/>
        </p:nvGrpSpPr>
        <p:grpSpPr>
          <a:xfrm>
            <a:off x="4909693" y="2207625"/>
            <a:ext cx="3567216" cy="1694261"/>
            <a:chOff x="2657405" y="2247896"/>
            <a:chExt cx="4629742" cy="2198911"/>
          </a:xfrm>
        </p:grpSpPr>
        <p:sp>
          <p:nvSpPr>
            <p:cNvPr id="158" name="Google Shape;158;p17"/>
            <p:cNvSpPr/>
            <p:nvPr/>
          </p:nvSpPr>
          <p:spPr>
            <a:xfrm>
              <a:off x="4368447" y="2247896"/>
              <a:ext cx="2918700" cy="1642200"/>
            </a:xfrm>
            <a:prstGeom prst="ellipse">
              <a:avLst/>
            </a:prstGeom>
            <a:noFill/>
            <a:ln cap="flat" cmpd="sng" w="1467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0450" lIns="70450" spcFirstLastPara="1" rIns="70450" wrap="square" tIns="704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78"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159" name="Google Shape;159;p17"/>
            <p:cNvCxnSpPr/>
            <p:nvPr/>
          </p:nvCxnSpPr>
          <p:spPr>
            <a:xfrm flipH="1">
              <a:off x="2657405" y="3524307"/>
              <a:ext cx="1872300" cy="922500"/>
            </a:xfrm>
            <a:prstGeom prst="straightConnector1">
              <a:avLst/>
            </a:prstGeom>
            <a:noFill/>
            <a:ln cap="flat" cmpd="sng" w="14675">
              <a:solidFill>
                <a:srgbClr val="00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60" name="Google Shape;160;p17"/>
          <p:cNvSpPr txBox="1"/>
          <p:nvPr/>
        </p:nvSpPr>
        <p:spPr>
          <a:xfrm>
            <a:off x="8012400" y="104025"/>
            <a:ext cx="113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Karla"/>
                <a:ea typeface="Karla"/>
                <a:cs typeface="Karla"/>
                <a:sym typeface="Karla"/>
              </a:rPr>
              <a:t>Extended</a:t>
            </a:r>
            <a:endParaRPr b="1" sz="15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8205475" y="2039100"/>
            <a:ext cx="113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Karla"/>
                <a:ea typeface="Karla"/>
                <a:cs typeface="Karla"/>
                <a:sym typeface="Karla"/>
              </a:rPr>
              <a:t>Compact</a:t>
            </a:r>
            <a:endParaRPr b="1" sz="15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2414750" y="166700"/>
            <a:ext cx="3700500" cy="3936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u="sng">
                <a:latin typeface="Merriweather"/>
                <a:ea typeface="Merriweather"/>
                <a:cs typeface="Merriweather"/>
                <a:sym typeface="Merriweather"/>
              </a:rPr>
              <a:t>Systematic checks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1323325" y="685213"/>
            <a:ext cx="6225900" cy="1497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Consistency check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with existing radio surveys such as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FIRST (VLA), VLA all sky survey (VLASS), TGSS(uGMRT).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Due to similar beam size (~5’’) and frequency (1.4GHz) we chose to compare flux with FIRST.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Due to large number of sources in VLASS we used this for astrometry check.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Bright unresolved well-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separated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sources are used for comparison.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69" name="Google Shape;169;p18"/>
          <p:cNvGrpSpPr/>
          <p:nvPr/>
        </p:nvGrpSpPr>
        <p:grpSpPr>
          <a:xfrm>
            <a:off x="783741" y="2282195"/>
            <a:ext cx="3271499" cy="2673523"/>
            <a:chOff x="3408325" y="186750"/>
            <a:chExt cx="2755874" cy="2252146"/>
          </a:xfrm>
        </p:grpSpPr>
        <p:pic>
          <p:nvPicPr>
            <p:cNvPr id="170" name="Google Shape;17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08325" y="187625"/>
              <a:ext cx="2755874" cy="22512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18"/>
            <p:cNvSpPr/>
            <p:nvPr/>
          </p:nvSpPr>
          <p:spPr>
            <a:xfrm>
              <a:off x="3953725" y="186750"/>
              <a:ext cx="1467300" cy="233700"/>
            </a:xfrm>
            <a:prstGeom prst="rect">
              <a:avLst/>
            </a:prstGeom>
            <a:solidFill>
              <a:schemeClr val="lt2"/>
            </a:solidFill>
            <a:ln cap="flat" cmpd="sng" w="226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8525" lIns="108525" spcFirstLastPara="1" rIns="108525" wrap="square" tIns="1085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24">
                  <a:latin typeface="Karla"/>
                  <a:ea typeface="Karla"/>
                  <a:cs typeface="Karla"/>
                  <a:sym typeface="Karla"/>
                </a:rPr>
                <a:t>Flux scale</a:t>
              </a:r>
              <a:endParaRPr b="1" sz="1424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72" name="Google Shape;172;p18"/>
          <p:cNvGrpSpPr/>
          <p:nvPr/>
        </p:nvGrpSpPr>
        <p:grpSpPr>
          <a:xfrm>
            <a:off x="4458060" y="2308033"/>
            <a:ext cx="3338343" cy="2593821"/>
            <a:chOff x="6142775" y="186750"/>
            <a:chExt cx="3090200" cy="2401019"/>
          </a:xfrm>
        </p:grpSpPr>
        <p:pic>
          <p:nvPicPr>
            <p:cNvPr id="173" name="Google Shape;173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42775" y="293519"/>
              <a:ext cx="3090200" cy="229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18"/>
            <p:cNvSpPr/>
            <p:nvPr/>
          </p:nvSpPr>
          <p:spPr>
            <a:xfrm>
              <a:off x="7083125" y="186750"/>
              <a:ext cx="1488600" cy="233700"/>
            </a:xfrm>
            <a:prstGeom prst="rect">
              <a:avLst/>
            </a:prstGeom>
            <a:solidFill>
              <a:schemeClr val="lt2"/>
            </a:solidFill>
            <a:ln cap="flat" cmpd="sng" w="20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8775" lIns="98775" spcFirstLastPara="1" rIns="98775" wrap="square" tIns="987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96">
                  <a:latin typeface="Karla"/>
                  <a:ea typeface="Karla"/>
                  <a:cs typeface="Karla"/>
                  <a:sym typeface="Karla"/>
                </a:rPr>
                <a:t>Astrometry</a:t>
              </a:r>
              <a:endParaRPr b="1" sz="1296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75" name="Google Shape;175;p18"/>
          <p:cNvGrpSpPr/>
          <p:nvPr/>
        </p:nvGrpSpPr>
        <p:grpSpPr>
          <a:xfrm>
            <a:off x="7732681" y="73326"/>
            <a:ext cx="1171907" cy="734747"/>
            <a:chOff x="8023075" y="114725"/>
            <a:chExt cx="1085400" cy="893418"/>
          </a:xfrm>
        </p:grpSpPr>
        <p:pic>
          <p:nvPicPr>
            <p:cNvPr id="176" name="Google Shape;176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23075" y="114725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23075" y="454448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725" y="73325"/>
            <a:ext cx="858875" cy="8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 txBox="1"/>
          <p:nvPr/>
        </p:nvSpPr>
        <p:spPr>
          <a:xfrm>
            <a:off x="1506675" y="3052900"/>
            <a:ext cx="1257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Error ~ 10%</a:t>
            </a:r>
            <a:endParaRPr b="1" sz="15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4857950" y="2637400"/>
            <a:ext cx="1257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Offset &lt; 1’’</a:t>
            </a:r>
            <a:endParaRPr b="1" sz="15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/>
          <p:nvPr/>
        </p:nvSpPr>
        <p:spPr>
          <a:xfrm>
            <a:off x="2125625" y="140175"/>
            <a:ext cx="4499700" cy="4287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500" u="sng">
                <a:latin typeface="Merriweather"/>
                <a:ea typeface="Merriweather"/>
                <a:cs typeface="Merriweather"/>
                <a:sym typeface="Merriweather"/>
              </a:rPr>
              <a:t>Spectral index distribution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370650" y="654700"/>
            <a:ext cx="7998900" cy="11361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Image cubes split into 3 at v1, v2, v3 = 0.8, 1.2, 1.6GHz to measure spectral index value.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Steep (a~0.7/0.8) and flat (a~0.3/0.4)  spectrum source classifications. Steep -&gt; Synchrotron dominated emission. Flat -&gt; Free-free emission mechanisms.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At GHz frequencies sky is dominated by steep spectrum sources.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7" name="Google Shape;1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1800" y="1876625"/>
            <a:ext cx="4639225" cy="3076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19"/>
          <p:cNvGrpSpPr/>
          <p:nvPr/>
        </p:nvGrpSpPr>
        <p:grpSpPr>
          <a:xfrm>
            <a:off x="8129315" y="39524"/>
            <a:ext cx="956889" cy="616190"/>
            <a:chOff x="8023075" y="114725"/>
            <a:chExt cx="1085400" cy="893418"/>
          </a:xfrm>
        </p:grpSpPr>
        <p:pic>
          <p:nvPicPr>
            <p:cNvPr id="189" name="Google Shape;189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23075" y="114725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23075" y="454448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1" name="Google Shape;19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25" y="39525"/>
            <a:ext cx="651800" cy="6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 txBox="1"/>
          <p:nvPr/>
        </p:nvSpPr>
        <p:spPr>
          <a:xfrm>
            <a:off x="6154675" y="2958000"/>
            <a:ext cx="747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Karla"/>
                <a:ea typeface="Karla"/>
                <a:cs typeface="Karla"/>
                <a:sym typeface="Karla"/>
              </a:rPr>
              <a:t>Mostly</a:t>
            </a:r>
            <a:r>
              <a:rPr b="1" lang="en" sz="1100"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1100">
                <a:latin typeface="Karla"/>
                <a:ea typeface="Karla"/>
                <a:cs typeface="Karla"/>
                <a:sym typeface="Karla"/>
              </a:rPr>
              <a:t>Steep</a:t>
            </a:r>
            <a:endParaRPr b="1" sz="11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93" name="Google Shape;193;p19"/>
          <p:cNvGrpSpPr/>
          <p:nvPr/>
        </p:nvGrpSpPr>
        <p:grpSpPr>
          <a:xfrm>
            <a:off x="370676" y="1942142"/>
            <a:ext cx="3427149" cy="2874999"/>
            <a:chOff x="611719" y="2288177"/>
            <a:chExt cx="3045813" cy="2555101"/>
          </a:xfrm>
        </p:grpSpPr>
        <p:pic>
          <p:nvPicPr>
            <p:cNvPr id="194" name="Google Shape;194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1719" y="2288177"/>
              <a:ext cx="3045813" cy="2555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25627" y="2529300"/>
              <a:ext cx="1200349" cy="428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6" name="Google Shape;196;p19"/>
          <p:cNvSpPr txBox="1"/>
          <p:nvPr/>
        </p:nvSpPr>
        <p:spPr>
          <a:xfrm>
            <a:off x="1730225" y="2732020"/>
            <a:ext cx="80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Karla"/>
                <a:ea typeface="Karla"/>
                <a:cs typeface="Karla"/>
                <a:sym typeface="Karla"/>
              </a:rPr>
              <a:t>steep</a:t>
            </a:r>
            <a:endParaRPr b="1" sz="15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818575" y="3222513"/>
            <a:ext cx="113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Karla"/>
                <a:ea typeface="Karla"/>
                <a:cs typeface="Karla"/>
                <a:sym typeface="Karla"/>
              </a:rPr>
              <a:t>flat</a:t>
            </a:r>
            <a:endParaRPr b="1" sz="15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"/>
          <p:cNvSpPr txBox="1"/>
          <p:nvPr/>
        </p:nvSpPr>
        <p:spPr>
          <a:xfrm>
            <a:off x="2125625" y="140175"/>
            <a:ext cx="4499700" cy="4287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500" u="sng">
                <a:latin typeface="Merriweather"/>
                <a:ea typeface="Merriweather"/>
                <a:cs typeface="Merriweather"/>
                <a:sym typeface="Merriweather"/>
              </a:rPr>
              <a:t>Spectral index as a function of flux density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3" name="Google Shape;203;p20"/>
          <p:cNvSpPr txBox="1"/>
          <p:nvPr/>
        </p:nvSpPr>
        <p:spPr>
          <a:xfrm>
            <a:off x="113775" y="654700"/>
            <a:ext cx="8015700" cy="12423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 trend of spectral index flattening towards brighter fluxes is observed.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Clear seperation between radio loud (RL) and radio quiet (RQ) sources is observed.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High luminosity sources are associated with AGN sources while low luminosity sources are associated with SF galaxies.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04" name="Google Shape;204;p20"/>
          <p:cNvPicPr preferRelativeResize="0"/>
          <p:nvPr/>
        </p:nvPicPr>
        <p:blipFill rotWithShape="1">
          <a:blip r:embed="rId3">
            <a:alphaModFix/>
          </a:blip>
          <a:srcRect b="3128" l="0" r="48604" t="0"/>
          <a:stretch/>
        </p:blipFill>
        <p:spPr>
          <a:xfrm>
            <a:off x="186297" y="1954925"/>
            <a:ext cx="4306151" cy="3018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20"/>
          <p:cNvGrpSpPr/>
          <p:nvPr/>
        </p:nvGrpSpPr>
        <p:grpSpPr>
          <a:xfrm>
            <a:off x="8129315" y="39524"/>
            <a:ext cx="956889" cy="616190"/>
            <a:chOff x="8023075" y="114725"/>
            <a:chExt cx="1085400" cy="893418"/>
          </a:xfrm>
        </p:grpSpPr>
        <p:pic>
          <p:nvPicPr>
            <p:cNvPr id="206" name="Google Shape;206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23075" y="114725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23075" y="454448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25" y="39525"/>
            <a:ext cx="651800" cy="61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0"/>
          <p:cNvGrpSpPr/>
          <p:nvPr/>
        </p:nvGrpSpPr>
        <p:grpSpPr>
          <a:xfrm>
            <a:off x="1542200" y="3013051"/>
            <a:ext cx="2063100" cy="353993"/>
            <a:chOff x="1542200" y="2972805"/>
            <a:chExt cx="2063100" cy="831945"/>
          </a:xfrm>
        </p:grpSpPr>
        <p:cxnSp>
          <p:nvCxnSpPr>
            <p:cNvPr id="210" name="Google Shape;210;p20"/>
            <p:cNvCxnSpPr/>
            <p:nvPr/>
          </p:nvCxnSpPr>
          <p:spPr>
            <a:xfrm flipH="1">
              <a:off x="1542200" y="3792450"/>
              <a:ext cx="1673100" cy="12300"/>
            </a:xfrm>
            <a:prstGeom prst="straightConnector1">
              <a:avLst/>
            </a:prstGeom>
            <a:noFill/>
            <a:ln cap="flat" cmpd="sng" w="28575">
              <a:solidFill>
                <a:srgbClr val="00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11" name="Google Shape;211;p20"/>
            <p:cNvSpPr txBox="1"/>
            <p:nvPr/>
          </p:nvSpPr>
          <p:spPr>
            <a:xfrm>
              <a:off x="1542200" y="2972805"/>
              <a:ext cx="2063100" cy="83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Karla"/>
                  <a:ea typeface="Karla"/>
                  <a:cs typeface="Karla"/>
                  <a:sym typeface="Karla"/>
                </a:rPr>
                <a:t>Spectral index flattening</a:t>
              </a:r>
              <a:endParaRPr b="1" sz="11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212" name="Google Shape;212;p20"/>
          <p:cNvSpPr txBox="1"/>
          <p:nvPr/>
        </p:nvSpPr>
        <p:spPr>
          <a:xfrm>
            <a:off x="3352600" y="3830075"/>
            <a:ext cx="74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Karla"/>
                <a:ea typeface="Karla"/>
                <a:cs typeface="Karla"/>
                <a:sym typeface="Karla"/>
              </a:rPr>
              <a:t>Steep</a:t>
            </a:r>
            <a:endParaRPr b="1" sz="13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3352600" y="3170150"/>
            <a:ext cx="1300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Karla"/>
                <a:ea typeface="Karla"/>
                <a:cs typeface="Karla"/>
                <a:sym typeface="Karla"/>
              </a:rPr>
              <a:t>flat</a:t>
            </a:r>
            <a:endParaRPr b="1" sz="13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14" name="Google Shape;2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2450" y="2046655"/>
            <a:ext cx="3660660" cy="28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 txBox="1"/>
          <p:nvPr/>
        </p:nvSpPr>
        <p:spPr>
          <a:xfrm>
            <a:off x="5011675" y="3005400"/>
            <a:ext cx="89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Karla"/>
                <a:ea typeface="Karla"/>
                <a:cs typeface="Karla"/>
                <a:sym typeface="Karla"/>
              </a:rPr>
              <a:t>RQ~ SFGs</a:t>
            </a:r>
            <a:endParaRPr b="1"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6" name="Google Shape;216;p20"/>
          <p:cNvSpPr txBox="1"/>
          <p:nvPr/>
        </p:nvSpPr>
        <p:spPr>
          <a:xfrm>
            <a:off x="5383250" y="4049775"/>
            <a:ext cx="89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Karla"/>
                <a:ea typeface="Karla"/>
                <a:cs typeface="Karla"/>
                <a:sym typeface="Karla"/>
              </a:rPr>
              <a:t>RL~ AGNs</a:t>
            </a:r>
            <a:endParaRPr b="1" sz="12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21"/>
          <p:cNvSpPr txBox="1"/>
          <p:nvPr/>
        </p:nvSpPr>
        <p:spPr>
          <a:xfrm>
            <a:off x="2797750" y="82075"/>
            <a:ext cx="3876300" cy="4923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Completeness of radio catalog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3" name="Google Shape;223;p21"/>
          <p:cNvSpPr txBox="1"/>
          <p:nvPr/>
        </p:nvSpPr>
        <p:spPr>
          <a:xfrm>
            <a:off x="466225" y="622925"/>
            <a:ext cx="7275900" cy="9165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Radio catalogs contains several biases due to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different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instrument, source finding procedures, etc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Sources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in regions of high noise are more biased than sources in regions of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lower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noise.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Faint sources near noise peaks can have their flux density dip below detection threshold.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24" name="Google Shape;224;p21"/>
          <p:cNvGrpSpPr/>
          <p:nvPr/>
        </p:nvGrpSpPr>
        <p:grpSpPr>
          <a:xfrm>
            <a:off x="7977652" y="33536"/>
            <a:ext cx="956889" cy="589388"/>
            <a:chOff x="8023075" y="114725"/>
            <a:chExt cx="1085400" cy="893418"/>
          </a:xfrm>
        </p:grpSpPr>
        <p:pic>
          <p:nvPicPr>
            <p:cNvPr id="225" name="Google Shape;225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23075" y="114725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23075" y="454448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7" name="Google Shape;2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225" y="1878425"/>
            <a:ext cx="3876300" cy="296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4200" y="1829875"/>
            <a:ext cx="3876300" cy="2970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21"/>
          <p:cNvGrpSpPr/>
          <p:nvPr/>
        </p:nvGrpSpPr>
        <p:grpSpPr>
          <a:xfrm>
            <a:off x="93074" y="738634"/>
            <a:ext cx="2821404" cy="2853081"/>
            <a:chOff x="93074" y="738634"/>
            <a:chExt cx="2821404" cy="2853081"/>
          </a:xfrm>
        </p:grpSpPr>
        <p:grpSp>
          <p:nvGrpSpPr>
            <p:cNvPr id="230" name="Google Shape;230;p21"/>
            <p:cNvGrpSpPr/>
            <p:nvPr/>
          </p:nvGrpSpPr>
          <p:grpSpPr>
            <a:xfrm rot="-2177081">
              <a:off x="421603" y="1041391"/>
              <a:ext cx="1530377" cy="1665560"/>
              <a:chOff x="4185744" y="-281669"/>
              <a:chExt cx="1517550" cy="600150"/>
            </a:xfrm>
          </p:grpSpPr>
          <p:sp>
            <p:nvSpPr>
              <p:cNvPr id="231" name="Google Shape;231;p21"/>
              <p:cNvSpPr txBox="1"/>
              <p:nvPr/>
            </p:nvSpPr>
            <p:spPr>
              <a:xfrm rot="838425">
                <a:off x="4273563" y="-238557"/>
                <a:ext cx="867162" cy="226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100">
                    <a:latin typeface="Karla"/>
                    <a:ea typeface="Karla"/>
                    <a:cs typeface="Karla"/>
                    <a:sym typeface="Karla"/>
                  </a:rPr>
                  <a:t>Noise peaks</a:t>
                </a:r>
                <a:endParaRPr b="1" sz="1100">
                  <a:latin typeface="Karla"/>
                  <a:ea typeface="Karla"/>
                  <a:cs typeface="Karla"/>
                  <a:sym typeface="Karla"/>
                </a:endParaRPr>
              </a:p>
            </p:txBody>
          </p:sp>
          <p:cxnSp>
            <p:nvCxnSpPr>
              <p:cNvPr id="232" name="Google Shape;232;p21"/>
              <p:cNvCxnSpPr>
                <a:stCxn id="231" idx="3"/>
              </p:cNvCxnSpPr>
              <p:nvPr/>
            </p:nvCxnSpPr>
            <p:spPr>
              <a:xfrm rot="881702">
                <a:off x="4933965" y="-58058"/>
                <a:ext cx="594858" cy="413779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cxnSp>
          <p:nvCxnSpPr>
            <p:cNvPr id="233" name="Google Shape;233;p21"/>
            <p:cNvCxnSpPr/>
            <p:nvPr/>
          </p:nvCxnSpPr>
          <p:spPr>
            <a:xfrm>
              <a:off x="546278" y="1878415"/>
              <a:ext cx="2368200" cy="17133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22"/>
          <p:cNvSpPr txBox="1"/>
          <p:nvPr/>
        </p:nvSpPr>
        <p:spPr>
          <a:xfrm>
            <a:off x="669800" y="125475"/>
            <a:ext cx="3876300" cy="4923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Estimation of </a:t>
            </a: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correction</a:t>
            </a: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 factors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51200" y="774300"/>
            <a:ext cx="5113500" cy="11442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Use radio simulations we can estimate the correction needed as a function of flux.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Inject sources of known properties onto residual noise map.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Find the ratio of injected sources with recovered.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41" name="Google Shape;2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1574" y="159852"/>
            <a:ext cx="3662450" cy="264972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2"/>
          <p:cNvSpPr/>
          <p:nvPr/>
        </p:nvSpPr>
        <p:spPr>
          <a:xfrm>
            <a:off x="7816850" y="2864125"/>
            <a:ext cx="812100" cy="9453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6D9EE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3" name="Google Shape;243;p22"/>
          <p:cNvSpPr/>
          <p:nvPr/>
        </p:nvSpPr>
        <p:spPr>
          <a:xfrm>
            <a:off x="6188150" y="3863963"/>
            <a:ext cx="1652700" cy="4923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Karla"/>
                <a:ea typeface="Karla"/>
                <a:cs typeface="Karla"/>
                <a:sym typeface="Karla"/>
              </a:rPr>
              <a:t>N </a:t>
            </a:r>
            <a:r>
              <a:rPr lang="en" sz="1200">
                <a:latin typeface="Karla"/>
                <a:ea typeface="Karla"/>
                <a:cs typeface="Karla"/>
                <a:sym typeface="Karla"/>
              </a:rPr>
              <a:t>Injected catalog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44" name="Google Shape;244;p22"/>
          <p:cNvGrpSpPr/>
          <p:nvPr/>
        </p:nvGrpSpPr>
        <p:grpSpPr>
          <a:xfrm>
            <a:off x="4323638" y="3001788"/>
            <a:ext cx="1399012" cy="1555713"/>
            <a:chOff x="4323638" y="3001788"/>
            <a:chExt cx="1399012" cy="1555713"/>
          </a:xfrm>
        </p:grpSpPr>
        <p:pic>
          <p:nvPicPr>
            <p:cNvPr id="245" name="Google Shape;24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23638" y="3001788"/>
              <a:ext cx="1369150" cy="1144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2"/>
            <p:cNvSpPr/>
            <p:nvPr/>
          </p:nvSpPr>
          <p:spPr>
            <a:xfrm>
              <a:off x="4353450" y="4145900"/>
              <a:ext cx="1369200" cy="411600"/>
            </a:xfrm>
            <a:prstGeom prst="rect">
              <a:avLst/>
            </a:prstGeom>
            <a:solidFill>
              <a:srgbClr val="FFD966"/>
            </a:solidFill>
            <a:ln cap="flat" cmpd="sng" w="997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5625" lIns="95625" spcFirstLastPara="1" rIns="95625" wrap="square" tIns="956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>
                  <a:latin typeface="Karla"/>
                  <a:ea typeface="Karla"/>
                  <a:cs typeface="Karla"/>
                  <a:sym typeface="Karla"/>
                </a:rPr>
                <a:t>Source finder parameters</a:t>
              </a:r>
              <a:endParaRPr sz="1045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247" name="Google Shape;247;p22"/>
          <p:cNvSpPr/>
          <p:nvPr/>
        </p:nvSpPr>
        <p:spPr>
          <a:xfrm>
            <a:off x="126100" y="2075021"/>
            <a:ext cx="1461300" cy="280800"/>
          </a:xfrm>
          <a:prstGeom prst="rect">
            <a:avLst/>
          </a:prstGeom>
          <a:solidFill>
            <a:srgbClr val="FFD966"/>
          </a:solidFill>
          <a:ln cap="flat" cmpd="sng" w="11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1000" lIns="111000" spcFirstLastPara="1" rIns="111000" wrap="square" tIns="11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14">
                <a:latin typeface="Karla"/>
                <a:ea typeface="Karla"/>
                <a:cs typeface="Karla"/>
                <a:sym typeface="Karla"/>
              </a:rPr>
              <a:t>Injected sources</a:t>
            </a:r>
            <a:endParaRPr sz="1214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48" name="Google Shape;248;p22"/>
          <p:cNvGrpSpPr/>
          <p:nvPr/>
        </p:nvGrpSpPr>
        <p:grpSpPr>
          <a:xfrm>
            <a:off x="2303412" y="3000167"/>
            <a:ext cx="1641900" cy="1447548"/>
            <a:chOff x="1975462" y="2972517"/>
            <a:chExt cx="1641900" cy="1447548"/>
          </a:xfrm>
        </p:grpSpPr>
        <p:pic>
          <p:nvPicPr>
            <p:cNvPr id="249" name="Google Shape;249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82869" y="2972517"/>
              <a:ext cx="1627517" cy="1166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22"/>
            <p:cNvSpPr/>
            <p:nvPr/>
          </p:nvSpPr>
          <p:spPr>
            <a:xfrm>
              <a:off x="1975462" y="4139265"/>
              <a:ext cx="1641900" cy="280800"/>
            </a:xfrm>
            <a:prstGeom prst="rect">
              <a:avLst/>
            </a:prstGeom>
            <a:solidFill>
              <a:srgbClr val="FFD966"/>
            </a:solidFill>
            <a:ln cap="flat" cmpd="sng" w="1157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1000" lIns="111000" spcFirstLastPara="1" rIns="111000" wrap="square" tIns="111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14">
                  <a:latin typeface="Karla"/>
                  <a:ea typeface="Karla"/>
                  <a:cs typeface="Karla"/>
                  <a:sym typeface="Karla"/>
                </a:rPr>
                <a:t>Simulated Image</a:t>
              </a:r>
              <a:endParaRPr sz="1214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251" name="Google Shape;251;p22"/>
          <p:cNvSpPr/>
          <p:nvPr/>
        </p:nvSpPr>
        <p:spPr>
          <a:xfrm rot="-5400000">
            <a:off x="1187395" y="3591491"/>
            <a:ext cx="1705264" cy="264929"/>
          </a:xfrm>
          <a:custGeom>
            <a:rect b="b" l="l" r="r" t="t"/>
            <a:pathLst>
              <a:path extrusionOk="0" h="5528" w="54101">
                <a:moveTo>
                  <a:pt x="0" y="0"/>
                </a:moveTo>
                <a:lnTo>
                  <a:pt x="26063" y="5528"/>
                </a:lnTo>
                <a:lnTo>
                  <a:pt x="54101" y="394"/>
                </a:lnTo>
              </a:path>
            </a:pathLst>
          </a:custGeom>
          <a:noFill/>
          <a:ln cap="flat" cmpd="sng" w="34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" name="Google Shape;252;p22"/>
          <p:cNvSpPr/>
          <p:nvPr/>
        </p:nvSpPr>
        <p:spPr>
          <a:xfrm rot="-5400000">
            <a:off x="5383326" y="3670560"/>
            <a:ext cx="1144101" cy="218204"/>
          </a:xfrm>
          <a:custGeom>
            <a:rect b="b" l="l" r="r" t="t"/>
            <a:pathLst>
              <a:path extrusionOk="0" h="5528" w="54101">
                <a:moveTo>
                  <a:pt x="0" y="0"/>
                </a:moveTo>
                <a:lnTo>
                  <a:pt x="26063" y="5528"/>
                </a:lnTo>
                <a:lnTo>
                  <a:pt x="54101" y="394"/>
                </a:ln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3" name="Google Shape;253;p22"/>
          <p:cNvSpPr/>
          <p:nvPr/>
        </p:nvSpPr>
        <p:spPr>
          <a:xfrm>
            <a:off x="6067250" y="3103138"/>
            <a:ext cx="1746300" cy="4923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Karla"/>
                <a:ea typeface="Karla"/>
                <a:cs typeface="Karla"/>
                <a:sym typeface="Karla"/>
              </a:rPr>
              <a:t>N</a:t>
            </a:r>
            <a:r>
              <a:rPr lang="en" sz="1200">
                <a:latin typeface="Karla"/>
                <a:ea typeface="Karla"/>
                <a:cs typeface="Karla"/>
                <a:sym typeface="Karla"/>
              </a:rPr>
              <a:t> Simulated catalog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4" name="Google Shape;254;p22"/>
          <p:cNvSpPr/>
          <p:nvPr/>
        </p:nvSpPr>
        <p:spPr>
          <a:xfrm>
            <a:off x="3578149" y="3470310"/>
            <a:ext cx="7248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5" name="Google Shape;255;p22"/>
          <p:cNvSpPr/>
          <p:nvPr/>
        </p:nvSpPr>
        <p:spPr>
          <a:xfrm>
            <a:off x="6435200" y="3563000"/>
            <a:ext cx="1010400" cy="321900"/>
          </a:xfrm>
          <a:prstGeom prst="mathDivide">
            <a:avLst>
              <a:gd fmla="val 23520" name="adj1"/>
              <a:gd fmla="val 5880" name="adj2"/>
              <a:gd fmla="val 11760" name="adj3"/>
            </a:avLst>
          </a:prstGeom>
          <a:solidFill>
            <a:srgbClr val="A4C2F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56" name="Google Shape;256;p22"/>
          <p:cNvGrpSpPr/>
          <p:nvPr/>
        </p:nvGrpSpPr>
        <p:grpSpPr>
          <a:xfrm>
            <a:off x="30399" y="2711140"/>
            <a:ext cx="1746243" cy="1902857"/>
            <a:chOff x="30400" y="3181871"/>
            <a:chExt cx="1652700" cy="1800925"/>
          </a:xfrm>
        </p:grpSpPr>
        <p:pic>
          <p:nvPicPr>
            <p:cNvPr id="257" name="Google Shape;257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400" y="3181871"/>
              <a:ext cx="1652700" cy="16693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2"/>
            <p:cNvSpPr/>
            <p:nvPr/>
          </p:nvSpPr>
          <p:spPr>
            <a:xfrm>
              <a:off x="126100" y="4701996"/>
              <a:ext cx="1461300" cy="280800"/>
            </a:xfrm>
            <a:prstGeom prst="rect">
              <a:avLst/>
            </a:prstGeom>
            <a:solidFill>
              <a:srgbClr val="FFD966"/>
            </a:solidFill>
            <a:ln cap="flat" cmpd="sng" w="122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7275" lIns="117275" spcFirstLastPara="1" rIns="117275" wrap="square" tIns="117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82">
                  <a:latin typeface="Karla"/>
                  <a:ea typeface="Karla"/>
                  <a:cs typeface="Karla"/>
                  <a:sym typeface="Karla"/>
                </a:rPr>
                <a:t>Residual noise</a:t>
              </a:r>
              <a:endParaRPr sz="1282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59" name="Google Shape;259;p22"/>
          <p:cNvGrpSpPr/>
          <p:nvPr/>
        </p:nvGrpSpPr>
        <p:grpSpPr>
          <a:xfrm>
            <a:off x="8130052" y="4466598"/>
            <a:ext cx="956889" cy="589388"/>
            <a:chOff x="8023075" y="114725"/>
            <a:chExt cx="1085400" cy="893418"/>
          </a:xfrm>
        </p:grpSpPr>
        <p:pic>
          <p:nvPicPr>
            <p:cNvPr id="260" name="Google Shape;260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23075" y="114725"/>
              <a:ext cx="10854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023075" y="454448"/>
              <a:ext cx="1085400" cy="553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" name="Google Shape;262;p22"/>
          <p:cNvSpPr/>
          <p:nvPr/>
        </p:nvSpPr>
        <p:spPr>
          <a:xfrm rot="5400000">
            <a:off x="649750" y="2416347"/>
            <a:ext cx="414000" cy="31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63" name="Google Shape;263;p22"/>
          <p:cNvSpPr/>
          <p:nvPr/>
        </p:nvSpPr>
        <p:spPr>
          <a:xfrm>
            <a:off x="5908275" y="484728"/>
            <a:ext cx="94200" cy="11442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rviragus template">
  <a:themeElements>
    <a:clrScheme name="Custom 347">
      <a:dk1>
        <a:srgbClr val="666666"/>
      </a:dk1>
      <a:lt1>
        <a:srgbClr val="FFFFFF"/>
      </a:lt1>
      <a:dk2>
        <a:srgbClr val="999999"/>
      </a:dk2>
      <a:lt2>
        <a:srgbClr val="FFFFFF"/>
      </a:lt2>
      <a:accent1>
        <a:srgbClr val="8BC34A"/>
      </a:accent1>
      <a:accent2>
        <a:srgbClr val="00BCD4"/>
      </a:accent2>
      <a:accent3>
        <a:srgbClr val="9C27B0"/>
      </a:accent3>
      <a:accent4>
        <a:srgbClr val="E91E63"/>
      </a:accent4>
      <a:accent5>
        <a:srgbClr val="FF9800"/>
      </a:accent5>
      <a:accent6>
        <a:srgbClr val="FFEB3B"/>
      </a:accent6>
      <a:hlink>
        <a:srgbClr val="2196F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