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Quicksand" panose="020B060402020202020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ED402-8D34-67C2-3F74-E52709452A7E}" v="114" dt="2026-01-25T14:49:34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99a33f11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99a33f11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b9fa95f78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b9fa95f78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b9293e4bdf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b9293e4bdf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b9fa95f78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b9fa95f78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b9293e4bdf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b9293e4bdf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b9fa95f78d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b9fa95f78d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b9fa95f78d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b9fa95f78d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b9fa95f78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b9fa95f78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b9fa95f78d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b9fa95f78d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b9fa95f78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b9fa95f78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bb330e545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bb330e545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b86d7f45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b86d7f45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bb330e545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bb330e545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bb330e545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bb330e545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bb330e545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bb330e5450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bb330e545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3bb330e545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bb330e545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bb330e545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bb330e545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bb330e545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bb330e545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bb330e5450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bb330e545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bb330e545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bb330e545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bb330e545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bb330e5450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bb330e5450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b8fc68deb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b8fc68deb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bb330e545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bb330e545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bb330e545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bb330e545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bb330e545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bb330e545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bb330e545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bb330e545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bb330e545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bb330e5450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bb330e5450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bb330e5450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bb330e5450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bb330e5450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99a33f112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99a33f112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bb330e545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bb330e545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b9fa95f78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b9fa95f78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b8fc68deb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b8fc68deb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b8fc68deb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b8fc68deb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b9293e4bd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b9293e4bdf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b9293e4bd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b9293e4bd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b9293e4bdf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b9293e4bdf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BLANK_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2"/>
          <p:cNvCxnSpPr/>
          <p:nvPr/>
        </p:nvCxnSpPr>
        <p:spPr>
          <a:xfrm>
            <a:off x="0" y="361835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 rot="-5400000">
            <a:off x="4689300" y="690800"/>
            <a:ext cx="3062700" cy="58551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56050" y="3313175"/>
            <a:ext cx="23526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 idx="3"/>
          </p:nvPr>
        </p:nvSpPr>
        <p:spPr>
          <a:xfrm>
            <a:off x="256050" y="3800525"/>
            <a:ext cx="23526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None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 idx="4"/>
          </p:nvPr>
        </p:nvSpPr>
        <p:spPr>
          <a:xfrm>
            <a:off x="256050" y="256025"/>
            <a:ext cx="8631900" cy="113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3">
  <p:cSld name="BLANK_1_1_1_1_1_1_1_1_1_1_1_2_1_3"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1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11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1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1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1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2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4">
  <p:cSld name="BLANK_1_1_1_1_1_1_1_1_1_1_1_2_1_3_1">
    <p:bg>
      <p:bgPr>
        <a:solidFill>
          <a:schemeClr val="dk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2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2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2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2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2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2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body" idx="2"/>
          </p:nvPr>
        </p:nvSpPr>
        <p:spPr>
          <a:xfrm>
            <a:off x="444125" y="4243800"/>
            <a:ext cx="24021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3"/>
          </p:nvPr>
        </p:nvSpPr>
        <p:spPr>
          <a:xfrm>
            <a:off x="3370950" y="4243800"/>
            <a:ext cx="24021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body" idx="4"/>
          </p:nvPr>
        </p:nvSpPr>
        <p:spPr>
          <a:xfrm>
            <a:off x="6297725" y="4243800"/>
            <a:ext cx="24021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title" idx="5"/>
          </p:nvPr>
        </p:nvSpPr>
        <p:spPr>
          <a:xfrm>
            <a:off x="444125" y="3094675"/>
            <a:ext cx="24021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title" idx="6"/>
          </p:nvPr>
        </p:nvSpPr>
        <p:spPr>
          <a:xfrm>
            <a:off x="3370950" y="3094675"/>
            <a:ext cx="24021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title" idx="7"/>
          </p:nvPr>
        </p:nvSpPr>
        <p:spPr>
          <a:xfrm>
            <a:off x="6297775" y="3094675"/>
            <a:ext cx="24021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6">
  <p:cSld name="BLANK_1_1_1_1_1_1_1_1_1_1_1_2_1_2_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/>
          </p:nvPr>
        </p:nvSpPr>
        <p:spPr>
          <a:xfrm>
            <a:off x="3622350" y="34102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3729900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/>
          </p:nvPr>
        </p:nvSpPr>
        <p:spPr>
          <a:xfrm>
            <a:off x="574363" y="34102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6"/>
          </p:nvPr>
        </p:nvSpPr>
        <p:spPr>
          <a:xfrm>
            <a:off x="681913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/>
          </p:nvPr>
        </p:nvSpPr>
        <p:spPr>
          <a:xfrm>
            <a:off x="6670325" y="34102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8"/>
          </p:nvPr>
        </p:nvSpPr>
        <p:spPr>
          <a:xfrm>
            <a:off x="6777875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7">
  <p:cSld name="BLANK_1_1_1_1_1_1_1_1_1_1_1_2_1_2_2_1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14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14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4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4"/>
          <p:cNvSpPr txBox="1">
            <a:spLocks noGrp="1"/>
          </p:cNvSpPr>
          <p:nvPr>
            <p:ph type="title" idx="2"/>
          </p:nvPr>
        </p:nvSpPr>
        <p:spPr>
          <a:xfrm>
            <a:off x="3622350" y="34102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3"/>
          </p:nvPr>
        </p:nvSpPr>
        <p:spPr>
          <a:xfrm>
            <a:off x="3729900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4"/>
          </p:nvPr>
        </p:nvSpPr>
        <p:spPr>
          <a:xfrm>
            <a:off x="574363" y="34102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subTitle" idx="5"/>
          </p:nvPr>
        </p:nvSpPr>
        <p:spPr>
          <a:xfrm>
            <a:off x="681913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 idx="6"/>
          </p:nvPr>
        </p:nvSpPr>
        <p:spPr>
          <a:xfrm>
            <a:off x="6670325" y="3410283"/>
            <a:ext cx="1899300" cy="7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7"/>
          </p:nvPr>
        </p:nvSpPr>
        <p:spPr>
          <a:xfrm>
            <a:off x="6777875" y="4217102"/>
            <a:ext cx="16842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8">
  <p:cSld name="BLANK_1_1_1_1_1_1_1_1_1_1_1_2_1_5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5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15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9" name="Google Shape;169;p15"/>
          <p:cNvCxnSpPr>
            <a:stCxn id="168" idx="7"/>
            <a:endCxn id="165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5"/>
          <p:cNvCxnSpPr>
            <a:stCxn id="168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5"/>
          <p:cNvCxnSpPr/>
          <p:nvPr/>
        </p:nvCxnSpPr>
        <p:spPr>
          <a:xfrm rot="10800000" flipH="1">
            <a:off x="7323426" y="233734"/>
            <a:ext cx="335400" cy="759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15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 idx="2"/>
          </p:nvPr>
        </p:nvSpPr>
        <p:spPr>
          <a:xfrm>
            <a:off x="112425" y="35229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subTitle" idx="3"/>
          </p:nvPr>
        </p:nvSpPr>
        <p:spPr>
          <a:xfrm>
            <a:off x="459075" y="4178725"/>
            <a:ext cx="12060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title" idx="4"/>
          </p:nvPr>
        </p:nvSpPr>
        <p:spPr>
          <a:xfrm>
            <a:off x="4718600" y="3522983"/>
            <a:ext cx="1899300" cy="7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5"/>
          </p:nvPr>
        </p:nvSpPr>
        <p:spPr>
          <a:xfrm>
            <a:off x="5065250" y="4178725"/>
            <a:ext cx="12060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6"/>
          </p:nvPr>
        </p:nvSpPr>
        <p:spPr>
          <a:xfrm>
            <a:off x="6880375" y="3231050"/>
            <a:ext cx="20307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7"/>
          </p:nvPr>
        </p:nvSpPr>
        <p:spPr>
          <a:xfrm>
            <a:off x="6880375" y="2984750"/>
            <a:ext cx="2030700" cy="24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8"/>
          </p:nvPr>
        </p:nvSpPr>
        <p:spPr>
          <a:xfrm>
            <a:off x="2274000" y="2984750"/>
            <a:ext cx="2030700" cy="24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body" idx="9"/>
          </p:nvPr>
        </p:nvSpPr>
        <p:spPr>
          <a:xfrm>
            <a:off x="2274000" y="3231050"/>
            <a:ext cx="20307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9">
  <p:cSld name="BLANK_1_1_1_1_1_1_1_1_1_1_1_2_1_6"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body" idx="1"/>
          </p:nvPr>
        </p:nvSpPr>
        <p:spPr>
          <a:xfrm>
            <a:off x="422609" y="4243800"/>
            <a:ext cx="17286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body" idx="2"/>
          </p:nvPr>
        </p:nvSpPr>
        <p:spPr>
          <a:xfrm>
            <a:off x="2614838" y="4243800"/>
            <a:ext cx="17286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body" idx="3"/>
          </p:nvPr>
        </p:nvSpPr>
        <p:spPr>
          <a:xfrm>
            <a:off x="4785550" y="4243800"/>
            <a:ext cx="17286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4"/>
          </p:nvPr>
        </p:nvSpPr>
        <p:spPr>
          <a:xfrm>
            <a:off x="6956263" y="4243800"/>
            <a:ext cx="1728600" cy="45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422609" y="3094675"/>
            <a:ext cx="1728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title" idx="5"/>
          </p:nvPr>
        </p:nvSpPr>
        <p:spPr>
          <a:xfrm>
            <a:off x="2614838" y="3094675"/>
            <a:ext cx="1728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 idx="6"/>
          </p:nvPr>
        </p:nvSpPr>
        <p:spPr>
          <a:xfrm>
            <a:off x="4785550" y="3094675"/>
            <a:ext cx="1728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title" idx="7"/>
          </p:nvPr>
        </p:nvSpPr>
        <p:spPr>
          <a:xfrm>
            <a:off x="6956263" y="3094675"/>
            <a:ext cx="1728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92" name="Google Shape;192;p16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title" idx="8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16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16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8" name="Google Shape;198;p16"/>
          <p:cNvCxnSpPr>
            <a:stCxn id="197" idx="7"/>
            <a:endCxn id="194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16"/>
          <p:cNvCxnSpPr>
            <a:stCxn id="197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16"/>
          <p:cNvCxnSpPr/>
          <p:nvPr/>
        </p:nvCxnSpPr>
        <p:spPr>
          <a:xfrm rot="10800000" flipH="1">
            <a:off x="7323426" y="233734"/>
            <a:ext cx="335400" cy="759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16"/>
          <p:cNvSpPr txBox="1">
            <a:spLocks noGrp="1"/>
          </p:cNvSpPr>
          <p:nvPr>
            <p:ph type="body" idx="9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4 content display">
  <p:cSld name="BLANK_1_1_1_1_1_1_1_1_1_1_1_2_1_2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cxnSp>
        <p:nvCxnSpPr>
          <p:cNvPr id="205" name="Google Shape;205;p17"/>
          <p:cNvCxnSpPr/>
          <p:nvPr/>
        </p:nvCxnSpPr>
        <p:spPr>
          <a:xfrm>
            <a:off x="0" y="121897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17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2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3"/>
          </p:nvPr>
        </p:nvSpPr>
        <p:spPr>
          <a:xfrm>
            <a:off x="3582350" y="3224900"/>
            <a:ext cx="3639600" cy="16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subTitle" idx="4"/>
          </p:nvPr>
        </p:nvSpPr>
        <p:spPr>
          <a:xfrm>
            <a:off x="3582350" y="2987900"/>
            <a:ext cx="36396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0" name="Google Shape;210;p17"/>
          <p:cNvSpPr>
            <a:spLocks noGrp="1"/>
          </p:cNvSpPr>
          <p:nvPr>
            <p:ph type="pic" idx="5"/>
          </p:nvPr>
        </p:nvSpPr>
        <p:spPr>
          <a:xfrm>
            <a:off x="256025" y="2987900"/>
            <a:ext cx="31764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17"/>
          <p:cNvSpPr txBox="1">
            <a:spLocks noGrp="1"/>
          </p:cNvSpPr>
          <p:nvPr>
            <p:ph type="subTitle" idx="6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Montserrat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isplay with image">
  <p:cSld name="BLANK_1_1_1_1_1_1_1_1_1_1_1_2_1_2_1_1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15" name="Google Shape;215;p18"/>
          <p:cNvSpPr>
            <a:spLocks noGrp="1"/>
          </p:cNvSpPr>
          <p:nvPr>
            <p:ph type="pic" idx="2"/>
          </p:nvPr>
        </p:nvSpPr>
        <p:spPr>
          <a:xfrm>
            <a:off x="6565675" y="6375"/>
            <a:ext cx="2578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18"/>
          <p:cNvSpPr txBox="1">
            <a:spLocks noGrp="1"/>
          </p:cNvSpPr>
          <p:nvPr>
            <p:ph type="body" idx="1"/>
          </p:nvPr>
        </p:nvSpPr>
        <p:spPr>
          <a:xfrm>
            <a:off x="256600" y="1672900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title" idx="3"/>
          </p:nvPr>
        </p:nvSpPr>
        <p:spPr>
          <a:xfrm>
            <a:off x="256600" y="1383825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body" idx="4"/>
          </p:nvPr>
        </p:nvSpPr>
        <p:spPr>
          <a:xfrm>
            <a:off x="256600" y="3630275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title" idx="5"/>
          </p:nvPr>
        </p:nvSpPr>
        <p:spPr>
          <a:xfrm>
            <a:off x="256600" y="3341200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body" idx="6"/>
          </p:nvPr>
        </p:nvSpPr>
        <p:spPr>
          <a:xfrm>
            <a:off x="2582375" y="1672900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title" idx="7"/>
          </p:nvPr>
        </p:nvSpPr>
        <p:spPr>
          <a:xfrm>
            <a:off x="2582375" y="1383825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 analysis">
  <p:cSld name="BLANK_1_1_1_1_1_1_1_1_1_1_1_2_1_2_1_1_1">
    <p:bg>
      <p:bgPr>
        <a:solidFill>
          <a:schemeClr val="dk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25" name="Google Shape;225;p19"/>
          <p:cNvSpPr/>
          <p:nvPr/>
        </p:nvSpPr>
        <p:spPr>
          <a:xfrm rot="10800000" flipH="1">
            <a:off x="5434850" y="1434600"/>
            <a:ext cx="3709200" cy="3708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19"/>
          <p:cNvSpPr txBox="1">
            <a:spLocks noGrp="1"/>
          </p:cNvSpPr>
          <p:nvPr>
            <p:ph type="body" idx="1"/>
          </p:nvPr>
        </p:nvSpPr>
        <p:spPr>
          <a:xfrm>
            <a:off x="566475" y="1548175"/>
            <a:ext cx="3639600" cy="8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title" idx="2"/>
          </p:nvPr>
        </p:nvSpPr>
        <p:spPr>
          <a:xfrm>
            <a:off x="566475" y="1226825"/>
            <a:ext cx="3639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3"/>
          </p:nvPr>
        </p:nvSpPr>
        <p:spPr>
          <a:xfrm>
            <a:off x="4937950" y="1548175"/>
            <a:ext cx="3639600" cy="8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 idx="4"/>
          </p:nvPr>
        </p:nvSpPr>
        <p:spPr>
          <a:xfrm>
            <a:off x="4937950" y="1226825"/>
            <a:ext cx="3639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5"/>
          </p:nvPr>
        </p:nvSpPr>
        <p:spPr>
          <a:xfrm>
            <a:off x="4937925" y="3564300"/>
            <a:ext cx="3639600" cy="8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6"/>
          </p:nvPr>
        </p:nvSpPr>
        <p:spPr>
          <a:xfrm>
            <a:off x="4937925" y="3242950"/>
            <a:ext cx="3639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body" idx="7"/>
          </p:nvPr>
        </p:nvSpPr>
        <p:spPr>
          <a:xfrm>
            <a:off x="566500" y="3564300"/>
            <a:ext cx="3639600" cy="88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8"/>
          </p:nvPr>
        </p:nvSpPr>
        <p:spPr>
          <a:xfrm>
            <a:off x="566500" y="3242950"/>
            <a:ext cx="3639600" cy="1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9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BLANK_1_1_1_1_1_1_1_1_1_1_1_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/>
          <p:nvPr/>
        </p:nvSpPr>
        <p:spPr>
          <a:xfrm rot="10800000" flipH="1">
            <a:off x="6711875" y="2691600"/>
            <a:ext cx="2451900" cy="2451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0"/>
          <p:cNvSpPr txBox="1">
            <a:spLocks noGrp="1"/>
          </p:cNvSpPr>
          <p:nvPr>
            <p:ph type="subTitle" idx="1"/>
          </p:nvPr>
        </p:nvSpPr>
        <p:spPr>
          <a:xfrm>
            <a:off x="4994475" y="1093500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ubTitle" idx="2"/>
          </p:nvPr>
        </p:nvSpPr>
        <p:spPr>
          <a:xfrm>
            <a:off x="4994475" y="1721375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3"/>
          </p:nvPr>
        </p:nvSpPr>
        <p:spPr>
          <a:xfrm>
            <a:off x="4994475" y="2349250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subTitle" idx="4"/>
          </p:nvPr>
        </p:nvSpPr>
        <p:spPr>
          <a:xfrm>
            <a:off x="4994475" y="2977125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5"/>
          </p:nvPr>
        </p:nvSpPr>
        <p:spPr>
          <a:xfrm>
            <a:off x="4994475" y="3605000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6"/>
          </p:nvPr>
        </p:nvSpPr>
        <p:spPr>
          <a:xfrm>
            <a:off x="4994475" y="4232875"/>
            <a:ext cx="3168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erif 4"/>
              <a:buNone/>
              <a:defRPr sz="14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>
            <a:spLocks noGrp="1"/>
          </p:cNvSpPr>
          <p:nvPr>
            <p:ph type="pic" idx="7"/>
          </p:nvPr>
        </p:nvSpPr>
        <p:spPr>
          <a:xfrm>
            <a:off x="50" y="1278300"/>
            <a:ext cx="4285500" cy="38652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8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subTitle" idx="9"/>
          </p:nvPr>
        </p:nvSpPr>
        <p:spPr>
          <a:xfrm>
            <a:off x="5343675" y="1093500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3"/>
          </p:nvPr>
        </p:nvSpPr>
        <p:spPr>
          <a:xfrm>
            <a:off x="5343675" y="1721375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subTitle" idx="14"/>
          </p:nvPr>
        </p:nvSpPr>
        <p:spPr>
          <a:xfrm>
            <a:off x="5343675" y="2349250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15"/>
          </p:nvPr>
        </p:nvSpPr>
        <p:spPr>
          <a:xfrm>
            <a:off x="5343675" y="2977125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51" name="Google Shape;251;p20"/>
          <p:cNvSpPr txBox="1">
            <a:spLocks noGrp="1"/>
          </p:cNvSpPr>
          <p:nvPr>
            <p:ph type="subTitle" idx="16"/>
          </p:nvPr>
        </p:nvSpPr>
        <p:spPr>
          <a:xfrm>
            <a:off x="5343675" y="3605000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subTitle" idx="17"/>
          </p:nvPr>
        </p:nvSpPr>
        <p:spPr>
          <a:xfrm>
            <a:off x="5343675" y="4232875"/>
            <a:ext cx="3544500" cy="1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None/>
              <a:defRPr sz="1200"/>
            </a:lvl9pPr>
          </a:lstStyle>
          <a:p>
            <a:endParaRPr/>
          </a:p>
        </p:txBody>
      </p:sp>
      <p:sp>
        <p:nvSpPr>
          <p:cNvPr id="253" name="Google Shape;25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alt">
  <p:cSld name="BLANK_1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6025" y="2647675"/>
            <a:ext cx="3639600" cy="22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2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 alt">
  <p:cSld name="BLANK_1_1_1_1_1_1_1_1_1_1_1_1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>
            <a:spLocks noGrp="1"/>
          </p:cNvSpPr>
          <p:nvPr>
            <p:ph type="body" idx="1"/>
          </p:nvPr>
        </p:nvSpPr>
        <p:spPr>
          <a:xfrm>
            <a:off x="256025" y="4056350"/>
            <a:ext cx="2661300" cy="8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body" idx="2"/>
          </p:nvPr>
        </p:nvSpPr>
        <p:spPr>
          <a:xfrm>
            <a:off x="3241424" y="4056350"/>
            <a:ext cx="2661300" cy="8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body" idx="3"/>
          </p:nvPr>
        </p:nvSpPr>
        <p:spPr>
          <a:xfrm>
            <a:off x="6226798" y="4056350"/>
            <a:ext cx="2661300" cy="8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1"/>
          <p:cNvSpPr>
            <a:spLocks noGrp="1"/>
          </p:cNvSpPr>
          <p:nvPr>
            <p:ph type="pic" idx="4"/>
          </p:nvPr>
        </p:nvSpPr>
        <p:spPr>
          <a:xfrm>
            <a:off x="256025" y="1597425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"/>
          <p:cNvSpPr>
            <a:spLocks noGrp="1"/>
          </p:cNvSpPr>
          <p:nvPr>
            <p:ph type="pic" idx="5"/>
          </p:nvPr>
        </p:nvSpPr>
        <p:spPr>
          <a:xfrm>
            <a:off x="3241425" y="1597425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21"/>
          <p:cNvSpPr>
            <a:spLocks noGrp="1"/>
          </p:cNvSpPr>
          <p:nvPr>
            <p:ph type="pic" idx="6"/>
          </p:nvPr>
        </p:nvSpPr>
        <p:spPr>
          <a:xfrm>
            <a:off x="6226825" y="1588650"/>
            <a:ext cx="2661300" cy="19662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7"/>
          </p:nvPr>
        </p:nvSpPr>
        <p:spPr>
          <a:xfrm>
            <a:off x="256050" y="3765870"/>
            <a:ext cx="26613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8"/>
          </p:nvPr>
        </p:nvSpPr>
        <p:spPr>
          <a:xfrm>
            <a:off x="3241350" y="3765870"/>
            <a:ext cx="26613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9"/>
          </p:nvPr>
        </p:nvSpPr>
        <p:spPr>
          <a:xfrm>
            <a:off x="6226650" y="3765870"/>
            <a:ext cx="26613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13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storyboards">
  <p:cSld name="BLANK_1_1_1_1_1_1_1_1_1_1_1_1_1_1_1_1_1_1_1_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"/>
          <p:cNvSpPr>
            <a:spLocks noGrp="1"/>
          </p:cNvSpPr>
          <p:nvPr>
            <p:ph type="pic" idx="2"/>
          </p:nvPr>
        </p:nvSpPr>
        <p:spPr>
          <a:xfrm>
            <a:off x="27250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22"/>
          <p:cNvSpPr>
            <a:spLocks noGrp="1"/>
          </p:cNvSpPr>
          <p:nvPr>
            <p:ph type="pic" idx="3"/>
          </p:nvPr>
        </p:nvSpPr>
        <p:spPr>
          <a:xfrm>
            <a:off x="71159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22"/>
          <p:cNvSpPr>
            <a:spLocks noGrp="1"/>
          </p:cNvSpPr>
          <p:nvPr>
            <p:ph type="pic" idx="4"/>
          </p:nvPr>
        </p:nvSpPr>
        <p:spPr>
          <a:xfrm>
            <a:off x="49204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1" name="Google Shape;271;p22"/>
          <p:cNvSpPr>
            <a:spLocks noGrp="1"/>
          </p:cNvSpPr>
          <p:nvPr>
            <p:ph type="pic" idx="5"/>
          </p:nvPr>
        </p:nvSpPr>
        <p:spPr>
          <a:xfrm>
            <a:off x="5295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2" name="Google Shape;272;p22"/>
          <p:cNvSpPr txBox="1">
            <a:spLocks noGrp="1"/>
          </p:cNvSpPr>
          <p:nvPr>
            <p:ph type="title"/>
          </p:nvPr>
        </p:nvSpPr>
        <p:spPr>
          <a:xfrm>
            <a:off x="52957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3" name="Google Shape;273;p22"/>
          <p:cNvSpPr txBox="1">
            <a:spLocks noGrp="1"/>
          </p:cNvSpPr>
          <p:nvPr>
            <p:ph type="title" idx="6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74" name="Google Shape;274;p22"/>
          <p:cNvSpPr txBox="1">
            <a:spLocks noGrp="1"/>
          </p:cNvSpPr>
          <p:nvPr>
            <p:ph type="title" idx="7"/>
          </p:nvPr>
        </p:nvSpPr>
        <p:spPr>
          <a:xfrm>
            <a:off x="52957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title" idx="8"/>
          </p:nvPr>
        </p:nvSpPr>
        <p:spPr>
          <a:xfrm>
            <a:off x="272502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22"/>
          <p:cNvSpPr txBox="1">
            <a:spLocks noGrp="1"/>
          </p:cNvSpPr>
          <p:nvPr>
            <p:ph type="title" idx="9"/>
          </p:nvPr>
        </p:nvSpPr>
        <p:spPr>
          <a:xfrm>
            <a:off x="272502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77" name="Google Shape;277;p22"/>
          <p:cNvSpPr txBox="1">
            <a:spLocks noGrp="1"/>
          </p:cNvSpPr>
          <p:nvPr>
            <p:ph type="title" idx="13"/>
          </p:nvPr>
        </p:nvSpPr>
        <p:spPr>
          <a:xfrm>
            <a:off x="4920475" y="3352550"/>
            <a:ext cx="1498500" cy="1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title" idx="14"/>
          </p:nvPr>
        </p:nvSpPr>
        <p:spPr>
          <a:xfrm>
            <a:off x="492047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22"/>
          <p:cNvSpPr txBox="1">
            <a:spLocks noGrp="1"/>
          </p:cNvSpPr>
          <p:nvPr>
            <p:ph type="title" idx="15"/>
          </p:nvPr>
        </p:nvSpPr>
        <p:spPr>
          <a:xfrm>
            <a:off x="711592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title" idx="16"/>
          </p:nvPr>
        </p:nvSpPr>
        <p:spPr>
          <a:xfrm>
            <a:off x="711592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storyboards - Alt 1">
  <p:cSld name="BLANK_1_1_1_1_1_1_1_1_1_1_1_1_1_1_1_1_1_1_1_2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"/>
          <p:cNvSpPr>
            <a:spLocks noGrp="1"/>
          </p:cNvSpPr>
          <p:nvPr>
            <p:ph type="pic" idx="2"/>
          </p:nvPr>
        </p:nvSpPr>
        <p:spPr>
          <a:xfrm>
            <a:off x="27250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23"/>
          <p:cNvSpPr>
            <a:spLocks noGrp="1"/>
          </p:cNvSpPr>
          <p:nvPr>
            <p:ph type="pic" idx="3"/>
          </p:nvPr>
        </p:nvSpPr>
        <p:spPr>
          <a:xfrm>
            <a:off x="7115925" y="1596075"/>
            <a:ext cx="1498500" cy="1498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23"/>
          <p:cNvSpPr>
            <a:spLocks noGrp="1"/>
          </p:cNvSpPr>
          <p:nvPr>
            <p:ph type="pic" idx="4"/>
          </p:nvPr>
        </p:nvSpPr>
        <p:spPr>
          <a:xfrm>
            <a:off x="49204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7" name="Google Shape;287;p23"/>
          <p:cNvSpPr>
            <a:spLocks noGrp="1"/>
          </p:cNvSpPr>
          <p:nvPr>
            <p:ph type="pic" idx="5"/>
          </p:nvPr>
        </p:nvSpPr>
        <p:spPr>
          <a:xfrm>
            <a:off x="529575" y="1596075"/>
            <a:ext cx="1498500" cy="149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8" name="Google Shape;288;p23"/>
          <p:cNvSpPr txBox="1">
            <a:spLocks noGrp="1"/>
          </p:cNvSpPr>
          <p:nvPr>
            <p:ph type="title"/>
          </p:nvPr>
        </p:nvSpPr>
        <p:spPr>
          <a:xfrm>
            <a:off x="52957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9" name="Google Shape;289;p23"/>
          <p:cNvSpPr txBox="1">
            <a:spLocks noGrp="1"/>
          </p:cNvSpPr>
          <p:nvPr>
            <p:ph type="title" idx="6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title" idx="7"/>
          </p:nvPr>
        </p:nvSpPr>
        <p:spPr>
          <a:xfrm>
            <a:off x="52957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title" idx="8"/>
          </p:nvPr>
        </p:nvSpPr>
        <p:spPr>
          <a:xfrm>
            <a:off x="272502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title" idx="9"/>
          </p:nvPr>
        </p:nvSpPr>
        <p:spPr>
          <a:xfrm>
            <a:off x="272502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title" idx="13"/>
          </p:nvPr>
        </p:nvSpPr>
        <p:spPr>
          <a:xfrm>
            <a:off x="4920475" y="3352550"/>
            <a:ext cx="1498500" cy="1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title" idx="14"/>
          </p:nvPr>
        </p:nvSpPr>
        <p:spPr>
          <a:xfrm>
            <a:off x="492047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95" name="Google Shape;295;p23"/>
          <p:cNvSpPr txBox="1">
            <a:spLocks noGrp="1"/>
          </p:cNvSpPr>
          <p:nvPr>
            <p:ph type="title" idx="15"/>
          </p:nvPr>
        </p:nvSpPr>
        <p:spPr>
          <a:xfrm>
            <a:off x="7115925" y="3352550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title" idx="16"/>
          </p:nvPr>
        </p:nvSpPr>
        <p:spPr>
          <a:xfrm>
            <a:off x="7115925" y="3582694"/>
            <a:ext cx="14985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body" idx="1"/>
          </p:nvPr>
        </p:nvSpPr>
        <p:spPr>
          <a:xfrm>
            <a:off x="2432125" y="3851275"/>
            <a:ext cx="2085000" cy="775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17"/>
          </p:nvPr>
        </p:nvSpPr>
        <p:spPr>
          <a:xfrm>
            <a:off x="256025" y="3851275"/>
            <a:ext cx="2066400" cy="775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body" idx="18"/>
          </p:nvPr>
        </p:nvSpPr>
        <p:spPr>
          <a:xfrm>
            <a:off x="6821675" y="3851275"/>
            <a:ext cx="2066400" cy="775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body" idx="19"/>
          </p:nvPr>
        </p:nvSpPr>
        <p:spPr>
          <a:xfrm>
            <a:off x="4629100" y="3851275"/>
            <a:ext cx="2085000" cy="775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spAutoFit/>
          </a:bodyPr>
          <a:lstStyle>
            <a:lvl1pPr marL="457200" lvl="0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subTitle" idx="20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LANK_1_1_1_1_1_1_1_1_1_1_1_1_1_1_1_1_1_1_1_1_1_1">
    <p:bg>
      <p:bgPr>
        <a:solidFill>
          <a:schemeClr val="dk2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/>
          <p:nvPr/>
        </p:nvSpPr>
        <p:spPr>
          <a:xfrm>
            <a:off x="0" y="1182000"/>
            <a:ext cx="1873200" cy="30603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0" y="1182000"/>
            <a:ext cx="1873200" cy="1873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0" y="1182000"/>
            <a:ext cx="1873200" cy="6837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0" y="0"/>
            <a:ext cx="1873200" cy="1182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806250" y="1052675"/>
            <a:ext cx="260700" cy="26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0" y="4246550"/>
            <a:ext cx="9144000" cy="901200"/>
          </a:xfrm>
          <a:prstGeom prst="rect">
            <a:avLst/>
          </a:prstGeom>
          <a:gradFill>
            <a:gsLst>
              <a:gs pos="0">
                <a:schemeClr val="dk1"/>
              </a:gs>
              <a:gs pos="72000">
                <a:schemeClr val="dk2"/>
              </a:gs>
              <a:gs pos="100000">
                <a:schemeClr val="dk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0" name="Google Shape;310;p24"/>
          <p:cNvCxnSpPr/>
          <p:nvPr/>
        </p:nvCxnSpPr>
        <p:spPr>
          <a:xfrm>
            <a:off x="0" y="424442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24"/>
          <p:cNvCxnSpPr/>
          <p:nvPr/>
        </p:nvCxnSpPr>
        <p:spPr>
          <a:xfrm>
            <a:off x="1873325" y="0"/>
            <a:ext cx="0" cy="4242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24"/>
          <p:cNvSpPr txBox="1">
            <a:spLocks noGrp="1"/>
          </p:cNvSpPr>
          <p:nvPr>
            <p:ph type="title"/>
          </p:nvPr>
        </p:nvSpPr>
        <p:spPr>
          <a:xfrm>
            <a:off x="2322425" y="602225"/>
            <a:ext cx="6565800" cy="642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ontserrat"/>
              <a:buNone/>
              <a:defRPr sz="9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title" idx="2"/>
          </p:nvPr>
        </p:nvSpPr>
        <p:spPr>
          <a:xfrm>
            <a:off x="2322425" y="1389575"/>
            <a:ext cx="6565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ource Serif 4"/>
              <a:buNone/>
              <a:defRPr sz="9600"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7" name="Google Shape;317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7" name="Google Shape;33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- Alt 1">
  <p:cSld name="BLANK_1_1_1_1_1_1_1_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4572000" y="-6600"/>
            <a:ext cx="4572000" cy="515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42612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56025" y="1547275"/>
            <a:ext cx="3639600" cy="22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/>
          </p:nvPr>
        </p:nvSpPr>
        <p:spPr>
          <a:xfrm>
            <a:off x="6067500" y="4448600"/>
            <a:ext cx="15810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3"/>
          </p:nvPr>
        </p:nvSpPr>
        <p:spPr>
          <a:xfrm>
            <a:off x="6067500" y="4621154"/>
            <a:ext cx="1581000" cy="1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5"/>
          </p:nvPr>
        </p:nvSpPr>
        <p:spPr>
          <a:xfrm>
            <a:off x="5190600" y="1902000"/>
            <a:ext cx="3639600" cy="16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5pPr>
            <a:lvl6pPr marL="2743200" lvl="5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6pPr>
            <a:lvl7pPr marL="3200400" lvl="6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/>
            </a:lvl7pPr>
            <a:lvl8pPr marL="3657600" lvl="7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/>
            </a:lvl8pPr>
            <a:lvl9pPr marL="4114800" lvl="8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3" name="Google Shape;343;p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4" name="Google Shape;344;p3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45" name="Google Shape;345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</a:lstStyle>
          <a:p>
            <a:endParaRPr/>
          </a:p>
        </p:txBody>
      </p:sp>
      <p:sp>
        <p:nvSpPr>
          <p:cNvPr id="348" name="Google Shape;348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1" name="Google Shape;351;p3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36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8" name="Google Shape;358;p36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9" name="Google Shape;359;p36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1" name="Google Shape;361;p36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2" name="Google Shape;362;p36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3" name="Google Shape;363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37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1" name="Google Shape;371;p38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8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38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4" name="Google Shape;374;p38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5" name="Google Shape;375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39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39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0" name="Google Shape;380;p39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1" name="Google Shape;381;p39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39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3" name="Google Shape;383;p39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0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40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40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40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40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2" name="Google Shape;392;p40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3" name="Google Shape;393;p40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4" name="Google Shape;394;p40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5" name="Google Shape;395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3">
  <p:cSld name="BLANK_1_1_1_1_1_1_1_1_1_1_1_5">
    <p:bg>
      <p:bgPr>
        <a:solidFill>
          <a:schemeClr val="dk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7595967" y="28005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35;p5"/>
          <p:cNvSpPr/>
          <p:nvPr/>
        </p:nvSpPr>
        <p:spPr>
          <a:xfrm flipH="1">
            <a:off x="7759616" y="443699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36;p5"/>
          <p:cNvSpPr/>
          <p:nvPr/>
        </p:nvSpPr>
        <p:spPr>
          <a:xfrm flipH="1">
            <a:off x="7925104" y="4"/>
            <a:ext cx="1218900" cy="1218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5"/>
          <p:cNvSpPr/>
          <p:nvPr/>
        </p:nvSpPr>
        <p:spPr>
          <a:xfrm flipH="1">
            <a:off x="7878268" y="5623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255975" y="1836350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 idx="2"/>
          </p:nvPr>
        </p:nvSpPr>
        <p:spPr>
          <a:xfrm>
            <a:off x="255975" y="1547275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>
            <a:off x="2506125" y="1836350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2506125" y="1547275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5"/>
          </p:nvPr>
        </p:nvSpPr>
        <p:spPr>
          <a:xfrm>
            <a:off x="4756275" y="1836350"/>
            <a:ext cx="1881600" cy="77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 idx="6"/>
          </p:nvPr>
        </p:nvSpPr>
        <p:spPr>
          <a:xfrm>
            <a:off x="4756275" y="1547275"/>
            <a:ext cx="18816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41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2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2" name="Google Shape;402;p42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42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42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5" name="Google Shape;40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42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42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3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1" name="Google Shape;411;p43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43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43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4" name="Google Shape;414;p43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43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6" name="Google Shape;41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43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8" name="Google Shape;418;p43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9" name="Google Shape;419;p43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0" name="Google Shape;42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45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45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45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45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0" name="Google Shape;430;p45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45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5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45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4" name="Google Shape;434;p45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1">
  <p:cSld name="BLANK_1_1_1_1_1_1_1_1_1_1_1_4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-75" y="100"/>
            <a:ext cx="6565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6821675" y="1272000"/>
            <a:ext cx="2066400" cy="22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517150" y="4764350"/>
            <a:ext cx="17928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 idx="2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3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2">
  <p:cSld name="BLANK_1_1_1_1_1_1_1_1_1_1_1_4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 flipH="1">
            <a:off x="-25" y="0"/>
            <a:ext cx="6565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0540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6821675" y="1272000"/>
            <a:ext cx="2066400" cy="22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 idx="2"/>
          </p:nvPr>
        </p:nvSpPr>
        <p:spPr>
          <a:xfrm>
            <a:off x="4517150" y="4764350"/>
            <a:ext cx="17928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Montserrat"/>
              <a:buNone/>
              <a:defRPr sz="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3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ub-section 3">
  <p:cSld name="BLANK_1_1_1_1_1_1_1_1_1_1_1_4_1_1_1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5836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255975" y="187672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2506175" y="187672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3"/>
          </p:nvPr>
        </p:nvSpPr>
        <p:spPr>
          <a:xfrm>
            <a:off x="4756375" y="187672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i="1"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i="1"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i="1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4"/>
          </p:nvPr>
        </p:nvSpPr>
        <p:spPr>
          <a:xfrm>
            <a:off x="255975" y="1548360"/>
            <a:ext cx="4131900" cy="25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8"/>
          <p:cNvCxnSpPr>
            <a:stCxn id="67" idx="2"/>
            <a:endCxn id="68" idx="6"/>
          </p:cNvCxnSpPr>
          <p:nvPr/>
        </p:nvCxnSpPr>
        <p:spPr>
          <a:xfrm>
            <a:off x="7312308" y="609469"/>
            <a:ext cx="1831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8"/>
          <p:cNvSpPr/>
          <p:nvPr/>
        </p:nvSpPr>
        <p:spPr>
          <a:xfrm>
            <a:off x="7925052" y="0"/>
            <a:ext cx="1218900" cy="1218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7503454" y="189104"/>
            <a:ext cx="840900" cy="8409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7312308" y="403669"/>
            <a:ext cx="411600" cy="4116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BLANK_1_1_1_1_1_1_1_1_1_1_1_3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255975" y="202007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2"/>
          </p:nvPr>
        </p:nvSpPr>
        <p:spPr>
          <a:xfrm>
            <a:off x="255975" y="1718725"/>
            <a:ext cx="1881600" cy="2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/>
          <p:nvPr/>
        </p:nvSpPr>
        <p:spPr>
          <a:xfrm rot="10800000" flipH="1">
            <a:off x="6692400" y="2691600"/>
            <a:ext cx="2451900" cy="2451900"/>
          </a:xfrm>
          <a:prstGeom prst="rect">
            <a:avLst/>
          </a:prstGeom>
          <a:gradFill>
            <a:gsLst>
              <a:gs pos="0">
                <a:schemeClr val="accent1"/>
              </a:gs>
              <a:gs pos="72000">
                <a:schemeClr val="accent3"/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3"/>
          </p:nvPr>
        </p:nvSpPr>
        <p:spPr>
          <a:xfrm>
            <a:off x="7657750" y="256025"/>
            <a:ext cx="12303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4"/>
          </p:nvPr>
        </p:nvSpPr>
        <p:spPr>
          <a:xfrm>
            <a:off x="2558625" y="202007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5"/>
          </p:nvPr>
        </p:nvSpPr>
        <p:spPr>
          <a:xfrm>
            <a:off x="2558625" y="1718725"/>
            <a:ext cx="1881600" cy="2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6"/>
          </p:nvPr>
        </p:nvSpPr>
        <p:spPr>
          <a:xfrm>
            <a:off x="4808775" y="2020075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7"/>
          </p:nvPr>
        </p:nvSpPr>
        <p:spPr>
          <a:xfrm>
            <a:off x="4808775" y="1718725"/>
            <a:ext cx="1881600" cy="2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8"/>
          </p:nvPr>
        </p:nvSpPr>
        <p:spPr>
          <a:xfrm>
            <a:off x="6821675" y="2023213"/>
            <a:ext cx="1881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9"/>
          </p:nvPr>
        </p:nvSpPr>
        <p:spPr>
          <a:xfrm>
            <a:off x="7058925" y="1718725"/>
            <a:ext cx="1881600" cy="2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3"/>
          </p:nvPr>
        </p:nvSpPr>
        <p:spPr>
          <a:xfrm>
            <a:off x="255975" y="1132938"/>
            <a:ext cx="1881600" cy="1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00" i="1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4"/>
          </p:nvPr>
        </p:nvSpPr>
        <p:spPr>
          <a:xfrm>
            <a:off x="2558625" y="1132938"/>
            <a:ext cx="1881600" cy="1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00" i="1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5"/>
          </p:nvPr>
        </p:nvSpPr>
        <p:spPr>
          <a:xfrm>
            <a:off x="4808775" y="1132938"/>
            <a:ext cx="1881600" cy="1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00" i="1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6"/>
          </p:nvPr>
        </p:nvSpPr>
        <p:spPr>
          <a:xfrm>
            <a:off x="7058925" y="1132938"/>
            <a:ext cx="1881600" cy="1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 sz="1000" i="1"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-section 2 content display">
  <p:cSld name="BLANK_1_1_1_1_1_1_1_1_1_1_1_2_1_4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8141300" y="200278"/>
            <a:ext cx="823800" cy="19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"/>
          <p:cNvSpPr/>
          <p:nvPr/>
        </p:nvSpPr>
        <p:spPr>
          <a:xfrm>
            <a:off x="0" y="1218975"/>
            <a:ext cx="9144000" cy="392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0"/>
          <p:cNvSpPr/>
          <p:nvPr/>
        </p:nvSpPr>
        <p:spPr>
          <a:xfrm>
            <a:off x="7643840" y="0"/>
            <a:ext cx="658800" cy="658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0"/>
          <p:cNvSpPr/>
          <p:nvPr/>
        </p:nvSpPr>
        <p:spPr>
          <a:xfrm>
            <a:off x="7312266" y="887434"/>
            <a:ext cx="331500" cy="33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8302516" y="377490"/>
            <a:ext cx="841500" cy="8415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0"/>
          <p:cNvSpPr/>
          <p:nvPr/>
        </p:nvSpPr>
        <p:spPr>
          <a:xfrm>
            <a:off x="8676264" y="751239"/>
            <a:ext cx="94200" cy="94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6" name="Google Shape;96;p10"/>
          <p:cNvCxnSpPr>
            <a:stCxn id="95" idx="7"/>
            <a:endCxn id="92" idx="7"/>
          </p:cNvCxnSpPr>
          <p:nvPr/>
        </p:nvCxnSpPr>
        <p:spPr>
          <a:xfrm rot="10800000">
            <a:off x="8206169" y="96334"/>
            <a:ext cx="550500" cy="668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0"/>
          <p:cNvCxnSpPr>
            <a:stCxn id="95" idx="4"/>
          </p:cNvCxnSpPr>
          <p:nvPr/>
        </p:nvCxnSpPr>
        <p:spPr>
          <a:xfrm flipH="1">
            <a:off x="7517364" y="845439"/>
            <a:ext cx="1206000" cy="36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0"/>
          <p:cNvCxnSpPr/>
          <p:nvPr/>
        </p:nvCxnSpPr>
        <p:spPr>
          <a:xfrm rot="10800000" flipH="1">
            <a:off x="7323426" y="233734"/>
            <a:ext cx="335400" cy="759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0"/>
          <p:cNvSpPr txBox="1">
            <a:spLocks noGrp="1"/>
          </p:cNvSpPr>
          <p:nvPr>
            <p:ph type="body" idx="1"/>
          </p:nvPr>
        </p:nvSpPr>
        <p:spPr>
          <a:xfrm>
            <a:off x="25597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2"/>
          </p:nvPr>
        </p:nvSpPr>
        <p:spPr>
          <a:xfrm>
            <a:off x="1994150" y="3231050"/>
            <a:ext cx="2458500" cy="16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0"/>
          <p:cNvSpPr>
            <a:spLocks noGrp="1"/>
          </p:cNvSpPr>
          <p:nvPr>
            <p:ph type="pic" idx="3"/>
          </p:nvPr>
        </p:nvSpPr>
        <p:spPr>
          <a:xfrm>
            <a:off x="255950" y="2983150"/>
            <a:ext cx="15882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0"/>
          <p:cNvSpPr txBox="1">
            <a:spLocks noGrp="1"/>
          </p:cNvSpPr>
          <p:nvPr>
            <p:ph type="subTitle" idx="4"/>
          </p:nvPr>
        </p:nvSpPr>
        <p:spPr>
          <a:xfrm>
            <a:off x="1994150" y="2994050"/>
            <a:ext cx="24585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5"/>
          </p:nvPr>
        </p:nvSpPr>
        <p:spPr>
          <a:xfrm>
            <a:off x="6429400" y="3231850"/>
            <a:ext cx="2458500" cy="1658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>
            <a:spLocks noGrp="1"/>
          </p:cNvSpPr>
          <p:nvPr>
            <p:ph type="pic" idx="6"/>
          </p:nvPr>
        </p:nvSpPr>
        <p:spPr>
          <a:xfrm>
            <a:off x="4691200" y="2983950"/>
            <a:ext cx="1588200" cy="19044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0"/>
          <p:cNvSpPr txBox="1">
            <a:spLocks noGrp="1"/>
          </p:cNvSpPr>
          <p:nvPr>
            <p:ph type="subTitle" idx="7"/>
          </p:nvPr>
        </p:nvSpPr>
        <p:spPr>
          <a:xfrm>
            <a:off x="6429400" y="2994850"/>
            <a:ext cx="2458500" cy="16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 Medium"/>
              <a:buNone/>
              <a:defRPr sz="1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body" idx="8"/>
          </p:nvPr>
        </p:nvSpPr>
        <p:spPr>
          <a:xfrm>
            <a:off x="4882425" y="1547275"/>
            <a:ext cx="3639600" cy="6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/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/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56025" y="2647675"/>
            <a:ext cx="3639600" cy="22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6025" y="499600"/>
            <a:ext cx="5366700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 i="1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Source Serif 4"/>
              <a:buNone/>
              <a:defRPr sz="4800">
                <a:solidFill>
                  <a:schemeClr val="dk1"/>
                </a:solidFill>
                <a:latin typeface="Source Serif 4"/>
                <a:ea typeface="Source Serif 4"/>
                <a:cs typeface="Source Serif 4"/>
                <a:sym typeface="Source Serif 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2"/>
          </p:nvPr>
        </p:nvSpPr>
        <p:spPr>
          <a:xfrm>
            <a:off x="4564425" y="2634200"/>
            <a:ext cx="3565200" cy="1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●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○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Montserrat"/>
              <a:buChar char="■"/>
              <a:defRPr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61">
          <p15:clr>
            <a:srgbClr val="E46962"/>
          </p15:clr>
        </p15:guide>
        <p15:guide id="2" pos="5599">
          <p15:clr>
            <a:srgbClr val="E46962"/>
          </p15:clr>
        </p15:guide>
        <p15:guide id="3" orient="horz" pos="161">
          <p15:clr>
            <a:srgbClr val="E46962"/>
          </p15:clr>
        </p15:guide>
        <p15:guide id="4" orient="horz" pos="3079">
          <p15:clr>
            <a:srgbClr val="E46962"/>
          </p15:clr>
        </p15:guide>
        <p15:guide id="5" pos="1463">
          <p15:clr>
            <a:srgbClr val="E46962"/>
          </p15:clr>
        </p15:guide>
        <p15:guide id="6" pos="1532">
          <p15:clr>
            <a:srgbClr val="E46962"/>
          </p15:clr>
        </p15:guide>
        <p15:guide id="7" pos="2845">
          <p15:clr>
            <a:srgbClr val="E46962"/>
          </p15:clr>
        </p15:guide>
        <p15:guide id="8" pos="2916">
          <p15:clr>
            <a:srgbClr val="E46962"/>
          </p15:clr>
        </p15:guide>
        <p15:guide id="9" pos="4228">
          <p15:clr>
            <a:srgbClr val="E46962"/>
          </p15:clr>
        </p15:guide>
        <p15:guide id="10" pos="429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hyperlink" Target="https://cosmo-gitlab.phys.ethz.ch/cosmo_public/serva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6" title="hirax_karoo.jpg"/>
          <p:cNvPicPr preferRelativeResize="0"/>
          <p:nvPr/>
        </p:nvPicPr>
        <p:blipFill rotWithShape="1">
          <a:blip r:embed="rId3">
            <a:alphaModFix/>
          </a:blip>
          <a:srcRect l="1129" t="23417" r="10648" b="6573"/>
          <a:stretch/>
        </p:blipFill>
        <p:spPr>
          <a:xfrm rot="-5400000">
            <a:off x="4693500" y="695025"/>
            <a:ext cx="3054300" cy="58467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pic>
      <p:sp>
        <p:nvSpPr>
          <p:cNvPr id="441" name="Google Shape;441;p46"/>
          <p:cNvSpPr txBox="1">
            <a:spLocks noGrp="1"/>
          </p:cNvSpPr>
          <p:nvPr>
            <p:ph type="title"/>
          </p:nvPr>
        </p:nvSpPr>
        <p:spPr>
          <a:xfrm>
            <a:off x="405400" y="3259675"/>
            <a:ext cx="3363600" cy="1100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" sz="17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JITH</a:t>
            </a:r>
            <a:r>
              <a:rPr lang="en" sz="19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2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" sz="17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AMPATH</a:t>
            </a:r>
            <a:endParaRPr sz="1300" b="1" i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Postdoctoral fellow</a:t>
            </a:r>
            <a:endParaRPr sz="1400" b="1" i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University of Geneva.</a:t>
            </a:r>
            <a:endParaRPr sz="1400" b="1" i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(On behalf of the HIRAX collab.)</a:t>
            </a:r>
            <a:endParaRPr sz="1400" b="1" i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2" name="Google Shape;442;p46"/>
          <p:cNvSpPr txBox="1">
            <a:spLocks noGrp="1"/>
          </p:cNvSpPr>
          <p:nvPr>
            <p:ph type="title" idx="4"/>
          </p:nvPr>
        </p:nvSpPr>
        <p:spPr>
          <a:xfrm>
            <a:off x="242975" y="216825"/>
            <a:ext cx="7167600" cy="11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i="0">
                <a:latin typeface="Comic Sans MS"/>
                <a:ea typeface="Comic Sans MS"/>
                <a:cs typeface="Comic Sans MS"/>
                <a:sym typeface="Comic Sans MS"/>
              </a:rPr>
              <a:t>HIRAX : Overview, Status and Swiss involvement</a:t>
            </a:r>
            <a:endParaRPr sz="2800" b="1" i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3" name="Google Shape;443;p46"/>
          <p:cNvSpPr txBox="1">
            <a:spLocks noGrp="1"/>
          </p:cNvSpPr>
          <p:nvPr>
            <p:ph type="subTitle" idx="1"/>
          </p:nvPr>
        </p:nvSpPr>
        <p:spPr>
          <a:xfrm>
            <a:off x="6417625" y="1415629"/>
            <a:ext cx="2306700" cy="6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SKACH Winter meeting 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26th &amp; 27th January 2026 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Lugano</a:t>
            </a:r>
            <a:r>
              <a:rPr lang="en" sz="11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100" b="1">
              <a:solidFill>
                <a:schemeClr val="lt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44" name="Google Shape;444;p46"/>
          <p:cNvCxnSpPr/>
          <p:nvPr/>
        </p:nvCxnSpPr>
        <p:spPr>
          <a:xfrm>
            <a:off x="3297300" y="3618375"/>
            <a:ext cx="58467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5" name="Google Shape;445;p46"/>
          <p:cNvSpPr/>
          <p:nvPr/>
        </p:nvSpPr>
        <p:spPr>
          <a:xfrm>
            <a:off x="6093575" y="2093150"/>
            <a:ext cx="3050400" cy="3050400"/>
          </a:xfrm>
          <a:prstGeom prst="ellipse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46"/>
          <p:cNvSpPr/>
          <p:nvPr/>
        </p:nvSpPr>
        <p:spPr>
          <a:xfrm flipH="1">
            <a:off x="8338700" y="2810925"/>
            <a:ext cx="1614900" cy="1614900"/>
          </a:xfrm>
          <a:prstGeom prst="arc">
            <a:avLst>
              <a:gd name="adj1" fmla="val 16200000"/>
              <a:gd name="adj2" fmla="val 5413833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25" y="1749350"/>
            <a:ext cx="1396800" cy="9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6" title="Universite-de-Geneve-removebg-preview.png"/>
          <p:cNvPicPr preferRelativeResize="0"/>
          <p:nvPr/>
        </p:nvPicPr>
        <p:blipFill rotWithShape="1">
          <a:blip r:embed="rId5">
            <a:alphaModFix/>
          </a:blip>
          <a:srcRect t="35646" b="35649"/>
          <a:stretch/>
        </p:blipFill>
        <p:spPr>
          <a:xfrm>
            <a:off x="-8" y="4534574"/>
            <a:ext cx="1718382" cy="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 title="SNF_logo_standard_office_color_pos_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9965" y="4475747"/>
            <a:ext cx="2175937" cy="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6" title="skachlogo-removebg-previ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0572" y="776175"/>
            <a:ext cx="1293656" cy="6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6"/>
          <p:cNvSpPr txBox="1"/>
          <p:nvPr/>
        </p:nvSpPr>
        <p:spPr>
          <a:xfrm>
            <a:off x="6789675" y="4723500"/>
            <a:ext cx="16662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Credits: Cynthia Chiang</a:t>
            </a: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5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RFI - How do we tackle it?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7" name="Google Shape;577;p55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78" name="Google Shape;578;p55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9" name="Google Shape;5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5" title="Screenshot 2026-01-23 at 15.06.4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08" y="2405760"/>
            <a:ext cx="1578324" cy="24717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1" name="Google Shape;581;p55" title="Screenshot 2026-01-23 at 15.07.5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2143" y="2405759"/>
            <a:ext cx="2516014" cy="2471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2" name="Google Shape;582;p55" title="Screenshot 2026-01-23 at 15.10.0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6766" y="2405760"/>
            <a:ext cx="3814717" cy="2471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3" name="Google Shape;583;p55"/>
          <p:cNvSpPr txBox="1"/>
          <p:nvPr/>
        </p:nvSpPr>
        <p:spPr>
          <a:xfrm>
            <a:off x="615200" y="978400"/>
            <a:ext cx="81264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Apart from other post-acquisition efforts like flagging strategies,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RFI monitoring system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developed and deployed by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Keshav Bechoo 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(UKZN, South Africa)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LPDA - directive and tracking time varying sources.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Discone - omnidirectional and sensitive to horizon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Deployed and tested at Klerefontein - in the process of deploying in main site.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4" name="Google Shape;584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Practical challenge - Foregrounds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0" name="Google Shape;590;p56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91" name="Google Shape;591;p56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2" name="Google Shape;5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56"/>
          <p:cNvGrpSpPr/>
          <p:nvPr/>
        </p:nvGrpSpPr>
        <p:grpSpPr>
          <a:xfrm>
            <a:off x="5834200" y="1340525"/>
            <a:ext cx="3109750" cy="3106124"/>
            <a:chOff x="5778225" y="1541437"/>
            <a:chExt cx="3109750" cy="3106124"/>
          </a:xfrm>
        </p:grpSpPr>
        <p:pic>
          <p:nvPicPr>
            <p:cNvPr id="594" name="Google Shape;594;p56" title="GSM_moll.png"/>
            <p:cNvPicPr preferRelativeResize="0"/>
            <p:nvPr/>
          </p:nvPicPr>
          <p:blipFill rotWithShape="1">
            <a:blip r:embed="rId4">
              <a:alphaModFix/>
            </a:blip>
            <a:srcRect l="8931" t="7589" r="9575" b="8826"/>
            <a:stretch/>
          </p:blipFill>
          <p:spPr>
            <a:xfrm>
              <a:off x="5778225" y="1541437"/>
              <a:ext cx="3109750" cy="15948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95" name="Google Shape;595;p56" title="HIMoll.png"/>
            <p:cNvPicPr preferRelativeResize="0"/>
            <p:nvPr/>
          </p:nvPicPr>
          <p:blipFill rotWithShape="1">
            <a:blip r:embed="rId5">
              <a:alphaModFix/>
            </a:blip>
            <a:srcRect l="8931" t="10899" r="9575" b="9893"/>
            <a:stretch/>
          </p:blipFill>
          <p:spPr>
            <a:xfrm>
              <a:off x="5778225" y="3136237"/>
              <a:ext cx="3109750" cy="15113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96" name="Google Shape;596;p56"/>
          <p:cNvSpPr txBox="1"/>
          <p:nvPr/>
        </p:nvSpPr>
        <p:spPr>
          <a:xfrm>
            <a:off x="330750" y="1412443"/>
            <a:ext cx="3255300" cy="30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Brighter than signal by many orders of magnitude.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Galactic synchrotron and extra-galactic point sources.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Inherently smooth in frequency but instrumental chromaticity can complicate this.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Usually confined in the wedge region, but can leak into clean BAO window due to this.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Need extensive foreground and HI simulations as well as instrumental characterization.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597" name="Google Shape;597;p56"/>
          <p:cNvGrpSpPr/>
          <p:nvPr/>
        </p:nvGrpSpPr>
        <p:grpSpPr>
          <a:xfrm>
            <a:off x="3645018" y="1950096"/>
            <a:ext cx="2189183" cy="1958849"/>
            <a:chOff x="3174737" y="2503647"/>
            <a:chExt cx="2564948" cy="2295078"/>
          </a:xfrm>
        </p:grpSpPr>
        <p:grpSp>
          <p:nvGrpSpPr>
            <p:cNvPr id="598" name="Google Shape;598;p56"/>
            <p:cNvGrpSpPr/>
            <p:nvPr/>
          </p:nvGrpSpPr>
          <p:grpSpPr>
            <a:xfrm>
              <a:off x="3174737" y="2503647"/>
              <a:ext cx="2485942" cy="2029787"/>
              <a:chOff x="-1" y="0"/>
              <a:chExt cx="3363927" cy="2560922"/>
            </a:xfrm>
          </p:grpSpPr>
          <p:pic>
            <p:nvPicPr>
              <p:cNvPr id="599" name="Google Shape;599;p56" descr="Picture 13"/>
              <p:cNvPicPr preferRelativeResize="0"/>
              <p:nvPr/>
            </p:nvPicPr>
            <p:blipFill rotWithShape="1">
              <a:blip r:embed="rId6">
                <a:alphaModFix/>
              </a:blip>
              <a:srcRect t="497"/>
              <a:stretch/>
            </p:blipFill>
            <p:spPr>
              <a:xfrm>
                <a:off x="-1" y="0"/>
                <a:ext cx="3363927" cy="256092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4480" dist="11493" dir="5400000" algn="bl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600" name="Google Shape;600;p56"/>
              <p:cNvSpPr txBox="1"/>
              <p:nvPr/>
            </p:nvSpPr>
            <p:spPr>
              <a:xfrm>
                <a:off x="669664" y="372764"/>
                <a:ext cx="1053900" cy="212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20675" tIns="20675" rIns="20675" bIns="206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3"/>
                  <a:buFont typeface="Calibri"/>
                  <a:buNone/>
                </a:pPr>
                <a:r>
                  <a:rPr lang="en" sz="663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Signal Window</a:t>
                </a:r>
                <a:endParaRPr sz="844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1" name="Google Shape;601;p56"/>
            <p:cNvSpPr txBox="1"/>
            <p:nvPr/>
          </p:nvSpPr>
          <p:spPr>
            <a:xfrm>
              <a:off x="4225284" y="4460025"/>
              <a:ext cx="1514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025" tIns="78025" rIns="78025" bIns="78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3" b="1">
                  <a:solidFill>
                    <a:srgbClr val="040404"/>
                  </a:solidFill>
                </a:rPr>
                <a:t>J. C. Pober </a:t>
              </a:r>
              <a:r>
                <a:rPr lang="en" sz="853" b="1" i="1">
                  <a:solidFill>
                    <a:srgbClr val="040404"/>
                  </a:solidFill>
                </a:rPr>
                <a:t>et al</a:t>
              </a:r>
              <a:r>
                <a:rPr lang="en" sz="853" b="1">
                  <a:solidFill>
                    <a:srgbClr val="040404"/>
                  </a:solidFill>
                </a:rPr>
                <a:t> 2016</a:t>
              </a:r>
              <a:endParaRPr sz="1194" b="1">
                <a:solidFill>
                  <a:srgbClr val="04040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02" name="Google Shape;602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7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Foregrounds - What to do about it?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8" name="Google Shape;608;p57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09" name="Google Shape;609;p57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0" name="Google Shape;61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7"/>
          <p:cNvSpPr txBox="1"/>
          <p:nvPr/>
        </p:nvSpPr>
        <p:spPr>
          <a:xfrm>
            <a:off x="392850" y="1476800"/>
            <a:ext cx="5727600" cy="2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SERVAL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pherical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xpansions for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adio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isibility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nalysis at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arge-N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Devin Crichton and Marianna (ETH Zurich) </a:t>
            </a:r>
            <a:endParaRPr sz="1200" b="1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Spherical harmonics based visibility simulator - for extensive end-to-end simulations - with custom instrumental setup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Public beta release: </a:t>
            </a:r>
            <a:r>
              <a:rPr lang="en" sz="1200" u="sng" dirty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https://cosmo-gitlab.phys.ethz.ch/cosmo_public/serval</a:t>
            </a:r>
            <a:endParaRPr sz="1200" dirty="0">
              <a:solidFill>
                <a:schemeClr val="hlink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Currently planning to publish and discuss a release paper around the same time as </a:t>
            </a:r>
            <a:r>
              <a:rPr lang="en" sz="1200" dirty="0" err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CosmoAlps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HI sky simulations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based on Halo model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	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Pascal Hitz (ETH Zurich)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n" sz="1200" dirty="0" err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arXiv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: 2410.01694)          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2" name="Google Shape;612;p57"/>
          <p:cNvPicPr preferRelativeResize="0"/>
          <p:nvPr/>
        </p:nvPicPr>
        <p:blipFill rotWithShape="1">
          <a:blip r:embed="rId5">
            <a:alphaModFix/>
          </a:blip>
          <a:srcRect l="9426" t="4512" r="17841" b="4512"/>
          <a:stretch/>
        </p:blipFill>
        <p:spPr>
          <a:xfrm>
            <a:off x="6298200" y="1351009"/>
            <a:ext cx="2452950" cy="29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8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9" name="Google Shape;619;p58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20" name="Google Shape;620;p58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1" name="Google Shape;62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320" y="2908115"/>
            <a:ext cx="5144428" cy="1876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3" name="Google Shape;623;p58" title="f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4483" y="1145817"/>
            <a:ext cx="2429180" cy="34005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24" name="Google Shape;624;p58"/>
          <p:cNvSpPr txBox="1"/>
          <p:nvPr/>
        </p:nvSpPr>
        <p:spPr>
          <a:xfrm>
            <a:off x="7421269" y="4546351"/>
            <a:ext cx="12924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3" b="1">
                <a:solidFill>
                  <a:srgbClr val="040404"/>
                </a:solidFill>
              </a:rPr>
              <a:t>Sampath </a:t>
            </a:r>
            <a:r>
              <a:rPr lang="en" sz="853" b="1" i="1">
                <a:solidFill>
                  <a:srgbClr val="040404"/>
                </a:solidFill>
              </a:rPr>
              <a:t>et al</a:t>
            </a:r>
            <a:r>
              <a:rPr lang="en" sz="853" b="1">
                <a:solidFill>
                  <a:srgbClr val="040404"/>
                </a:solidFill>
              </a:rPr>
              <a:t> 2026</a:t>
            </a:r>
            <a:endParaRPr sz="1194" b="1">
              <a:solidFill>
                <a:srgbClr val="04040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5" name="Google Shape;625;p58"/>
          <p:cNvSpPr txBox="1"/>
          <p:nvPr/>
        </p:nvSpPr>
        <p:spPr>
          <a:xfrm>
            <a:off x="280933" y="1134742"/>
            <a:ext cx="5905200" cy="1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Critical systematic to address and control.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radiation pattern/primary beam has structures in both angular and spectral axis.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spectral non-smoothness/chromaticity causes attenuation of FGs and leaking into clean BAO window.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sidelobes and their chromaticity causes much more problems.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There is also cross-pol beams - which can cause polarization leakage due to polarized FGs (Faraday rotated)        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6" name="Google Shape;626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 - How to characterize them?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2" name="Google Shape;632;p59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33" name="Google Shape;633;p59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4" name="Google Shape;6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9"/>
          <p:cNvSpPr txBox="1"/>
          <p:nvPr/>
        </p:nvSpPr>
        <p:spPr>
          <a:xfrm>
            <a:off x="256025" y="859500"/>
            <a:ext cx="79506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indent="-171450"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 simulations (CST studio)</a:t>
            </a:r>
            <a:endParaRPr lang="en-US" sz="1200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Benjamin </a:t>
            </a:r>
            <a:r>
              <a:rPr lang="en" sz="1200" b="1" dirty="0" err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Saliwanchik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(BNL, US)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Aditya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(McGill, Canada)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Feed position perturbations, dish deformities, solver testing, and </a:t>
            </a:r>
            <a:r>
              <a:rPr lang="en" sz="1200" err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cosmo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pipeline propagation.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Testing spectral and spatial interpolation for compressed storage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18288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Neural network based beam compression - INR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(Me)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23850" indent="-171450">
              <a:buClr>
                <a:schemeClr val="dk1"/>
              </a:buClr>
              <a:buSzPts val="1200"/>
              <a:buChar char="•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Simulations of cross-talk in the array</a:t>
            </a:r>
            <a:endParaRPr sz="1200" dirty="0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Leslie Greengard, Manas Rach and Mike O’Neil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(Simons Foundation - CCM Centre of Computational Mathematics)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Quentin </a:t>
            </a:r>
            <a:r>
              <a:rPr lang="en" sz="1200" b="1" dirty="0" err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Guening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(Cambridge).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36" name="Google Shape;636;p59" title="Screenshot 2026-01-24 at 12.28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762" y="3035696"/>
            <a:ext cx="7759300" cy="1740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37" name="Google Shape;637;p59"/>
          <p:cNvSpPr txBox="1"/>
          <p:nvPr/>
        </p:nvSpPr>
        <p:spPr>
          <a:xfrm>
            <a:off x="1929972" y="3001300"/>
            <a:ext cx="7161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400 MHz</a:t>
            </a:r>
            <a:endParaRPr sz="9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8" name="Google Shape;638;p59"/>
          <p:cNvSpPr txBox="1"/>
          <p:nvPr/>
        </p:nvSpPr>
        <p:spPr>
          <a:xfrm>
            <a:off x="4741299" y="3001288"/>
            <a:ext cx="7161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600 MHz</a:t>
            </a:r>
            <a:endParaRPr sz="9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9" name="Google Shape;639;p59"/>
          <p:cNvSpPr txBox="1"/>
          <p:nvPr/>
        </p:nvSpPr>
        <p:spPr>
          <a:xfrm>
            <a:off x="7490522" y="3001288"/>
            <a:ext cx="7161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800 MHz</a:t>
            </a:r>
            <a:endParaRPr sz="9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0" name="Google Shape;640;p59"/>
          <p:cNvSpPr txBox="1"/>
          <p:nvPr/>
        </p:nvSpPr>
        <p:spPr>
          <a:xfrm>
            <a:off x="1813362" y="4658026"/>
            <a:ext cx="5592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Difference between Fiducial and perturbed beams </a:t>
            </a:r>
            <a:endParaRPr sz="11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1" name="Google Shape;641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0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 - How to characterize them?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7" name="Google Shape;647;p60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48" name="Google Shape;648;p60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9" name="Google Shape;64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0"/>
          <p:cNvSpPr txBox="1"/>
          <p:nvPr/>
        </p:nvSpPr>
        <p:spPr>
          <a:xfrm>
            <a:off x="111425" y="1364800"/>
            <a:ext cx="5293200" cy="2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/>
              <a:buChar char="•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Updating telescope hardware (Feed design) before deployment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lang="en-US"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Dirk de Villiers, Madison Crews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(Stellenbosch)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Sindhu Gaddam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(UKZN).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Feed redesign to improve beam symmetry, S11, sidelobe level, squint and cross-pol.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Showing promising results - improved S11 and reduced squint.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Newly manufactured redesigned feeds are being tested in anechoic chambers in Stellenbosch and Pretoria.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1" name="Google Shape;651;p60" title="Screenshot 2026-01-24 at 12.55.3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175" y="1034488"/>
            <a:ext cx="2386526" cy="154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2" name="Google Shape;652;p60" title="Screenshot 2026-01-24 at 12.58.2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9525" y="2733489"/>
            <a:ext cx="3442987" cy="20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1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 - How to characterize them?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9" name="Google Shape;659;p61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60" name="Google Shape;660;p61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1" name="Google Shape;66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1"/>
          <p:cNvSpPr txBox="1"/>
          <p:nvPr/>
        </p:nvSpPr>
        <p:spPr>
          <a:xfrm>
            <a:off x="256025" y="1159650"/>
            <a:ext cx="4469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har char="•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Prototyping - Metrology during dish production</a:t>
            </a:r>
            <a:endParaRPr lang="en-US" sz="1200" dirty="0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   Jennifer Studer and Devin (ETH Zurich) </a:t>
            </a:r>
            <a:endParaRPr lang="en-US"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Laser tracker, Photogrammetry and Reflectometer measurements.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Also propagating the measurements to EM sims to study the effects in beam pattern.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3" name="Google Shape;663;p61" title="Screenshot 2026-01-24 at 13.30.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575" y="1093451"/>
            <a:ext cx="3680599" cy="13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1" title="PXL_20250621_104832014.MP.jpg"/>
          <p:cNvPicPr preferRelativeResize="0"/>
          <p:nvPr/>
        </p:nvPicPr>
        <p:blipFill rotWithShape="1">
          <a:blip r:embed="rId5">
            <a:alphaModFix/>
          </a:blip>
          <a:srcRect t="11730"/>
          <a:stretch/>
        </p:blipFill>
        <p:spPr>
          <a:xfrm>
            <a:off x="430400" y="3009013"/>
            <a:ext cx="2626427" cy="174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1" title="PXL_20250621_150543978.jpg"/>
          <p:cNvPicPr preferRelativeResize="0"/>
          <p:nvPr/>
        </p:nvPicPr>
        <p:blipFill rotWithShape="1">
          <a:blip r:embed="rId6">
            <a:alphaModFix/>
          </a:blip>
          <a:srcRect t="23321" b="8983"/>
          <a:stretch/>
        </p:blipFill>
        <p:spPr>
          <a:xfrm>
            <a:off x="3560450" y="3151142"/>
            <a:ext cx="2867057" cy="146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1" title="20250618_15423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4875" y="2726460"/>
            <a:ext cx="1611725" cy="214896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2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 - How to characterize them?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3" name="Google Shape;673;p62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74" name="Google Shape;674;p62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5" name="Google Shape;6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2"/>
          <p:cNvSpPr txBox="1"/>
          <p:nvPr/>
        </p:nvSpPr>
        <p:spPr>
          <a:xfrm>
            <a:off x="561150" y="1355250"/>
            <a:ext cx="4181865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har char="•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Studying the beam effects in Power spectrum space</a:t>
            </a:r>
            <a:endParaRPr lang="en-US" sz="1200" b="1" dirty="0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  Me and Devin</a:t>
            </a:r>
            <a:endParaRPr lang="en-US" sz="1200" b="1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Will make use of the SERVAL to do extensive simulations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propagate all kinds of beam sims and measurements.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677" name="Google Shape;677;p62" title="Screenshot 2026-01-24 at 14.06.4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003" y="1853163"/>
            <a:ext cx="3626496" cy="1909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8" name="Google Shape;678;p62" title="Pk_T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238" y="3099400"/>
            <a:ext cx="4398623" cy="1559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Primary beams - How to characterize them?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5" name="Google Shape;685;p63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686" name="Google Shape;686;p63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7" name="Google Shape;68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3"/>
          <p:cNvSpPr txBox="1"/>
          <p:nvPr/>
        </p:nvSpPr>
        <p:spPr>
          <a:xfrm>
            <a:off x="324550" y="968513"/>
            <a:ext cx="5372400" cy="1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" sz="1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Drone beam mapping </a:t>
            </a:r>
            <a:endParaRPr lang="en-US" sz="1200" dirty="0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Laura Newburgh, Morgan Cole, Will Tyndall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(Yale),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Anthony Walters, Tasmiya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(UKZN) and </a:t>
            </a:r>
            <a:r>
              <a:rPr lang="en" sz="1200" b="1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 </a:t>
            </a: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(simulating drone path and beam recovery and fitting drone beam measurements)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Testing at the KF test site and main site will be very soon - being planned at the moment.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200" dirty="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89" name="Google Shape;689;p63"/>
          <p:cNvGrpSpPr/>
          <p:nvPr/>
        </p:nvGrpSpPr>
        <p:grpSpPr>
          <a:xfrm>
            <a:off x="3206150" y="2713775"/>
            <a:ext cx="2602723" cy="2173689"/>
            <a:chOff x="2475713" y="2795950"/>
            <a:chExt cx="2602723" cy="2173689"/>
          </a:xfrm>
        </p:grpSpPr>
        <p:pic>
          <p:nvPicPr>
            <p:cNvPr id="690" name="Google Shape;690;p63" title="tone_drone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5713" y="2795950"/>
              <a:ext cx="2602701" cy="19526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91" name="Google Shape;691;p63"/>
            <p:cNvSpPr txBox="1"/>
            <p:nvPr/>
          </p:nvSpPr>
          <p:spPr>
            <a:xfrm>
              <a:off x="3786036" y="4680739"/>
              <a:ext cx="1292400" cy="2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025" tIns="78025" rIns="78025" bIns="780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3" b="1">
                  <a:solidFill>
                    <a:srgbClr val="040404"/>
                  </a:solidFill>
                </a:rPr>
                <a:t>Emily Kuhn </a:t>
              </a:r>
              <a:r>
                <a:rPr lang="en" sz="853" b="1" i="1">
                  <a:solidFill>
                    <a:srgbClr val="040404"/>
                  </a:solidFill>
                </a:rPr>
                <a:t>et al</a:t>
              </a:r>
              <a:r>
                <a:rPr lang="en" sz="853" b="1">
                  <a:solidFill>
                    <a:srgbClr val="040404"/>
                  </a:solidFill>
                </a:rPr>
                <a:t> 2025</a:t>
              </a:r>
              <a:endParaRPr sz="1194" b="1">
                <a:solidFill>
                  <a:srgbClr val="04040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92" name="Google Shape;69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6025" y="2150889"/>
            <a:ext cx="2795301" cy="27953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3" name="Google Shape;693;p63" title="Screenshot 2026-01-24 at 14.58.5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6030" y="1034489"/>
            <a:ext cx="2795298" cy="1111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4" name="Google Shape;694;p63"/>
          <p:cNvSpPr txBox="1"/>
          <p:nvPr/>
        </p:nvSpPr>
        <p:spPr>
          <a:xfrm>
            <a:off x="6976326" y="3350250"/>
            <a:ext cx="12924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3" b="1">
                <a:solidFill>
                  <a:schemeClr val="dk1"/>
                </a:solidFill>
              </a:rPr>
              <a:t>NS track</a:t>
            </a:r>
            <a:endParaRPr sz="1894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5" name="Google Shape;695;p63"/>
          <p:cNvSpPr txBox="1"/>
          <p:nvPr/>
        </p:nvSpPr>
        <p:spPr>
          <a:xfrm>
            <a:off x="6575575" y="818800"/>
            <a:ext cx="17991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3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Bleien Tests 2023</a:t>
            </a:r>
            <a:endParaRPr sz="1494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96" name="Google Shape;696;p63" title="Screenshot 2026-01-24 at 14.46.03.png"/>
          <p:cNvPicPr preferRelativeResize="0"/>
          <p:nvPr/>
        </p:nvPicPr>
        <p:blipFill rotWithShape="1">
          <a:blip r:embed="rId7">
            <a:alphaModFix/>
          </a:blip>
          <a:srcRect l="17521" t="12408" r="14510" b="13512"/>
          <a:stretch/>
        </p:blipFill>
        <p:spPr>
          <a:xfrm>
            <a:off x="1703266" y="3870403"/>
            <a:ext cx="1381981" cy="988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7" name="Google Shape;697;p63" title="Screenshot 2026-01-24 at 14.46.10.png"/>
          <p:cNvPicPr preferRelativeResize="0"/>
          <p:nvPr/>
        </p:nvPicPr>
        <p:blipFill rotWithShape="1">
          <a:blip r:embed="rId8">
            <a:alphaModFix/>
          </a:blip>
          <a:srcRect l="13249" t="15032" r="15590" b="9501"/>
          <a:stretch/>
        </p:blipFill>
        <p:spPr>
          <a:xfrm>
            <a:off x="83430" y="3989266"/>
            <a:ext cx="1435325" cy="869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8" name="Google Shape;698;p63" title="Screenshot 2026-01-24 at 14.47.29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1387" y="2657732"/>
            <a:ext cx="1574675" cy="988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9" name="Google Shape;699;p63"/>
          <p:cNvSpPr txBox="1"/>
          <p:nvPr/>
        </p:nvSpPr>
        <p:spPr>
          <a:xfrm>
            <a:off x="936316" y="3698580"/>
            <a:ext cx="1292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Yale Drones</a:t>
            </a:r>
            <a:endParaRPr sz="1394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0" name="Google Shape;700;p63"/>
          <p:cNvSpPr txBox="1"/>
          <p:nvPr/>
        </p:nvSpPr>
        <p:spPr>
          <a:xfrm>
            <a:off x="901918" y="2387621"/>
            <a:ext cx="1292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UKZN Drone</a:t>
            </a:r>
            <a:endParaRPr sz="1394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1" name="Google Shape;701;p63"/>
          <p:cNvSpPr txBox="1"/>
          <p:nvPr/>
        </p:nvSpPr>
        <p:spPr>
          <a:xfrm>
            <a:off x="3825341" y="2441705"/>
            <a:ext cx="12924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025" tIns="78025" rIns="78025" bIns="780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3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TONE @ GBO</a:t>
            </a:r>
            <a:endParaRPr sz="1394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2" name="Google Shape;702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4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Practical Challenges - Data Rate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8" name="Google Shape;708;p64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709" name="Google Shape;709;p64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0" name="Google Shape;7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4"/>
          <p:cNvSpPr txBox="1"/>
          <p:nvPr/>
        </p:nvSpPr>
        <p:spPr>
          <a:xfrm>
            <a:off x="530175" y="1431700"/>
            <a:ext cx="3348300" cy="28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HIRAX FPGA channelizer and GPU correlator will output at a large data rate: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6.6 (1.6) Terabits per second 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1024 (256) element array will produce a very large daily dataset: 32+32 bit vis x 1024 (256) bands x 20482 / 2 baselines x 8640 samples/day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=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150 (9) TB / day [220 (14) PB for full 4 year survey]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2" name="Google Shape;712;p64" title="Screenshot 2026-01-25 at 11.12.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399" y="1277063"/>
            <a:ext cx="4856202" cy="29626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3" name="Google Shape;713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What is HIRAX?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8" name="Google Shape;458;p47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459" name="Google Shape;459;p47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0" name="Google Shape;4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7"/>
          <p:cNvPicPr preferRelativeResize="0"/>
          <p:nvPr/>
        </p:nvPicPr>
        <p:blipFill rotWithShape="1">
          <a:blip r:embed="rId4">
            <a:alphaModFix/>
          </a:blip>
          <a:srcRect l="11714" r="11821" b="23324"/>
          <a:stretch/>
        </p:blipFill>
        <p:spPr>
          <a:xfrm>
            <a:off x="6115671" y="990900"/>
            <a:ext cx="2187274" cy="1461799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2" name="Google Shape;462;p47"/>
          <p:cNvSpPr txBox="1"/>
          <p:nvPr/>
        </p:nvSpPr>
        <p:spPr>
          <a:xfrm>
            <a:off x="100850" y="1265725"/>
            <a:ext cx="155100" cy="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47"/>
          <p:cNvSpPr txBox="1"/>
          <p:nvPr/>
        </p:nvSpPr>
        <p:spPr>
          <a:xfrm>
            <a:off x="293350" y="990900"/>
            <a:ext cx="5032500" cy="3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Hyrax (the rock dassie) is a wild terrestrial mammal found in the bushes of Southern Africa.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HIRAX - Hydrogen Intensity and Real-time Analysis eXperiment - in development and deployment phase in Karoo desert. Guest instrument at the SKA site. 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1024 element compact, redundant, radio interferometer array in drift-scan mode.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6m Diameter dishes with f=0.21 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400 - 800 MHz : 0.775 &lt; z &lt; 2.55 : 37.5 - 75 cm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Covers ~15000 sq.degrees of Southern sky and scans for 17500 hrs. 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Aims to constrain Dark energy equation of state parameters through 21cm intensity mapping. 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mic Sans MS"/>
              <a:buChar char="●"/>
            </a:pPr>
            <a:r>
              <a:rPr lang="en" sz="11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also detect pulsars and FRBs as well as can do HI absorber science.</a:t>
            </a:r>
            <a:endParaRPr sz="11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 rotWithShape="1">
          <a:blip r:embed="rId5">
            <a:alphaModFix/>
          </a:blip>
          <a:srcRect t="35654" b="22576"/>
          <a:stretch/>
        </p:blipFill>
        <p:spPr>
          <a:xfrm>
            <a:off x="5599425" y="2807299"/>
            <a:ext cx="3219752" cy="18110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5" name="Google Shape;465;p47"/>
          <p:cNvSpPr txBox="1"/>
          <p:nvPr/>
        </p:nvSpPr>
        <p:spPr>
          <a:xfrm>
            <a:off x="7600700" y="2452700"/>
            <a:ext cx="870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Credits: Me</a:t>
            </a:r>
            <a:endParaRPr sz="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6" name="Google Shape;466;p47"/>
          <p:cNvSpPr txBox="1"/>
          <p:nvPr/>
        </p:nvSpPr>
        <p:spPr>
          <a:xfrm>
            <a:off x="7228650" y="4618400"/>
            <a:ext cx="15906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Credits: Keshav Bechoo (UKZN)</a:t>
            </a:r>
            <a:endParaRPr sz="7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7" name="Google Shape;46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5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Data Rate - How to manage that?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9" name="Google Shape;719;p65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720" name="Google Shape;720;p65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1" name="Google Shape;7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5"/>
          <p:cNvSpPr txBox="1"/>
          <p:nvPr/>
        </p:nvSpPr>
        <p:spPr>
          <a:xfrm>
            <a:off x="530175" y="1431700"/>
            <a:ext cx="7679700" cy="28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Redundant average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Need to compress data to make it manageable (~ 1TB/day off-site transfer)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gain a compression factor ~ few hundreds if we redundantly average visibilities.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But, individual dishes deviating from fiducial setup could be a problem. →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CorrCal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could help here (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J.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Sievers 2017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 new software engineer </a:t>
            </a: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Julian Adamek (ETHZ) </a:t>
            </a: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joined HIRAX - will develop the data and software orchestration system essential for the operation and data processing.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3" name="Google Shape;723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6" title="KFdeploy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66"/>
          <p:cNvSpPr/>
          <p:nvPr/>
        </p:nvSpPr>
        <p:spPr>
          <a:xfrm>
            <a:off x="2695090" y="1453425"/>
            <a:ext cx="3805500" cy="2544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0" name="Google Shape;730;p66"/>
          <p:cNvSpPr txBox="1"/>
          <p:nvPr/>
        </p:nvSpPr>
        <p:spPr>
          <a:xfrm>
            <a:off x="2756975" y="1871100"/>
            <a:ext cx="3689700" cy="1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2-element interferometer array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Comic Sans MS"/>
              <a:buChar char="●"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9m East-West baseline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Comic Sans MS"/>
              <a:buChar char="●"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6m HIRAX dishes (BIUST version)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SKA SA KF support base 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Comic Sans MS"/>
              <a:buChar char="●"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~ 15 km from Carnarvon (nearest town)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Comic Sans MS"/>
              <a:buChar char="●"/>
            </a:pPr>
            <a:r>
              <a:rPr lang="en" sz="13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~ 60 km from Swartfontein (main site)</a:t>
            </a:r>
            <a:endParaRPr sz="13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1" name="Google Shape;731;p66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2" name="Google Shape;732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67" title="KFdeploy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7"/>
          <p:cNvSpPr txBox="1"/>
          <p:nvPr/>
        </p:nvSpPr>
        <p:spPr>
          <a:xfrm>
            <a:off x="428850" y="177200"/>
            <a:ext cx="6282900" cy="448500"/>
          </a:xfrm>
          <a:prstGeom prst="rect">
            <a:avLst/>
          </a:prstGeom>
          <a:noFill/>
          <a:ln>
            <a:noFill/>
          </a:ln>
          <a:effectLst>
            <a:outerShdw blurRad="57150" dist="952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</a:rPr>
              <a:t>HIRAX Test bed site </a:t>
            </a:r>
            <a:endParaRPr sz="3400" b="1">
              <a:solidFill>
                <a:srgbClr val="FFFFFF"/>
              </a:solidFill>
            </a:endParaRPr>
          </a:p>
        </p:txBody>
      </p:sp>
      <p:sp>
        <p:nvSpPr>
          <p:cNvPr id="739" name="Google Shape;739;p67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0" name="Google Shape;740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68" title="KFdeploy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8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7" name="Google Shape;747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69" title="KFdeploy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69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4" name="Google Shape;754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70" title="KGdeply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0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1" name="Google Shape;761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71" title="KFdeploy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1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8" name="Google Shape;768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72" title="KFdeploy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1625"/>
            <a:ext cx="9246275" cy="5175124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2"/>
          <p:cNvSpPr txBox="1"/>
          <p:nvPr/>
        </p:nvSpPr>
        <p:spPr>
          <a:xfrm>
            <a:off x="6624250" y="4740625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5" name="Google Shape;775;p72"/>
          <p:cNvSpPr txBox="1"/>
          <p:nvPr/>
        </p:nvSpPr>
        <p:spPr>
          <a:xfrm>
            <a:off x="428850" y="177200"/>
            <a:ext cx="6282900" cy="448500"/>
          </a:xfrm>
          <a:prstGeom prst="rect">
            <a:avLst/>
          </a:prstGeom>
          <a:noFill/>
          <a:ln>
            <a:noFill/>
          </a:ln>
          <a:effectLst>
            <a:outerShdw blurRad="57150" dist="952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</a:rPr>
              <a:t>Installed dishes </a:t>
            </a:r>
            <a:endParaRPr sz="3400" b="1">
              <a:solidFill>
                <a:srgbClr val="FFFFFF"/>
              </a:solidFill>
            </a:endParaRPr>
          </a:p>
        </p:txBody>
      </p:sp>
      <p:pic>
        <p:nvPicPr>
          <p:cNvPr id="776" name="Google Shape;77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0175" y="0"/>
            <a:ext cx="1396800" cy="9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First light @ KF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3" name="Google Shape;783;p73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784" name="Google Shape;784;p73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85" name="Google Shape;78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73" title="first_light_sun_transit_0x2.jpg"/>
          <p:cNvPicPr preferRelativeResize="0"/>
          <p:nvPr/>
        </p:nvPicPr>
        <p:blipFill rotWithShape="1">
          <a:blip r:embed="rId4">
            <a:alphaModFix/>
          </a:blip>
          <a:srcRect l="13982" t="4163" r="17873" b="3712"/>
          <a:stretch/>
        </p:blipFill>
        <p:spPr>
          <a:xfrm>
            <a:off x="534120" y="1182694"/>
            <a:ext cx="3611827" cy="341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87" name="Google Shape;787;p73" title="fornax_a_transit_0x2.jpg"/>
          <p:cNvPicPr preferRelativeResize="0"/>
          <p:nvPr/>
        </p:nvPicPr>
        <p:blipFill rotWithShape="1">
          <a:blip r:embed="rId5">
            <a:alphaModFix/>
          </a:blip>
          <a:srcRect l="14077" t="4198" r="17816" b="3516"/>
          <a:stretch/>
        </p:blipFill>
        <p:spPr>
          <a:xfrm>
            <a:off x="4950570" y="1182695"/>
            <a:ext cx="3603359" cy="3418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88" name="Google Shape;788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789" name="Google Shape;789;p73"/>
          <p:cNvSpPr txBox="1"/>
          <p:nvPr/>
        </p:nvSpPr>
        <p:spPr>
          <a:xfrm>
            <a:off x="6593325" y="4624588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Anthony Walters</a:t>
            </a:r>
            <a:endParaRPr sz="1000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4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Sun beams @ KF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5" name="Google Shape;795;p74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796" name="Google Shape;796;p74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7" name="Google Shape;79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4"/>
          <p:cNvPicPr preferRelativeResize="0"/>
          <p:nvPr/>
        </p:nvPicPr>
        <p:blipFill rotWithShape="1">
          <a:blip r:embed="rId4">
            <a:alphaModFix/>
          </a:blip>
          <a:srcRect l="6457" r="3735"/>
          <a:stretch/>
        </p:blipFill>
        <p:spPr>
          <a:xfrm>
            <a:off x="256025" y="1447050"/>
            <a:ext cx="4099325" cy="28528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99" name="Google Shape;799;p74"/>
          <p:cNvPicPr preferRelativeResize="0"/>
          <p:nvPr/>
        </p:nvPicPr>
        <p:blipFill rotWithShape="1">
          <a:blip r:embed="rId5">
            <a:alphaModFix/>
          </a:blip>
          <a:srcRect l="33519"/>
          <a:stretch/>
        </p:blipFill>
        <p:spPr>
          <a:xfrm>
            <a:off x="4742025" y="1569675"/>
            <a:ext cx="4159299" cy="26076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00" name="Google Shape;800;p74"/>
          <p:cNvSpPr txBox="1"/>
          <p:nvPr/>
        </p:nvSpPr>
        <p:spPr>
          <a:xfrm>
            <a:off x="397391" y="1074686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Sun transit - Stable visibilities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1" name="Google Shape;801;p74"/>
          <p:cNvSpPr txBox="1"/>
          <p:nvPr/>
        </p:nvSpPr>
        <p:spPr>
          <a:xfrm>
            <a:off x="4913366" y="1074686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 sims slice of beam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2" name="Google Shape;802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8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Why HIRAX? The Ultimate goal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73" name="Google Shape;473;p48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474" name="Google Shape;474;p48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5" name="Google Shape;4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8"/>
          <p:cNvSpPr txBox="1"/>
          <p:nvPr/>
        </p:nvSpPr>
        <p:spPr>
          <a:xfrm>
            <a:off x="1023146" y="920699"/>
            <a:ext cx="3072300" cy="3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Reveal the nature of Dark Energy.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Constrain Dark energy parameters.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Measure D</a:t>
            </a:r>
            <a:r>
              <a:rPr lang="en" sz="1000" baseline="-25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(z) (transverse) and H(z) (radial) around z~1.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Detect BAOs - Primordial sound waves imprinted in the galaxy distribution 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Intensity mapping of galaxy density distribution through HI 21cm line emission.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Build a Radio telescope to probe the scales and redshift interested. </a:t>
            </a:r>
            <a:endParaRPr sz="1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7" name="Google Shape;477;p48" title="67z7lr0mhpe6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049" y="920700"/>
            <a:ext cx="2719651" cy="1795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8" name="Google Shape;478;p48"/>
          <p:cNvSpPr/>
          <p:nvPr/>
        </p:nvSpPr>
        <p:spPr>
          <a:xfrm>
            <a:off x="2401294" y="1233699"/>
            <a:ext cx="182700" cy="30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48"/>
          <p:cNvSpPr/>
          <p:nvPr/>
        </p:nvSpPr>
        <p:spPr>
          <a:xfrm>
            <a:off x="2401294" y="1857624"/>
            <a:ext cx="182700" cy="30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48"/>
          <p:cNvSpPr/>
          <p:nvPr/>
        </p:nvSpPr>
        <p:spPr>
          <a:xfrm>
            <a:off x="2401294" y="2569811"/>
            <a:ext cx="182700" cy="30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1" name="Google Shape;481;p48"/>
          <p:cNvSpPr/>
          <p:nvPr/>
        </p:nvSpPr>
        <p:spPr>
          <a:xfrm>
            <a:off x="2401294" y="3416136"/>
            <a:ext cx="182700" cy="30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48"/>
          <p:cNvSpPr/>
          <p:nvPr/>
        </p:nvSpPr>
        <p:spPr>
          <a:xfrm>
            <a:off x="2401294" y="4187811"/>
            <a:ext cx="182700" cy="306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3" name="Google Shape;483;p48" title="Screenshot 2026-01-24 at 18.21.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7378" y="2939675"/>
            <a:ext cx="4528622" cy="17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5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8" name="Google Shape;808;p75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09" name="Google Shape;809;p75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0" name="Google Shape;81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75" title="Screenshot 2026-01-25 at 11.44.05.png"/>
          <p:cNvPicPr preferRelativeResize="0"/>
          <p:nvPr/>
        </p:nvPicPr>
        <p:blipFill rotWithShape="1">
          <a:blip r:embed="rId4">
            <a:alphaModFix/>
          </a:blip>
          <a:srcRect t="1390"/>
          <a:stretch/>
        </p:blipFill>
        <p:spPr>
          <a:xfrm>
            <a:off x="1107100" y="1028025"/>
            <a:ext cx="6929777" cy="3319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2" name="Google Shape;812;p75"/>
          <p:cNvSpPr txBox="1"/>
          <p:nvPr/>
        </p:nvSpPr>
        <p:spPr>
          <a:xfrm>
            <a:off x="495900" y="4370238"/>
            <a:ext cx="81522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Devin &amp; Thierry Viant (ETHZ) , Vadym Bidula (McGill), Andre Renard &amp; Keith Vanderlindt(U.Toronto)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3" name="Google Shape;813;p75"/>
          <p:cNvSpPr txBox="1"/>
          <p:nvPr/>
        </p:nvSpPr>
        <p:spPr>
          <a:xfrm>
            <a:off x="2545850" y="1127175"/>
            <a:ext cx="46998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FX Correlator (Digital Backend)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4" name="Google Shape;814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6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0" name="Google Shape;820;p76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21" name="Google Shape;821;p76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2" name="Google Shape;82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76"/>
          <p:cNvSpPr txBox="1"/>
          <p:nvPr/>
        </p:nvSpPr>
        <p:spPr>
          <a:xfrm>
            <a:off x="840150" y="4534963"/>
            <a:ext cx="7463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Anthony Walters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4" name="Google Shape;824;p76"/>
          <p:cNvSpPr txBox="1"/>
          <p:nvPr/>
        </p:nvSpPr>
        <p:spPr>
          <a:xfrm>
            <a:off x="2222100" y="895025"/>
            <a:ext cx="46998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Analog Signal Chain Modeling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25" name="Google Shape;825;p76" title="Screenshot 2026-01-25 at 12.39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040" y="1310038"/>
            <a:ext cx="6529915" cy="24742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26" name="Google Shape;826;p76" title="Screenshot 2026-01-25 at 12.38.4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7040" y="3775397"/>
            <a:ext cx="6529925" cy="8417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27" name="Google Shape;827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7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3" name="Google Shape;833;p77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34" name="Google Shape;834;p77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5" name="Google Shape;83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77"/>
          <p:cNvSpPr txBox="1"/>
          <p:nvPr/>
        </p:nvSpPr>
        <p:spPr>
          <a:xfrm>
            <a:off x="968225" y="4530385"/>
            <a:ext cx="7463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Keshav Bechoo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7" name="Google Shape;837;p77"/>
          <p:cNvSpPr txBox="1"/>
          <p:nvPr/>
        </p:nvSpPr>
        <p:spPr>
          <a:xfrm>
            <a:off x="256025" y="895025"/>
            <a:ext cx="88881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" sz="1800" baseline="-25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sys</a:t>
            </a: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Gain characterisation (Y-factor, hot-cold load, and on-sky KF data)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38" name="Google Shape;838;p77" title="downlo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049" y="1298989"/>
            <a:ext cx="5851884" cy="16247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39" name="Google Shape;839;p77" title="downloa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6060" y="2971818"/>
            <a:ext cx="5851886" cy="16472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40" name="Google Shape;840;p7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8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6" name="Google Shape;846;p78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47" name="Google Shape;847;p78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8" name="Google Shape;84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78"/>
          <p:cNvSpPr txBox="1"/>
          <p:nvPr/>
        </p:nvSpPr>
        <p:spPr>
          <a:xfrm>
            <a:off x="840150" y="4561329"/>
            <a:ext cx="7463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Benjamin Lunsky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0" name="Google Shape;850;p78"/>
          <p:cNvSpPr txBox="1"/>
          <p:nvPr/>
        </p:nvSpPr>
        <p:spPr>
          <a:xfrm>
            <a:off x="256025" y="895025"/>
            <a:ext cx="88881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Back-end containers (Housekeeping)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1" name="Google Shape;851;p78" title="Screenshot 2026-01-25 at 12.53.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100" y="1283250"/>
            <a:ext cx="5735800" cy="3330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52" name="Google Shape;852;p7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9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8" name="Google Shape;858;p79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59" name="Google Shape;859;p79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0" name="Google Shape;86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79"/>
          <p:cNvSpPr txBox="1"/>
          <p:nvPr/>
        </p:nvSpPr>
        <p:spPr>
          <a:xfrm>
            <a:off x="475250" y="4561325"/>
            <a:ext cx="34110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Isibabale Qhoboshiyane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2" name="Google Shape;862;p79"/>
          <p:cNvSpPr txBox="1"/>
          <p:nvPr/>
        </p:nvSpPr>
        <p:spPr>
          <a:xfrm>
            <a:off x="256025" y="895025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Temperature Sensor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3" name="Google Shape;863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56035" y="2318883"/>
            <a:ext cx="3818861" cy="22424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4" name="Google Shape;864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654632" y="-99028"/>
            <a:ext cx="1019296" cy="38165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5" name="Google Shape;865;p79"/>
          <p:cNvSpPr txBox="1"/>
          <p:nvPr/>
        </p:nvSpPr>
        <p:spPr>
          <a:xfrm>
            <a:off x="5116163" y="4561325"/>
            <a:ext cx="34110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Tsepo Sekhoasha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6" name="Google Shape;866;p79"/>
          <p:cNvSpPr txBox="1"/>
          <p:nvPr/>
        </p:nvSpPr>
        <p:spPr>
          <a:xfrm>
            <a:off x="4802438" y="895025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Dish Inclinometer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7" name="Google Shape;867;p79" title="Screenshot 2026-01-25 at 14.36.21.png"/>
          <p:cNvPicPr preferRelativeResize="0"/>
          <p:nvPr/>
        </p:nvPicPr>
        <p:blipFill rotWithShape="1">
          <a:blip r:embed="rId6">
            <a:alphaModFix/>
          </a:blip>
          <a:srcRect l="39329" t="12499" r="35091" b="50521"/>
          <a:stretch/>
        </p:blipFill>
        <p:spPr>
          <a:xfrm>
            <a:off x="5898730" y="1299575"/>
            <a:ext cx="1845883" cy="1194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8" name="Google Shape;868;p79" title="Screenshot 2026-01-25 at 14.39.04.png"/>
          <p:cNvPicPr preferRelativeResize="0"/>
          <p:nvPr/>
        </p:nvPicPr>
        <p:blipFill rotWithShape="1">
          <a:blip r:embed="rId7">
            <a:alphaModFix/>
          </a:blip>
          <a:srcRect l="2753" t="3445" r="8152" b="12914"/>
          <a:stretch/>
        </p:blipFill>
        <p:spPr>
          <a:xfrm>
            <a:off x="5587841" y="2494419"/>
            <a:ext cx="2467648" cy="20981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9" name="Google Shape;869;p7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0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Other notable efforts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5" name="Google Shape;875;p80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76" name="Google Shape;876;p80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77" name="Google Shape;87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80"/>
          <p:cNvSpPr txBox="1"/>
          <p:nvPr/>
        </p:nvSpPr>
        <p:spPr>
          <a:xfrm>
            <a:off x="582565" y="4273864"/>
            <a:ext cx="34110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Veruschka Simes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9" name="Google Shape;879;p80"/>
          <p:cNvSpPr txBox="1"/>
          <p:nvPr/>
        </p:nvSpPr>
        <p:spPr>
          <a:xfrm>
            <a:off x="379778" y="1297726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Weather Station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0" name="Google Shape;880;p80" title="Screenshot 2026-01-25 at 14.44.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1017" y="1857188"/>
            <a:ext cx="1709152" cy="2352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1" name="Google Shape;881;p80" title="Screenshot 2026-01-25 at 14.44.4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025" y="1857189"/>
            <a:ext cx="2374992" cy="2352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2" name="Google Shape;882;p80"/>
          <p:cNvSpPr txBox="1"/>
          <p:nvPr/>
        </p:nvSpPr>
        <p:spPr>
          <a:xfrm>
            <a:off x="1124950" y="1782313"/>
            <a:ext cx="12609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Wind sensor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3" name="Google Shape;883;p80"/>
          <p:cNvSpPr txBox="1"/>
          <p:nvPr/>
        </p:nvSpPr>
        <p:spPr>
          <a:xfrm>
            <a:off x="2671875" y="3644063"/>
            <a:ext cx="16683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 &amp; humidity sensor</a:t>
            </a:r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4" name="Google Shape;884;p80"/>
          <p:cNvSpPr txBox="1"/>
          <p:nvPr/>
        </p:nvSpPr>
        <p:spPr>
          <a:xfrm>
            <a:off x="5269340" y="4302516"/>
            <a:ext cx="34110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Corrie Ungerer (UKZN)</a:t>
            </a:r>
            <a:endParaRPr sz="12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5" name="Google Shape;885;p80"/>
          <p:cNvSpPr txBox="1"/>
          <p:nvPr/>
        </p:nvSpPr>
        <p:spPr>
          <a:xfrm>
            <a:off x="4903353" y="1226986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Site infrastructure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6" name="Google Shape;886;p80" descr="A group of people posing for a photo&#10;&#10;AI-generated content may be incorrect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604374" y="1753450"/>
            <a:ext cx="2648100" cy="251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7" name="Google Shape;887;p8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1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Swartfontein - Main site - Dish deployment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3" name="Google Shape;893;p81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94" name="Google Shape;894;p81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95" name="Google Shape;89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1" descr="A wide view of a desert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6025" y="1619714"/>
            <a:ext cx="3944700" cy="2958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7" name="Google Shape;897;p81" descr="A dirt road with cars in the distanc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b="24879"/>
          <a:stretch/>
        </p:blipFill>
        <p:spPr>
          <a:xfrm>
            <a:off x="4949508" y="1619717"/>
            <a:ext cx="3938467" cy="29586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8" name="Google Shape;898;p81"/>
          <p:cNvSpPr txBox="1"/>
          <p:nvPr/>
        </p:nvSpPr>
        <p:spPr>
          <a:xfrm>
            <a:off x="384128" y="1080011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Before construction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9" name="Google Shape;899;p81"/>
          <p:cNvSpPr txBox="1"/>
          <p:nvPr/>
        </p:nvSpPr>
        <p:spPr>
          <a:xfrm>
            <a:off x="4913378" y="1080011"/>
            <a:ext cx="38166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8 dished mounted (Phase 1)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0" name="Google Shape;900;p81"/>
          <p:cNvSpPr/>
          <p:nvPr/>
        </p:nvSpPr>
        <p:spPr>
          <a:xfrm>
            <a:off x="2086850" y="1964984"/>
            <a:ext cx="4860600" cy="763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1" name="Google Shape;901;p81"/>
          <p:cNvSpPr txBox="1"/>
          <p:nvPr/>
        </p:nvSpPr>
        <p:spPr>
          <a:xfrm>
            <a:off x="2131800" y="2018234"/>
            <a:ext cx="48804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speak around 20 dishes are mounted and others being deployed…!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2" name="Google Shape;902;p81"/>
          <p:cNvSpPr txBox="1"/>
          <p:nvPr/>
        </p:nvSpPr>
        <p:spPr>
          <a:xfrm>
            <a:off x="6616510" y="4307500"/>
            <a:ext cx="21657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 : Corrie Ungerer</a:t>
            </a:r>
            <a:endParaRPr sz="1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3" name="Google Shape;903;p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2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Collaboration, Partnership and Funding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09" name="Google Shape;909;p82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0" name="Google Shape;91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2" title="Screenshot 2026-01-17 at 21.50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34598"/>
            <a:ext cx="8839204" cy="33578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12" name="Google Shape;912;p82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913" name="Google Shape;913;p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Thank you for listening!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9" name="Google Shape;919;p83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920" name="Google Shape;920;p83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1" name="Google Shape;92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75" y="905950"/>
            <a:ext cx="7893248" cy="39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83"/>
          <p:cNvSpPr txBox="1"/>
          <p:nvPr/>
        </p:nvSpPr>
        <p:spPr>
          <a:xfrm>
            <a:off x="2429550" y="905950"/>
            <a:ext cx="4284900" cy="446700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Swiss-HIRAX Team</a:t>
            </a:r>
            <a:endParaRPr sz="1900"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4" name="Google Shape;924;p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9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619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How ? Designing a Dark Energy Telescope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0" name="Google Shape;490;p49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491" name="Google Shape;491;p49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2" name="Google Shape;4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9"/>
          <p:cNvSpPr txBox="1"/>
          <p:nvPr/>
        </p:nvSpPr>
        <p:spPr>
          <a:xfrm>
            <a:off x="338650" y="1125175"/>
            <a:ext cx="4882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Sensitive in scales of interest (large scales here)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Redshift range : 0.775 &lt; z &lt; 2.55 to capture DE domination at z~1 and for sufficient volume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BAO angular scale 150 Mpc : 3 to 1.3 degrees resolution at this redshift range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BAO radial scale : 20 to 12 MHz resolution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BAO signal level : ~0.1 mK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94" name="Google Shape;494;p49" title="hirax_karoo.jpg"/>
          <p:cNvPicPr preferRelativeResize="0"/>
          <p:nvPr/>
        </p:nvPicPr>
        <p:blipFill rotWithShape="1">
          <a:blip r:embed="rId4">
            <a:alphaModFix/>
          </a:blip>
          <a:srcRect l="1129" t="23417" r="10648" b="6573"/>
          <a:stretch/>
        </p:blipFill>
        <p:spPr>
          <a:xfrm rot="-5400000">
            <a:off x="6035525" y="766761"/>
            <a:ext cx="2022300" cy="38712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5" name="Google Shape;495;p49"/>
          <p:cNvSpPr txBox="1"/>
          <p:nvPr/>
        </p:nvSpPr>
        <p:spPr>
          <a:xfrm>
            <a:off x="7316075" y="3682375"/>
            <a:ext cx="16662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Credits: Cynthia Chiang</a:t>
            </a:r>
            <a:endParaRPr sz="9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6" name="Google Shape;496;p49"/>
          <p:cNvSpPr txBox="1"/>
          <p:nvPr/>
        </p:nvSpPr>
        <p:spPr>
          <a:xfrm>
            <a:off x="823800" y="1333313"/>
            <a:ext cx="2040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a compact array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49"/>
          <p:cNvSpPr txBox="1"/>
          <p:nvPr/>
        </p:nvSpPr>
        <p:spPr>
          <a:xfrm>
            <a:off x="823812" y="2082826"/>
            <a:ext cx="358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Required frequencies 400 to 800 MHz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49"/>
          <p:cNvSpPr txBox="1"/>
          <p:nvPr/>
        </p:nvSpPr>
        <p:spPr>
          <a:xfrm>
            <a:off x="823800" y="2816875"/>
            <a:ext cx="358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Required baseline lengths : 15 - 60 metres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49"/>
          <p:cNvSpPr txBox="1"/>
          <p:nvPr/>
        </p:nvSpPr>
        <p:spPr>
          <a:xfrm>
            <a:off x="823800" y="3392750"/>
            <a:ext cx="3986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Required frequency channels : at least 100 (more for FG removal and higher order peaks)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49"/>
          <p:cNvSpPr txBox="1"/>
          <p:nvPr/>
        </p:nvSpPr>
        <p:spPr>
          <a:xfrm>
            <a:off x="830350" y="4122475"/>
            <a:ext cx="375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 Tsys and large collecting area (many dishes)</a:t>
            </a: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0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Sensitivity Comparison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7" name="Google Shape;507;p50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08" name="Google Shape;508;p50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9" name="Google Shape;5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0" title="Screenshot 2026-01-19 at 20.27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125" y="1426268"/>
            <a:ext cx="4018851" cy="2774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11" name="Google Shape;511;p50"/>
          <p:cNvSpPr txBox="1"/>
          <p:nvPr/>
        </p:nvSpPr>
        <p:spPr>
          <a:xfrm>
            <a:off x="7335525" y="4144500"/>
            <a:ext cx="1668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D. Crichton </a:t>
            </a:r>
            <a:r>
              <a:rPr lang="en" sz="900" b="1" i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et al.</a:t>
            </a: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2021</a:t>
            </a:r>
            <a:endParaRPr sz="9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2" name="Google Shape;512;p50"/>
          <p:cNvSpPr txBox="1"/>
          <p:nvPr/>
        </p:nvSpPr>
        <p:spPr>
          <a:xfrm>
            <a:off x="344875" y="1275750"/>
            <a:ext cx="44655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P(k) sensitivity comparison with SKA-MID in both single dish and interferometric mode.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Shot noise estimates from DESI, Euclid and Roman. Comparable to these spectroscopic surveys at high sensitive regions.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Top panel BAO wiggle is at z = 1.2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Complimentary to SKA1-MID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SD survey - probing ultra large scale features - primordial non-Gaussianity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survey - smaller angular scales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- non-linear regime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HIRAX designed to achieve very high sensitivity at those specific scales.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3" name="Google Shape;513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1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389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Overlapping surveys - Cross-correlation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9" name="Google Shape;519;p51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20" name="Google Shape;520;p51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1" name="Google Shape;5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1" title="Screenshot 2026-01-19 at 16.47.1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332" y="2533974"/>
            <a:ext cx="7960124" cy="2318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3" name="Google Shape;523;p51"/>
          <p:cNvSpPr txBox="1"/>
          <p:nvPr/>
        </p:nvSpPr>
        <p:spPr>
          <a:xfrm>
            <a:off x="7263850" y="4780800"/>
            <a:ext cx="15165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D. Crichton et al. 2021</a:t>
            </a:r>
            <a:endParaRPr sz="9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4" name="Google Shape;524;p51"/>
          <p:cNvSpPr txBox="1"/>
          <p:nvPr/>
        </p:nvSpPr>
        <p:spPr>
          <a:xfrm>
            <a:off x="740325" y="898650"/>
            <a:ext cx="7377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Slight overlap with CHIME (0 to -10 deg Declination)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Entire image here lies within LSST survey area and accessible to SKA &amp; its precursors.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Cross correlation with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eBOSS, DESI, Rubin LSST, KiDS, DESI, HSC, Euclid, Roman.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Ground based CMB experiments - AdvACTPol, SPT-3G. 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5" name="Google Shape;525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Detection forecasts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1" name="Google Shape;531;p52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32" name="Google Shape;532;p52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3" name="Google Shape;5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2" title="Screenshot 2026-01-23 at 10.08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38" y="2579805"/>
            <a:ext cx="2532635" cy="19138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5" name="Google Shape;535;p52" title="Screenshot 2026-01-23 at 10.08.5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2033" y="2579810"/>
            <a:ext cx="2477223" cy="19138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36" name="Google Shape;536;p52" title="Screenshot 2026-01-23 at 10.09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0719" y="2579810"/>
            <a:ext cx="2166895" cy="19138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7" name="Google Shape;537;p52"/>
          <p:cNvSpPr txBox="1"/>
          <p:nvPr/>
        </p:nvSpPr>
        <p:spPr>
          <a:xfrm>
            <a:off x="422650" y="965350"/>
            <a:ext cx="74673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Even at 256 element stage, HIRAX has significant statistical power to constrain parameters.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achieve FoM = 360 for HIRAX 1024 element array.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details - beyond Fisher, coming soon in a forecasts paper (in prep)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HIRAX 256 can detect multiple FRBs/week - similar collecting area to CHIME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HIRAX outriggers (like BIUST Botswana) - around 1000 km baseline - localisation of FRBs (0.1 arcsec)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8" name="Google Shape;538;p52"/>
          <p:cNvSpPr txBox="1"/>
          <p:nvPr/>
        </p:nvSpPr>
        <p:spPr>
          <a:xfrm>
            <a:off x="6711875" y="4418900"/>
            <a:ext cx="1668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D. Crichton </a:t>
            </a:r>
            <a:r>
              <a:rPr lang="en" sz="900" b="1" i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et al.</a:t>
            </a: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2021</a:t>
            </a:r>
            <a:endParaRPr sz="9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9" name="Google Shape;539;p52"/>
          <p:cNvSpPr txBox="1"/>
          <p:nvPr/>
        </p:nvSpPr>
        <p:spPr>
          <a:xfrm>
            <a:off x="6897500" y="3824505"/>
            <a:ext cx="870000" cy="27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D893E"/>
                </a:solidFill>
                <a:latin typeface="Montserrat"/>
                <a:ea typeface="Montserrat"/>
                <a:cs typeface="Montserrat"/>
                <a:sym typeface="Montserrat"/>
              </a:rPr>
              <a:t>FoM = 360</a:t>
            </a:r>
            <a:endParaRPr sz="900">
              <a:solidFill>
                <a:srgbClr val="ED89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3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57501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Practical Challenges 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6" name="Google Shape;546;p53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47" name="Google Shape;547;p53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8" name="Google Shape;54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3"/>
          <p:cNvSpPr txBox="1"/>
          <p:nvPr/>
        </p:nvSpPr>
        <p:spPr>
          <a:xfrm>
            <a:off x="626375" y="1056150"/>
            <a:ext cx="4719000" cy="3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RFI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Foregrounds - strong, magnitudes higher than HI,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Galactic synchrotron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Faraday-rotated polarised FGs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Systematics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Primary beam (chromaticity - mode mixing, surface deformities, mutual coupling, standing waves, etc.,)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Non-redundancy - array layout errors, dish to dish changes, non-uniform beam responses.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Thermal noise / Sensitivity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Polarization leakage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Cable reflections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Data volume and computation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○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1024 (256) element array will produce a very large daily dataset: 150 (9) TB / day [220 (14) PB for full 4 year survey]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0" name="Google Shape;550;p53" title="Screenshot 2026-01-23 at 10.36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400" y="1489300"/>
            <a:ext cx="3429552" cy="27683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51" name="Google Shape;551;p53"/>
          <p:cNvSpPr txBox="1"/>
          <p:nvPr/>
        </p:nvSpPr>
        <p:spPr>
          <a:xfrm>
            <a:off x="7277950" y="4313150"/>
            <a:ext cx="1668000" cy="2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CHIME Collaboration 2022</a:t>
            </a:r>
            <a:endParaRPr sz="9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2" name="Google Shape;552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 txBox="1">
            <a:spLocks noGrp="1"/>
          </p:cNvSpPr>
          <p:nvPr>
            <p:ph type="title"/>
          </p:nvPr>
        </p:nvSpPr>
        <p:spPr>
          <a:xfrm>
            <a:off x="256025" y="213150"/>
            <a:ext cx="68766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Practical challenge - RFI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8" name="Google Shape;558;p54"/>
          <p:cNvSpPr txBox="1">
            <a:spLocks noGrp="1"/>
          </p:cNvSpPr>
          <p:nvPr>
            <p:ph type="subTitle" idx="8"/>
          </p:nvPr>
        </p:nvSpPr>
        <p:spPr>
          <a:xfrm>
            <a:off x="1961100" y="4887475"/>
            <a:ext cx="5221800" cy="2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Ajith Sampath- HIRAX Overview &amp; Update  - SKACH Winter meeting - 27th Jan 2026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559" name="Google Shape;559;p54"/>
          <p:cNvCxnSpPr/>
          <p:nvPr/>
        </p:nvCxnSpPr>
        <p:spPr>
          <a:xfrm>
            <a:off x="0" y="859500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0" name="Google Shape;56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864" y="165423"/>
            <a:ext cx="870110" cy="56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54"/>
          <p:cNvGrpSpPr/>
          <p:nvPr/>
        </p:nvGrpSpPr>
        <p:grpSpPr>
          <a:xfrm>
            <a:off x="4938806" y="2253466"/>
            <a:ext cx="4161647" cy="2225809"/>
            <a:chOff x="4452197" y="1687275"/>
            <a:chExt cx="4435778" cy="2372425"/>
          </a:xfrm>
        </p:grpSpPr>
        <p:pic>
          <p:nvPicPr>
            <p:cNvPr id="562" name="Google Shape;562;p54" title="Screenshot 2026-01-23 at 10.56.13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52197" y="1687275"/>
              <a:ext cx="3565677" cy="2372425"/>
            </a:xfrm>
            <a:prstGeom prst="rect">
              <a:avLst/>
            </a:prstGeom>
            <a:noFill/>
            <a:ln>
              <a:noFill/>
            </a:ln>
            <a:effectLst>
              <a:outerShdw blurRad="53618" dist="17873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63" name="Google Shape;563;p54" title="Screenshot 2026-01-23 at 10.56.41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57375" y="2300425"/>
              <a:ext cx="1430600" cy="1464399"/>
            </a:xfrm>
            <a:prstGeom prst="rect">
              <a:avLst/>
            </a:prstGeom>
            <a:noFill/>
            <a:ln>
              <a:noFill/>
            </a:ln>
            <a:effectLst>
              <a:outerShdw blurRad="53618" dist="17873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64" name="Google Shape;564;p54"/>
          <p:cNvSpPr txBox="1"/>
          <p:nvPr/>
        </p:nvSpPr>
        <p:spPr>
          <a:xfrm>
            <a:off x="366500" y="1084563"/>
            <a:ext cx="72489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 levels of RFI - site protected 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mic Sans MS"/>
              <a:buChar char="●"/>
            </a:pPr>
            <a:r>
              <a:rPr lang="en" sz="12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Still have some RFI issues that has to be studied and taken care of.</a:t>
            </a:r>
            <a:endParaRPr sz="12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5" name="Google Shape;565;p54" title="Screenshot 2026-01-23 at 14.39.3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139" y="2253477"/>
            <a:ext cx="3773326" cy="22257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6" name="Google Shape;566;p54"/>
          <p:cNvSpPr txBox="1"/>
          <p:nvPr/>
        </p:nvSpPr>
        <p:spPr>
          <a:xfrm>
            <a:off x="2388589" y="4429990"/>
            <a:ext cx="870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varying RFI</a:t>
            </a:r>
            <a:endParaRPr sz="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7" name="Google Shape;567;p54"/>
          <p:cNvSpPr txBox="1"/>
          <p:nvPr/>
        </p:nvSpPr>
        <p:spPr>
          <a:xfrm>
            <a:off x="4093464" y="4429990"/>
            <a:ext cx="870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Galactic transit</a:t>
            </a:r>
            <a:endParaRPr sz="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8" name="Google Shape;568;p54"/>
          <p:cNvSpPr txBox="1"/>
          <p:nvPr/>
        </p:nvSpPr>
        <p:spPr>
          <a:xfrm>
            <a:off x="99889" y="2454565"/>
            <a:ext cx="7488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Corrupt channels</a:t>
            </a:r>
            <a:endParaRPr sz="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9" name="Google Shape;569;p54"/>
          <p:cNvSpPr txBox="1"/>
          <p:nvPr/>
        </p:nvSpPr>
        <p:spPr>
          <a:xfrm>
            <a:off x="1756675" y="1936950"/>
            <a:ext cx="1940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Klerefontein - Testbed Site</a:t>
            </a:r>
            <a:endParaRPr sz="900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0" name="Google Shape;570;p54"/>
          <p:cNvSpPr txBox="1"/>
          <p:nvPr/>
        </p:nvSpPr>
        <p:spPr>
          <a:xfrm>
            <a:off x="5814900" y="1936950"/>
            <a:ext cx="1940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40404"/>
                </a:solidFill>
                <a:latin typeface="Comic Sans MS"/>
                <a:ea typeface="Comic Sans MS"/>
                <a:cs typeface="Comic Sans MS"/>
                <a:sym typeface="Comic Sans MS"/>
              </a:rPr>
              <a:t>SKAO - main site</a:t>
            </a:r>
            <a:endParaRPr sz="900" b="1">
              <a:solidFill>
                <a:srgbClr val="04040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1" name="Google Shape;571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arterly Planning Meeting">
  <a:themeElements>
    <a:clrScheme name="Simple Light">
      <a:dk1>
        <a:srgbClr val="D21117"/>
      </a:dk1>
      <a:lt1>
        <a:srgbClr val="F6EEEB"/>
      </a:lt1>
      <a:dk2>
        <a:srgbClr val="ECECEC"/>
      </a:dk2>
      <a:lt2>
        <a:srgbClr val="353635"/>
      </a:lt2>
      <a:accent1>
        <a:srgbClr val="B9DFFF"/>
      </a:accent1>
      <a:accent2>
        <a:srgbClr val="006CE9"/>
      </a:accent2>
      <a:accent3>
        <a:srgbClr val="FBFAFA"/>
      </a:accent3>
      <a:accent4>
        <a:srgbClr val="686868"/>
      </a:accent4>
      <a:accent5>
        <a:srgbClr val="C5C5C5"/>
      </a:accent5>
      <a:accent6>
        <a:srgbClr val="FFC1C3"/>
      </a:accent6>
      <a:hlink>
        <a:srgbClr val="006CE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38</Slides>
  <Notes>38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Quarterly Planning Meeting</vt:lpstr>
      <vt:lpstr>AJITH SAMPATH Postdoctoral fellow University of Geneva. (On behalf of the HIRAX collab.)</vt:lpstr>
      <vt:lpstr>What is HIRAX? </vt:lpstr>
      <vt:lpstr>Why HIRAX? The Ultimate goal </vt:lpstr>
      <vt:lpstr>How ? Designing a Dark Energy Telescope </vt:lpstr>
      <vt:lpstr>Sensitivity Comparison</vt:lpstr>
      <vt:lpstr>Overlapping surveys - Cross-correlation</vt:lpstr>
      <vt:lpstr>Detection forecasts</vt:lpstr>
      <vt:lpstr>Practical Challenges </vt:lpstr>
      <vt:lpstr>Practical challenge - RFI</vt:lpstr>
      <vt:lpstr>RFI - How do we tackle it?</vt:lpstr>
      <vt:lpstr>Practical challenge - Foregrounds </vt:lpstr>
      <vt:lpstr>Foregrounds - What to do about it? </vt:lpstr>
      <vt:lpstr>Primary beams</vt:lpstr>
      <vt:lpstr>Primary beams - How to characterize them?</vt:lpstr>
      <vt:lpstr>Primary beams - How to characterize them?</vt:lpstr>
      <vt:lpstr>Primary beams - How to characterize them?</vt:lpstr>
      <vt:lpstr>Primary beams - How to characterize them?</vt:lpstr>
      <vt:lpstr>Primary beams - How to characterize them?</vt:lpstr>
      <vt:lpstr>Practical Challenges - Data Rate</vt:lpstr>
      <vt:lpstr>Data Rate - How to manage that?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light @ KF</vt:lpstr>
      <vt:lpstr>Sun beams @ KF</vt:lpstr>
      <vt:lpstr>Other notable efforts</vt:lpstr>
      <vt:lpstr>Other notable efforts</vt:lpstr>
      <vt:lpstr>Other notable efforts</vt:lpstr>
      <vt:lpstr>Other notable efforts</vt:lpstr>
      <vt:lpstr>Other notable efforts</vt:lpstr>
      <vt:lpstr>Other notable efforts</vt:lpstr>
      <vt:lpstr>Swartfontein - Main site - Dish deployment</vt:lpstr>
      <vt:lpstr>Collaboration, Partnership and Funding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36</cp:revision>
  <dcterms:modified xsi:type="dcterms:W3CDTF">2026-01-25T18:04:58Z</dcterms:modified>
</cp:coreProperties>
</file>