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1.xml" ContentType="application/inkml+xml"/>
  <Override PartName="/ppt/notesSlides/notesSlide13.xml" ContentType="application/vnd.openxmlformats-officedocument.presentationml.notesSlide+xml"/>
  <Override PartName="/ppt/ink/ink2.xml" ContentType="application/inkml+xml"/>
  <Override PartName="/ppt/notesSlides/notesSlide14.xml" ContentType="application/vnd.openxmlformats-officedocument.presentationml.notesSlide+xml"/>
  <Override PartName="/ppt/ink/ink3.xml" ContentType="application/inkml+xml"/>
  <Override PartName="/ppt/notesSlides/notesSlide15.xml" ContentType="application/vnd.openxmlformats-officedocument.presentationml.notesSlide+xml"/>
  <Override PartName="/ppt/ink/ink4.xml" ContentType="application/inkml+xml"/>
  <Override PartName="/ppt/notesSlides/notesSlide16.xml" ContentType="application/vnd.openxmlformats-officedocument.presentationml.notesSlide+xml"/>
  <Override PartName="/ppt/comments/modernComment_158_85624F72.xml" ContentType="application/vnd.ms-powerpoint.comments+xml"/>
  <Override PartName="/ppt/ink/ink5.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6.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0" r:id="rId4"/>
  </p:sldMasterIdLst>
  <p:notesMasterIdLst>
    <p:notesMasterId r:id="rId30"/>
  </p:notesMasterIdLst>
  <p:sldIdLst>
    <p:sldId id="256" r:id="rId5"/>
    <p:sldId id="322" r:id="rId6"/>
    <p:sldId id="327" r:id="rId7"/>
    <p:sldId id="333" r:id="rId8"/>
    <p:sldId id="329" r:id="rId9"/>
    <p:sldId id="335" r:id="rId10"/>
    <p:sldId id="345" r:id="rId11"/>
    <p:sldId id="336" r:id="rId12"/>
    <p:sldId id="307" r:id="rId13"/>
    <p:sldId id="337" r:id="rId14"/>
    <p:sldId id="339" r:id="rId15"/>
    <p:sldId id="340" r:id="rId16"/>
    <p:sldId id="341" r:id="rId17"/>
    <p:sldId id="342" r:id="rId18"/>
    <p:sldId id="343" r:id="rId19"/>
    <p:sldId id="344" r:id="rId20"/>
    <p:sldId id="332" r:id="rId21"/>
    <p:sldId id="315" r:id="rId22"/>
    <p:sldId id="303" r:id="rId23"/>
    <p:sldId id="304" r:id="rId24"/>
    <p:sldId id="334" r:id="rId25"/>
    <p:sldId id="328" r:id="rId26"/>
    <p:sldId id="331" r:id="rId27"/>
    <p:sldId id="324" r:id="rId28"/>
    <p:sldId id="338" r:id="rId29"/>
  </p:sldIdLst>
  <p:sldSz cx="9144000" cy="5143500" type="screen16x9"/>
  <p:notesSz cx="6858000" cy="9144000"/>
  <p:embeddedFontLst>
    <p:embeddedFont>
      <p:font typeface="Lora" pitchFamily="2" charset="77"/>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B6EEE9-0232-E4B8-0D17-BC2DD79A6548}" name="Tanya Lise Petersen" initials="TP" userId="S::tanya.petersen@epfl.ch::e8ad3680-ea7a-4228-90d0-6942d0b822e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1B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178" autoAdjust="0"/>
    <p:restoredTop sz="86437" autoAdjust="0"/>
  </p:normalViewPr>
  <p:slideViewPr>
    <p:cSldViewPr snapToGrid="0">
      <p:cViewPr varScale="1">
        <p:scale>
          <a:sx n="130" d="100"/>
          <a:sy n="130" d="100"/>
        </p:scale>
        <p:origin x="208" y="376"/>
      </p:cViewPr>
      <p:guideLst>
        <p:guide orient="horz" pos="1620"/>
        <p:guide pos="2880"/>
      </p:guideLst>
    </p:cSldViewPr>
  </p:slideViewPr>
  <p:outlineViewPr>
    <p:cViewPr>
      <p:scale>
        <a:sx n="33" d="100"/>
        <a:sy n="33" d="100"/>
      </p:scale>
      <p:origin x="0" y="-1100"/>
    </p:cViewPr>
  </p:outlineViewPr>
  <p:notesTextViewPr>
    <p:cViewPr>
      <p:scale>
        <a:sx n="1" d="1"/>
        <a:sy n="1" d="1"/>
      </p:scale>
      <p:origin x="0" y="0"/>
    </p:cViewPr>
  </p:notesTextViewPr>
  <p:notesViewPr>
    <p:cSldViewPr snapToGrid="0">
      <p:cViewPr varScale="1">
        <p:scale>
          <a:sx n="56" d="100"/>
          <a:sy n="56" d="100"/>
        </p:scale>
        <p:origin x="2588"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omments/modernComment_158_85624F72.xml><?xml version="1.0" encoding="utf-8"?>
<p188:cmLst xmlns:a="http://schemas.openxmlformats.org/drawingml/2006/main" xmlns:r="http://schemas.openxmlformats.org/officeDocument/2006/relationships" xmlns:p188="http://schemas.microsoft.com/office/powerpoint/2018/8/main">
  <p188:cm id="{83CD14E5-5CD6-4FF5-AF7B-D58E5BD00444}" authorId="{ACB6EEE9-0232-E4B8-0D17-BC2DD79A6548}" created="2026-08-14T11:30:50.802">
    <pc:sldMkLst xmlns:pc="http://schemas.microsoft.com/office/powerpoint/2013/main/command">
      <pc:docMk/>
      <pc:sldMk cId="2237812594" sldId="344"/>
    </pc:sldMkLst>
    <p188:txBody>
      <a:bodyPr/>
      <a:lstStyle/>
      <a:p>
        <a:r>
          <a:rPr lang="en-CH"/>
          <a:t>To add image of publications page on website with science book articles added </a:t>
        </a:r>
      </a:p>
    </p188:txBody>
  </p188:cm>
</p188: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3T15:06:06.64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3T15:06:06.64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3T15:06:06.64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3T15:06:06.64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3T15:06:06.64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3T15:06:06.641"/>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645FF369-419E-4265-D4A8-11358C66AFBB}"/>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1C1C3274-CDA7-60E6-850F-8049592541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1A847370-84CA-24DD-F438-C071DCD3D4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6625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4E0EB359-DDD6-3905-6D23-3A61B96AED45}"/>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3C9B3BC5-4DEB-E775-ACE1-330B192642E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C0ACB8E7-845E-7C54-1A79-C2DEFBDE1F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a:p>
            <a:pPr marL="0" lvl="0" indent="0" algn="l" rtl="0">
              <a:spcBef>
                <a:spcPts val="0"/>
              </a:spcBef>
              <a:spcAft>
                <a:spcPts val="0"/>
              </a:spcAft>
              <a:buNone/>
            </a:pPr>
            <a:r>
              <a:rPr lang="en-US" dirty="0"/>
              <a:t>Deliberately used the word ‘value’ – how do we value science communication? Can we put a value on it? </a:t>
            </a:r>
          </a:p>
          <a:p>
            <a:pPr marL="0" lvl="0" indent="0" algn="l" rtl="0">
              <a:spcBef>
                <a:spcPts val="0"/>
              </a:spcBef>
              <a:spcAft>
                <a:spcPts val="0"/>
              </a:spcAft>
              <a:buNone/>
            </a:pPr>
            <a:endParaRPr lang="en-US" dirty="0"/>
          </a:p>
          <a:p>
            <a:pPr marL="0" lvl="0" indent="0">
              <a:buNone/>
            </a:pPr>
            <a:r>
              <a:rPr lang="en-US" dirty="0"/>
              <a:t>Science communication is more than just disseminating scientific information; it's about making science accessible, engaging, and actionable for everyone. It involves translating complex concepts into digestible, relatable content that sparks interest and drives change.</a:t>
            </a:r>
          </a:p>
          <a:p>
            <a:pPr marL="0" lvl="0" indent="0">
              <a:buNone/>
            </a:pPr>
            <a:endParaRPr lang="en-US" dirty="0"/>
          </a:p>
          <a:p>
            <a:pPr marL="0" lvl="0" indent="0">
              <a:buNone/>
            </a:pPr>
            <a:endParaRPr lang="en-US" dirty="0"/>
          </a:p>
        </p:txBody>
      </p:sp>
    </p:spTree>
    <p:extLst>
      <p:ext uri="{BB962C8B-B14F-4D97-AF65-F5344CB8AC3E}">
        <p14:creationId xmlns:p14="http://schemas.microsoft.com/office/powerpoint/2010/main" val="361685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E12E7127-EDB1-CF30-372E-C3BAFCE7957A}"/>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EB008BAB-0F99-1311-7D68-111D2E59D1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FD0D5DFD-44A0-742F-3B8A-2D3265E225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CH" sz="1100" b="0" i="0" u="none" strike="noStrike" cap="none" dirty="0">
                <a:solidFill>
                  <a:srgbClr val="000000"/>
                </a:solidFill>
                <a:effectLst/>
                <a:latin typeface="Arial"/>
                <a:ea typeface="Arial"/>
                <a:cs typeface="Arial"/>
                <a:sym typeface="Arial"/>
              </a:rPr>
              <a:t>Branding is a critical part of strategic communication for today’s mega science projects. I was a conference in April in Germany where CERN, the ESO, </a:t>
            </a:r>
            <a:r>
              <a:rPr lang="en-CH" sz="1100" b="0" i="0" u="none" strike="noStrike" cap="none" dirty="0" err="1">
                <a:solidFill>
                  <a:srgbClr val="000000"/>
                </a:solidFill>
                <a:effectLst/>
                <a:latin typeface="Arial"/>
                <a:ea typeface="Arial"/>
                <a:cs typeface="Arial"/>
                <a:sym typeface="Arial"/>
              </a:rPr>
              <a:t>Eur</a:t>
            </a:r>
            <a:r>
              <a:rPr lang="en-CH" sz="1100" b="0" i="0" u="none" strike="noStrike" cap="none" dirty="0">
                <a:solidFill>
                  <a:srgbClr val="000000"/>
                </a:solidFill>
                <a:effectLst/>
                <a:latin typeface="Arial"/>
                <a:ea typeface="Arial"/>
                <a:cs typeface="Arial"/>
                <a:sym typeface="Arial"/>
              </a:rPr>
              <a:t> XFEL, </a:t>
            </a:r>
            <a:r>
              <a:rPr lang="en-CH" sz="1100" b="0" i="0" u="none" strike="noStrike" cap="none" dirty="0" err="1">
                <a:solidFill>
                  <a:srgbClr val="000000"/>
                </a:solidFill>
                <a:effectLst/>
                <a:latin typeface="Arial"/>
                <a:ea typeface="Arial"/>
                <a:cs typeface="Arial"/>
                <a:sym typeface="Arial"/>
              </a:rPr>
              <a:t>EUROFusion</a:t>
            </a:r>
            <a:r>
              <a:rPr lang="en-CH" sz="1100" b="0" i="0" u="none" strike="noStrike" cap="none" dirty="0">
                <a:solidFill>
                  <a:srgbClr val="000000"/>
                </a:solidFill>
                <a:effectLst/>
                <a:latin typeface="Arial"/>
                <a:ea typeface="Arial"/>
                <a:cs typeface="Arial"/>
                <a:sym typeface="Arial"/>
              </a:rPr>
              <a:t> and Paul Scherrer Institute to name a few, were represented and the biggest topic of conversation </a:t>
            </a:r>
            <a:r>
              <a:rPr lang="en-US" sz="1100" b="0" i="0" u="none" strike="noStrike" cap="none" dirty="0">
                <a:solidFill>
                  <a:srgbClr val="000000"/>
                </a:solidFill>
                <a:effectLst/>
                <a:latin typeface="Arial"/>
                <a:ea typeface="Arial"/>
                <a:cs typeface="Arial"/>
                <a:sym typeface="Arial"/>
              </a:rPr>
              <a:t>after AI </a:t>
            </a:r>
            <a:r>
              <a:rPr lang="en-CH" sz="1100" b="0" i="0" u="none" strike="noStrike" cap="none" dirty="0">
                <a:solidFill>
                  <a:srgbClr val="000000"/>
                </a:solidFill>
                <a:effectLst/>
                <a:latin typeface="Arial"/>
                <a:ea typeface="Arial"/>
                <a:cs typeface="Arial"/>
                <a:sym typeface="Arial"/>
              </a:rPr>
              <a:t>was strategic branding and communications for today’s mega-science projects</a:t>
            </a:r>
            <a:r>
              <a:rPr lang="en-US" sz="1100" b="0" i="0" u="none" strike="noStrike" cap="none" dirty="0">
                <a:solidFill>
                  <a:srgbClr val="000000"/>
                </a:solidFill>
                <a:effectLst/>
                <a:latin typeface="Arial"/>
                <a:ea typeface="Arial"/>
                <a:cs typeface="Arial"/>
                <a:sym typeface="Arial"/>
              </a:rPr>
              <a:t> for the reasons outlined on this slide. </a:t>
            </a:r>
            <a:endParaRPr lang="en-US" dirty="0"/>
          </a:p>
        </p:txBody>
      </p:sp>
    </p:spTree>
    <p:extLst>
      <p:ext uri="{BB962C8B-B14F-4D97-AF65-F5344CB8AC3E}">
        <p14:creationId xmlns:p14="http://schemas.microsoft.com/office/powerpoint/2010/main" val="524856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D10F1564-3C00-2998-FCB1-51595CE9A126}"/>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802680B0-5252-6CE3-A7A5-E7E68CDAD20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8DF91A72-7310-B578-172E-1EE9936EA71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Annual Reuters Institute Digital News Report surveys participants in 48 countries. I presented some of these findings last year so am revisiting with some updates from this year’s report. </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5.79 is up from 1-billion a year ago</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In 2025 54% of Americans got their information from social media and influencers – this has now spread globally. </a:t>
            </a:r>
            <a:r>
              <a:rPr lang="en-US" sz="1100" b="1" dirty="0"/>
              <a:t>social media, video networks and new content creators </a:t>
            </a:r>
            <a:r>
              <a:rPr lang="en-US" sz="1100" dirty="0"/>
              <a:t>are more popular than TV and owned news websites and apps as sources of news driving the </a:t>
            </a:r>
            <a:r>
              <a:rPr lang="en-US" sz="1100" b="1" dirty="0"/>
              <a:t>‘</a:t>
            </a:r>
            <a:r>
              <a:rPr lang="en-US" sz="1100" b="1" dirty="0" err="1"/>
              <a:t>platformisation</a:t>
            </a:r>
            <a:r>
              <a:rPr lang="en-US" sz="1100" b="1" dirty="0"/>
              <a:t>’ of news consumption. </a:t>
            </a:r>
            <a:r>
              <a:rPr lang="en-CH" sz="1100" b="0" i="0" u="none" strike="noStrike" cap="none" dirty="0">
                <a:solidFill>
                  <a:srgbClr val="000000"/>
                </a:solidFill>
                <a:effectLst/>
                <a:latin typeface="Arial"/>
                <a:ea typeface="Arial"/>
                <a:cs typeface="Arial"/>
                <a:sym typeface="Arial"/>
              </a:rPr>
              <a:t>The '</a:t>
            </a:r>
            <a:r>
              <a:rPr lang="en-CH" sz="1100" b="0" i="0" u="none" strike="noStrike" cap="none" dirty="0" err="1">
                <a:solidFill>
                  <a:srgbClr val="000000"/>
                </a:solidFill>
                <a:effectLst/>
                <a:latin typeface="Arial"/>
                <a:ea typeface="Arial"/>
                <a:cs typeface="Arial"/>
                <a:sym typeface="Arial"/>
              </a:rPr>
              <a:t>platformization</a:t>
            </a:r>
            <a:r>
              <a:rPr lang="en-CH" sz="1100" b="0" i="0" u="none" strike="noStrike" cap="none" dirty="0">
                <a:solidFill>
                  <a:srgbClr val="000000"/>
                </a:solidFill>
                <a:effectLst/>
                <a:latin typeface="Arial"/>
                <a:ea typeface="Arial"/>
                <a:cs typeface="Arial"/>
                <a:sym typeface="Arial"/>
              </a:rPr>
              <a:t>' of news consumption means people get their news through digital platforms like social media and search engines rather than going directly to traditional news websites or print papers. Tech companies now act as the main gatekeepers for what news people see and read</a:t>
            </a:r>
            <a:r>
              <a:rPr lang="en-US" sz="1100" b="0" i="0" u="none" strike="noStrike" cap="none" dirty="0">
                <a:solidFill>
                  <a:srgbClr val="000000"/>
                </a:solidFill>
                <a:effectLst/>
                <a:latin typeface="Arial"/>
                <a:ea typeface="Arial"/>
                <a:cs typeface="Arial"/>
                <a:sym typeface="Arial"/>
              </a:rPr>
              <a:t> and of course this means what they see is decided through</a:t>
            </a:r>
            <a:r>
              <a:rPr lang="en-CH" sz="1100" b="0" i="0" u="none" strike="noStrike" cap="none" dirty="0">
                <a:solidFill>
                  <a:srgbClr val="000000"/>
                </a:solidFill>
                <a:effectLst/>
                <a:latin typeface="Arial"/>
                <a:ea typeface="Arial"/>
                <a:cs typeface="Arial"/>
                <a:sym typeface="Arial"/>
              </a:rPr>
              <a:t> </a:t>
            </a:r>
            <a:r>
              <a:rPr lang="en-CH" sz="1100" b="1" i="0" u="none" strike="noStrike" cap="none" dirty="0">
                <a:solidFill>
                  <a:srgbClr val="000000"/>
                </a:solidFill>
                <a:effectLst/>
                <a:latin typeface="Arial"/>
                <a:ea typeface="Arial"/>
                <a:cs typeface="Arial"/>
                <a:sym typeface="Arial"/>
              </a:rPr>
              <a:t>Algorithmic Curation:</a:t>
            </a:r>
            <a:r>
              <a:rPr lang="en-CH" sz="1100" b="0" i="0" u="none" strike="noStrike" cap="none" dirty="0">
                <a:solidFill>
                  <a:srgbClr val="000000"/>
                </a:solidFill>
                <a:effectLst/>
                <a:latin typeface="Arial"/>
                <a:ea typeface="Arial"/>
                <a:cs typeface="Arial"/>
                <a:sym typeface="Arial"/>
              </a:rPr>
              <a:t> Feeds choose what news stories appear based on user data and engagement, rather than a newspaper editor's traditional</a:t>
            </a:r>
            <a:r>
              <a:rPr lang="en-US" sz="1100" b="0" i="0" u="none" strike="noStrike" cap="none" dirty="0">
                <a:solidFill>
                  <a:srgbClr val="000000"/>
                </a:solidFill>
                <a:effectLst/>
                <a:latin typeface="Arial"/>
                <a:ea typeface="Arial"/>
                <a:cs typeface="Arial"/>
                <a:sym typeface="Arial"/>
              </a:rPr>
              <a:t> judgement – for better or worse. </a:t>
            </a:r>
            <a:endParaRPr lang="en-CH"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H" sz="1100" b="1" dirty="0"/>
              <a:t>27% of respondents globally get news from individual creators or influencers</a:t>
            </a:r>
            <a:r>
              <a:rPr lang="en-US" sz="1100" b="1" dirty="0"/>
              <a:t>. </a:t>
            </a:r>
            <a:r>
              <a:rPr lang="en-CH" sz="1100" dirty="0"/>
              <a:t>say</a:t>
            </a:r>
            <a:r>
              <a:rPr lang="en-US" sz="1100" dirty="0" err="1"/>
              <a:t>ing</a:t>
            </a:r>
            <a:r>
              <a:rPr lang="en-CH" sz="1100" dirty="0"/>
              <a:t> creators are more entertaining, easier to understand, and more relatable than traditional news outlets.</a:t>
            </a:r>
            <a:endParaRPr lang="en-US" sz="1100" b="1"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In a nutshell, more people now get their news and information from social media and influencers than by any other means – only 6% get their information from traditional newspapers.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42%, compared to 40% last year say  they are ‘active news avoiders’ which is a huge challenge for anyone trying to communicate anything to a large segment of the population. </a:t>
            </a:r>
          </a:p>
        </p:txBody>
      </p:sp>
    </p:spTree>
    <p:extLst>
      <p:ext uri="{BB962C8B-B14F-4D97-AF65-F5344CB8AC3E}">
        <p14:creationId xmlns:p14="http://schemas.microsoft.com/office/powerpoint/2010/main" val="1245473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08BC1B06-55D5-5418-3758-39EEA821A27D}"/>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A531849C-C661-703F-A6A5-50070A90DF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8D608733-83F2-E58F-8EE4-344CADE574D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t>58% of people are already replacing traditional search with GenAI *</a:t>
            </a:r>
            <a:r>
              <a:rPr lang="en-US" sz="1100" dirty="0" err="1"/>
              <a:t>CapGemini</a:t>
            </a:r>
            <a:r>
              <a:rPr lang="en-US" sz="1100" dirty="0"/>
              <a:t> and of those searches 60% no longer result in a click *</a:t>
            </a:r>
            <a:r>
              <a:rPr lang="en-US" sz="1100" dirty="0" err="1"/>
              <a:t>Bain&amp;Co</a:t>
            </a:r>
            <a:endParaRPr lang="en-US" sz="110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This search was using google – </a:t>
            </a:r>
            <a:r>
              <a:rPr lang="en-US" dirty="0" err="1"/>
              <a:t>gemini</a:t>
            </a:r>
            <a:r>
              <a:rPr lang="en-US" dirty="0"/>
              <a:t>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buNone/>
            </a:pPr>
            <a:endParaRPr lang="en-US" dirty="0"/>
          </a:p>
          <a:p>
            <a:pPr marL="0" lvl="0" indent="0">
              <a:buNone/>
            </a:pPr>
            <a:endParaRPr lang="en-US" dirty="0"/>
          </a:p>
        </p:txBody>
      </p:sp>
    </p:spTree>
    <p:extLst>
      <p:ext uri="{BB962C8B-B14F-4D97-AF65-F5344CB8AC3E}">
        <p14:creationId xmlns:p14="http://schemas.microsoft.com/office/powerpoint/2010/main" val="634164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a:extLst>
            <a:ext uri="{FF2B5EF4-FFF2-40B4-BE49-F238E27FC236}">
              <a16:creationId xmlns:a16="http://schemas.microsoft.com/office/drawing/2014/main" id="{A7799381-A87E-032B-4153-66F24FC83987}"/>
            </a:ext>
          </a:extLst>
        </p:cNvPr>
        <p:cNvGrpSpPr/>
        <p:nvPr/>
      </p:nvGrpSpPr>
      <p:grpSpPr>
        <a:xfrm>
          <a:off x="0" y="0"/>
          <a:ext cx="0" cy="0"/>
          <a:chOff x="0" y="0"/>
          <a:chExt cx="0" cy="0"/>
        </a:xfrm>
      </p:grpSpPr>
      <p:sp>
        <p:nvSpPr>
          <p:cNvPr id="121" name="Google Shape;121;g137b8616f99_0_200:notes">
            <a:extLst>
              <a:ext uri="{FF2B5EF4-FFF2-40B4-BE49-F238E27FC236}">
                <a16:creationId xmlns:a16="http://schemas.microsoft.com/office/drawing/2014/main" id="{DF6A62E4-264F-A0E6-D2A1-C23BD3555B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37b8616f99_0_200:notes">
            <a:extLst>
              <a:ext uri="{FF2B5EF4-FFF2-40B4-BE49-F238E27FC236}">
                <a16:creationId xmlns:a16="http://schemas.microsoft.com/office/drawing/2014/main" id="{24143DA5-BDCE-1B83-6195-27578C2D2F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CH" dirty="0"/>
              <a:t>AEO = Answer Engine Optimization</a:t>
            </a:r>
            <a:br>
              <a:rPr lang="en-CH" dirty="0"/>
            </a:br>
            <a:r>
              <a:rPr lang="en-CH" dirty="0"/>
              <a:t>Optimizing your content so it becomes the direct answer AI search, Google snippets, and voice assistants use. </a:t>
            </a:r>
          </a:p>
          <a:p>
            <a:r>
              <a:rPr lang="en-CH" dirty="0"/>
              <a:t>GEO = Generative Engine Optimization</a:t>
            </a:r>
            <a:endParaRPr lang="en-US" dirty="0"/>
          </a:p>
          <a:p>
            <a:r>
              <a:rPr lang="en-US" dirty="0"/>
              <a:t>What is fast coming: hyper personalized news as AI assistants become AI agents</a:t>
            </a:r>
          </a:p>
          <a:p>
            <a:r>
              <a:rPr lang="en-US" dirty="0"/>
              <a:t>AI use in real time voice language translation</a:t>
            </a:r>
          </a:p>
          <a:p>
            <a:endParaRPr dirty="0"/>
          </a:p>
        </p:txBody>
      </p:sp>
    </p:spTree>
    <p:extLst>
      <p:ext uri="{BB962C8B-B14F-4D97-AF65-F5344CB8AC3E}">
        <p14:creationId xmlns:p14="http://schemas.microsoft.com/office/powerpoint/2010/main" val="3444875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645FF369-419E-4265-D4A8-11358C66AFBB}"/>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1C1C3274-CDA7-60E6-850F-8049592541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1A847370-84CA-24DD-F438-C071DCD3D4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Our objectives haven’t varied much over the past few years as they are foundational but the way we are delivering them has evolved. </a:t>
            </a:r>
            <a:endParaRPr dirty="0"/>
          </a:p>
        </p:txBody>
      </p:sp>
    </p:spTree>
    <p:extLst>
      <p:ext uri="{BB962C8B-B14F-4D97-AF65-F5344CB8AC3E}">
        <p14:creationId xmlns:p14="http://schemas.microsoft.com/office/powerpoint/2010/main" val="1346625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37b8616f9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3514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4E0EB359-DDD6-3905-6D23-3A61B96AED45}"/>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3C9B3BC5-4DEB-E775-ACE1-330B192642E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C0ACB8E7-845E-7C54-1A79-C2DEFBDE1F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en-US" dirty="0"/>
              <a:t>Filmed at SKA Days in August</a:t>
            </a:r>
          </a:p>
          <a:p>
            <a:pPr marL="171450" lvl="0" indent="-171450" algn="l" rtl="0">
              <a:spcBef>
                <a:spcPts val="0"/>
              </a:spcBef>
              <a:spcAft>
                <a:spcPts val="0"/>
              </a:spcAft>
              <a:buFontTx/>
              <a:buChar char="-"/>
            </a:pPr>
            <a:r>
              <a:rPr lang="en-US" dirty="0"/>
              <a:t>Vignettes of the SKACH team and what we do</a:t>
            </a:r>
          </a:p>
          <a:p>
            <a:pPr marL="171450" lvl="0" indent="-171450" algn="l" rtl="0">
              <a:spcBef>
                <a:spcPts val="0"/>
              </a:spcBef>
              <a:spcAft>
                <a:spcPts val="0"/>
              </a:spcAft>
              <a:buFontTx/>
              <a:buChar char="-"/>
            </a:pPr>
            <a:r>
              <a:rPr lang="en-US" dirty="0"/>
              <a:t>12 episodes </a:t>
            </a:r>
          </a:p>
          <a:p>
            <a:pPr marL="0" lvl="0" indent="0" algn="l" rtl="0">
              <a:spcBef>
                <a:spcPts val="0"/>
              </a:spcBef>
              <a:spcAft>
                <a:spcPts val="0"/>
              </a:spcAft>
              <a:buFontTx/>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t>
            </a:r>
            <a:endParaRPr dirty="0"/>
          </a:p>
        </p:txBody>
      </p:sp>
    </p:spTree>
    <p:extLst>
      <p:ext uri="{BB962C8B-B14F-4D97-AF65-F5344CB8AC3E}">
        <p14:creationId xmlns:p14="http://schemas.microsoft.com/office/powerpoint/2010/main" val="361685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B768D1F6-481E-261C-BB1A-E824F5C18DCA}"/>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5036B9E9-4FE8-B39E-46A4-7F0D845AB1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07869309-EF35-856F-F510-B6854AC9B1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3756269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37b8616f9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Spikes are:</a:t>
            </a:r>
          </a:p>
          <a:p>
            <a:pPr marL="0" lvl="0" indent="0" algn="l" rtl="0">
              <a:spcBef>
                <a:spcPts val="0"/>
              </a:spcBef>
              <a:spcAft>
                <a:spcPts val="0"/>
              </a:spcAft>
              <a:buNone/>
            </a:pPr>
            <a:r>
              <a:rPr lang="en-US" dirty="0"/>
              <a:t>October – Swiss Industrial Innovation Article, Jean-Paul and Carolyn meeting Australian Ambassador in Switzerland and the Swiss Embassy in South Korea</a:t>
            </a:r>
          </a:p>
          <a:p>
            <a:pPr marL="0" lvl="0" indent="0" algn="l" rtl="0">
              <a:spcBef>
                <a:spcPts val="0"/>
              </a:spcBef>
              <a:spcAft>
                <a:spcPts val="0"/>
              </a:spcAft>
              <a:buNone/>
            </a:pPr>
            <a:r>
              <a:rPr lang="en-US" dirty="0"/>
              <a:t>January-March – First fringes announcement with a Swiss tech recap, Cosmo in the Alps, SKA Winter meeting, launch of Stars behind the Science and a feature on Susanne Wampfler for the International Day of women and girls in Science</a:t>
            </a:r>
          </a:p>
          <a:p>
            <a:pPr marL="0" lvl="0" indent="0" algn="l" rtl="0">
              <a:spcBef>
                <a:spcPts val="0"/>
              </a:spcBef>
              <a:spcAft>
                <a:spcPts val="0"/>
              </a:spcAft>
              <a:buNone/>
            </a:pPr>
            <a:r>
              <a:rPr lang="en-US" dirty="0"/>
              <a:t>June/July – Fantasy Basel, event with Australian Embassy and EAS in Lausanne  </a:t>
            </a:r>
          </a:p>
          <a:p>
            <a:pPr marL="0" lvl="0" indent="0" algn="l" rtl="0">
              <a:spcBef>
                <a:spcPts val="0"/>
              </a:spcBef>
              <a:spcAft>
                <a:spcPts val="0"/>
              </a:spcAft>
              <a:buNone/>
            </a:pPr>
            <a:r>
              <a:rPr lang="en-US" dirty="0"/>
              <a:t>Impressions up 60-thousand on the year before – shows that we are spreading our message widely and using our connections and networks to amplify our content. </a:t>
            </a:r>
          </a:p>
          <a:p>
            <a:pPr marL="0" lvl="0" indent="0" algn="l" rtl="0">
              <a:spcBef>
                <a:spcPts val="0"/>
              </a:spcBef>
              <a:spcAft>
                <a:spcPts val="0"/>
              </a:spcAft>
              <a:buNone/>
            </a:pPr>
            <a:r>
              <a:rPr lang="en-US" dirty="0"/>
              <a:t>Why is it important that we grow our following and amplify our content: some of the people who follow us: Paul Wood, chief editor of Nature Astronomy follows us on LinkedIn and liked a post about a meeting in Zermatt re the </a:t>
            </a:r>
            <a:r>
              <a:rPr lang="en-US" dirty="0" err="1"/>
              <a:t>ngEHT</a:t>
            </a:r>
            <a:r>
              <a:rPr lang="en-US" dirty="0"/>
              <a:t>; VC and investing; Directors of National Research Councils; a Titans Space Astronaut Candidate; and our funders SERI – Simon Berger </a:t>
            </a:r>
            <a:r>
              <a:rPr lang="en-US"/>
              <a:t>just presented – </a:t>
            </a:r>
            <a:r>
              <a:rPr lang="en-US" dirty="0"/>
              <a:t>we have to be serious about regularly communicating our work, our vision our results and our value to our community. </a:t>
            </a:r>
            <a:endParaRPr dirty="0"/>
          </a:p>
        </p:txBody>
      </p:sp>
    </p:spTree>
    <p:extLst>
      <p:ext uri="{BB962C8B-B14F-4D97-AF65-F5344CB8AC3E}">
        <p14:creationId xmlns:p14="http://schemas.microsoft.com/office/powerpoint/2010/main" val="1449063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788AC9B6-881A-5E11-7A2F-B246229C8A48}"/>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606E48EA-5264-A5A1-AC4B-2780EF8CE52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E0CAC04A-D9F9-5D41-CD89-BC4E17950B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43949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EA85AEB6-E6FD-2EB9-9B86-03990A3DB066}"/>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C1C8ECAB-1AF3-07FC-EC44-EAD4642F8A8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C7B5CE5B-2573-0E68-F311-730750D93CE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769598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354FCA52-4658-C739-6D34-6DD5276CCA32}"/>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36635F7F-FBFA-5435-8D2B-61EE686CD2D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1192053E-BCEE-0B15-96A7-2D2479C383E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ESA astronaut </a:t>
            </a:r>
            <a:r>
              <a:rPr lang="en-CH" sz="1100" b="0" i="0" u="none" strike="noStrike" cap="none" dirty="0">
                <a:solidFill>
                  <a:srgbClr val="000000"/>
                </a:solidFill>
                <a:effectLst/>
                <a:latin typeface="Arial"/>
                <a:ea typeface="Arial"/>
                <a:cs typeface="Arial"/>
                <a:sym typeface="Arial"/>
              </a:rPr>
              <a:t>Michaela </a:t>
            </a:r>
            <a:r>
              <a:rPr lang="en-CH" sz="1100" b="0" i="0" u="none" strike="noStrike" cap="none" dirty="0" err="1">
                <a:solidFill>
                  <a:srgbClr val="000000"/>
                </a:solidFill>
                <a:effectLst/>
                <a:latin typeface="Arial"/>
                <a:ea typeface="Arial"/>
                <a:cs typeface="Arial"/>
                <a:sym typeface="Arial"/>
              </a:rPr>
              <a:t>Benthaus</a:t>
            </a:r>
            <a:r>
              <a:rPr lang="en-US" sz="1100" b="0" i="0" u="none" strike="noStrike" cap="none" dirty="0">
                <a:solidFill>
                  <a:srgbClr val="000000"/>
                </a:solidFill>
                <a:effectLst/>
                <a:latin typeface="Arial"/>
                <a:ea typeface="Arial"/>
                <a:cs typeface="Arial"/>
                <a:sym typeface="Arial"/>
              </a:rPr>
              <a:t> – first wheelchair user to go into space in 2025</a:t>
            </a:r>
            <a:endParaRPr dirty="0"/>
          </a:p>
        </p:txBody>
      </p:sp>
    </p:spTree>
    <p:extLst>
      <p:ext uri="{BB962C8B-B14F-4D97-AF65-F5344CB8AC3E}">
        <p14:creationId xmlns:p14="http://schemas.microsoft.com/office/powerpoint/2010/main" val="2364819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4B8B4FC9-15FE-51B7-24F5-AA48E8D4DCB0}"/>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45370EDE-32C1-989E-E0B0-F6AB002F5E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F63F20F7-A01C-1C5F-9330-1A3247266C0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49003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37b8616f9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85750" lvl="5" indent="-285750">
              <a:buFont typeface="Arial" panose="020B0604020202020204" pitchFamily="34" charset="0"/>
              <a:buChar char="•"/>
            </a:pPr>
            <a:r>
              <a:rPr lang="en-US" dirty="0">
                <a:solidFill>
                  <a:srgbClr val="FF0000"/>
                </a:solidFill>
              </a:rPr>
              <a:t>Almost 2500</a:t>
            </a:r>
            <a:r>
              <a:rPr lang="en-US" dirty="0"/>
              <a:t> downloads – long tail</a:t>
            </a:r>
          </a:p>
          <a:p>
            <a:pPr marL="285750" lvl="5" indent="-285750">
              <a:buFont typeface="Arial" panose="020B0604020202020204" pitchFamily="34" charset="0"/>
              <a:buChar char="•"/>
            </a:pPr>
            <a:r>
              <a:rPr lang="en-US" dirty="0"/>
              <a:t>Done very well in France and Switzerland, Canada - we will continue to promote more at events</a:t>
            </a:r>
          </a:p>
          <a:p>
            <a:pPr marL="285750" lvl="5" indent="-285750">
              <a:buFont typeface="Arial" panose="020B0604020202020204" pitchFamily="34" charset="0"/>
              <a:buChar char="•"/>
            </a:pPr>
            <a:r>
              <a:rPr lang="en-US" dirty="0"/>
              <a:t>Introductory episode and black holes were most listened to last time I presented but there’s been a big uptick in listeners to Dark and Quiet Skies</a:t>
            </a:r>
          </a:p>
          <a:p>
            <a:pPr marL="285750" lvl="5" indent="-285750">
              <a:buFont typeface="Arial" panose="020B0604020202020204" pitchFamily="34" charset="0"/>
              <a:buChar char="•"/>
            </a:pPr>
            <a:r>
              <a:rPr lang="en-US" dirty="0"/>
              <a:t>Radio Cosmos Series #2!</a:t>
            </a:r>
          </a:p>
          <a:p>
            <a:pPr marL="285750" lvl="5" indent="-285750">
              <a:buFont typeface="Arial" panose="020B0604020202020204" pitchFamily="34" charset="0"/>
              <a:buChar char="•"/>
            </a:pPr>
            <a:r>
              <a:rPr lang="en-US" dirty="0"/>
              <a:t>Cogito Foundation and the Bern </a:t>
            </a:r>
            <a:r>
              <a:rPr lang="en-US" dirty="0" err="1"/>
              <a:t>bergemindere</a:t>
            </a:r>
            <a:r>
              <a:rPr lang="en-US" dirty="0"/>
              <a:t>.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3984548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57109135-21B7-8E98-FF29-635BCD61CEE9}"/>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B8E06C12-3BF8-75CF-43D9-CBEA9C2C023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AEA15E5B-12B2-3198-8C55-481DC8EE6D9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buNone/>
            </a:pPr>
            <a:endParaRPr lang="en-US" dirty="0"/>
          </a:p>
        </p:txBody>
      </p:sp>
    </p:spTree>
    <p:extLst>
      <p:ext uri="{BB962C8B-B14F-4D97-AF65-F5344CB8AC3E}">
        <p14:creationId xmlns:p14="http://schemas.microsoft.com/office/powerpoint/2010/main" val="3801438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37b8616f9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Volunteer for Agora!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8082826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3906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B6268542-0795-8018-12C1-0B12457D6DFD}"/>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03EE4826-E1F4-2552-495C-4A7DD3F9F6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35DE9DED-F8BE-7239-1D56-E13FAB782A7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buNone/>
            </a:pPr>
            <a:endParaRPr lang="en-US" dirty="0"/>
          </a:p>
          <a:p>
            <a:pPr marL="0" lvl="0" indent="0">
              <a:buNone/>
            </a:pPr>
            <a:endParaRPr lang="en-US" dirty="0"/>
          </a:p>
        </p:txBody>
      </p:sp>
    </p:spTree>
    <p:extLst>
      <p:ext uri="{BB962C8B-B14F-4D97-AF65-F5344CB8AC3E}">
        <p14:creationId xmlns:p14="http://schemas.microsoft.com/office/powerpoint/2010/main" val="20436089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3161E419-9231-BEEB-A98F-94515A36E53E}"/>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3A60E8DA-05AF-F19E-8364-95C089AC6D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7434C1C2-FA8C-C6E1-6598-755F594579A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a:p>
            <a:pPr marL="158750" indent="0">
              <a:buNone/>
            </a:pPr>
            <a:r>
              <a:rPr lang="en-US" sz="1100" b="0" i="0" u="none" strike="noStrike" cap="none" dirty="0">
                <a:solidFill>
                  <a:srgbClr val="000000"/>
                </a:solidFill>
                <a:effectLst/>
                <a:latin typeface="Arial"/>
                <a:ea typeface="Arial"/>
                <a:cs typeface="Arial"/>
                <a:sym typeface="Arial"/>
              </a:rPr>
              <a:t>We are communicating our work and our brand, our vision, our authenticity, commitment, passion and value as best we can with almost no budget, but what social and media landscape are we communicating into? </a:t>
            </a:r>
          </a:p>
          <a:p>
            <a:pPr marL="158750" indent="0">
              <a:buNone/>
            </a:pPr>
            <a:endParaRPr lang="en-US" sz="1100" b="0" i="0" u="none" strike="noStrike" cap="none" dirty="0">
              <a:solidFill>
                <a:srgbClr val="000000"/>
              </a:solidFill>
              <a:effectLst/>
              <a:latin typeface="Arial"/>
              <a:ea typeface="Arial"/>
              <a:cs typeface="Arial"/>
              <a:sym typeface="Arial"/>
            </a:endParaRPr>
          </a:p>
          <a:p>
            <a:pPr marL="342900" indent="-342900">
              <a:buFontTx/>
              <a:buChar char="-"/>
            </a:pPr>
            <a:r>
              <a:rPr lang="en-US" sz="1100" dirty="0"/>
              <a:t>Geopolitical instability, post-truth world – lack of trust in science and the value of science</a:t>
            </a:r>
          </a:p>
          <a:p>
            <a:pPr marL="342900" indent="-342900">
              <a:buFontTx/>
              <a:buChar char="-"/>
            </a:pPr>
            <a:r>
              <a:rPr lang="en-US" sz="1100" dirty="0"/>
              <a:t>Shrinking public funding – pressure to demonstrate value and link to societal benefits</a:t>
            </a:r>
          </a:p>
          <a:p>
            <a:pPr marL="342900" indent="-342900">
              <a:buFontTx/>
              <a:buChar char="-"/>
            </a:pPr>
            <a:r>
              <a:rPr lang="en-US" sz="1100" dirty="0"/>
              <a:t>Growing accountability demands from funders</a:t>
            </a:r>
          </a:p>
          <a:p>
            <a:pPr marL="342900" indent="-342900">
              <a:buFontTx/>
              <a:buChar char="-"/>
            </a:pPr>
            <a:r>
              <a:rPr lang="en-US" sz="1100" dirty="0"/>
              <a:t>Public disconnect to fundamental research</a:t>
            </a:r>
          </a:p>
          <a:p>
            <a:pPr marL="342900" indent="-342900">
              <a:buFontTx/>
              <a:buChar char="-"/>
            </a:pPr>
            <a:endParaRPr lang="en-US" sz="1100" dirty="0"/>
          </a:p>
          <a:p>
            <a:pPr marL="342900" indent="-342900">
              <a:buFontTx/>
              <a:buChar char="-"/>
            </a:pPr>
            <a:r>
              <a:rPr lang="en-US" sz="1100" dirty="0"/>
              <a:t>This landscape and these challenges influence how we need to communicate about ourselves and engage with our key audiences on who we are, what we do, why it is important and why we deserve the ‘social </a:t>
            </a:r>
            <a:r>
              <a:rPr lang="en-US" sz="1100" dirty="0" err="1"/>
              <a:t>licence</a:t>
            </a:r>
            <a:r>
              <a:rPr lang="en-US" sz="1100" dirty="0"/>
              <a:t>’ to continue. </a:t>
            </a:r>
          </a:p>
          <a:p>
            <a:pPr marL="158750" indent="0">
              <a:buNone/>
            </a:pPr>
            <a:endParaRPr lang="en-CH" sz="1100" b="0" i="0" u="none" strike="noStrike" cap="none" dirty="0">
              <a:solidFill>
                <a:srgbClr val="000000"/>
              </a:solidFill>
              <a:effectLst/>
              <a:latin typeface="Arial"/>
              <a:ea typeface="Arial"/>
              <a:cs typeface="Arial"/>
              <a:sym typeface="Arial"/>
            </a:endParaRPr>
          </a:p>
          <a:p>
            <a:pPr marL="158750" indent="0">
              <a:buNone/>
            </a:pPr>
            <a:r>
              <a:rPr lang="en-US" sz="1100" b="0" i="0" u="none" strike="noStrike" cap="none" dirty="0">
                <a:solidFill>
                  <a:srgbClr val="000000"/>
                </a:solidFill>
                <a:effectLst/>
                <a:latin typeface="Arial"/>
                <a:ea typeface="Arial"/>
                <a:cs typeface="Arial"/>
                <a:sym typeface="Arial"/>
              </a:rPr>
              <a:t> </a:t>
            </a:r>
            <a:endParaRPr lang="en-CH" sz="1100" b="0" i="0" u="none" strike="noStrike" cap="none" dirty="0">
              <a:solidFill>
                <a:srgbClr val="000000"/>
              </a:solidFill>
              <a:effectLst/>
              <a:latin typeface="Arial"/>
              <a:ea typeface="Arial"/>
              <a:cs typeface="Arial"/>
              <a:sym typeface="Arial"/>
            </a:endParaRPr>
          </a:p>
          <a:p>
            <a:pPr marL="0" lvl="0" indent="0" algn="l" rtl="0">
              <a:spcBef>
                <a:spcPts val="0"/>
              </a:spcBef>
              <a:spcAft>
                <a:spcPts val="0"/>
              </a:spcAft>
              <a:buNone/>
            </a:pPr>
            <a:endParaRPr lang="en-US" dirty="0"/>
          </a:p>
          <a:p>
            <a:pPr marL="0" lvl="0" indent="0">
              <a:buNone/>
            </a:pPr>
            <a:endParaRPr dirty="0"/>
          </a:p>
        </p:txBody>
      </p:sp>
    </p:spTree>
    <p:extLst>
      <p:ext uri="{BB962C8B-B14F-4D97-AF65-F5344CB8AC3E}">
        <p14:creationId xmlns:p14="http://schemas.microsoft.com/office/powerpoint/2010/main" val="3996676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F6F8F851-31F6-0D12-E1B7-B58D8E2F9E4D}"/>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040E65D5-6AFF-4A6C-A7E0-F10983080D4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CEE5E841-2984-41BF-4CA0-BC84B4C4BD1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48584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AF00E9-A49D-4007-B3B9-A3783809E505}" type="slidenum">
              <a:rPr lang="en-US" smtClean="0"/>
              <a:t>24</a:t>
            </a:fld>
            <a:endParaRPr lang="en-US" dirty="0"/>
          </a:p>
        </p:txBody>
      </p:sp>
    </p:spTree>
    <p:extLst>
      <p:ext uri="{BB962C8B-B14F-4D97-AF65-F5344CB8AC3E}">
        <p14:creationId xmlns:p14="http://schemas.microsoft.com/office/powerpoint/2010/main" val="4330567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8074A81D-5544-388D-B6F5-8A8F687C4A87}"/>
            </a:ext>
          </a:extLst>
        </p:cNvPr>
        <p:cNvGrpSpPr/>
        <p:nvPr/>
      </p:nvGrpSpPr>
      <p:grpSpPr>
        <a:xfrm>
          <a:off x="0" y="0"/>
          <a:ext cx="0" cy="0"/>
          <a:chOff x="0" y="0"/>
          <a:chExt cx="0" cy="0"/>
        </a:xfrm>
      </p:grpSpPr>
      <p:sp>
        <p:nvSpPr>
          <p:cNvPr id="70" name="Google Shape;70;g137b8616f99_0_8:notes">
            <a:extLst>
              <a:ext uri="{FF2B5EF4-FFF2-40B4-BE49-F238E27FC236}">
                <a16:creationId xmlns:a16="http://schemas.microsoft.com/office/drawing/2014/main" id="{D869FE92-61B4-6515-ADAD-C809ECC50D2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37b8616f99_0_8:notes">
            <a:extLst>
              <a:ext uri="{FF2B5EF4-FFF2-40B4-BE49-F238E27FC236}">
                <a16:creationId xmlns:a16="http://schemas.microsoft.com/office/drawing/2014/main" id="{A26F2C66-405D-579F-1D12-17DDF86DCCD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Paid media – we don’t have a budget</a:t>
            </a:r>
          </a:p>
          <a:p>
            <a:pPr marL="0" lvl="0" indent="0" algn="l" rtl="0">
              <a:spcBef>
                <a:spcPts val="0"/>
              </a:spcBef>
              <a:spcAft>
                <a:spcPts val="0"/>
              </a:spcAft>
              <a:buNone/>
            </a:pPr>
            <a:r>
              <a:rPr lang="en-US" dirty="0"/>
              <a:t>In past presentations I’ve broken down our success between owned and earned owned are platforms such as our website, our social media channels, our events etc. and traditionally, owned has been media articles, interviews on radio and television etc. but as the media landscape changes faster than ever before the lines are increasingly blurred – for example when others share our social media posts and amplify our message to their followers this is ‘earned media’ even if it originated as owned. </a:t>
            </a:r>
            <a:endParaRPr dirty="0"/>
          </a:p>
        </p:txBody>
      </p:sp>
    </p:spTree>
    <p:extLst>
      <p:ext uri="{BB962C8B-B14F-4D97-AF65-F5344CB8AC3E}">
        <p14:creationId xmlns:p14="http://schemas.microsoft.com/office/powerpoint/2010/main" val="1724797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 sub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96D26C0-4AFC-33CC-99BE-317E9A844352}"/>
              </a:ext>
            </a:extLst>
          </p:cNvPr>
          <p:cNvSpPr>
            <a:spLocks noGrp="1"/>
          </p:cNvSpPr>
          <p:nvPr>
            <p:ph type="pic" sz="quarter" idx="13" hasCustomPrompt="1"/>
          </p:nvPr>
        </p:nvSpPr>
        <p:spPr>
          <a:xfrm>
            <a:off x="0" y="0"/>
            <a:ext cx="9144000" cy="5143500"/>
          </a:xfrm>
        </p:spPr>
        <p:txBody>
          <a:bodyPr/>
          <a:lstStyle>
            <a:lvl1pPr marL="0" indent="0" algn="ctr">
              <a:buNone/>
              <a:defRPr sz="1500"/>
            </a:lvl1pPr>
          </a:lstStyle>
          <a:p>
            <a:r>
              <a:rPr lang="en-US" dirty="0"/>
              <a:t>Click icon to insert picture</a:t>
            </a:r>
          </a:p>
        </p:txBody>
      </p:sp>
      <p:sp>
        <p:nvSpPr>
          <p:cNvPr id="2" name="Title 1">
            <a:extLst>
              <a:ext uri="{FF2B5EF4-FFF2-40B4-BE49-F238E27FC236}">
                <a16:creationId xmlns:a16="http://schemas.microsoft.com/office/drawing/2014/main" id="{32772C41-A024-2F33-1F04-21E003FA7291}"/>
              </a:ext>
            </a:extLst>
          </p:cNvPr>
          <p:cNvSpPr>
            <a:spLocks noGrp="1"/>
          </p:cNvSpPr>
          <p:nvPr>
            <p:ph type="ctrTitle" hasCustomPrompt="1"/>
          </p:nvPr>
        </p:nvSpPr>
        <p:spPr>
          <a:xfrm>
            <a:off x="1143000" y="1032510"/>
            <a:ext cx="6858000" cy="1714500"/>
          </a:xfrm>
        </p:spPr>
        <p:txBody>
          <a:bodyPr anchor="b">
            <a:noAutofit/>
          </a:bodyPr>
          <a:lstStyle>
            <a:lvl1pPr algn="ctr">
              <a:defRPr sz="4050"/>
            </a:lvl1pPr>
          </a:lstStyle>
          <a:p>
            <a:r>
              <a:rPr lang="en-US" dirty="0"/>
              <a:t>Click to add title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143000" y="2849880"/>
            <a:ext cx="6858000" cy="1714500"/>
          </a:xfrm>
        </p:spPr>
        <p:txBody>
          <a:bodyPr>
            <a:noAutofit/>
          </a:bodyPr>
          <a:lstStyle>
            <a:lvl1pPr marL="0" indent="0" algn="ctr">
              <a:buNone/>
              <a:defRPr sz="135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add subtitle</a:t>
            </a:r>
          </a:p>
        </p:txBody>
      </p:sp>
      <p:sp>
        <p:nvSpPr>
          <p:cNvPr id="4" name="Date Placeholder 3">
            <a:extLst>
              <a:ext uri="{FF2B5EF4-FFF2-40B4-BE49-F238E27FC236}">
                <a16:creationId xmlns:a16="http://schemas.microsoft.com/office/drawing/2014/main" id="{C0070940-5919-2C95-2278-32E50BF14DD1}"/>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1957D599-49CF-19FE-6D86-C5EDB765F41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931DF1-1C8D-86B9-BFDD-098FFC00FDC2}"/>
              </a:ext>
            </a:extLst>
          </p:cNvPr>
          <p:cNvSpPr>
            <a:spLocks noGrp="1"/>
          </p:cNvSpPr>
          <p:nvPr>
            <p:ph type="sldNum" sz="quarter" idx="12"/>
          </p:nvPr>
        </p:nvSpPr>
        <p:spPr/>
        <p:txBody>
          <a:bodyPr/>
          <a:lstStyle/>
          <a:p>
            <a:fld id="{CBD12358-51D2-46B3-9BDE-DF29528B9454}" type="slidenum">
              <a:rPr lang="en-US" smtClean="0"/>
              <a:t>‹N°›</a:t>
            </a:fld>
            <a:endParaRPr lang="en-US" dirty="0"/>
          </a:p>
        </p:txBody>
      </p:sp>
    </p:spTree>
    <p:extLst>
      <p:ext uri="{BB962C8B-B14F-4D97-AF65-F5344CB8AC3E}">
        <p14:creationId xmlns:p14="http://schemas.microsoft.com/office/powerpoint/2010/main" val="58758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90.png"/><Relationship Id="rId4" Type="http://schemas.openxmlformats.org/officeDocument/2006/relationships/customXml" Target="../ink/ink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00.png"/><Relationship Id="rId4" Type="http://schemas.openxmlformats.org/officeDocument/2006/relationships/customXml" Target="../ink/ink2.xml"/></Relationships>
</file>

<file path=ppt/slides/_rels/slide14.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8.jpeg"/><Relationship Id="rId7" Type="http://schemas.openxmlformats.org/officeDocument/2006/relationships/image" Target="../media/image15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image" Target="../media/image2.png"/><Relationship Id="rId4" Type="http://schemas.openxmlformats.org/officeDocument/2006/relationships/image" Target="../media/image19.jpg"/><Relationship Id="rId9" Type="http://schemas.openxmlformats.org/officeDocument/2006/relationships/image" Target="../media/image21.jpg"/></Relationships>
</file>

<file path=ppt/slides/_rels/slide15.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2.png"/><Relationship Id="rId7"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150.png"/><Relationship Id="rId10" Type="http://schemas.openxmlformats.org/officeDocument/2006/relationships/image" Target="../media/image26.jpg"/><Relationship Id="rId4" Type="http://schemas.openxmlformats.org/officeDocument/2006/relationships/customXml" Target="../ink/ink4.xml"/><Relationship Id="rId9" Type="http://schemas.openxmlformats.org/officeDocument/2006/relationships/image" Target="../media/image25.jpg"/></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18/10/relationships/comments" Target="../comments/modernComment_158_85624F72.xml"/><Relationship Id="rId7"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customXml" Target="../ink/ink5.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20.png"/><Relationship Id="rId4" Type="http://schemas.openxmlformats.org/officeDocument/2006/relationships/customXml" Target="../ink/ink6.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png"/><Relationship Id="rId9"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png"/><Relationship Id="rId7"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49.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
        <p:cNvGrpSpPr/>
        <p:nvPr/>
      </p:nvGrpSpPr>
      <p:grpSpPr>
        <a:xfrm>
          <a:off x="0" y="0"/>
          <a:ext cx="0" cy="0"/>
          <a:chOff x="0" y="0"/>
          <a:chExt cx="0" cy="0"/>
        </a:xfrm>
      </p:grpSpPr>
      <p:sp>
        <p:nvSpPr>
          <p:cNvPr id="58" name="Google Shape;58;p14"/>
          <p:cNvSpPr/>
          <p:nvPr/>
        </p:nvSpPr>
        <p:spPr>
          <a:xfrm>
            <a:off x="16300" y="21573"/>
            <a:ext cx="9144000" cy="5143500"/>
          </a:xfrm>
          <a:prstGeom prst="rect">
            <a:avLst/>
          </a:prstGeom>
          <a:solidFill>
            <a:srgbClr val="000000">
              <a:alpha val="26190"/>
            </a:srgbClr>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4"/>
          <p:cNvSpPr txBox="1">
            <a:spLocks noGrp="1"/>
          </p:cNvSpPr>
          <p:nvPr>
            <p:ph type="ctrTitle"/>
          </p:nvPr>
        </p:nvSpPr>
        <p:spPr>
          <a:xfrm>
            <a:off x="311700" y="1379194"/>
            <a:ext cx="8520600" cy="205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dirty="0">
                <a:solidFill>
                  <a:schemeClr val="lt1"/>
                </a:solidFill>
                <a:latin typeface="Lora"/>
                <a:ea typeface="Lora"/>
                <a:cs typeface="Lora"/>
                <a:sym typeface="Lora"/>
              </a:rPr>
              <a:t>SKACH </a:t>
            </a:r>
            <a:br>
              <a:rPr lang="en-US" dirty="0">
                <a:solidFill>
                  <a:schemeClr val="lt1"/>
                </a:solidFill>
                <a:latin typeface="Lora"/>
                <a:ea typeface="Lora"/>
                <a:cs typeface="Lora"/>
                <a:sym typeface="Lora"/>
              </a:rPr>
            </a:br>
            <a:r>
              <a:rPr lang="en-US" dirty="0">
                <a:solidFill>
                  <a:schemeClr val="lt1"/>
                </a:solidFill>
                <a:latin typeface="Lora"/>
                <a:ea typeface="Lora"/>
                <a:cs typeface="Lora"/>
                <a:sym typeface="Lora"/>
              </a:rPr>
              <a:t>Strategic Communications and Outreach</a:t>
            </a:r>
            <a:endParaRPr dirty="0">
              <a:solidFill>
                <a:schemeClr val="lt1"/>
              </a:solidFill>
              <a:latin typeface="Lora"/>
              <a:ea typeface="Lora"/>
              <a:cs typeface="Lora"/>
              <a:sym typeface="Lora"/>
            </a:endParaRPr>
          </a:p>
        </p:txBody>
      </p:sp>
      <p:sp>
        <p:nvSpPr>
          <p:cNvPr id="60" name="Google Shape;60;p14"/>
          <p:cNvSpPr txBox="1">
            <a:spLocks noGrp="1"/>
          </p:cNvSpPr>
          <p:nvPr>
            <p:ph type="subTitle" idx="1"/>
          </p:nvPr>
        </p:nvSpPr>
        <p:spPr>
          <a:xfrm>
            <a:off x="311700" y="3648739"/>
            <a:ext cx="8520600" cy="792600"/>
          </a:xfrm>
          <a:prstGeom prst="rect">
            <a:avLst/>
          </a:prstGeom>
        </p:spPr>
        <p:txBody>
          <a:bodyPr spcFirstLastPara="1" wrap="square" lIns="91425" tIns="91425" rIns="91425" bIns="91425" anchor="t" anchorCtr="0">
            <a:normAutofit fontScale="85000" lnSpcReduction="20000"/>
          </a:bodyPr>
          <a:lstStyle/>
          <a:p>
            <a:pPr marL="0" lvl="0" indent="0"/>
            <a:r>
              <a:rPr lang="en-US" dirty="0">
                <a:solidFill>
                  <a:schemeClr val="lt1"/>
                </a:solidFill>
                <a:latin typeface="+mj-lt"/>
                <a:ea typeface="Lora"/>
                <a:cs typeface="Lora"/>
                <a:sym typeface="Lora"/>
              </a:rPr>
              <a:t>SKA Days </a:t>
            </a:r>
            <a:r>
              <a:rPr lang="en-CH" dirty="0">
                <a:solidFill>
                  <a:schemeClr val="bg1"/>
                </a:solidFill>
                <a:latin typeface="+mj-lt"/>
              </a:rPr>
              <a:t>Neuchâtel</a:t>
            </a:r>
            <a:endParaRPr lang="en-US" dirty="0">
              <a:solidFill>
                <a:schemeClr val="bg1"/>
              </a:solidFill>
              <a:latin typeface="+mj-lt"/>
              <a:ea typeface="Lora"/>
              <a:cs typeface="Lora"/>
              <a:sym typeface="Lora"/>
            </a:endParaRPr>
          </a:p>
          <a:p>
            <a:pPr marL="0" lvl="0" indent="0" algn="ctr" rtl="0">
              <a:spcBef>
                <a:spcPts val="0"/>
              </a:spcBef>
              <a:spcAft>
                <a:spcPts val="0"/>
              </a:spcAft>
              <a:buNone/>
            </a:pPr>
            <a:r>
              <a:rPr lang="en-US" dirty="0">
                <a:solidFill>
                  <a:schemeClr val="lt1"/>
                </a:solidFill>
                <a:latin typeface="+mj-lt"/>
                <a:ea typeface="Lora"/>
                <a:cs typeface="Lora"/>
                <a:sym typeface="Lora"/>
              </a:rPr>
              <a:t>August 2026</a:t>
            </a:r>
            <a:endParaRPr lang="en" dirty="0">
              <a:solidFill>
                <a:schemeClr val="lt1"/>
              </a:solidFill>
              <a:latin typeface="+mj-lt"/>
              <a:ea typeface="Lora"/>
              <a:cs typeface="Lora"/>
              <a:sym typeface="Lora"/>
            </a:endParaRPr>
          </a:p>
          <a:p>
            <a:pPr marL="0" lvl="0" indent="0" algn="ctr" rtl="0">
              <a:spcBef>
                <a:spcPts val="0"/>
              </a:spcBef>
              <a:spcAft>
                <a:spcPts val="0"/>
              </a:spcAft>
              <a:buNone/>
            </a:pPr>
            <a:endParaRPr lang="en" dirty="0">
              <a:solidFill>
                <a:schemeClr val="lt1"/>
              </a:solidFill>
              <a:latin typeface="Lora"/>
              <a:ea typeface="Lora"/>
              <a:cs typeface="Lora"/>
              <a:sym typeface="Lor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E6392DEE-DDFB-2812-8387-3E7980423196}"/>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E351AFA1-5C24-AA1B-C16C-371EBBD8A428}"/>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635A2A44-815E-2DC3-893A-4A88CF9D40D1}"/>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BE535FFB-7D17-7C79-9F97-6F64718DB46F}"/>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sp>
        <p:nvSpPr>
          <p:cNvPr id="2" name="Rectangle 1">
            <a:extLst>
              <a:ext uri="{FF2B5EF4-FFF2-40B4-BE49-F238E27FC236}">
                <a16:creationId xmlns:a16="http://schemas.microsoft.com/office/drawing/2014/main" id="{7361F4C9-4EBF-1802-A276-25E9E63464B4}"/>
              </a:ext>
            </a:extLst>
          </p:cNvPr>
          <p:cNvSpPr/>
          <p:nvPr/>
        </p:nvSpPr>
        <p:spPr>
          <a:xfrm>
            <a:off x="313176" y="738413"/>
            <a:ext cx="6177565" cy="584775"/>
          </a:xfrm>
          <a:prstGeom prst="rect">
            <a:avLst/>
          </a:prstGeom>
        </p:spPr>
        <p:txBody>
          <a:bodyPr wrap="square">
            <a:spAutoFit/>
          </a:bodyPr>
          <a:lstStyle/>
          <a:p>
            <a:r>
              <a:rPr lang="en-US" sz="3200" dirty="0"/>
              <a:t>Agenda </a:t>
            </a:r>
          </a:p>
        </p:txBody>
      </p:sp>
      <p:sp>
        <p:nvSpPr>
          <p:cNvPr id="3" name="TextBox 2">
            <a:extLst>
              <a:ext uri="{FF2B5EF4-FFF2-40B4-BE49-F238E27FC236}">
                <a16:creationId xmlns:a16="http://schemas.microsoft.com/office/drawing/2014/main" id="{C7960493-4C5B-5646-6792-E1FE3B5C217E}"/>
              </a:ext>
            </a:extLst>
          </p:cNvPr>
          <p:cNvSpPr txBox="1"/>
          <p:nvPr/>
        </p:nvSpPr>
        <p:spPr>
          <a:xfrm>
            <a:off x="313176" y="1835690"/>
            <a:ext cx="8079698" cy="2277547"/>
          </a:xfrm>
          <a:prstGeom prst="rect">
            <a:avLst/>
          </a:prstGeom>
          <a:noFill/>
        </p:spPr>
        <p:txBody>
          <a:bodyPr wrap="square" rtlCol="0">
            <a:spAutoFit/>
          </a:bodyPr>
          <a:lstStyle/>
          <a:p>
            <a:pPr marL="285750" indent="-285750">
              <a:buFont typeface="Arial" panose="020B0604020202020204" pitchFamily="34" charset="0"/>
              <a:buChar char="•"/>
            </a:pPr>
            <a:r>
              <a:rPr lang="en-US" sz="1600" dirty="0"/>
              <a:t>The value of science communication </a:t>
            </a:r>
          </a:p>
          <a:p>
            <a:pPr marL="285750" indent="-285750">
              <a:buFont typeface="Arial" panose="020B0604020202020204" pitchFamily="34" charset="0"/>
              <a:buChar char="•"/>
            </a:pPr>
            <a:r>
              <a:rPr lang="en-US" sz="1600" dirty="0"/>
              <a:t>The Communication Landscape today </a:t>
            </a:r>
          </a:p>
          <a:p>
            <a:pPr marL="285750" indent="-285750">
              <a:buFont typeface="Arial" panose="020B0604020202020204" pitchFamily="34" charset="0"/>
              <a:buChar char="•"/>
            </a:pPr>
            <a:r>
              <a:rPr lang="en-US" sz="1600" dirty="0"/>
              <a:t>AI is changing everything  </a:t>
            </a:r>
          </a:p>
          <a:p>
            <a:pPr marL="285750" indent="-285750">
              <a:buFont typeface="Arial" panose="020B0604020202020204" pitchFamily="34" charset="0"/>
              <a:buChar char="•"/>
            </a:pPr>
            <a:r>
              <a:rPr lang="en-US" sz="1600" dirty="0"/>
              <a:t>SKACH Communications and Outreach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342900" indent="-342900">
              <a:buFont typeface="+mj-lt"/>
              <a:buAutoNum type="arabicPeriod"/>
            </a:pPr>
            <a:endParaRPr lang="en-US" sz="1600" dirty="0"/>
          </a:p>
          <a:p>
            <a:pPr marL="342900" indent="-342900">
              <a:buFont typeface="+mj-lt"/>
              <a:buAutoNum type="arabicPeriod"/>
            </a:pPr>
            <a:endParaRPr lang="en-US" sz="1600" dirty="0"/>
          </a:p>
          <a:p>
            <a:pPr marL="285750" lvl="5" indent="-285750">
              <a:buFont typeface="Arial" panose="020B0604020202020204" pitchFamily="34" charset="0"/>
              <a:buChar char="•"/>
            </a:pPr>
            <a:endParaRPr lang="en-CH" dirty="0"/>
          </a:p>
        </p:txBody>
      </p:sp>
      <p:pic>
        <p:nvPicPr>
          <p:cNvPr id="4" name="Picture 3">
            <a:extLst>
              <a:ext uri="{FF2B5EF4-FFF2-40B4-BE49-F238E27FC236}">
                <a16:creationId xmlns:a16="http://schemas.microsoft.com/office/drawing/2014/main" id="{BF3EABDF-ED75-C203-877F-8F0C0746C626}"/>
              </a:ext>
            </a:extLst>
          </p:cNvPr>
          <p:cNvPicPr>
            <a:picLocks noChangeAspect="1"/>
          </p:cNvPicPr>
          <p:nvPr/>
        </p:nvPicPr>
        <p:blipFill>
          <a:blip r:embed="rId4"/>
          <a:stretch>
            <a:fillRect/>
          </a:stretch>
        </p:blipFill>
        <p:spPr>
          <a:xfrm>
            <a:off x="0" y="3871008"/>
            <a:ext cx="9144000" cy="1272492"/>
          </a:xfrm>
          <a:prstGeom prst="rect">
            <a:avLst/>
          </a:prstGeom>
        </p:spPr>
      </p:pic>
    </p:spTree>
    <p:extLst>
      <p:ext uri="{BB962C8B-B14F-4D97-AF65-F5344CB8AC3E}">
        <p14:creationId xmlns:p14="http://schemas.microsoft.com/office/powerpoint/2010/main" val="621345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601AB10C-88EB-D057-C2E9-7A76350F8B4E}"/>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94F96569-C729-5E78-F987-DCCB99557BA8}"/>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6FD49FE8-4037-9965-5FC8-0CFAEE563E9E}"/>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EF777B95-00BF-88C8-85BB-99DC52ACC95B}"/>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
        <p:nvSpPr>
          <p:cNvPr id="2" name="Rectangle 1">
            <a:extLst>
              <a:ext uri="{FF2B5EF4-FFF2-40B4-BE49-F238E27FC236}">
                <a16:creationId xmlns:a16="http://schemas.microsoft.com/office/drawing/2014/main" id="{5952838B-ED0A-B50C-E3AD-B6815C7A8352}"/>
              </a:ext>
            </a:extLst>
          </p:cNvPr>
          <p:cNvSpPr/>
          <p:nvPr/>
        </p:nvSpPr>
        <p:spPr>
          <a:xfrm>
            <a:off x="313176" y="774065"/>
            <a:ext cx="6177565" cy="400110"/>
          </a:xfrm>
          <a:prstGeom prst="rect">
            <a:avLst/>
          </a:prstGeom>
        </p:spPr>
        <p:txBody>
          <a:bodyPr wrap="square">
            <a:spAutoFit/>
          </a:bodyPr>
          <a:lstStyle/>
          <a:p>
            <a:r>
              <a:rPr lang="en-US" sz="2000" dirty="0"/>
              <a:t> What is the value of science communication? </a:t>
            </a:r>
          </a:p>
        </p:txBody>
      </p:sp>
      <p:sp>
        <p:nvSpPr>
          <p:cNvPr id="3" name="TextBox 2">
            <a:extLst>
              <a:ext uri="{FF2B5EF4-FFF2-40B4-BE49-F238E27FC236}">
                <a16:creationId xmlns:a16="http://schemas.microsoft.com/office/drawing/2014/main" id="{5B7E31C9-46CC-FB39-9239-1491326C11A7}"/>
              </a:ext>
            </a:extLst>
          </p:cNvPr>
          <p:cNvSpPr txBox="1"/>
          <p:nvPr/>
        </p:nvSpPr>
        <p:spPr>
          <a:xfrm>
            <a:off x="313176" y="1088303"/>
            <a:ext cx="8079698" cy="2462213"/>
          </a:xfrm>
          <a:prstGeom prst="rect">
            <a:avLst/>
          </a:prstGeom>
          <a:noFill/>
        </p:spPr>
        <p:txBody>
          <a:bodyPr wrap="squar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 helps people to understand the world around them</a:t>
            </a:r>
          </a:p>
          <a:p>
            <a:pPr marL="285750" indent="-285750">
              <a:buFont typeface="Arial" panose="020B0604020202020204" pitchFamily="34" charset="0"/>
              <a:buChar char="•"/>
            </a:pPr>
            <a:r>
              <a:rPr lang="en-US" dirty="0"/>
              <a:t>It helps to build trust in science </a:t>
            </a:r>
          </a:p>
          <a:p>
            <a:pPr marL="285750" indent="-285750">
              <a:buFont typeface="Arial" panose="020B0604020202020204" pitchFamily="34" charset="0"/>
              <a:buChar char="•"/>
            </a:pPr>
            <a:r>
              <a:rPr lang="en-US" dirty="0"/>
              <a:t>It encourages participation in science and may help to address</a:t>
            </a:r>
          </a:p>
          <a:p>
            <a:r>
              <a:rPr lang="en-US" dirty="0"/>
              <a:t>      the labor shortage in science and engineering in the future</a:t>
            </a:r>
          </a:p>
          <a:p>
            <a:pPr marL="285750" indent="-285750">
              <a:buFont typeface="Arial" panose="020B0604020202020204" pitchFamily="34" charset="0"/>
              <a:buChar char="•"/>
            </a:pPr>
            <a:r>
              <a:rPr lang="en-US" dirty="0"/>
              <a:t>It promotes scientific literacy</a:t>
            </a:r>
          </a:p>
          <a:p>
            <a:endParaRPr lang="en-US" dirty="0"/>
          </a:p>
          <a:p>
            <a:r>
              <a:rPr lang="en-US" b="1" dirty="0"/>
              <a:t>All this helps to bridge the gap between science and society, </a:t>
            </a:r>
          </a:p>
          <a:p>
            <a:r>
              <a:rPr lang="en-US" b="1" dirty="0"/>
              <a:t>helping to foster informed policy and decision making.  </a:t>
            </a:r>
          </a:p>
          <a:p>
            <a:endParaRPr lang="en-US" dirty="0"/>
          </a:p>
        </p:txBody>
      </p:sp>
      <p:pic>
        <p:nvPicPr>
          <p:cNvPr id="4" name="Picture 3">
            <a:extLst>
              <a:ext uri="{FF2B5EF4-FFF2-40B4-BE49-F238E27FC236}">
                <a16:creationId xmlns:a16="http://schemas.microsoft.com/office/drawing/2014/main" id="{48AD7C4C-1CA0-BFA1-C877-857503F02CF0}"/>
              </a:ext>
            </a:extLst>
          </p:cNvPr>
          <p:cNvPicPr>
            <a:picLocks noChangeAspect="1"/>
          </p:cNvPicPr>
          <p:nvPr/>
        </p:nvPicPr>
        <p:blipFill>
          <a:blip r:embed="rId4"/>
          <a:stretch>
            <a:fillRect/>
          </a:stretch>
        </p:blipFill>
        <p:spPr>
          <a:xfrm>
            <a:off x="0" y="3871008"/>
            <a:ext cx="9144000" cy="1272492"/>
          </a:xfrm>
          <a:prstGeom prst="rect">
            <a:avLst/>
          </a:prstGeom>
        </p:spPr>
      </p:pic>
      <p:pic>
        <p:nvPicPr>
          <p:cNvPr id="6" name="Picture 5">
            <a:extLst>
              <a:ext uri="{FF2B5EF4-FFF2-40B4-BE49-F238E27FC236}">
                <a16:creationId xmlns:a16="http://schemas.microsoft.com/office/drawing/2014/main" id="{1A3E2526-B8C5-506A-D4BA-CE7D39695C4D}"/>
              </a:ext>
            </a:extLst>
          </p:cNvPr>
          <p:cNvPicPr>
            <a:picLocks noChangeAspect="1"/>
          </p:cNvPicPr>
          <p:nvPr/>
        </p:nvPicPr>
        <p:blipFill>
          <a:blip r:embed="rId5"/>
          <a:stretch>
            <a:fillRect/>
          </a:stretch>
        </p:blipFill>
        <p:spPr>
          <a:xfrm>
            <a:off x="6099162" y="1376783"/>
            <a:ext cx="3044837" cy="2462214"/>
          </a:xfrm>
          <a:prstGeom prst="rect">
            <a:avLst/>
          </a:prstGeom>
        </p:spPr>
      </p:pic>
    </p:spTree>
    <p:extLst>
      <p:ext uri="{BB962C8B-B14F-4D97-AF65-F5344CB8AC3E}">
        <p14:creationId xmlns:p14="http://schemas.microsoft.com/office/powerpoint/2010/main" val="3615568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9B34C684-A2EB-3471-7631-51E0A5D70F36}"/>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00F22DBB-2681-CE0E-19E4-2F7554C87DA3}"/>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DC64DCA5-DC70-D41B-0523-F14B68F326A5}"/>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BFA52E9E-CAEA-D0D2-7E51-23122415E8AC}"/>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
        <p:nvSpPr>
          <p:cNvPr id="2" name="Rectangle 1">
            <a:extLst>
              <a:ext uri="{FF2B5EF4-FFF2-40B4-BE49-F238E27FC236}">
                <a16:creationId xmlns:a16="http://schemas.microsoft.com/office/drawing/2014/main" id="{30470028-A272-9068-387D-AA806E1309C5}"/>
              </a:ext>
            </a:extLst>
          </p:cNvPr>
          <p:cNvSpPr/>
          <p:nvPr/>
        </p:nvSpPr>
        <p:spPr>
          <a:xfrm>
            <a:off x="250524" y="413869"/>
            <a:ext cx="6177565" cy="400110"/>
          </a:xfrm>
          <a:prstGeom prst="rect">
            <a:avLst/>
          </a:prstGeom>
        </p:spPr>
        <p:txBody>
          <a:bodyPr wrap="square">
            <a:spAutoFit/>
          </a:bodyPr>
          <a:lstStyle/>
          <a:p>
            <a:r>
              <a:rPr lang="en-US" sz="2000" dirty="0"/>
              <a:t>Branding is a part of communication</a:t>
            </a:r>
          </a:p>
        </p:txBody>
      </p:sp>
      <p:sp>
        <p:nvSpPr>
          <p:cNvPr id="3" name="TextBox 2">
            <a:extLst>
              <a:ext uri="{FF2B5EF4-FFF2-40B4-BE49-F238E27FC236}">
                <a16:creationId xmlns:a16="http://schemas.microsoft.com/office/drawing/2014/main" id="{5404CD2E-1D69-19EB-3A37-E81A4EB55FF6}"/>
              </a:ext>
            </a:extLst>
          </p:cNvPr>
          <p:cNvSpPr txBox="1"/>
          <p:nvPr/>
        </p:nvSpPr>
        <p:spPr>
          <a:xfrm>
            <a:off x="300558" y="1503240"/>
            <a:ext cx="2875698" cy="3754874"/>
          </a:xfrm>
          <a:prstGeom prst="rect">
            <a:avLst/>
          </a:prstGeom>
          <a:noFill/>
        </p:spPr>
        <p:txBody>
          <a:bodyPr wrap="square" rtlCol="0">
            <a:spAutoFit/>
          </a:bodyPr>
          <a:lstStyle/>
          <a:p>
            <a:pPr marL="285750" indent="-285750">
              <a:buFont typeface="Arial" panose="020B0604020202020204" pitchFamily="34" charset="0"/>
              <a:buChar char="•"/>
            </a:pPr>
            <a:r>
              <a:rPr lang="en-CH" b="1" dirty="0"/>
              <a:t>Funding and Support</a:t>
            </a:r>
            <a:r>
              <a:rPr lang="en-US" b="1" dirty="0"/>
              <a:t> </a:t>
            </a:r>
          </a:p>
          <a:p>
            <a:pPr marL="285750" indent="-285750">
              <a:buFont typeface="Arial" panose="020B0604020202020204" pitchFamily="34" charset="0"/>
              <a:buChar char="•"/>
            </a:pPr>
            <a:r>
              <a:rPr lang="en-CH" b="1" dirty="0"/>
              <a:t>Global </a:t>
            </a:r>
            <a:r>
              <a:rPr lang="en-CH" b="1" dirty="0" err="1"/>
              <a:t>Recognitio</a:t>
            </a:r>
            <a:r>
              <a:rPr lang="en-US" b="1" dirty="0"/>
              <a:t>n</a:t>
            </a:r>
          </a:p>
          <a:p>
            <a:pPr marL="285750" indent="-285750">
              <a:buFont typeface="Arial" panose="020B0604020202020204" pitchFamily="34" charset="0"/>
              <a:buChar char="•"/>
            </a:pPr>
            <a:r>
              <a:rPr lang="en-CH" b="1" dirty="0"/>
              <a:t>Trust and Credibility</a:t>
            </a:r>
            <a:endParaRPr lang="en-CH" dirty="0"/>
          </a:p>
          <a:p>
            <a:pPr marL="285750" indent="-285750">
              <a:buFont typeface="Arial" panose="020B0604020202020204" pitchFamily="34" charset="0"/>
              <a:buChar char="•"/>
            </a:pPr>
            <a:r>
              <a:rPr lang="en-CH" b="1" dirty="0"/>
              <a:t>Public Engagement</a:t>
            </a:r>
            <a:endParaRPr lang="en-US" b="1" dirty="0"/>
          </a:p>
          <a:p>
            <a:pPr marL="285750" indent="-285750">
              <a:buFont typeface="Arial" panose="020B0604020202020204" pitchFamily="34" charset="0"/>
              <a:buChar char="•"/>
            </a:pPr>
            <a:r>
              <a:rPr lang="en-CH" b="1" dirty="0"/>
              <a:t>Global collaboration</a:t>
            </a:r>
            <a:endParaRPr lang="en-CH" dirty="0"/>
          </a:p>
          <a:p>
            <a:pPr marL="285750" indent="-285750">
              <a:buFont typeface="Arial" panose="020B0604020202020204" pitchFamily="34" charset="0"/>
              <a:buChar char="•"/>
            </a:pPr>
            <a:r>
              <a:rPr lang="en-CH" b="1" dirty="0"/>
              <a:t>Economic growth</a:t>
            </a:r>
            <a:endParaRPr lang="en-CH" dirty="0"/>
          </a:p>
          <a:p>
            <a:pPr marL="285750" indent="-285750">
              <a:buFont typeface="Arial" panose="020B0604020202020204" pitchFamily="34" charset="0"/>
              <a:buChar char="•"/>
            </a:pPr>
            <a:r>
              <a:rPr lang="en-CH" b="1" dirty="0"/>
              <a:t>Cultural inspiration</a:t>
            </a:r>
            <a:endParaRPr lang="en-US" b="1" dirty="0"/>
          </a:p>
          <a:p>
            <a:endParaRPr lang="en-US" b="1" dirty="0"/>
          </a:p>
          <a:p>
            <a:pPr marL="285750" indent="-285750">
              <a:buFont typeface="Arial" panose="020B0604020202020204" pitchFamily="34" charset="0"/>
              <a:buChar char="•"/>
            </a:pPr>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CH" dirty="0"/>
          </a:p>
        </p:txBody>
      </p:sp>
      <p:pic>
        <p:nvPicPr>
          <p:cNvPr id="4" name="Picture 3">
            <a:extLst>
              <a:ext uri="{FF2B5EF4-FFF2-40B4-BE49-F238E27FC236}">
                <a16:creationId xmlns:a16="http://schemas.microsoft.com/office/drawing/2014/main" id="{199DEAF5-8461-54A8-A4A4-15E8658A1806}"/>
              </a:ext>
            </a:extLst>
          </p:cNvPr>
          <p:cNvPicPr>
            <a:picLocks noChangeAspect="1"/>
          </p:cNvPicPr>
          <p:nvPr/>
        </p:nvPicPr>
        <p:blipFill>
          <a:blip r:embed="rId4"/>
          <a:stretch>
            <a:fillRect/>
          </a:stretch>
        </p:blipFill>
        <p:spPr>
          <a:xfrm>
            <a:off x="0" y="3871008"/>
            <a:ext cx="9144000" cy="1272492"/>
          </a:xfrm>
          <a:prstGeom prst="rect">
            <a:avLst/>
          </a:prstGeom>
        </p:spPr>
      </p:pic>
      <p:pic>
        <p:nvPicPr>
          <p:cNvPr id="10" name="Picture 9">
            <a:extLst>
              <a:ext uri="{FF2B5EF4-FFF2-40B4-BE49-F238E27FC236}">
                <a16:creationId xmlns:a16="http://schemas.microsoft.com/office/drawing/2014/main" id="{5C316A17-E350-021F-B6DC-CFB014F0C66C}"/>
              </a:ext>
            </a:extLst>
          </p:cNvPr>
          <p:cNvPicPr>
            <a:picLocks noChangeAspect="1"/>
          </p:cNvPicPr>
          <p:nvPr/>
        </p:nvPicPr>
        <p:blipFill>
          <a:blip r:embed="rId5"/>
          <a:stretch>
            <a:fillRect/>
          </a:stretch>
        </p:blipFill>
        <p:spPr>
          <a:xfrm>
            <a:off x="3728611" y="1145482"/>
            <a:ext cx="3238952" cy="2495898"/>
          </a:xfrm>
          <a:prstGeom prst="rect">
            <a:avLst/>
          </a:prstGeom>
        </p:spPr>
      </p:pic>
    </p:spTree>
    <p:extLst>
      <p:ext uri="{BB962C8B-B14F-4D97-AF65-F5344CB8AC3E}">
        <p14:creationId xmlns:p14="http://schemas.microsoft.com/office/powerpoint/2010/main" val="1948256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EFAD199F-1ED8-F4B3-88C4-8ADDBF57655F}"/>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32FBFE67-445A-71A3-3B07-0A38B25F4DD2}"/>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49A5F36F-18C6-1665-76B2-97990619E424}"/>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2ACE812A-286A-C721-F506-2B5F0B5ADD2C}"/>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
        <p:nvSpPr>
          <p:cNvPr id="2" name="Rectangle 1">
            <a:extLst>
              <a:ext uri="{FF2B5EF4-FFF2-40B4-BE49-F238E27FC236}">
                <a16:creationId xmlns:a16="http://schemas.microsoft.com/office/drawing/2014/main" id="{1EA5051E-3ECF-5807-93B9-BDC9C26AC9D4}"/>
              </a:ext>
            </a:extLst>
          </p:cNvPr>
          <p:cNvSpPr/>
          <p:nvPr/>
        </p:nvSpPr>
        <p:spPr>
          <a:xfrm>
            <a:off x="250524" y="153404"/>
            <a:ext cx="6177565" cy="400110"/>
          </a:xfrm>
          <a:prstGeom prst="rect">
            <a:avLst/>
          </a:prstGeom>
        </p:spPr>
        <p:txBody>
          <a:bodyPr wrap="square">
            <a:spAutoFit/>
          </a:bodyPr>
          <a:lstStyle/>
          <a:p>
            <a:r>
              <a:rPr lang="en-US" sz="2000" dirty="0"/>
              <a:t> The Communications Landscape Today </a:t>
            </a:r>
          </a:p>
        </p:txBody>
      </p:sp>
      <p:sp>
        <p:nvSpPr>
          <p:cNvPr id="3" name="TextBox 2">
            <a:extLst>
              <a:ext uri="{FF2B5EF4-FFF2-40B4-BE49-F238E27FC236}">
                <a16:creationId xmlns:a16="http://schemas.microsoft.com/office/drawing/2014/main" id="{E242E476-9506-C2F7-72A8-FD2D25811C4B}"/>
              </a:ext>
            </a:extLst>
          </p:cNvPr>
          <p:cNvSpPr txBox="1"/>
          <p:nvPr/>
        </p:nvSpPr>
        <p:spPr>
          <a:xfrm>
            <a:off x="379546" y="153404"/>
            <a:ext cx="4990462" cy="5909310"/>
          </a:xfrm>
          <a:prstGeom prst="rect">
            <a:avLst/>
          </a:prstGeom>
          <a:noFill/>
        </p:spPr>
        <p:txBody>
          <a:bodyPr wrap="square" rtlCol="0">
            <a:spAutoFit/>
          </a:bodyPr>
          <a:lstStyle/>
          <a:p>
            <a:endParaRPr lang="en-US" dirty="0"/>
          </a:p>
          <a:p>
            <a:endParaRPr lang="en-US" dirty="0"/>
          </a:p>
          <a:p>
            <a:r>
              <a:rPr lang="en-US" sz="1100" b="1" dirty="0">
                <a:solidFill>
                  <a:srgbClr val="00B0F0"/>
                </a:solidFill>
              </a:rPr>
              <a:t>Fun Fact #1</a:t>
            </a:r>
          </a:p>
          <a:p>
            <a:r>
              <a:rPr lang="en-US" sz="1100" dirty="0"/>
              <a:t>5.79 billion people around the world are on </a:t>
            </a:r>
            <a:r>
              <a:rPr lang="en-US" sz="1100" b="1" dirty="0"/>
              <a:t>social media </a:t>
            </a:r>
            <a:r>
              <a:rPr lang="en-US" sz="1100" dirty="0"/>
              <a:t>with the average user online for about three hours a day.</a:t>
            </a:r>
          </a:p>
          <a:p>
            <a:endParaRPr lang="en-US" sz="1100" b="1" dirty="0">
              <a:solidFill>
                <a:srgbClr val="00B0F0"/>
              </a:solidFill>
            </a:endParaRPr>
          </a:p>
          <a:p>
            <a:r>
              <a:rPr lang="en-US" sz="1100" b="1" dirty="0">
                <a:solidFill>
                  <a:srgbClr val="00B0F0"/>
                </a:solidFill>
              </a:rPr>
              <a:t>Fun Fact #2</a:t>
            </a:r>
          </a:p>
          <a:p>
            <a:r>
              <a:rPr lang="en-US" sz="1100" dirty="0"/>
              <a:t>54% of people get their information from </a:t>
            </a:r>
            <a:r>
              <a:rPr lang="en-US" sz="1100" b="1" dirty="0"/>
              <a:t>social media, video networks and new content creators – </a:t>
            </a:r>
            <a:r>
              <a:rPr lang="en-US" sz="1100" dirty="0"/>
              <a:t>driving the </a:t>
            </a:r>
            <a:r>
              <a:rPr lang="en-US" sz="1100" b="1" dirty="0"/>
              <a:t>‘</a:t>
            </a:r>
            <a:r>
              <a:rPr lang="en-US" sz="1100" b="1" dirty="0" err="1"/>
              <a:t>platformisation</a:t>
            </a:r>
            <a:r>
              <a:rPr lang="en-US" sz="1100" b="1" dirty="0"/>
              <a:t>’ of news consumption. </a:t>
            </a:r>
            <a:r>
              <a:rPr lang="en-CH" sz="1100" dirty="0"/>
              <a:t>For the first time, </a:t>
            </a:r>
            <a:r>
              <a:rPr lang="en-CH" sz="1100" b="1" dirty="0"/>
              <a:t>a majority </a:t>
            </a:r>
            <a:r>
              <a:rPr lang="en-US" sz="1100" b="1" dirty="0"/>
              <a:t>– 77% -</a:t>
            </a:r>
            <a:r>
              <a:rPr lang="en-CH" sz="1100" b="1" dirty="0"/>
              <a:t> now watch online news video</a:t>
            </a:r>
            <a:r>
              <a:rPr lang="en-US" sz="1100" b="1" dirty="0"/>
              <a:t> rather than broadcast TV</a:t>
            </a:r>
            <a:r>
              <a:rPr lang="en-US" sz="1100" dirty="0"/>
              <a:t>. </a:t>
            </a:r>
          </a:p>
          <a:p>
            <a:endParaRPr lang="en-US" sz="1100" dirty="0"/>
          </a:p>
          <a:p>
            <a:r>
              <a:rPr lang="en-US" sz="1100" b="1" dirty="0">
                <a:solidFill>
                  <a:srgbClr val="00B0F0"/>
                </a:solidFill>
              </a:rPr>
              <a:t>Fun Fact #3</a:t>
            </a:r>
          </a:p>
          <a:p>
            <a:r>
              <a:rPr lang="en-CH" sz="1100" b="1" dirty="0"/>
              <a:t>27% of respondents globally get news from individual creators or influencers</a:t>
            </a:r>
            <a:r>
              <a:rPr lang="en-US" sz="1100" b="1" dirty="0"/>
              <a:t>. </a:t>
            </a:r>
          </a:p>
          <a:p>
            <a:endParaRPr lang="en-US" sz="1100" b="1" dirty="0"/>
          </a:p>
          <a:p>
            <a:r>
              <a:rPr lang="en-US" sz="1100" b="1" dirty="0">
                <a:solidFill>
                  <a:srgbClr val="00B0F0"/>
                </a:solidFill>
              </a:rPr>
              <a:t>Fun Fact #4</a:t>
            </a:r>
          </a:p>
          <a:p>
            <a:r>
              <a:rPr lang="en-CH" sz="1100" b="1" dirty="0"/>
              <a:t>10% of people use AI chatbots for news</a:t>
            </a:r>
            <a:r>
              <a:rPr lang="en-CH" sz="1100" dirty="0"/>
              <a:t>, up from 7% last year. </a:t>
            </a:r>
            <a:endParaRPr lang="en-US" sz="1100" dirty="0"/>
          </a:p>
          <a:p>
            <a:endParaRPr lang="en-US" sz="1100" dirty="0"/>
          </a:p>
          <a:p>
            <a:r>
              <a:rPr lang="en-US" sz="1100" b="1" dirty="0">
                <a:solidFill>
                  <a:srgbClr val="00B0F0"/>
                </a:solidFill>
              </a:rPr>
              <a:t>Fun Fact #5</a:t>
            </a:r>
          </a:p>
          <a:p>
            <a:r>
              <a:rPr lang="en-CH" sz="1100" b="1" dirty="0"/>
              <a:t>62% </a:t>
            </a:r>
            <a:r>
              <a:rPr lang="en-US" sz="1100" b="1" dirty="0"/>
              <a:t>of people are concerned about fake news and misinformation </a:t>
            </a:r>
            <a:r>
              <a:rPr lang="en-US" sz="1100" dirty="0"/>
              <a:t>yet third-party platform use continues to rise - </a:t>
            </a:r>
            <a:r>
              <a:rPr lang="en-CH" sz="1100" dirty="0"/>
              <a:t>convenience appears to trump concern</a:t>
            </a:r>
            <a:r>
              <a:rPr lang="en-US" sz="1100" dirty="0"/>
              <a:t>.</a:t>
            </a:r>
          </a:p>
          <a:p>
            <a:endParaRPr lang="en-US" sz="1100" dirty="0"/>
          </a:p>
          <a:p>
            <a:r>
              <a:rPr lang="en-US" sz="1100" b="1" dirty="0">
                <a:solidFill>
                  <a:srgbClr val="00B0F0"/>
                </a:solidFill>
              </a:rPr>
              <a:t>Fun Fact #6</a:t>
            </a:r>
          </a:p>
          <a:p>
            <a:r>
              <a:rPr lang="en-US" sz="1100" dirty="0"/>
              <a:t>42% of those surveyed say they are active ‘</a:t>
            </a:r>
            <a:r>
              <a:rPr lang="en-US" sz="1100" b="1" dirty="0"/>
              <a:t>news avoiders</a:t>
            </a:r>
            <a:r>
              <a:rPr lang="en-US" sz="1100" dirty="0"/>
              <a:t>’, the highest figure ever recorded. </a:t>
            </a:r>
            <a:endParaRPr lang="en-US" sz="1100" b="1" dirty="0"/>
          </a:p>
          <a:p>
            <a:endParaRPr lang="en-US" sz="1100" dirty="0"/>
          </a:p>
          <a:p>
            <a:r>
              <a:rPr lang="en-US" sz="1100" dirty="0"/>
              <a:t>                                                      * </a:t>
            </a:r>
            <a:r>
              <a:rPr lang="en-CH" sz="1100" dirty="0"/>
              <a:t>Reuters Institute Digital News Report 2026</a:t>
            </a:r>
            <a:endParaRPr lang="en-US" sz="1100" dirty="0"/>
          </a:p>
          <a:p>
            <a:endParaRPr lang="en-US" dirty="0"/>
          </a:p>
          <a:p>
            <a:endParaRPr lang="en-US" dirty="0"/>
          </a:p>
          <a:p>
            <a:endParaRPr lang="en-US" dirty="0"/>
          </a:p>
        </p:txBody>
      </p:sp>
      <p:pic>
        <p:nvPicPr>
          <p:cNvPr id="6" name="Picture 5">
            <a:extLst>
              <a:ext uri="{FF2B5EF4-FFF2-40B4-BE49-F238E27FC236}">
                <a16:creationId xmlns:a16="http://schemas.microsoft.com/office/drawing/2014/main" id="{D7027E83-38AB-964B-D64C-7150E3493EFF}"/>
              </a:ext>
            </a:extLst>
          </p:cNvPr>
          <p:cNvPicPr>
            <a:picLocks noChangeAspect="1"/>
          </p:cNvPicPr>
          <p:nvPr/>
        </p:nvPicPr>
        <p:blipFill>
          <a:blip r:embed="rId4"/>
          <a:stretch>
            <a:fillRect/>
          </a:stretch>
        </p:blipFill>
        <p:spPr>
          <a:xfrm>
            <a:off x="5694888" y="2693964"/>
            <a:ext cx="2910208" cy="2017303"/>
          </a:xfrm>
          <a:prstGeom prst="rect">
            <a:avLst/>
          </a:prstGeom>
        </p:spPr>
      </p:pic>
      <p:pic>
        <p:nvPicPr>
          <p:cNvPr id="10" name="Picture 9" descr="A person and person in a news room&#10;&#10;AI-generated content may be incorrect.">
            <a:extLst>
              <a:ext uri="{FF2B5EF4-FFF2-40B4-BE49-F238E27FC236}">
                <a16:creationId xmlns:a16="http://schemas.microsoft.com/office/drawing/2014/main" id="{1CE42C30-24F0-2ED5-243F-713EEE047173}"/>
              </a:ext>
            </a:extLst>
          </p:cNvPr>
          <p:cNvPicPr>
            <a:picLocks noChangeAspect="1"/>
          </p:cNvPicPr>
          <p:nvPr/>
        </p:nvPicPr>
        <p:blipFill>
          <a:blip r:embed="rId5"/>
          <a:stretch>
            <a:fillRect/>
          </a:stretch>
        </p:blipFill>
        <p:spPr>
          <a:xfrm>
            <a:off x="7500288" y="1265090"/>
            <a:ext cx="1505944" cy="1012748"/>
          </a:xfrm>
          <a:custGeom>
            <a:avLst/>
            <a:gdLst/>
            <a:ahLst/>
            <a:cxnLst/>
            <a:rect l="l" t="t" r="r" b="b"/>
            <a:pathLst>
              <a:path w="2434045" h="2435676">
                <a:moveTo>
                  <a:pt x="0" y="0"/>
                </a:moveTo>
                <a:lnTo>
                  <a:pt x="2434045" y="0"/>
                </a:lnTo>
                <a:lnTo>
                  <a:pt x="2434045" y="2435676"/>
                </a:lnTo>
                <a:lnTo>
                  <a:pt x="0" y="2435676"/>
                </a:lnTo>
                <a:close/>
              </a:path>
            </a:pathLst>
          </a:custGeom>
        </p:spPr>
      </p:pic>
      <p:pic>
        <p:nvPicPr>
          <p:cNvPr id="7" name="Picture 6">
            <a:extLst>
              <a:ext uri="{FF2B5EF4-FFF2-40B4-BE49-F238E27FC236}">
                <a16:creationId xmlns:a16="http://schemas.microsoft.com/office/drawing/2014/main" id="{FA26BF3D-6696-C495-7C32-6C14DBFAAA9C}"/>
              </a:ext>
            </a:extLst>
          </p:cNvPr>
          <p:cNvPicPr>
            <a:picLocks noChangeAspect="1"/>
          </p:cNvPicPr>
          <p:nvPr/>
        </p:nvPicPr>
        <p:blipFill>
          <a:blip r:embed="rId6"/>
          <a:stretch>
            <a:fillRect/>
          </a:stretch>
        </p:blipFill>
        <p:spPr>
          <a:xfrm>
            <a:off x="5588970" y="1265090"/>
            <a:ext cx="1678237" cy="1032762"/>
          </a:xfrm>
          <a:prstGeom prst="rect">
            <a:avLst/>
          </a:prstGeom>
        </p:spPr>
      </p:pic>
    </p:spTree>
    <p:extLst>
      <p:ext uri="{BB962C8B-B14F-4D97-AF65-F5344CB8AC3E}">
        <p14:creationId xmlns:p14="http://schemas.microsoft.com/office/powerpoint/2010/main" val="3551868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E5F22AAC-8D98-FB9E-840F-BC0F4922DE28}"/>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7330101C-F7E6-C551-D2C2-E676D64700E9}"/>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4ED6F320-05AC-0AF5-6F06-4AC825696010}"/>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D7A5FC69-B497-4543-F27B-1E7F19820442}"/>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sp>
        <p:nvSpPr>
          <p:cNvPr id="2" name="Rectangle 1">
            <a:extLst>
              <a:ext uri="{FF2B5EF4-FFF2-40B4-BE49-F238E27FC236}">
                <a16:creationId xmlns:a16="http://schemas.microsoft.com/office/drawing/2014/main" id="{067808D4-7A84-1750-9B3E-C8DCB17CEF31}"/>
              </a:ext>
            </a:extLst>
          </p:cNvPr>
          <p:cNvSpPr/>
          <p:nvPr/>
        </p:nvSpPr>
        <p:spPr>
          <a:xfrm>
            <a:off x="250524" y="413869"/>
            <a:ext cx="6177565" cy="400110"/>
          </a:xfrm>
          <a:prstGeom prst="rect">
            <a:avLst/>
          </a:prstGeom>
        </p:spPr>
        <p:txBody>
          <a:bodyPr wrap="square">
            <a:spAutoFit/>
          </a:bodyPr>
          <a:lstStyle/>
          <a:p>
            <a:r>
              <a:rPr lang="en-US" sz="2000" dirty="0"/>
              <a:t> </a:t>
            </a:r>
          </a:p>
        </p:txBody>
      </p:sp>
      <p:pic>
        <p:nvPicPr>
          <p:cNvPr id="4" name="Picture 3">
            <a:extLst>
              <a:ext uri="{FF2B5EF4-FFF2-40B4-BE49-F238E27FC236}">
                <a16:creationId xmlns:a16="http://schemas.microsoft.com/office/drawing/2014/main" id="{5DA3C159-8347-1D0C-50B7-39ACF45B427A}"/>
              </a:ext>
            </a:extLst>
          </p:cNvPr>
          <p:cNvPicPr>
            <a:picLocks noChangeAspect="1"/>
          </p:cNvPicPr>
          <p:nvPr/>
        </p:nvPicPr>
        <p:blipFill>
          <a:blip r:embed="rId4"/>
          <a:stretch>
            <a:fillRect/>
          </a:stretch>
        </p:blipFill>
        <p:spPr>
          <a:xfrm>
            <a:off x="0" y="3871008"/>
            <a:ext cx="9144000" cy="1272492"/>
          </a:xfrm>
          <a:prstGeom prst="rect">
            <a:avLst/>
          </a:prstGeom>
        </p:spPr>
      </p:pic>
      <p:sp>
        <p:nvSpPr>
          <p:cNvPr id="11" name="TextBox 10">
            <a:extLst>
              <a:ext uri="{FF2B5EF4-FFF2-40B4-BE49-F238E27FC236}">
                <a16:creationId xmlns:a16="http://schemas.microsoft.com/office/drawing/2014/main" id="{7E207563-7C93-D703-1518-60E4ADADA4DF}"/>
              </a:ext>
            </a:extLst>
          </p:cNvPr>
          <p:cNvSpPr txBox="1"/>
          <p:nvPr/>
        </p:nvSpPr>
        <p:spPr>
          <a:xfrm>
            <a:off x="423400" y="413869"/>
            <a:ext cx="5225143" cy="400110"/>
          </a:xfrm>
          <a:prstGeom prst="rect">
            <a:avLst/>
          </a:prstGeom>
          <a:noFill/>
        </p:spPr>
        <p:txBody>
          <a:bodyPr wrap="square" rtlCol="0">
            <a:spAutoFit/>
          </a:bodyPr>
          <a:lstStyle/>
          <a:p>
            <a:r>
              <a:rPr lang="en-US" sz="2000" dirty="0">
                <a:latin typeface="+mj-lt"/>
                <a:ea typeface="Lora"/>
                <a:cs typeface="Lora"/>
                <a:sym typeface="Lora"/>
              </a:rPr>
              <a:t>AI #1 – the audience journey has changed </a:t>
            </a:r>
            <a:endParaRPr lang="en-CH" sz="2000" b="1" dirty="0">
              <a:latin typeface="+mj-lt"/>
            </a:endParaRPr>
          </a:p>
        </p:txBody>
      </p:sp>
      <p:pic>
        <p:nvPicPr>
          <p:cNvPr id="5" name="Picture 4">
            <a:extLst>
              <a:ext uri="{FF2B5EF4-FFF2-40B4-BE49-F238E27FC236}">
                <a16:creationId xmlns:a16="http://schemas.microsoft.com/office/drawing/2014/main" id="{1445138D-B2B8-68A1-357C-03979F5DDDE5}"/>
              </a:ext>
            </a:extLst>
          </p:cNvPr>
          <p:cNvPicPr>
            <a:picLocks noChangeAspect="1"/>
          </p:cNvPicPr>
          <p:nvPr/>
        </p:nvPicPr>
        <p:blipFill>
          <a:blip r:embed="rId5"/>
          <a:stretch>
            <a:fillRect/>
          </a:stretch>
        </p:blipFill>
        <p:spPr>
          <a:xfrm>
            <a:off x="176732" y="1062728"/>
            <a:ext cx="7201525" cy="2763277"/>
          </a:xfrm>
          <a:prstGeom prst="rect">
            <a:avLst/>
          </a:prstGeom>
        </p:spPr>
      </p:pic>
    </p:spTree>
    <p:extLst>
      <p:ext uri="{BB962C8B-B14F-4D97-AF65-F5344CB8AC3E}">
        <p14:creationId xmlns:p14="http://schemas.microsoft.com/office/powerpoint/2010/main" val="1273376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a:extLst>
            <a:ext uri="{FF2B5EF4-FFF2-40B4-BE49-F238E27FC236}">
              <a16:creationId xmlns:a16="http://schemas.microsoft.com/office/drawing/2014/main" id="{BE79A7C7-E188-18D8-63C1-C638FB4CD55D}"/>
            </a:ext>
          </a:extLst>
        </p:cNvPr>
        <p:cNvGrpSpPr/>
        <p:nvPr/>
      </p:nvGrpSpPr>
      <p:grpSpPr>
        <a:xfrm>
          <a:off x="0" y="0"/>
          <a:ext cx="0" cy="0"/>
          <a:chOff x="0" y="0"/>
          <a:chExt cx="0" cy="0"/>
        </a:xfrm>
      </p:grpSpPr>
      <p:sp>
        <p:nvSpPr>
          <p:cNvPr id="125" name="Google Shape;125;p18">
            <a:extLst>
              <a:ext uri="{FF2B5EF4-FFF2-40B4-BE49-F238E27FC236}">
                <a16:creationId xmlns:a16="http://schemas.microsoft.com/office/drawing/2014/main" id="{FD93A29E-4BED-847F-5548-BF98DEBCE6B0}"/>
              </a:ext>
            </a:extLst>
          </p:cNvPr>
          <p:cNvSpPr txBox="1">
            <a:spLocks noGrp="1"/>
          </p:cNvSpPr>
          <p:nvPr>
            <p:ph type="title"/>
          </p:nvPr>
        </p:nvSpPr>
        <p:spPr>
          <a:xfrm>
            <a:off x="185446" y="445025"/>
            <a:ext cx="5831152"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000" dirty="0">
                <a:latin typeface="Lora"/>
                <a:ea typeface="Lora"/>
                <a:cs typeface="Lora"/>
                <a:sym typeface="Lora"/>
              </a:rPr>
              <a:t>AI #2 – Our strategic comms approach needs to help us show up</a:t>
            </a:r>
            <a:endParaRPr sz="2000" dirty="0">
              <a:latin typeface="Lora"/>
              <a:ea typeface="Lora"/>
              <a:cs typeface="Lora"/>
              <a:sym typeface="Lora"/>
            </a:endParaRPr>
          </a:p>
        </p:txBody>
      </p:sp>
      <p:pic>
        <p:nvPicPr>
          <p:cNvPr id="126" name="Google Shape;126;p18">
            <a:extLst>
              <a:ext uri="{FF2B5EF4-FFF2-40B4-BE49-F238E27FC236}">
                <a16:creationId xmlns:a16="http://schemas.microsoft.com/office/drawing/2014/main" id="{7000E85B-C300-5FED-07D2-1549524E7510}"/>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128" name="Google Shape;128;p18">
            <a:extLst>
              <a:ext uri="{FF2B5EF4-FFF2-40B4-BE49-F238E27FC236}">
                <a16:creationId xmlns:a16="http://schemas.microsoft.com/office/drawing/2014/main" id="{7062B601-0038-C3D5-AAF8-9946356AEB3B}"/>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sp>
        <p:nvSpPr>
          <p:cNvPr id="2" name="TextBox 1">
            <a:extLst>
              <a:ext uri="{FF2B5EF4-FFF2-40B4-BE49-F238E27FC236}">
                <a16:creationId xmlns:a16="http://schemas.microsoft.com/office/drawing/2014/main" id="{CA780035-ECEF-8597-F1DD-F9767D3D5685}"/>
              </a:ext>
            </a:extLst>
          </p:cNvPr>
          <p:cNvSpPr txBox="1"/>
          <p:nvPr/>
        </p:nvSpPr>
        <p:spPr>
          <a:xfrm>
            <a:off x="299678" y="1710776"/>
            <a:ext cx="3380974" cy="7386638"/>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tx1"/>
                </a:solidFill>
              </a:rPr>
              <a:t>Audiences are turning to GenAI which means GEO and AEO need to be layered over SEO</a:t>
            </a: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rPr>
              <a:t>AI transforming personalized and automated communication</a:t>
            </a:r>
          </a:p>
          <a:p>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rPr>
              <a:t>AI use in language translation</a:t>
            </a:r>
          </a:p>
          <a:p>
            <a:endParaRPr lang="en-US" sz="1600" dirty="0">
              <a:solidFill>
                <a:schemeClr val="tx1"/>
              </a:solidFill>
            </a:endParaRPr>
          </a:p>
          <a:p>
            <a:endParaRPr lang="en-US" sz="1600" dirty="0"/>
          </a:p>
          <a:p>
            <a:pPr marL="342900" indent="-342900">
              <a:buFontTx/>
              <a:buChar char="-"/>
            </a:pPr>
            <a:endParaRPr lang="en-US" sz="1600" dirty="0"/>
          </a:p>
          <a:p>
            <a:endParaRPr lang="en-US" sz="1600" dirty="0"/>
          </a:p>
          <a:p>
            <a:pPr marL="342900" indent="-342900">
              <a:buFontTx/>
              <a:buChar char="-"/>
            </a:pPr>
            <a:endParaRPr lang="en-US" sz="1600" dirty="0"/>
          </a:p>
          <a:p>
            <a:pPr marL="342900" indent="-342900">
              <a:buFontTx/>
              <a:buChar char="-"/>
            </a:pPr>
            <a:endParaRPr lang="en-US" sz="1600" dirty="0"/>
          </a:p>
          <a:p>
            <a:endParaRPr lang="en-US" sz="1600" dirty="0"/>
          </a:p>
          <a:p>
            <a:pPr marL="342900" indent="-342900">
              <a:buFontTx/>
              <a:buChar char="-"/>
            </a:pPr>
            <a:endParaRPr lang="en-US" sz="1600" dirty="0"/>
          </a:p>
          <a:p>
            <a:pPr marL="342900" indent="-342900">
              <a:buFontTx/>
              <a:buChar char="-"/>
            </a:pPr>
            <a:endParaRPr lang="en-US" sz="1600" dirty="0"/>
          </a:p>
          <a:p>
            <a:endParaRPr lang="en-US" sz="20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CH" dirty="0"/>
          </a:p>
        </p:txBody>
      </p:sp>
      <p:pic>
        <p:nvPicPr>
          <p:cNvPr id="8" name="Picture 7">
            <a:extLst>
              <a:ext uri="{FF2B5EF4-FFF2-40B4-BE49-F238E27FC236}">
                <a16:creationId xmlns:a16="http://schemas.microsoft.com/office/drawing/2014/main" id="{2748C728-E051-4FD0-F111-63B3B0BCEB0C}"/>
              </a:ext>
            </a:extLst>
          </p:cNvPr>
          <p:cNvPicPr>
            <a:picLocks noChangeAspect="1"/>
          </p:cNvPicPr>
          <p:nvPr/>
        </p:nvPicPr>
        <p:blipFill>
          <a:blip r:embed="rId4"/>
          <a:stretch>
            <a:fillRect/>
          </a:stretch>
        </p:blipFill>
        <p:spPr>
          <a:xfrm>
            <a:off x="4298083" y="1255213"/>
            <a:ext cx="4100566" cy="3318829"/>
          </a:xfrm>
          <a:prstGeom prst="rect">
            <a:avLst/>
          </a:prstGeom>
        </p:spPr>
      </p:pic>
    </p:spTree>
    <p:extLst>
      <p:ext uri="{BB962C8B-B14F-4D97-AF65-F5344CB8AC3E}">
        <p14:creationId xmlns:p14="http://schemas.microsoft.com/office/powerpoint/2010/main" val="2807849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E6392DEE-DDFB-2812-8387-3E7980423196}"/>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E351AFA1-5C24-AA1B-C16C-371EBBD8A428}"/>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635A2A44-815E-2DC3-893A-4A88CF9D40D1}"/>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BE535FFB-7D17-7C79-9F97-6F64718DB46F}"/>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sp>
        <p:nvSpPr>
          <p:cNvPr id="3" name="TextBox 2">
            <a:extLst>
              <a:ext uri="{FF2B5EF4-FFF2-40B4-BE49-F238E27FC236}">
                <a16:creationId xmlns:a16="http://schemas.microsoft.com/office/drawing/2014/main" id="{C7960493-4C5B-5646-6792-E1FE3B5C217E}"/>
              </a:ext>
            </a:extLst>
          </p:cNvPr>
          <p:cNvSpPr txBox="1"/>
          <p:nvPr/>
        </p:nvSpPr>
        <p:spPr>
          <a:xfrm>
            <a:off x="392760" y="631300"/>
            <a:ext cx="8079698" cy="3816429"/>
          </a:xfrm>
          <a:prstGeom prst="rect">
            <a:avLst/>
          </a:prstGeom>
          <a:noFill/>
        </p:spPr>
        <p:txBody>
          <a:bodyPr wrap="square" rtlCol="0">
            <a:spAutoFit/>
          </a:bodyPr>
          <a:lstStyle/>
          <a:p>
            <a:r>
              <a:rPr lang="en-US" sz="2000" dirty="0"/>
              <a:t>Objectives 2026</a:t>
            </a:r>
          </a:p>
          <a:p>
            <a:endParaRPr lang="en-US" sz="1800" dirty="0"/>
          </a:p>
          <a:p>
            <a:endParaRPr lang="en-US" sz="1800" dirty="0"/>
          </a:p>
          <a:p>
            <a:pPr marL="342900" indent="-342900">
              <a:buFont typeface="+mj-lt"/>
              <a:buAutoNum type="arabicPeriod"/>
            </a:pPr>
            <a:r>
              <a:rPr lang="en-US" sz="1800" dirty="0"/>
              <a:t>Build awareness of SKACH</a:t>
            </a:r>
          </a:p>
          <a:p>
            <a:pPr marL="342900" indent="-342900">
              <a:buFont typeface="+mj-lt"/>
              <a:buAutoNum type="arabicPeriod"/>
            </a:pPr>
            <a:r>
              <a:rPr lang="en-US" sz="1800" dirty="0"/>
              <a:t>Bring Radio Astronomy and SKACH associated fields to a wide public audience</a:t>
            </a:r>
          </a:p>
          <a:p>
            <a:pPr marL="342900" indent="-342900">
              <a:buFont typeface="+mj-lt"/>
              <a:buAutoNum type="arabicPeriod"/>
            </a:pPr>
            <a:r>
              <a:rPr lang="en-US" sz="1800" dirty="0"/>
              <a:t>Promote the SKAO and Switzerland’s contributions</a:t>
            </a:r>
          </a:p>
          <a:p>
            <a:pPr marL="342900" indent="-342900">
              <a:buFont typeface="+mj-lt"/>
              <a:buAutoNum type="arabicPeriod"/>
            </a:pPr>
            <a:r>
              <a:rPr lang="en-US" sz="1800" dirty="0"/>
              <a:t>Promote Switzerland’s Industrial Return partners</a:t>
            </a:r>
          </a:p>
          <a:p>
            <a:pPr marL="342900" indent="-342900">
              <a:buFont typeface="+mj-lt"/>
              <a:buAutoNum type="arabicPeriod"/>
            </a:pPr>
            <a:r>
              <a:rPr lang="en-US" sz="1800" dirty="0"/>
              <a:t>Fundraising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342900" indent="-342900">
              <a:buFont typeface="+mj-lt"/>
              <a:buAutoNum type="arabicPeriod"/>
            </a:pPr>
            <a:endParaRPr lang="en-US" sz="1600" dirty="0"/>
          </a:p>
          <a:p>
            <a:pPr marL="342900" indent="-342900">
              <a:buFont typeface="+mj-lt"/>
              <a:buAutoNum type="arabicPeriod"/>
            </a:pPr>
            <a:endParaRPr lang="en-US" sz="1600" dirty="0"/>
          </a:p>
          <a:p>
            <a:pPr marL="285750" lvl="5" indent="-285750">
              <a:buFont typeface="Arial" panose="020B0604020202020204" pitchFamily="34" charset="0"/>
              <a:buChar char="•"/>
            </a:pPr>
            <a:endParaRPr lang="en-CH" dirty="0"/>
          </a:p>
        </p:txBody>
      </p:sp>
      <p:pic>
        <p:nvPicPr>
          <p:cNvPr id="4" name="Picture 3">
            <a:extLst>
              <a:ext uri="{FF2B5EF4-FFF2-40B4-BE49-F238E27FC236}">
                <a16:creationId xmlns:a16="http://schemas.microsoft.com/office/drawing/2014/main" id="{BF3EABDF-ED75-C203-877F-8F0C0746C626}"/>
              </a:ext>
            </a:extLst>
          </p:cNvPr>
          <p:cNvPicPr>
            <a:picLocks noChangeAspect="1"/>
          </p:cNvPicPr>
          <p:nvPr/>
        </p:nvPicPr>
        <p:blipFill>
          <a:blip r:embed="rId4"/>
          <a:stretch>
            <a:fillRect/>
          </a:stretch>
        </p:blipFill>
        <p:spPr>
          <a:xfrm>
            <a:off x="0" y="3871008"/>
            <a:ext cx="9144000" cy="1272492"/>
          </a:xfrm>
          <a:prstGeom prst="rect">
            <a:avLst/>
          </a:prstGeom>
        </p:spPr>
      </p:pic>
    </p:spTree>
    <p:extLst>
      <p:ext uri="{BB962C8B-B14F-4D97-AF65-F5344CB8AC3E}">
        <p14:creationId xmlns:p14="http://schemas.microsoft.com/office/powerpoint/2010/main" val="722693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74" name="Google Shape;74;p16"/>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sp>
        <p:nvSpPr>
          <p:cNvPr id="2" name="Rectangle 1">
            <a:extLst>
              <a:ext uri="{FF2B5EF4-FFF2-40B4-BE49-F238E27FC236}">
                <a16:creationId xmlns:a16="http://schemas.microsoft.com/office/drawing/2014/main" id="{A4BA3E58-0719-4DF2-B57C-70E64A30333E}"/>
              </a:ext>
            </a:extLst>
          </p:cNvPr>
          <p:cNvSpPr/>
          <p:nvPr/>
        </p:nvSpPr>
        <p:spPr>
          <a:xfrm>
            <a:off x="313176" y="631300"/>
            <a:ext cx="6177565" cy="400110"/>
          </a:xfrm>
          <a:prstGeom prst="rect">
            <a:avLst/>
          </a:prstGeom>
        </p:spPr>
        <p:txBody>
          <a:bodyPr wrap="square">
            <a:spAutoFit/>
          </a:bodyPr>
          <a:lstStyle/>
          <a:p>
            <a:r>
              <a:rPr lang="en-US" sz="2000" dirty="0">
                <a:ea typeface="Lora"/>
                <a:cs typeface="Lora"/>
                <a:sym typeface="Lora"/>
              </a:rPr>
              <a:t>Key products and collaborations 2026</a:t>
            </a:r>
            <a:endParaRPr lang="en-US" sz="2000" dirty="0"/>
          </a:p>
        </p:txBody>
      </p:sp>
      <p:sp>
        <p:nvSpPr>
          <p:cNvPr id="3" name="TextBox 2">
            <a:extLst>
              <a:ext uri="{FF2B5EF4-FFF2-40B4-BE49-F238E27FC236}">
                <a16:creationId xmlns:a16="http://schemas.microsoft.com/office/drawing/2014/main" id="{A4CE018B-57B6-49EB-9115-406C24767A82}"/>
              </a:ext>
            </a:extLst>
          </p:cNvPr>
          <p:cNvSpPr txBox="1"/>
          <p:nvPr/>
        </p:nvSpPr>
        <p:spPr>
          <a:xfrm>
            <a:off x="313176" y="1440014"/>
            <a:ext cx="8079698" cy="3262432"/>
          </a:xfrm>
          <a:prstGeom prst="rect">
            <a:avLst/>
          </a:prstGeom>
          <a:noFill/>
        </p:spPr>
        <p:txBody>
          <a:bodyPr wrap="square" rtlCol="0">
            <a:spAutoFit/>
          </a:bodyPr>
          <a:lstStyle/>
          <a:p>
            <a:pPr marL="457200" indent="-457200">
              <a:buFont typeface="Arial" panose="020B0604020202020204" pitchFamily="34" charset="0"/>
              <a:buChar char="•"/>
            </a:pPr>
            <a:r>
              <a:rPr lang="en-US" sz="1600" dirty="0"/>
              <a:t>Meet the Team: The Stars Behind the Science </a:t>
            </a:r>
          </a:p>
          <a:p>
            <a:pPr marL="457200" indent="-457200">
              <a:buFont typeface="Arial" panose="020B0604020202020204" pitchFamily="34" charset="0"/>
              <a:buChar char="•"/>
            </a:pPr>
            <a:r>
              <a:rPr lang="en-US" sz="1600" dirty="0"/>
              <a:t>SKACH Media Day </a:t>
            </a:r>
          </a:p>
          <a:p>
            <a:pPr marL="457200" indent="-457200">
              <a:buFont typeface="Arial" panose="020B0604020202020204" pitchFamily="34" charset="0"/>
              <a:buChar char="•"/>
            </a:pPr>
            <a:r>
              <a:rPr lang="en-US" sz="1600" dirty="0"/>
              <a:t>Social Media Outreach </a:t>
            </a:r>
          </a:p>
          <a:p>
            <a:pPr marL="457200" indent="-457200">
              <a:buFont typeface="Arial" panose="020B0604020202020204" pitchFamily="34" charset="0"/>
              <a:buChar char="•"/>
            </a:pPr>
            <a:r>
              <a:rPr lang="en-US" sz="1600" dirty="0"/>
              <a:t>EAS and Australian Embassy collaboration - Participation Australian Swiss Academic Innovation Network (ASAIN) </a:t>
            </a:r>
          </a:p>
          <a:p>
            <a:pPr marL="457200" indent="-457200">
              <a:buFont typeface="Arial" panose="020B0604020202020204" pitchFamily="34" charset="0"/>
              <a:buChar char="•"/>
            </a:pPr>
            <a:r>
              <a:rPr lang="en-US" sz="1600" dirty="0"/>
              <a:t>Public/STEM Events </a:t>
            </a:r>
          </a:p>
          <a:p>
            <a:pPr marL="457200" indent="-457200">
              <a:buFont typeface="Arial" panose="020B0604020202020204" pitchFamily="34" charset="0"/>
              <a:buChar char="•"/>
            </a:pPr>
            <a:r>
              <a:rPr lang="en-US" sz="1600" dirty="0"/>
              <a:t>SKAO Science Book</a:t>
            </a:r>
          </a:p>
          <a:p>
            <a:pPr marL="457200" indent="-457200">
              <a:buFont typeface="Arial" panose="020B0604020202020204" pitchFamily="34" charset="0"/>
              <a:buChar char="•"/>
            </a:pPr>
            <a:r>
              <a:rPr lang="en-US" sz="1600" dirty="0"/>
              <a:t>Radio Cosmos Series #2</a:t>
            </a:r>
          </a:p>
          <a:p>
            <a:endParaRPr lang="en-US" sz="1600" dirty="0"/>
          </a:p>
          <a:p>
            <a:pPr marL="457200" indent="-457200">
              <a:buFont typeface="Arial" panose="020B0604020202020204" pitchFamily="34" charset="0"/>
              <a:buChar char="•"/>
            </a:pPr>
            <a:endParaRPr lang="en-US" sz="1600" dirty="0"/>
          </a:p>
          <a:p>
            <a:endParaRPr lang="en-US" sz="1600" dirty="0"/>
          </a:p>
          <a:p>
            <a:pPr marL="342900" indent="-342900">
              <a:buFont typeface="+mj-lt"/>
              <a:buAutoNum type="arabicPeriod"/>
            </a:pPr>
            <a:endParaRPr lang="en-US" sz="1600" dirty="0"/>
          </a:p>
          <a:p>
            <a:pPr marL="285750" lvl="5" indent="-285750">
              <a:buFont typeface="Arial" panose="020B0604020202020204" pitchFamily="34" charset="0"/>
              <a:buChar char="•"/>
            </a:pPr>
            <a:endParaRPr lang="en-CH" dirty="0"/>
          </a:p>
        </p:txBody>
      </p:sp>
      <p:pic>
        <p:nvPicPr>
          <p:cNvPr id="4" name="Picture 3">
            <a:extLst>
              <a:ext uri="{FF2B5EF4-FFF2-40B4-BE49-F238E27FC236}">
                <a16:creationId xmlns:a16="http://schemas.microsoft.com/office/drawing/2014/main" id="{F5040B47-37F1-4A48-B2A1-48F262AF2DA6}"/>
              </a:ext>
            </a:extLst>
          </p:cNvPr>
          <p:cNvPicPr>
            <a:picLocks noChangeAspect="1"/>
          </p:cNvPicPr>
          <p:nvPr/>
        </p:nvPicPr>
        <p:blipFill>
          <a:blip r:embed="rId4"/>
          <a:stretch>
            <a:fillRect/>
          </a:stretch>
        </p:blipFill>
        <p:spPr>
          <a:xfrm>
            <a:off x="0" y="3871008"/>
            <a:ext cx="9144000" cy="1272492"/>
          </a:xfrm>
          <a:prstGeom prst="rect">
            <a:avLst/>
          </a:prstGeom>
        </p:spPr>
      </p:pic>
    </p:spTree>
    <p:extLst>
      <p:ext uri="{BB962C8B-B14F-4D97-AF65-F5344CB8AC3E}">
        <p14:creationId xmlns:p14="http://schemas.microsoft.com/office/powerpoint/2010/main" val="2195276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601AB10C-88EB-D057-C2E9-7A76350F8B4E}"/>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94F96569-C729-5E78-F987-DCCB99557BA8}"/>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6FD49FE8-4037-9965-5FC8-0CFAEE563E9E}"/>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EF777B95-00BF-88C8-85BB-99DC52ACC95B}"/>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sp>
        <p:nvSpPr>
          <p:cNvPr id="2" name="Rectangle 1">
            <a:extLst>
              <a:ext uri="{FF2B5EF4-FFF2-40B4-BE49-F238E27FC236}">
                <a16:creationId xmlns:a16="http://schemas.microsoft.com/office/drawing/2014/main" id="{5952838B-ED0A-B50C-E3AD-B6815C7A8352}"/>
              </a:ext>
            </a:extLst>
          </p:cNvPr>
          <p:cNvSpPr/>
          <p:nvPr/>
        </p:nvSpPr>
        <p:spPr>
          <a:xfrm>
            <a:off x="250524" y="733780"/>
            <a:ext cx="6177565" cy="400110"/>
          </a:xfrm>
          <a:prstGeom prst="rect">
            <a:avLst/>
          </a:prstGeom>
        </p:spPr>
        <p:txBody>
          <a:bodyPr wrap="square">
            <a:spAutoFit/>
          </a:bodyPr>
          <a:lstStyle/>
          <a:p>
            <a:r>
              <a:rPr lang="en-US" sz="2000" dirty="0"/>
              <a:t> Meet The Team Video Series </a:t>
            </a:r>
          </a:p>
        </p:txBody>
      </p:sp>
      <p:pic>
        <p:nvPicPr>
          <p:cNvPr id="4" name="Picture 3">
            <a:extLst>
              <a:ext uri="{FF2B5EF4-FFF2-40B4-BE49-F238E27FC236}">
                <a16:creationId xmlns:a16="http://schemas.microsoft.com/office/drawing/2014/main" id="{23125A14-F0E7-F6DD-E5DC-C9EC350F7AD2}"/>
              </a:ext>
            </a:extLst>
          </p:cNvPr>
          <p:cNvPicPr>
            <a:picLocks noChangeAspect="1"/>
          </p:cNvPicPr>
          <p:nvPr/>
        </p:nvPicPr>
        <p:blipFill>
          <a:blip r:embed="rId4"/>
          <a:stretch>
            <a:fillRect/>
          </a:stretch>
        </p:blipFill>
        <p:spPr>
          <a:xfrm>
            <a:off x="2246787" y="1298935"/>
            <a:ext cx="6646689" cy="3683843"/>
          </a:xfrm>
          <a:prstGeom prst="rect">
            <a:avLst/>
          </a:prstGeom>
        </p:spPr>
      </p:pic>
      <p:sp>
        <p:nvSpPr>
          <p:cNvPr id="5" name="TextBox 4">
            <a:extLst>
              <a:ext uri="{FF2B5EF4-FFF2-40B4-BE49-F238E27FC236}">
                <a16:creationId xmlns:a16="http://schemas.microsoft.com/office/drawing/2014/main" id="{E1126ABA-A244-D86B-83B9-8BD01757F73E}"/>
              </a:ext>
            </a:extLst>
          </p:cNvPr>
          <p:cNvSpPr txBox="1"/>
          <p:nvPr/>
        </p:nvSpPr>
        <p:spPr>
          <a:xfrm>
            <a:off x="315045" y="1805748"/>
            <a:ext cx="2020901" cy="523220"/>
          </a:xfrm>
          <a:prstGeom prst="rect">
            <a:avLst/>
          </a:prstGeom>
          <a:noFill/>
        </p:spPr>
        <p:txBody>
          <a:bodyPr wrap="square" rtlCol="0">
            <a:spAutoFit/>
          </a:bodyPr>
          <a:lstStyle/>
          <a:p>
            <a:r>
              <a:rPr lang="en-US" dirty="0"/>
              <a:t>Channel Handle </a:t>
            </a:r>
          </a:p>
          <a:p>
            <a:r>
              <a:rPr lang="en-CH" dirty="0"/>
              <a:t>@SKASwitzerland</a:t>
            </a:r>
          </a:p>
        </p:txBody>
      </p:sp>
    </p:spTree>
    <p:extLst>
      <p:ext uri="{BB962C8B-B14F-4D97-AF65-F5344CB8AC3E}">
        <p14:creationId xmlns:p14="http://schemas.microsoft.com/office/powerpoint/2010/main" val="4122623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BE458801-DA1A-4424-C9BC-120246EF69CF}"/>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2044B74B-520F-976F-EFC3-59E966C02B41}"/>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B3B8E46B-08E9-715C-F043-69C692726E2C}"/>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5FBF350D-9997-3D34-4E45-C149C1A23DA6}"/>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sp>
        <p:nvSpPr>
          <p:cNvPr id="2" name="Rectangle 1">
            <a:extLst>
              <a:ext uri="{FF2B5EF4-FFF2-40B4-BE49-F238E27FC236}">
                <a16:creationId xmlns:a16="http://schemas.microsoft.com/office/drawing/2014/main" id="{33A52046-235E-9CE9-1A7E-221574155FF4}"/>
              </a:ext>
            </a:extLst>
          </p:cNvPr>
          <p:cNvSpPr/>
          <p:nvPr/>
        </p:nvSpPr>
        <p:spPr>
          <a:xfrm>
            <a:off x="313176" y="677542"/>
            <a:ext cx="6177565" cy="400110"/>
          </a:xfrm>
          <a:prstGeom prst="rect">
            <a:avLst/>
          </a:prstGeom>
        </p:spPr>
        <p:txBody>
          <a:bodyPr wrap="square">
            <a:spAutoFit/>
          </a:bodyPr>
          <a:lstStyle/>
          <a:p>
            <a:r>
              <a:rPr lang="en-US" sz="2000" dirty="0"/>
              <a:t>SKACH Media Day </a:t>
            </a:r>
          </a:p>
        </p:txBody>
      </p:sp>
      <p:sp>
        <p:nvSpPr>
          <p:cNvPr id="3" name="TextBox 2">
            <a:extLst>
              <a:ext uri="{FF2B5EF4-FFF2-40B4-BE49-F238E27FC236}">
                <a16:creationId xmlns:a16="http://schemas.microsoft.com/office/drawing/2014/main" id="{5F32F64B-8E49-B406-58F7-872198C79690}"/>
              </a:ext>
            </a:extLst>
          </p:cNvPr>
          <p:cNvSpPr txBox="1"/>
          <p:nvPr/>
        </p:nvSpPr>
        <p:spPr>
          <a:xfrm>
            <a:off x="313176" y="1333833"/>
            <a:ext cx="4013140" cy="3508653"/>
          </a:xfrm>
          <a:prstGeom prst="rect">
            <a:avLst/>
          </a:prstGeom>
          <a:noFill/>
        </p:spPr>
        <p:txBody>
          <a:bodyPr wrap="square" rtlCol="0">
            <a:spAutoFit/>
          </a:bodyPr>
          <a:lstStyle/>
          <a:p>
            <a:pPr marL="285750" indent="-285750">
              <a:buFont typeface="Arial" panose="020B0604020202020204" pitchFamily="34" charset="0"/>
              <a:buChar char="•"/>
            </a:pPr>
            <a:r>
              <a:rPr lang="en-US" sz="1600" dirty="0"/>
              <a:t>@EPFL, February 4 </a:t>
            </a:r>
          </a:p>
          <a:p>
            <a:endParaRPr lang="en-US" sz="1600" dirty="0"/>
          </a:p>
          <a:p>
            <a:r>
              <a:rPr lang="en-US" sz="1600" dirty="0"/>
              <a:t>Presentations on: </a:t>
            </a:r>
          </a:p>
          <a:p>
            <a:endParaRPr lang="en-US" sz="1600" dirty="0"/>
          </a:p>
          <a:p>
            <a:endParaRPr lang="en-US" sz="1600" dirty="0"/>
          </a:p>
          <a:p>
            <a:pPr marL="285750" indent="-285750">
              <a:buFont typeface="Arial" panose="020B0604020202020204" pitchFamily="34" charset="0"/>
              <a:buChar char="•"/>
            </a:pPr>
            <a:r>
              <a:rPr lang="en-US" sz="1600" dirty="0"/>
              <a:t>Looking ahead to near future developments </a:t>
            </a:r>
          </a:p>
          <a:p>
            <a:pPr marL="285750" indent="-285750">
              <a:buFont typeface="Arial" panose="020B0604020202020204" pitchFamily="34" charset="0"/>
              <a:buChar char="•"/>
            </a:pPr>
            <a:r>
              <a:rPr lang="en-US" sz="1600" dirty="0"/>
              <a:t>Sustainability in mega-science projects </a:t>
            </a:r>
          </a:p>
          <a:p>
            <a:pPr marL="285750" indent="-285750">
              <a:buFont typeface="Arial" panose="020B0604020202020204" pitchFamily="34" charset="0"/>
              <a:buChar char="•"/>
            </a:pPr>
            <a:r>
              <a:rPr lang="en-US" sz="1600" dirty="0"/>
              <a:t>Dark and Quiet Skies </a:t>
            </a:r>
          </a:p>
          <a:p>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342900" indent="-342900">
              <a:buFont typeface="+mj-lt"/>
              <a:buAutoNum type="arabicPeriod"/>
            </a:pPr>
            <a:endParaRPr lang="en-US" sz="1600" dirty="0"/>
          </a:p>
          <a:p>
            <a:pPr marL="285750" lvl="5" indent="-285750">
              <a:buFont typeface="Arial" panose="020B0604020202020204" pitchFamily="34" charset="0"/>
              <a:buChar char="•"/>
            </a:pPr>
            <a:endParaRPr lang="en-CH" dirty="0"/>
          </a:p>
        </p:txBody>
      </p:sp>
      <p:pic>
        <p:nvPicPr>
          <p:cNvPr id="4" name="Picture 3">
            <a:extLst>
              <a:ext uri="{FF2B5EF4-FFF2-40B4-BE49-F238E27FC236}">
                <a16:creationId xmlns:a16="http://schemas.microsoft.com/office/drawing/2014/main" id="{36F129C6-CEFF-85BD-F6E9-820C7B54F09C}"/>
              </a:ext>
            </a:extLst>
          </p:cNvPr>
          <p:cNvPicPr>
            <a:picLocks noChangeAspect="1"/>
          </p:cNvPicPr>
          <p:nvPr/>
        </p:nvPicPr>
        <p:blipFill>
          <a:blip r:embed="rId4"/>
          <a:stretch>
            <a:fillRect/>
          </a:stretch>
        </p:blipFill>
        <p:spPr>
          <a:xfrm>
            <a:off x="0" y="3871008"/>
            <a:ext cx="9144000" cy="1272492"/>
          </a:xfrm>
          <a:prstGeom prst="rect">
            <a:avLst/>
          </a:prstGeom>
        </p:spPr>
      </p:pic>
      <p:pic>
        <p:nvPicPr>
          <p:cNvPr id="6" name="Picture 5">
            <a:extLst>
              <a:ext uri="{FF2B5EF4-FFF2-40B4-BE49-F238E27FC236}">
                <a16:creationId xmlns:a16="http://schemas.microsoft.com/office/drawing/2014/main" id="{8F9EE4F7-C9D0-DA24-C574-48A667C29DA2}"/>
              </a:ext>
            </a:extLst>
          </p:cNvPr>
          <p:cNvPicPr>
            <a:picLocks noChangeAspect="1"/>
          </p:cNvPicPr>
          <p:nvPr/>
        </p:nvPicPr>
        <p:blipFill>
          <a:blip r:embed="rId5"/>
          <a:stretch>
            <a:fillRect/>
          </a:stretch>
        </p:blipFill>
        <p:spPr>
          <a:xfrm>
            <a:off x="4326316" y="1429301"/>
            <a:ext cx="4572000" cy="2090057"/>
          </a:xfrm>
          <a:prstGeom prst="rect">
            <a:avLst/>
          </a:prstGeom>
        </p:spPr>
      </p:pic>
    </p:spTree>
    <p:extLst>
      <p:ext uri="{BB962C8B-B14F-4D97-AF65-F5344CB8AC3E}">
        <p14:creationId xmlns:p14="http://schemas.microsoft.com/office/powerpoint/2010/main" val="1750520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74" name="Google Shape;74;p16"/>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sp>
        <p:nvSpPr>
          <p:cNvPr id="2" name="Rectangle 1">
            <a:extLst>
              <a:ext uri="{FF2B5EF4-FFF2-40B4-BE49-F238E27FC236}">
                <a16:creationId xmlns:a16="http://schemas.microsoft.com/office/drawing/2014/main" id="{A4BA3E58-0719-4DF2-B57C-70E64A30333E}"/>
              </a:ext>
            </a:extLst>
          </p:cNvPr>
          <p:cNvSpPr/>
          <p:nvPr/>
        </p:nvSpPr>
        <p:spPr>
          <a:xfrm>
            <a:off x="313176" y="547840"/>
            <a:ext cx="6177565" cy="400110"/>
          </a:xfrm>
          <a:prstGeom prst="rect">
            <a:avLst/>
          </a:prstGeom>
        </p:spPr>
        <p:txBody>
          <a:bodyPr wrap="square">
            <a:spAutoFit/>
          </a:bodyPr>
          <a:lstStyle/>
          <a:p>
            <a:r>
              <a:rPr lang="en-US" sz="2000" dirty="0"/>
              <a:t>LinkedIn</a:t>
            </a:r>
          </a:p>
        </p:txBody>
      </p:sp>
      <p:sp>
        <p:nvSpPr>
          <p:cNvPr id="3" name="TextBox 2">
            <a:extLst>
              <a:ext uri="{FF2B5EF4-FFF2-40B4-BE49-F238E27FC236}">
                <a16:creationId xmlns:a16="http://schemas.microsoft.com/office/drawing/2014/main" id="{A4CE018B-57B6-49EB-9115-406C24767A82}"/>
              </a:ext>
            </a:extLst>
          </p:cNvPr>
          <p:cNvSpPr txBox="1"/>
          <p:nvPr/>
        </p:nvSpPr>
        <p:spPr>
          <a:xfrm>
            <a:off x="152214" y="1030685"/>
            <a:ext cx="4601296" cy="3016210"/>
          </a:xfrm>
          <a:prstGeom prst="rect">
            <a:avLst/>
          </a:prstGeom>
          <a:noFill/>
        </p:spPr>
        <p:txBody>
          <a:bodyPr wrap="square" rtlCol="0">
            <a:spAutoFit/>
          </a:bodyPr>
          <a:lstStyle/>
          <a:p>
            <a:r>
              <a:rPr lang="en-US" sz="1600" dirty="0"/>
              <a:t>LinkedIn - 963 followers, up 256 in 12 months	</a:t>
            </a:r>
          </a:p>
          <a:p>
            <a:pPr marL="285750" indent="-285750">
              <a:buFontTx/>
              <a:buChar char="-"/>
            </a:pPr>
            <a:endParaRPr lang="en-US" sz="1600" dirty="0"/>
          </a:p>
          <a:p>
            <a:pPr marL="285750" indent="-285750">
              <a:buFontTx/>
              <a:buChar char="-"/>
            </a:pPr>
            <a:endParaRPr lang="en-US" sz="1600" dirty="0"/>
          </a:p>
          <a:p>
            <a:pPr marL="285750" lvl="7"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endParaRPr lang="en-US" sz="1600" dirty="0"/>
          </a:p>
          <a:p>
            <a:pPr marL="285750" lvl="5" indent="-285750">
              <a:buFont typeface="Arial" panose="020B0604020202020204" pitchFamily="34" charset="0"/>
              <a:buChar char="•"/>
            </a:pPr>
            <a:endParaRPr lang="en-CH" dirty="0"/>
          </a:p>
        </p:txBody>
      </p:sp>
      <mc:AlternateContent xmlns:mc="http://schemas.openxmlformats.org/markup-compatibility/2006" xmlns:p14="http://schemas.microsoft.com/office/powerpoint/2010/main">
        <mc:Choice Requires="p14">
          <p:contentPart p14:bwMode="auto" r:id="rId4">
            <p14:nvContentPartPr>
              <p14:cNvPr id="30" name="Ink 29">
                <a:extLst>
                  <a:ext uri="{FF2B5EF4-FFF2-40B4-BE49-F238E27FC236}">
                    <a16:creationId xmlns:a16="http://schemas.microsoft.com/office/drawing/2014/main" id="{77124DDD-E3F9-4E8E-BC50-9EC295145A2C}"/>
                  </a:ext>
                </a:extLst>
              </p14:cNvPr>
              <p14:cNvContentPartPr/>
              <p14:nvPr/>
            </p14:nvContentPartPr>
            <p14:xfrm>
              <a:off x="2225935" y="722416"/>
              <a:ext cx="360" cy="360"/>
            </p14:xfrm>
          </p:contentPart>
        </mc:Choice>
        <mc:Fallback xmlns="">
          <p:pic>
            <p:nvPicPr>
              <p:cNvPr id="30" name="Ink 29">
                <a:extLst>
                  <a:ext uri="{FF2B5EF4-FFF2-40B4-BE49-F238E27FC236}">
                    <a16:creationId xmlns:a16="http://schemas.microsoft.com/office/drawing/2014/main" id="{77124DDD-E3F9-4E8E-BC50-9EC295145A2C}"/>
                  </a:ext>
                </a:extLst>
              </p:cNvPr>
              <p:cNvPicPr/>
              <p:nvPr/>
            </p:nvPicPr>
            <p:blipFill>
              <a:blip r:embed="rId5"/>
              <a:stretch>
                <a:fillRect/>
              </a:stretch>
            </p:blipFill>
            <p:spPr>
              <a:xfrm>
                <a:off x="2216935" y="713416"/>
                <a:ext cx="18000" cy="18000"/>
              </a:xfrm>
              <a:prstGeom prst="rect">
                <a:avLst/>
              </a:prstGeom>
            </p:spPr>
          </p:pic>
        </mc:Fallback>
      </mc:AlternateContent>
      <p:sp>
        <p:nvSpPr>
          <p:cNvPr id="69" name="TextBox 68">
            <a:extLst>
              <a:ext uri="{FF2B5EF4-FFF2-40B4-BE49-F238E27FC236}">
                <a16:creationId xmlns:a16="http://schemas.microsoft.com/office/drawing/2014/main" id="{A81F4776-613C-4526-B885-7108299CB54C}"/>
              </a:ext>
            </a:extLst>
          </p:cNvPr>
          <p:cNvSpPr txBox="1"/>
          <p:nvPr/>
        </p:nvSpPr>
        <p:spPr>
          <a:xfrm>
            <a:off x="5099407" y="1445231"/>
            <a:ext cx="3859658" cy="307777"/>
          </a:xfrm>
          <a:prstGeom prst="rect">
            <a:avLst/>
          </a:prstGeom>
          <a:noFill/>
        </p:spPr>
        <p:txBody>
          <a:bodyPr wrap="square" rtlCol="0">
            <a:spAutoFit/>
          </a:bodyPr>
          <a:lstStyle/>
          <a:p>
            <a:r>
              <a:rPr lang="en-US" dirty="0"/>
              <a:t>LinkedIn engagement 2025/26</a:t>
            </a:r>
            <a:endParaRPr lang="en-CH" dirty="0"/>
          </a:p>
        </p:txBody>
      </p:sp>
      <p:pic>
        <p:nvPicPr>
          <p:cNvPr id="5" name="Picture 4">
            <a:extLst>
              <a:ext uri="{FF2B5EF4-FFF2-40B4-BE49-F238E27FC236}">
                <a16:creationId xmlns:a16="http://schemas.microsoft.com/office/drawing/2014/main" id="{675F37CD-B63C-4AE5-29F3-887BA6E238CD}"/>
              </a:ext>
            </a:extLst>
          </p:cNvPr>
          <p:cNvPicPr>
            <a:picLocks noChangeAspect="1"/>
          </p:cNvPicPr>
          <p:nvPr/>
        </p:nvPicPr>
        <p:blipFill>
          <a:blip r:embed="rId6"/>
          <a:stretch>
            <a:fillRect/>
          </a:stretch>
        </p:blipFill>
        <p:spPr>
          <a:xfrm>
            <a:off x="0" y="1343867"/>
            <a:ext cx="4822898" cy="2058554"/>
          </a:xfrm>
          <a:prstGeom prst="rect">
            <a:avLst/>
          </a:prstGeom>
        </p:spPr>
      </p:pic>
      <p:pic>
        <p:nvPicPr>
          <p:cNvPr id="10" name="Picture 9">
            <a:extLst>
              <a:ext uri="{FF2B5EF4-FFF2-40B4-BE49-F238E27FC236}">
                <a16:creationId xmlns:a16="http://schemas.microsoft.com/office/drawing/2014/main" id="{FF61AB12-D703-FB2C-B86C-3F815C094775}"/>
              </a:ext>
            </a:extLst>
          </p:cNvPr>
          <p:cNvPicPr>
            <a:picLocks noChangeAspect="1"/>
          </p:cNvPicPr>
          <p:nvPr/>
        </p:nvPicPr>
        <p:blipFill>
          <a:blip r:embed="rId7"/>
          <a:stretch>
            <a:fillRect/>
          </a:stretch>
        </p:blipFill>
        <p:spPr>
          <a:xfrm>
            <a:off x="4905724" y="2016120"/>
            <a:ext cx="4209303" cy="2579540"/>
          </a:xfrm>
          <a:prstGeom prst="rect">
            <a:avLst/>
          </a:prstGeom>
        </p:spPr>
      </p:pic>
      <p:pic>
        <p:nvPicPr>
          <p:cNvPr id="7" name="Picture 6">
            <a:extLst>
              <a:ext uri="{FF2B5EF4-FFF2-40B4-BE49-F238E27FC236}">
                <a16:creationId xmlns:a16="http://schemas.microsoft.com/office/drawing/2014/main" id="{95C298D0-9C79-F845-5988-BD5294051F89}"/>
              </a:ext>
            </a:extLst>
          </p:cNvPr>
          <p:cNvPicPr>
            <a:picLocks noChangeAspect="1"/>
          </p:cNvPicPr>
          <p:nvPr/>
        </p:nvPicPr>
        <p:blipFill>
          <a:blip r:embed="rId8"/>
          <a:stretch>
            <a:fillRect/>
          </a:stretch>
        </p:blipFill>
        <p:spPr>
          <a:xfrm>
            <a:off x="28973" y="3641004"/>
            <a:ext cx="4905723" cy="1388412"/>
          </a:xfrm>
          <a:prstGeom prst="rect">
            <a:avLst/>
          </a:prstGeom>
        </p:spPr>
      </p:pic>
    </p:spTree>
    <p:extLst>
      <p:ext uri="{BB962C8B-B14F-4D97-AF65-F5344CB8AC3E}">
        <p14:creationId xmlns:p14="http://schemas.microsoft.com/office/powerpoint/2010/main" val="1139210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2FD7666B-94F6-1113-B81A-419B53E69F48}"/>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95405BCB-72A1-62D7-E5AF-F1F05AB7A1AF}"/>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6B9B3BCC-C494-F31A-6FEE-B2F6612937C6}"/>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dirty="0"/>
              <a:t>SKACH handle:</a:t>
            </a:r>
          </a:p>
          <a:p>
            <a:pPr lvl="0"/>
            <a:r>
              <a:rPr lang="en-CH" b="1" dirty="0" err="1"/>
              <a:t>skaswitzerland</a:t>
            </a:r>
            <a:endParaRPr dirty="0"/>
          </a:p>
        </p:txBody>
      </p:sp>
      <p:sp>
        <p:nvSpPr>
          <p:cNvPr id="103" name="Google Shape;103;p16">
            <a:extLst>
              <a:ext uri="{FF2B5EF4-FFF2-40B4-BE49-F238E27FC236}">
                <a16:creationId xmlns:a16="http://schemas.microsoft.com/office/drawing/2014/main" id="{F573D96D-FBB9-0B4A-FC1F-93ED2AFDB5A8}"/>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13</a:t>
            </a:fld>
            <a:endParaRPr/>
          </a:p>
        </p:txBody>
      </p:sp>
      <p:sp>
        <p:nvSpPr>
          <p:cNvPr id="2" name="Rectangle 1">
            <a:extLst>
              <a:ext uri="{FF2B5EF4-FFF2-40B4-BE49-F238E27FC236}">
                <a16:creationId xmlns:a16="http://schemas.microsoft.com/office/drawing/2014/main" id="{A0DD7884-51D6-0789-57A0-14B96C176B5C}"/>
              </a:ext>
            </a:extLst>
          </p:cNvPr>
          <p:cNvSpPr/>
          <p:nvPr/>
        </p:nvSpPr>
        <p:spPr>
          <a:xfrm>
            <a:off x="263026" y="162365"/>
            <a:ext cx="6177565" cy="707886"/>
          </a:xfrm>
          <a:prstGeom prst="rect">
            <a:avLst/>
          </a:prstGeom>
        </p:spPr>
        <p:txBody>
          <a:bodyPr wrap="square">
            <a:spAutoFit/>
          </a:bodyPr>
          <a:lstStyle/>
          <a:p>
            <a:r>
              <a:rPr lang="en-US" sz="2000" dirty="0"/>
              <a:t>Instagram - 110 followers	</a:t>
            </a:r>
          </a:p>
          <a:p>
            <a:r>
              <a:rPr lang="en-US" sz="2000" dirty="0"/>
              <a:t> </a:t>
            </a:r>
          </a:p>
        </p:txBody>
      </p:sp>
      <p:sp>
        <p:nvSpPr>
          <p:cNvPr id="3" name="TextBox 2">
            <a:extLst>
              <a:ext uri="{FF2B5EF4-FFF2-40B4-BE49-F238E27FC236}">
                <a16:creationId xmlns:a16="http://schemas.microsoft.com/office/drawing/2014/main" id="{6D9A18A4-823F-4802-F406-4A74C8788E11}"/>
              </a:ext>
            </a:extLst>
          </p:cNvPr>
          <p:cNvSpPr txBox="1"/>
          <p:nvPr/>
        </p:nvSpPr>
        <p:spPr>
          <a:xfrm>
            <a:off x="152214" y="1030685"/>
            <a:ext cx="4601296" cy="2523768"/>
          </a:xfrm>
          <a:prstGeom prst="rect">
            <a:avLst/>
          </a:prstGeom>
          <a:noFill/>
        </p:spPr>
        <p:txBody>
          <a:bodyPr wrap="square" rtlCol="0">
            <a:spAutoFit/>
          </a:bodyPr>
          <a:lstStyle/>
          <a:p>
            <a:pPr marL="285750" indent="-285750">
              <a:buFontTx/>
              <a:buChar char="-"/>
            </a:pPr>
            <a:endParaRPr lang="en-US" sz="1600" dirty="0"/>
          </a:p>
          <a:p>
            <a:pPr marL="285750" indent="-285750">
              <a:buFontTx/>
              <a:buChar char="-"/>
            </a:pPr>
            <a:endParaRPr lang="en-US" sz="1600" dirty="0"/>
          </a:p>
          <a:p>
            <a:pPr marL="285750" lvl="7"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endParaRPr lang="en-US" sz="1600" dirty="0"/>
          </a:p>
          <a:p>
            <a:pPr marL="285750" lvl="5" indent="-285750">
              <a:buFont typeface="Arial" panose="020B0604020202020204" pitchFamily="34" charset="0"/>
              <a:buChar char="•"/>
            </a:pPr>
            <a:endParaRPr lang="en-CH" dirty="0"/>
          </a:p>
        </p:txBody>
      </p:sp>
      <mc:AlternateContent xmlns:mc="http://schemas.openxmlformats.org/markup-compatibility/2006" xmlns:p14="http://schemas.microsoft.com/office/powerpoint/2010/main">
        <mc:Choice Requires="p14">
          <p:contentPart p14:bwMode="auto" r:id="rId4">
            <p14:nvContentPartPr>
              <p14:cNvPr id="30" name="Ink 29">
                <a:extLst>
                  <a:ext uri="{FF2B5EF4-FFF2-40B4-BE49-F238E27FC236}">
                    <a16:creationId xmlns:a16="http://schemas.microsoft.com/office/drawing/2014/main" id="{1D26C1D9-459D-B2CB-4BBF-6D48B1A04EF9}"/>
                  </a:ext>
                </a:extLst>
              </p14:cNvPr>
              <p14:cNvContentPartPr/>
              <p14:nvPr/>
            </p14:nvContentPartPr>
            <p14:xfrm>
              <a:off x="2225935" y="722416"/>
              <a:ext cx="360" cy="360"/>
            </p14:xfrm>
          </p:contentPart>
        </mc:Choice>
        <mc:Fallback xmlns="">
          <p:pic>
            <p:nvPicPr>
              <p:cNvPr id="30" name="Ink 29">
                <a:extLst>
                  <a:ext uri="{FF2B5EF4-FFF2-40B4-BE49-F238E27FC236}">
                    <a16:creationId xmlns:a16="http://schemas.microsoft.com/office/drawing/2014/main" id="{1D26C1D9-459D-B2CB-4BBF-6D48B1A04EF9}"/>
                  </a:ext>
                </a:extLst>
              </p:cNvPr>
              <p:cNvPicPr/>
              <p:nvPr/>
            </p:nvPicPr>
            <p:blipFill>
              <a:blip r:embed="rId5"/>
              <a:stretch>
                <a:fillRect/>
              </a:stretch>
            </p:blipFill>
            <p:spPr>
              <a:xfrm>
                <a:off x="2216935" y="713416"/>
                <a:ext cx="18000" cy="18000"/>
              </a:xfrm>
              <a:prstGeom prst="rect">
                <a:avLst/>
              </a:prstGeom>
            </p:spPr>
          </p:pic>
        </mc:Fallback>
      </mc:AlternateContent>
      <p:pic>
        <p:nvPicPr>
          <p:cNvPr id="6" name="Picture 5">
            <a:extLst>
              <a:ext uri="{FF2B5EF4-FFF2-40B4-BE49-F238E27FC236}">
                <a16:creationId xmlns:a16="http://schemas.microsoft.com/office/drawing/2014/main" id="{2401D1DD-CF73-612E-3912-7148670B1CEE}"/>
              </a:ext>
            </a:extLst>
          </p:cNvPr>
          <p:cNvPicPr>
            <a:picLocks noChangeAspect="1"/>
          </p:cNvPicPr>
          <p:nvPr/>
        </p:nvPicPr>
        <p:blipFill>
          <a:blip r:embed="rId6"/>
          <a:stretch>
            <a:fillRect/>
          </a:stretch>
        </p:blipFill>
        <p:spPr>
          <a:xfrm>
            <a:off x="0" y="598297"/>
            <a:ext cx="5755341" cy="2630356"/>
          </a:xfrm>
          <a:prstGeom prst="rect">
            <a:avLst/>
          </a:prstGeom>
        </p:spPr>
      </p:pic>
      <p:pic>
        <p:nvPicPr>
          <p:cNvPr id="9" name="Picture 8">
            <a:extLst>
              <a:ext uri="{FF2B5EF4-FFF2-40B4-BE49-F238E27FC236}">
                <a16:creationId xmlns:a16="http://schemas.microsoft.com/office/drawing/2014/main" id="{564277D9-9B95-230C-2D60-B9CBC8EEE2F3}"/>
              </a:ext>
            </a:extLst>
          </p:cNvPr>
          <p:cNvPicPr>
            <a:picLocks noChangeAspect="1"/>
          </p:cNvPicPr>
          <p:nvPr/>
        </p:nvPicPr>
        <p:blipFill>
          <a:blip r:embed="rId7"/>
          <a:stretch>
            <a:fillRect/>
          </a:stretch>
        </p:blipFill>
        <p:spPr>
          <a:xfrm>
            <a:off x="5024696" y="2711358"/>
            <a:ext cx="4119304" cy="2432142"/>
          </a:xfrm>
          <a:prstGeom prst="rect">
            <a:avLst/>
          </a:prstGeom>
        </p:spPr>
      </p:pic>
    </p:spTree>
    <p:extLst>
      <p:ext uri="{BB962C8B-B14F-4D97-AF65-F5344CB8AC3E}">
        <p14:creationId xmlns:p14="http://schemas.microsoft.com/office/powerpoint/2010/main" val="2286386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24897713-AF77-635A-AFA7-D0E1C9B41CC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9EF5B95-F9CE-5754-8A06-5A3D5ADD23CB}"/>
              </a:ext>
            </a:extLst>
          </p:cNvPr>
          <p:cNvPicPr>
            <a:picLocks noChangeAspect="1"/>
          </p:cNvPicPr>
          <p:nvPr/>
        </p:nvPicPr>
        <p:blipFill>
          <a:blip r:embed="rId3"/>
          <a:stretch>
            <a:fillRect/>
          </a:stretch>
        </p:blipFill>
        <p:spPr>
          <a:xfrm>
            <a:off x="5651024" y="2523768"/>
            <a:ext cx="3492976" cy="2619732"/>
          </a:xfrm>
          <a:prstGeom prst="rect">
            <a:avLst/>
          </a:prstGeom>
        </p:spPr>
      </p:pic>
      <p:pic>
        <p:nvPicPr>
          <p:cNvPr id="13" name="Picture 12">
            <a:extLst>
              <a:ext uri="{FF2B5EF4-FFF2-40B4-BE49-F238E27FC236}">
                <a16:creationId xmlns:a16="http://schemas.microsoft.com/office/drawing/2014/main" id="{962A56D1-C586-736A-7706-D5C448A1F93F}"/>
              </a:ext>
            </a:extLst>
          </p:cNvPr>
          <p:cNvPicPr>
            <a:picLocks noChangeAspect="1"/>
          </p:cNvPicPr>
          <p:nvPr/>
        </p:nvPicPr>
        <p:blipFill>
          <a:blip r:embed="rId4"/>
          <a:stretch>
            <a:fillRect/>
          </a:stretch>
        </p:blipFill>
        <p:spPr>
          <a:xfrm>
            <a:off x="3140077" y="671212"/>
            <a:ext cx="3531294" cy="2354196"/>
          </a:xfrm>
          <a:prstGeom prst="rect">
            <a:avLst/>
          </a:prstGeom>
        </p:spPr>
      </p:pic>
      <p:pic>
        <p:nvPicPr>
          <p:cNvPr id="74" name="Google Shape;74;p16">
            <a:extLst>
              <a:ext uri="{FF2B5EF4-FFF2-40B4-BE49-F238E27FC236}">
                <a16:creationId xmlns:a16="http://schemas.microsoft.com/office/drawing/2014/main" id="{998945B3-3547-E840-5B05-769A362A5B6F}"/>
              </a:ext>
            </a:extLst>
          </p:cNvPr>
          <p:cNvPicPr preferRelativeResize="0"/>
          <p:nvPr/>
        </p:nvPicPr>
        <p:blipFill>
          <a:blip r:embed="rId5">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71750C3F-6E0B-BE90-E3B5-563AC065E89C}"/>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98210768-AADB-F27B-2087-18BB8F87CACD}"/>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a:t>
            </a:fld>
            <a:endParaRPr/>
          </a:p>
        </p:txBody>
      </p:sp>
      <p:sp>
        <p:nvSpPr>
          <p:cNvPr id="2" name="Rectangle 1">
            <a:extLst>
              <a:ext uri="{FF2B5EF4-FFF2-40B4-BE49-F238E27FC236}">
                <a16:creationId xmlns:a16="http://schemas.microsoft.com/office/drawing/2014/main" id="{C61BC5AE-E49D-070A-170E-2C8A169A3B26}"/>
              </a:ext>
            </a:extLst>
          </p:cNvPr>
          <p:cNvSpPr/>
          <p:nvPr/>
        </p:nvSpPr>
        <p:spPr>
          <a:xfrm>
            <a:off x="263026" y="162365"/>
            <a:ext cx="6177565" cy="707886"/>
          </a:xfrm>
          <a:prstGeom prst="rect">
            <a:avLst/>
          </a:prstGeom>
        </p:spPr>
        <p:txBody>
          <a:bodyPr wrap="square">
            <a:spAutoFit/>
          </a:bodyPr>
          <a:lstStyle/>
          <a:p>
            <a:r>
              <a:rPr lang="en-US" sz="2000" dirty="0"/>
              <a:t>EAS / ASAIN /Australian Embassy / SKAO	</a:t>
            </a:r>
          </a:p>
          <a:p>
            <a:r>
              <a:rPr lang="en-US" sz="2000" dirty="0"/>
              <a:t> </a:t>
            </a:r>
          </a:p>
        </p:txBody>
      </p:sp>
      <p:sp>
        <p:nvSpPr>
          <p:cNvPr id="3" name="TextBox 2">
            <a:extLst>
              <a:ext uri="{FF2B5EF4-FFF2-40B4-BE49-F238E27FC236}">
                <a16:creationId xmlns:a16="http://schemas.microsoft.com/office/drawing/2014/main" id="{E35105CD-1EA5-6DEF-B8B6-CE604A40DEC9}"/>
              </a:ext>
            </a:extLst>
          </p:cNvPr>
          <p:cNvSpPr txBox="1"/>
          <p:nvPr/>
        </p:nvSpPr>
        <p:spPr>
          <a:xfrm>
            <a:off x="152214" y="1030685"/>
            <a:ext cx="4601296" cy="2523768"/>
          </a:xfrm>
          <a:prstGeom prst="rect">
            <a:avLst/>
          </a:prstGeom>
          <a:noFill/>
        </p:spPr>
        <p:txBody>
          <a:bodyPr wrap="square" rtlCol="0">
            <a:spAutoFit/>
          </a:bodyPr>
          <a:lstStyle/>
          <a:p>
            <a:pPr marL="285750" indent="-285750">
              <a:buFontTx/>
              <a:buChar char="-"/>
            </a:pPr>
            <a:endParaRPr lang="en-US" sz="1600" dirty="0"/>
          </a:p>
          <a:p>
            <a:pPr marL="285750" indent="-285750">
              <a:buFontTx/>
              <a:buChar char="-"/>
            </a:pPr>
            <a:endParaRPr lang="en-US" sz="1600" dirty="0"/>
          </a:p>
          <a:p>
            <a:pPr marL="285750" lvl="7"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endParaRPr lang="en-US" sz="1600" dirty="0"/>
          </a:p>
          <a:p>
            <a:pPr marL="285750" lvl="5" indent="-285750">
              <a:buFont typeface="Arial" panose="020B0604020202020204" pitchFamily="34" charset="0"/>
              <a:buChar char="•"/>
            </a:pPr>
            <a:endParaRPr lang="en-CH" dirty="0"/>
          </a:p>
        </p:txBody>
      </p:sp>
      <mc:AlternateContent xmlns:mc="http://schemas.openxmlformats.org/markup-compatibility/2006" xmlns:p14="http://schemas.microsoft.com/office/powerpoint/2010/main">
        <mc:Choice Requires="p14">
          <p:contentPart p14:bwMode="auto" r:id="rId6">
            <p14:nvContentPartPr>
              <p14:cNvPr id="30" name="Ink 29">
                <a:extLst>
                  <a:ext uri="{FF2B5EF4-FFF2-40B4-BE49-F238E27FC236}">
                    <a16:creationId xmlns:a16="http://schemas.microsoft.com/office/drawing/2014/main" id="{01F28D08-E3C6-5D03-765C-7CFAD2E1485C}"/>
                  </a:ext>
                </a:extLst>
              </p14:cNvPr>
              <p14:cNvContentPartPr/>
              <p14:nvPr/>
            </p14:nvContentPartPr>
            <p14:xfrm>
              <a:off x="2225935" y="722416"/>
              <a:ext cx="360" cy="360"/>
            </p14:xfrm>
          </p:contentPart>
        </mc:Choice>
        <mc:Fallback xmlns="">
          <p:pic>
            <p:nvPicPr>
              <p:cNvPr id="30" name="Ink 29">
                <a:extLst>
                  <a:ext uri="{FF2B5EF4-FFF2-40B4-BE49-F238E27FC236}">
                    <a16:creationId xmlns:a16="http://schemas.microsoft.com/office/drawing/2014/main" id="{01F28D08-E3C6-5D03-765C-7CFAD2E1485C}"/>
                  </a:ext>
                </a:extLst>
              </p:cNvPr>
              <p:cNvPicPr/>
              <p:nvPr/>
            </p:nvPicPr>
            <p:blipFill>
              <a:blip r:embed="rId7"/>
              <a:stretch>
                <a:fillRect/>
              </a:stretch>
            </p:blipFill>
            <p:spPr>
              <a:xfrm>
                <a:off x="2216935" y="713416"/>
                <a:ext cx="18000" cy="18000"/>
              </a:xfrm>
              <a:prstGeom prst="rect">
                <a:avLst/>
              </a:prstGeom>
            </p:spPr>
          </p:pic>
        </mc:Fallback>
      </mc:AlternateContent>
      <p:pic>
        <p:nvPicPr>
          <p:cNvPr id="5" name="Picture 4">
            <a:extLst>
              <a:ext uri="{FF2B5EF4-FFF2-40B4-BE49-F238E27FC236}">
                <a16:creationId xmlns:a16="http://schemas.microsoft.com/office/drawing/2014/main" id="{7ACABCFA-24D8-074A-87D4-074CCE451434}"/>
              </a:ext>
            </a:extLst>
          </p:cNvPr>
          <p:cNvPicPr>
            <a:picLocks noChangeAspect="1"/>
          </p:cNvPicPr>
          <p:nvPr/>
        </p:nvPicPr>
        <p:blipFill>
          <a:blip r:embed="rId8"/>
          <a:stretch>
            <a:fillRect/>
          </a:stretch>
        </p:blipFill>
        <p:spPr>
          <a:xfrm>
            <a:off x="0" y="671212"/>
            <a:ext cx="3354216" cy="4472288"/>
          </a:xfrm>
          <a:prstGeom prst="rect">
            <a:avLst/>
          </a:prstGeom>
        </p:spPr>
      </p:pic>
      <p:pic>
        <p:nvPicPr>
          <p:cNvPr id="11" name="Picture 10">
            <a:extLst>
              <a:ext uri="{FF2B5EF4-FFF2-40B4-BE49-F238E27FC236}">
                <a16:creationId xmlns:a16="http://schemas.microsoft.com/office/drawing/2014/main" id="{F4839E59-F6B0-2CC5-13A1-39205D4A7B81}"/>
              </a:ext>
            </a:extLst>
          </p:cNvPr>
          <p:cNvPicPr>
            <a:picLocks noChangeAspect="1"/>
          </p:cNvPicPr>
          <p:nvPr/>
        </p:nvPicPr>
        <p:blipFill>
          <a:blip r:embed="rId9"/>
          <a:stretch>
            <a:fillRect/>
          </a:stretch>
        </p:blipFill>
        <p:spPr>
          <a:xfrm>
            <a:off x="2931577" y="2994498"/>
            <a:ext cx="2865336" cy="2149002"/>
          </a:xfrm>
          <a:prstGeom prst="rect">
            <a:avLst/>
          </a:prstGeom>
        </p:spPr>
      </p:pic>
    </p:spTree>
    <p:extLst>
      <p:ext uri="{BB962C8B-B14F-4D97-AF65-F5344CB8AC3E}">
        <p14:creationId xmlns:p14="http://schemas.microsoft.com/office/powerpoint/2010/main" val="1141144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35C93648-B4D0-02B8-9B9A-128810BBD9BA}"/>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4710DBE3-F2FD-7B86-6B97-ED1D61A862B4}"/>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0882FF25-6A47-4E36-9878-E8B2C8B23B3F}"/>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0262DECD-77A7-A794-B995-A1DCC7D72E3A}"/>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15</a:t>
            </a:fld>
            <a:endParaRPr/>
          </a:p>
        </p:txBody>
      </p:sp>
      <p:sp>
        <p:nvSpPr>
          <p:cNvPr id="2" name="Rectangle 1">
            <a:extLst>
              <a:ext uri="{FF2B5EF4-FFF2-40B4-BE49-F238E27FC236}">
                <a16:creationId xmlns:a16="http://schemas.microsoft.com/office/drawing/2014/main" id="{B9BD3816-BA3A-E8CB-4A14-4F6192DFC332}"/>
              </a:ext>
            </a:extLst>
          </p:cNvPr>
          <p:cNvSpPr/>
          <p:nvPr/>
        </p:nvSpPr>
        <p:spPr>
          <a:xfrm>
            <a:off x="263026" y="162365"/>
            <a:ext cx="6177565" cy="707886"/>
          </a:xfrm>
          <a:prstGeom prst="rect">
            <a:avLst/>
          </a:prstGeom>
        </p:spPr>
        <p:txBody>
          <a:bodyPr wrap="square">
            <a:spAutoFit/>
          </a:bodyPr>
          <a:lstStyle/>
          <a:p>
            <a:r>
              <a:rPr lang="en-US" sz="2000" dirty="0"/>
              <a:t>Public Outreach / STEM Events 	</a:t>
            </a:r>
          </a:p>
          <a:p>
            <a:r>
              <a:rPr lang="en-US" sz="2000" dirty="0"/>
              <a:t> </a:t>
            </a:r>
          </a:p>
        </p:txBody>
      </p:sp>
      <p:sp>
        <p:nvSpPr>
          <p:cNvPr id="3" name="TextBox 2">
            <a:extLst>
              <a:ext uri="{FF2B5EF4-FFF2-40B4-BE49-F238E27FC236}">
                <a16:creationId xmlns:a16="http://schemas.microsoft.com/office/drawing/2014/main" id="{317267F6-8129-64F6-9FBE-AF0570A038F6}"/>
              </a:ext>
            </a:extLst>
          </p:cNvPr>
          <p:cNvSpPr txBox="1"/>
          <p:nvPr/>
        </p:nvSpPr>
        <p:spPr>
          <a:xfrm>
            <a:off x="152214" y="1030685"/>
            <a:ext cx="4601296" cy="2523768"/>
          </a:xfrm>
          <a:prstGeom prst="rect">
            <a:avLst/>
          </a:prstGeom>
          <a:noFill/>
        </p:spPr>
        <p:txBody>
          <a:bodyPr wrap="square" rtlCol="0">
            <a:spAutoFit/>
          </a:bodyPr>
          <a:lstStyle/>
          <a:p>
            <a:pPr marL="285750" indent="-285750">
              <a:buFontTx/>
              <a:buChar char="-"/>
            </a:pPr>
            <a:endParaRPr lang="en-US" sz="1600" dirty="0"/>
          </a:p>
          <a:p>
            <a:pPr marL="285750" indent="-285750">
              <a:buFontTx/>
              <a:buChar char="-"/>
            </a:pPr>
            <a:endParaRPr lang="en-US" sz="1600" dirty="0"/>
          </a:p>
          <a:p>
            <a:pPr marL="285750" lvl="7"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endParaRPr lang="en-US" sz="1600" dirty="0"/>
          </a:p>
          <a:p>
            <a:pPr marL="285750" lvl="5" indent="-285750">
              <a:buFont typeface="Arial" panose="020B0604020202020204" pitchFamily="34" charset="0"/>
              <a:buChar char="•"/>
            </a:pPr>
            <a:endParaRPr lang="en-CH" dirty="0"/>
          </a:p>
        </p:txBody>
      </p:sp>
      <mc:AlternateContent xmlns:mc="http://schemas.openxmlformats.org/markup-compatibility/2006" xmlns:p14="http://schemas.microsoft.com/office/powerpoint/2010/main">
        <mc:Choice Requires="p14">
          <p:contentPart p14:bwMode="auto" r:id="rId4">
            <p14:nvContentPartPr>
              <p14:cNvPr id="30" name="Ink 29">
                <a:extLst>
                  <a:ext uri="{FF2B5EF4-FFF2-40B4-BE49-F238E27FC236}">
                    <a16:creationId xmlns:a16="http://schemas.microsoft.com/office/drawing/2014/main" id="{57449BA5-98B2-71BE-BBCD-E54BAC2D89E9}"/>
                  </a:ext>
                </a:extLst>
              </p14:cNvPr>
              <p14:cNvContentPartPr/>
              <p14:nvPr/>
            </p14:nvContentPartPr>
            <p14:xfrm>
              <a:off x="2225935" y="722416"/>
              <a:ext cx="360" cy="360"/>
            </p14:xfrm>
          </p:contentPart>
        </mc:Choice>
        <mc:Fallback xmlns="">
          <p:pic>
            <p:nvPicPr>
              <p:cNvPr id="30" name="Ink 29">
                <a:extLst>
                  <a:ext uri="{FF2B5EF4-FFF2-40B4-BE49-F238E27FC236}">
                    <a16:creationId xmlns:a16="http://schemas.microsoft.com/office/drawing/2014/main" id="{57449BA5-98B2-71BE-BBCD-E54BAC2D89E9}"/>
                  </a:ext>
                </a:extLst>
              </p:cNvPr>
              <p:cNvPicPr/>
              <p:nvPr/>
            </p:nvPicPr>
            <p:blipFill>
              <a:blip r:embed="rId5"/>
              <a:stretch>
                <a:fillRect/>
              </a:stretch>
            </p:blipFill>
            <p:spPr>
              <a:xfrm>
                <a:off x="2216935" y="713416"/>
                <a:ext cx="18000" cy="18000"/>
              </a:xfrm>
              <a:prstGeom prst="rect">
                <a:avLst/>
              </a:prstGeom>
            </p:spPr>
          </p:pic>
        </mc:Fallback>
      </mc:AlternateContent>
      <p:pic>
        <p:nvPicPr>
          <p:cNvPr id="6" name="Picture 5">
            <a:extLst>
              <a:ext uri="{FF2B5EF4-FFF2-40B4-BE49-F238E27FC236}">
                <a16:creationId xmlns:a16="http://schemas.microsoft.com/office/drawing/2014/main" id="{AB505864-5047-B0C9-D3E1-2F371BCBE5EB}"/>
              </a:ext>
            </a:extLst>
          </p:cNvPr>
          <p:cNvPicPr>
            <a:picLocks noChangeAspect="1"/>
          </p:cNvPicPr>
          <p:nvPr/>
        </p:nvPicPr>
        <p:blipFill>
          <a:blip r:embed="rId6"/>
          <a:stretch>
            <a:fillRect/>
          </a:stretch>
        </p:blipFill>
        <p:spPr>
          <a:xfrm>
            <a:off x="-4584" y="2561938"/>
            <a:ext cx="3442083" cy="2581562"/>
          </a:xfrm>
          <a:prstGeom prst="rect">
            <a:avLst/>
          </a:prstGeom>
        </p:spPr>
      </p:pic>
      <p:pic>
        <p:nvPicPr>
          <p:cNvPr id="9" name="Picture 8">
            <a:extLst>
              <a:ext uri="{FF2B5EF4-FFF2-40B4-BE49-F238E27FC236}">
                <a16:creationId xmlns:a16="http://schemas.microsoft.com/office/drawing/2014/main" id="{1AB6B3BC-5991-0438-632B-26873F232D3C}"/>
              </a:ext>
            </a:extLst>
          </p:cNvPr>
          <p:cNvPicPr>
            <a:picLocks noChangeAspect="1"/>
          </p:cNvPicPr>
          <p:nvPr/>
        </p:nvPicPr>
        <p:blipFill>
          <a:blip r:embed="rId7"/>
          <a:stretch>
            <a:fillRect/>
          </a:stretch>
        </p:blipFill>
        <p:spPr>
          <a:xfrm>
            <a:off x="0" y="631300"/>
            <a:ext cx="2846245" cy="2134684"/>
          </a:xfrm>
          <a:prstGeom prst="rect">
            <a:avLst/>
          </a:prstGeom>
        </p:spPr>
      </p:pic>
      <p:pic>
        <p:nvPicPr>
          <p:cNvPr id="12" name="Picture 11">
            <a:extLst>
              <a:ext uri="{FF2B5EF4-FFF2-40B4-BE49-F238E27FC236}">
                <a16:creationId xmlns:a16="http://schemas.microsoft.com/office/drawing/2014/main" id="{591A69C0-AD21-428A-0FD3-A04E1F5A7F34}"/>
              </a:ext>
            </a:extLst>
          </p:cNvPr>
          <p:cNvPicPr>
            <a:picLocks noChangeAspect="1"/>
          </p:cNvPicPr>
          <p:nvPr/>
        </p:nvPicPr>
        <p:blipFill>
          <a:blip r:embed="rId8"/>
          <a:stretch>
            <a:fillRect/>
          </a:stretch>
        </p:blipFill>
        <p:spPr>
          <a:xfrm>
            <a:off x="2508599" y="631301"/>
            <a:ext cx="2300195" cy="2951506"/>
          </a:xfrm>
          <a:prstGeom prst="rect">
            <a:avLst/>
          </a:prstGeom>
        </p:spPr>
      </p:pic>
      <p:pic>
        <p:nvPicPr>
          <p:cNvPr id="19" name="Picture 18">
            <a:extLst>
              <a:ext uri="{FF2B5EF4-FFF2-40B4-BE49-F238E27FC236}">
                <a16:creationId xmlns:a16="http://schemas.microsoft.com/office/drawing/2014/main" id="{E32C894E-81FB-7CDF-E106-FBD8B803156C}"/>
              </a:ext>
            </a:extLst>
          </p:cNvPr>
          <p:cNvPicPr>
            <a:picLocks noChangeAspect="1"/>
          </p:cNvPicPr>
          <p:nvPr/>
        </p:nvPicPr>
        <p:blipFill>
          <a:blip r:embed="rId9"/>
          <a:stretch>
            <a:fillRect/>
          </a:stretch>
        </p:blipFill>
        <p:spPr>
          <a:xfrm>
            <a:off x="2508599" y="3135086"/>
            <a:ext cx="2677885" cy="2008414"/>
          </a:xfrm>
          <a:prstGeom prst="rect">
            <a:avLst/>
          </a:prstGeom>
        </p:spPr>
      </p:pic>
      <p:pic>
        <p:nvPicPr>
          <p:cNvPr id="21" name="Picture 20">
            <a:extLst>
              <a:ext uri="{FF2B5EF4-FFF2-40B4-BE49-F238E27FC236}">
                <a16:creationId xmlns:a16="http://schemas.microsoft.com/office/drawing/2014/main" id="{290A1850-D1A4-CF07-79E2-2455396BA06A}"/>
              </a:ext>
            </a:extLst>
          </p:cNvPr>
          <p:cNvPicPr>
            <a:picLocks noChangeAspect="1"/>
          </p:cNvPicPr>
          <p:nvPr/>
        </p:nvPicPr>
        <p:blipFill>
          <a:blip r:embed="rId10"/>
          <a:stretch>
            <a:fillRect/>
          </a:stretch>
        </p:blipFill>
        <p:spPr>
          <a:xfrm>
            <a:off x="4808794" y="1103048"/>
            <a:ext cx="3028616" cy="4038155"/>
          </a:xfrm>
          <a:prstGeom prst="rect">
            <a:avLst/>
          </a:prstGeom>
        </p:spPr>
      </p:pic>
    </p:spTree>
    <p:extLst>
      <p:ext uri="{BB962C8B-B14F-4D97-AF65-F5344CB8AC3E}">
        <p14:creationId xmlns:p14="http://schemas.microsoft.com/office/powerpoint/2010/main" val="3621688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8EDFED98-41C4-C139-ACC5-325DABA7C859}"/>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3E0203F6-E257-85BF-EEE0-B03EF2BFDB08}"/>
              </a:ext>
            </a:extLst>
          </p:cNvPr>
          <p:cNvPicPr preferRelativeResize="0"/>
          <p:nvPr/>
        </p:nvPicPr>
        <p:blipFill>
          <a:blip r:embed="rId4">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C199A4AD-6686-3385-8A23-E9A488A3D7AB}"/>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C4985BC3-D274-8EB4-AF8A-840000C004F6}"/>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sp>
        <p:nvSpPr>
          <p:cNvPr id="2" name="Rectangle 1">
            <a:extLst>
              <a:ext uri="{FF2B5EF4-FFF2-40B4-BE49-F238E27FC236}">
                <a16:creationId xmlns:a16="http://schemas.microsoft.com/office/drawing/2014/main" id="{02B50740-6399-140D-6974-A46EB4003CB3}"/>
              </a:ext>
            </a:extLst>
          </p:cNvPr>
          <p:cNvSpPr/>
          <p:nvPr/>
        </p:nvSpPr>
        <p:spPr>
          <a:xfrm>
            <a:off x="263026" y="162365"/>
            <a:ext cx="6177565" cy="707886"/>
          </a:xfrm>
          <a:prstGeom prst="rect">
            <a:avLst/>
          </a:prstGeom>
        </p:spPr>
        <p:txBody>
          <a:bodyPr wrap="square">
            <a:spAutoFit/>
          </a:bodyPr>
          <a:lstStyle/>
          <a:p>
            <a:r>
              <a:rPr lang="en-US" sz="2000" dirty="0"/>
              <a:t>SKAO Science Book	</a:t>
            </a:r>
          </a:p>
          <a:p>
            <a:r>
              <a:rPr lang="en-US" sz="2000" dirty="0"/>
              <a:t> </a:t>
            </a:r>
          </a:p>
        </p:txBody>
      </p:sp>
      <p:sp>
        <p:nvSpPr>
          <p:cNvPr id="3" name="TextBox 2">
            <a:extLst>
              <a:ext uri="{FF2B5EF4-FFF2-40B4-BE49-F238E27FC236}">
                <a16:creationId xmlns:a16="http://schemas.microsoft.com/office/drawing/2014/main" id="{F60AC322-D7F4-38CF-244B-42179EE3950B}"/>
              </a:ext>
            </a:extLst>
          </p:cNvPr>
          <p:cNvSpPr txBox="1"/>
          <p:nvPr/>
        </p:nvSpPr>
        <p:spPr>
          <a:xfrm>
            <a:off x="152214" y="1030685"/>
            <a:ext cx="4601296" cy="2523768"/>
          </a:xfrm>
          <a:prstGeom prst="rect">
            <a:avLst/>
          </a:prstGeom>
          <a:noFill/>
        </p:spPr>
        <p:txBody>
          <a:bodyPr wrap="square" rtlCol="0">
            <a:spAutoFit/>
          </a:bodyPr>
          <a:lstStyle/>
          <a:p>
            <a:pPr marL="285750" indent="-285750">
              <a:buFontTx/>
              <a:buChar char="-"/>
            </a:pPr>
            <a:endParaRPr lang="en-US" sz="1600" dirty="0"/>
          </a:p>
          <a:p>
            <a:pPr marL="285750" indent="-285750">
              <a:buFontTx/>
              <a:buChar char="-"/>
            </a:pPr>
            <a:endParaRPr lang="en-US" sz="1600" dirty="0"/>
          </a:p>
          <a:p>
            <a:pPr marL="285750" lvl="7"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pPr marL="285750" indent="-285750">
              <a:buFontTx/>
              <a:buChar char="-"/>
            </a:pPr>
            <a:endParaRPr lang="en-US" sz="1600" dirty="0"/>
          </a:p>
          <a:p>
            <a:endParaRPr lang="en-US" sz="1600" dirty="0"/>
          </a:p>
          <a:p>
            <a:pPr marL="285750" lvl="5" indent="-285750">
              <a:buFont typeface="Arial" panose="020B0604020202020204" pitchFamily="34" charset="0"/>
              <a:buChar char="•"/>
            </a:pPr>
            <a:endParaRPr lang="en-CH" dirty="0"/>
          </a:p>
        </p:txBody>
      </p:sp>
      <mc:AlternateContent xmlns:mc="http://schemas.openxmlformats.org/markup-compatibility/2006" xmlns:p14="http://schemas.microsoft.com/office/powerpoint/2010/main">
        <mc:Choice Requires="p14">
          <p:contentPart p14:bwMode="auto" r:id="rId5">
            <p14:nvContentPartPr>
              <p14:cNvPr id="30" name="Ink 29">
                <a:extLst>
                  <a:ext uri="{FF2B5EF4-FFF2-40B4-BE49-F238E27FC236}">
                    <a16:creationId xmlns:a16="http://schemas.microsoft.com/office/drawing/2014/main" id="{ADF277E3-40BA-D751-77BA-CF3EE9D7E08F}"/>
                  </a:ext>
                </a:extLst>
              </p14:cNvPr>
              <p14:cNvContentPartPr/>
              <p14:nvPr/>
            </p14:nvContentPartPr>
            <p14:xfrm>
              <a:off x="2225935" y="722416"/>
              <a:ext cx="360" cy="360"/>
            </p14:xfrm>
          </p:contentPart>
        </mc:Choice>
        <mc:Fallback xmlns="">
          <p:pic>
            <p:nvPicPr>
              <p:cNvPr id="30" name="Ink 29">
                <a:extLst>
                  <a:ext uri="{FF2B5EF4-FFF2-40B4-BE49-F238E27FC236}">
                    <a16:creationId xmlns:a16="http://schemas.microsoft.com/office/drawing/2014/main" id="{1D26C1D9-459D-B2CB-4BBF-6D48B1A04EF9}"/>
                  </a:ext>
                </a:extLst>
              </p:cNvPr>
              <p:cNvPicPr/>
              <p:nvPr/>
            </p:nvPicPr>
            <p:blipFill>
              <a:blip r:embed="rId6"/>
              <a:stretch>
                <a:fillRect/>
              </a:stretch>
            </p:blipFill>
            <p:spPr>
              <a:xfrm>
                <a:off x="2216935" y="713416"/>
                <a:ext cx="18000" cy="18000"/>
              </a:xfrm>
              <a:prstGeom prst="rect">
                <a:avLst/>
              </a:prstGeom>
            </p:spPr>
          </p:pic>
        </mc:Fallback>
      </mc:AlternateContent>
      <p:pic>
        <p:nvPicPr>
          <p:cNvPr id="5" name="Picture 4">
            <a:extLst>
              <a:ext uri="{FF2B5EF4-FFF2-40B4-BE49-F238E27FC236}">
                <a16:creationId xmlns:a16="http://schemas.microsoft.com/office/drawing/2014/main" id="{98ED3697-ACA0-ACCF-5E28-C703620CB725}"/>
              </a:ext>
            </a:extLst>
          </p:cNvPr>
          <p:cNvPicPr>
            <a:picLocks noChangeAspect="1"/>
          </p:cNvPicPr>
          <p:nvPr/>
        </p:nvPicPr>
        <p:blipFill>
          <a:blip r:embed="rId7"/>
          <a:stretch>
            <a:fillRect/>
          </a:stretch>
        </p:blipFill>
        <p:spPr>
          <a:xfrm>
            <a:off x="4753510" y="1442467"/>
            <a:ext cx="3773990" cy="3575115"/>
          </a:xfrm>
          <a:prstGeom prst="rect">
            <a:avLst/>
          </a:prstGeom>
        </p:spPr>
      </p:pic>
      <p:pic>
        <p:nvPicPr>
          <p:cNvPr id="8" name="Picture 7">
            <a:extLst>
              <a:ext uri="{FF2B5EF4-FFF2-40B4-BE49-F238E27FC236}">
                <a16:creationId xmlns:a16="http://schemas.microsoft.com/office/drawing/2014/main" id="{9A613342-659B-60F7-B197-8B6D0A58A631}"/>
              </a:ext>
            </a:extLst>
          </p:cNvPr>
          <p:cNvPicPr>
            <a:picLocks noChangeAspect="1"/>
          </p:cNvPicPr>
          <p:nvPr/>
        </p:nvPicPr>
        <p:blipFill>
          <a:blip r:embed="rId8"/>
          <a:stretch>
            <a:fillRect/>
          </a:stretch>
        </p:blipFill>
        <p:spPr>
          <a:xfrm>
            <a:off x="152214" y="843979"/>
            <a:ext cx="4378910" cy="2305829"/>
          </a:xfrm>
          <a:prstGeom prst="rect">
            <a:avLst/>
          </a:prstGeom>
        </p:spPr>
      </p:pic>
    </p:spTree>
    <p:extLst>
      <p:ext uri="{BB962C8B-B14F-4D97-AF65-F5344CB8AC3E}">
        <p14:creationId xmlns:p14="http://schemas.microsoft.com/office/powerpoint/2010/main" val="2237812594"/>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74" name="Google Shape;74;p16"/>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sp>
        <p:nvSpPr>
          <p:cNvPr id="3" name="TextBox 2">
            <a:extLst>
              <a:ext uri="{FF2B5EF4-FFF2-40B4-BE49-F238E27FC236}">
                <a16:creationId xmlns:a16="http://schemas.microsoft.com/office/drawing/2014/main" id="{A4CE018B-57B6-49EB-9115-406C24767A82}"/>
              </a:ext>
            </a:extLst>
          </p:cNvPr>
          <p:cNvSpPr txBox="1"/>
          <p:nvPr/>
        </p:nvSpPr>
        <p:spPr>
          <a:xfrm>
            <a:off x="313176" y="1356610"/>
            <a:ext cx="8079698" cy="523220"/>
          </a:xfrm>
          <a:prstGeom prst="rect">
            <a:avLst/>
          </a:prstGeom>
          <a:noFill/>
        </p:spPr>
        <p:txBody>
          <a:bodyPr wrap="square" rtlCol="0">
            <a:spAutoFit/>
          </a:bodyPr>
          <a:lstStyle/>
          <a:p>
            <a:endParaRPr lang="en-US" b="1"/>
          </a:p>
          <a:p>
            <a:pPr lvl="5"/>
            <a:endParaRPr lang="en-CH"/>
          </a:p>
        </p:txBody>
      </p:sp>
      <p:pic>
        <p:nvPicPr>
          <p:cNvPr id="1026" name="Picture 2">
            <a:extLst>
              <a:ext uri="{FF2B5EF4-FFF2-40B4-BE49-F238E27FC236}">
                <a16:creationId xmlns:a16="http://schemas.microsoft.com/office/drawing/2014/main" id="{11A63752-0C88-2787-E8F2-43B0C1E94C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524" y="229607"/>
            <a:ext cx="4563804" cy="4827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6E8181A1-17CD-C899-71F4-F8319F2BCD8D}"/>
              </a:ext>
            </a:extLst>
          </p:cNvPr>
          <p:cNvPicPr>
            <a:picLocks noChangeAspect="1"/>
          </p:cNvPicPr>
          <p:nvPr/>
        </p:nvPicPr>
        <p:blipFill>
          <a:blip r:embed="rId5"/>
          <a:stretch>
            <a:fillRect/>
          </a:stretch>
        </p:blipFill>
        <p:spPr>
          <a:xfrm>
            <a:off x="5891010" y="1729740"/>
            <a:ext cx="2373680" cy="2369820"/>
          </a:xfrm>
          <a:prstGeom prst="rect">
            <a:avLst/>
          </a:prstGeom>
        </p:spPr>
      </p:pic>
    </p:spTree>
    <p:extLst>
      <p:ext uri="{BB962C8B-B14F-4D97-AF65-F5344CB8AC3E}">
        <p14:creationId xmlns:p14="http://schemas.microsoft.com/office/powerpoint/2010/main" val="3715795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977CAABC-E4F9-CF62-0738-C78CA64EB062}"/>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8ECF36F8-19B7-62EB-544E-35B5B23BB96A}"/>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103" name="Google Shape;103;p16">
            <a:extLst>
              <a:ext uri="{FF2B5EF4-FFF2-40B4-BE49-F238E27FC236}">
                <a16:creationId xmlns:a16="http://schemas.microsoft.com/office/drawing/2014/main" id="{2F8400B5-EE7F-D36B-093E-5F09CC1883F8}"/>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sp>
        <p:nvSpPr>
          <p:cNvPr id="2" name="Rectangle 1">
            <a:extLst>
              <a:ext uri="{FF2B5EF4-FFF2-40B4-BE49-F238E27FC236}">
                <a16:creationId xmlns:a16="http://schemas.microsoft.com/office/drawing/2014/main" id="{37F56E0F-EB78-2FCE-D68B-9D24F164021D}"/>
              </a:ext>
            </a:extLst>
          </p:cNvPr>
          <p:cNvSpPr/>
          <p:nvPr/>
        </p:nvSpPr>
        <p:spPr>
          <a:xfrm>
            <a:off x="348717" y="722416"/>
            <a:ext cx="6177565" cy="400110"/>
          </a:xfrm>
          <a:prstGeom prst="rect">
            <a:avLst/>
          </a:prstGeom>
        </p:spPr>
        <p:txBody>
          <a:bodyPr wrap="square">
            <a:spAutoFit/>
          </a:bodyPr>
          <a:lstStyle/>
          <a:p>
            <a:r>
              <a:rPr lang="en-US" sz="2000" dirty="0"/>
              <a:t>Calendar</a:t>
            </a:r>
          </a:p>
        </p:txBody>
      </p:sp>
      <mc:AlternateContent xmlns:mc="http://schemas.openxmlformats.org/markup-compatibility/2006" xmlns:p14="http://schemas.microsoft.com/office/powerpoint/2010/main">
        <mc:Choice Requires="p14">
          <p:contentPart p14:bwMode="auto" r:id="rId4">
            <p14:nvContentPartPr>
              <p14:cNvPr id="30" name="Ink 29">
                <a:extLst>
                  <a:ext uri="{FF2B5EF4-FFF2-40B4-BE49-F238E27FC236}">
                    <a16:creationId xmlns:a16="http://schemas.microsoft.com/office/drawing/2014/main" id="{70493AFD-8009-F68F-DC17-00090384C995}"/>
                  </a:ext>
                </a:extLst>
              </p14:cNvPr>
              <p14:cNvContentPartPr/>
              <p14:nvPr/>
            </p14:nvContentPartPr>
            <p14:xfrm>
              <a:off x="2225935" y="722416"/>
              <a:ext cx="360" cy="360"/>
            </p14:xfrm>
          </p:contentPart>
        </mc:Choice>
        <mc:Fallback xmlns="">
          <p:pic>
            <p:nvPicPr>
              <p:cNvPr id="30" name="Ink 29">
                <a:extLst>
                  <a:ext uri="{FF2B5EF4-FFF2-40B4-BE49-F238E27FC236}">
                    <a16:creationId xmlns:a16="http://schemas.microsoft.com/office/drawing/2014/main" id="{70493AFD-8009-F68F-DC17-00090384C995}"/>
                  </a:ext>
                </a:extLst>
              </p:cNvPr>
              <p:cNvPicPr/>
              <p:nvPr/>
            </p:nvPicPr>
            <p:blipFill>
              <a:blip r:embed="rId5"/>
              <a:stretch>
                <a:fillRect/>
              </a:stretch>
            </p:blipFill>
            <p:spPr>
              <a:xfrm>
                <a:off x="2216935" y="713416"/>
                <a:ext cx="18000" cy="18000"/>
              </a:xfrm>
              <a:prstGeom prst="rect">
                <a:avLst/>
              </a:prstGeom>
            </p:spPr>
          </p:pic>
        </mc:Fallback>
      </mc:AlternateContent>
      <p:sp>
        <p:nvSpPr>
          <p:cNvPr id="8" name="TextBox 7">
            <a:extLst>
              <a:ext uri="{FF2B5EF4-FFF2-40B4-BE49-F238E27FC236}">
                <a16:creationId xmlns:a16="http://schemas.microsoft.com/office/drawing/2014/main" id="{C2F7D3C2-6285-1703-0048-D2E0A56291A2}"/>
              </a:ext>
            </a:extLst>
          </p:cNvPr>
          <p:cNvSpPr txBox="1"/>
          <p:nvPr/>
        </p:nvSpPr>
        <p:spPr>
          <a:xfrm>
            <a:off x="348717" y="1467582"/>
            <a:ext cx="7408935" cy="2893100"/>
          </a:xfrm>
          <a:prstGeom prst="rect">
            <a:avLst/>
          </a:prstGeom>
          <a:noFill/>
        </p:spPr>
        <p:txBody>
          <a:bodyPr wrap="square" rtlCol="0">
            <a:spAutoFit/>
          </a:bodyPr>
          <a:lstStyle/>
          <a:p>
            <a:r>
              <a:rPr lang="en-US" dirty="0"/>
              <a:t> </a:t>
            </a:r>
          </a:p>
          <a:p>
            <a:pPr marL="285750" indent="-285750">
              <a:buFont typeface="Arial" panose="020B0604020202020204" pitchFamily="34" charset="0"/>
              <a:buChar char="•"/>
            </a:pPr>
            <a:r>
              <a:rPr lang="en-US" dirty="0"/>
              <a:t>Production Radio Cosmos Season 2 – 2026, launch 2027</a:t>
            </a:r>
          </a:p>
          <a:p>
            <a:pPr marL="285750" indent="-285750">
              <a:buFont typeface="Arial" panose="020B0604020202020204" pitchFamily="34" charset="0"/>
              <a:buChar char="•"/>
            </a:pPr>
            <a:r>
              <a:rPr lang="en-US" dirty="0"/>
              <a:t>Launch ‘SKACH Science’ YouTube series Q4 2026/ Q1 2027   </a:t>
            </a:r>
          </a:p>
          <a:p>
            <a:pPr marL="285750" indent="-285750">
              <a:buFont typeface="Arial" panose="020B0604020202020204" pitchFamily="34" charset="0"/>
              <a:buChar char="•"/>
            </a:pPr>
            <a:r>
              <a:rPr lang="en-US" dirty="0"/>
              <a:t>Arcana Festival, Lausanne Q3 2026 (18-21 September) </a:t>
            </a:r>
          </a:p>
          <a:p>
            <a:pPr marL="285750" indent="-285750">
              <a:buFont typeface="Arial" panose="020B0604020202020204" pitchFamily="34" charset="0"/>
              <a:buChar char="•"/>
            </a:pPr>
            <a:r>
              <a:rPr lang="en-US" dirty="0"/>
              <a:t>MINT VAUD - March 2027 (with Space Exchange Switzerland) </a:t>
            </a:r>
          </a:p>
          <a:p>
            <a:pPr marL="285750" indent="-285750">
              <a:buFont typeface="Arial" panose="020B0604020202020204" pitchFamily="34" charset="0"/>
              <a:buChar char="•"/>
            </a:pPr>
            <a:r>
              <a:rPr lang="en-US" dirty="0"/>
              <a:t>Fantasy Basel, May 2027</a:t>
            </a:r>
          </a:p>
          <a:p>
            <a:pPr marL="285750" indent="-285750">
              <a:buFont typeface="Arial" panose="020B0604020202020204" pitchFamily="34" charset="0"/>
              <a:buChar char="•"/>
            </a:pPr>
            <a:r>
              <a:rPr lang="en-US" dirty="0"/>
              <a:t>Various media articles scheduled Q4 2026 </a:t>
            </a:r>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24FF0A37-DF01-DC09-094D-D1DE83EE64A7}"/>
              </a:ext>
            </a:extLst>
          </p:cNvPr>
          <p:cNvPicPr>
            <a:picLocks noChangeAspect="1"/>
          </p:cNvPicPr>
          <p:nvPr/>
        </p:nvPicPr>
        <p:blipFill>
          <a:blip r:embed="rId6"/>
          <a:stretch>
            <a:fillRect/>
          </a:stretch>
        </p:blipFill>
        <p:spPr>
          <a:xfrm>
            <a:off x="0" y="3871008"/>
            <a:ext cx="9144000" cy="1272492"/>
          </a:xfrm>
          <a:prstGeom prst="rect">
            <a:avLst/>
          </a:prstGeom>
        </p:spPr>
      </p:pic>
    </p:spTree>
    <p:extLst>
      <p:ext uri="{BB962C8B-B14F-4D97-AF65-F5344CB8AC3E}">
        <p14:creationId xmlns:p14="http://schemas.microsoft.com/office/powerpoint/2010/main" val="922544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74" name="Google Shape;74;p16"/>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sp>
        <p:nvSpPr>
          <p:cNvPr id="2" name="Rectangle 1">
            <a:extLst>
              <a:ext uri="{FF2B5EF4-FFF2-40B4-BE49-F238E27FC236}">
                <a16:creationId xmlns:a16="http://schemas.microsoft.com/office/drawing/2014/main" id="{A4BA3E58-0719-4DF2-B57C-70E64A30333E}"/>
              </a:ext>
            </a:extLst>
          </p:cNvPr>
          <p:cNvSpPr/>
          <p:nvPr/>
        </p:nvSpPr>
        <p:spPr>
          <a:xfrm>
            <a:off x="313176" y="547840"/>
            <a:ext cx="6177565" cy="400110"/>
          </a:xfrm>
          <a:prstGeom prst="rect">
            <a:avLst/>
          </a:prstGeom>
        </p:spPr>
        <p:txBody>
          <a:bodyPr wrap="square">
            <a:spAutoFit/>
          </a:bodyPr>
          <a:lstStyle/>
          <a:p>
            <a:r>
              <a:rPr lang="en-US" sz="2000" dirty="0"/>
              <a:t>I need your help! </a:t>
            </a:r>
          </a:p>
        </p:txBody>
      </p:sp>
      <p:sp>
        <p:nvSpPr>
          <p:cNvPr id="3" name="TextBox 2">
            <a:extLst>
              <a:ext uri="{FF2B5EF4-FFF2-40B4-BE49-F238E27FC236}">
                <a16:creationId xmlns:a16="http://schemas.microsoft.com/office/drawing/2014/main" id="{A4CE018B-57B6-49EB-9115-406C24767A82}"/>
              </a:ext>
            </a:extLst>
          </p:cNvPr>
          <p:cNvSpPr txBox="1"/>
          <p:nvPr/>
        </p:nvSpPr>
        <p:spPr>
          <a:xfrm>
            <a:off x="313176" y="1516927"/>
            <a:ext cx="8079698" cy="2031325"/>
          </a:xfrm>
          <a:prstGeom prst="rect">
            <a:avLst/>
          </a:prstGeom>
          <a:noFill/>
        </p:spPr>
        <p:txBody>
          <a:bodyPr wrap="square" rtlCol="0">
            <a:spAutoFit/>
          </a:bodyPr>
          <a:lstStyle/>
          <a:p>
            <a:endParaRPr lang="en-US" sz="1600" dirty="0"/>
          </a:p>
          <a:p>
            <a:pPr marL="285750" indent="-285750">
              <a:buFontTx/>
              <a:buChar char="-"/>
            </a:pPr>
            <a:r>
              <a:rPr lang="en-US" sz="1600" dirty="0"/>
              <a:t>Share any new research, story or outreach ideas</a:t>
            </a:r>
          </a:p>
          <a:p>
            <a:pPr marL="285750" indent="-285750">
              <a:buFontTx/>
              <a:buChar char="-"/>
            </a:pPr>
            <a:r>
              <a:rPr lang="en-US" sz="1600" dirty="0"/>
              <a:t>Share images </a:t>
            </a:r>
            <a:r>
              <a:rPr lang="en-US" sz="1600"/>
              <a:t>or timely news for social media </a:t>
            </a:r>
            <a:endParaRPr lang="en-US" sz="1600" dirty="0"/>
          </a:p>
          <a:p>
            <a:pPr marL="285750" indent="-285750">
              <a:buFontTx/>
              <a:buChar char="-"/>
            </a:pPr>
            <a:r>
              <a:rPr lang="en-US" sz="1600" dirty="0"/>
              <a:t>Feel free to use any SKACH resources that are developed</a:t>
            </a:r>
          </a:p>
          <a:p>
            <a:pPr marL="285750" indent="-285750">
              <a:buFontTx/>
              <a:buChar char="-"/>
            </a:pPr>
            <a:r>
              <a:rPr lang="en-US" sz="1600" dirty="0"/>
              <a:t>Volunteer for SKACH attended public events </a:t>
            </a:r>
          </a:p>
          <a:p>
            <a:pPr marL="285750" indent="-285750">
              <a:buFontTx/>
              <a:buChar char="-"/>
            </a:pPr>
            <a:r>
              <a:rPr lang="en-US" sz="1600" dirty="0"/>
              <a:t>Always get in touch if you need support or assistance</a:t>
            </a:r>
          </a:p>
          <a:p>
            <a:endParaRPr lang="en-US" sz="1600" dirty="0"/>
          </a:p>
          <a:p>
            <a:pPr marL="285750" lvl="5" indent="-285750">
              <a:buFont typeface="Arial" panose="020B0604020202020204" pitchFamily="34" charset="0"/>
              <a:buChar char="•"/>
            </a:pPr>
            <a:endParaRPr lang="en-CH" dirty="0"/>
          </a:p>
        </p:txBody>
      </p:sp>
      <p:pic>
        <p:nvPicPr>
          <p:cNvPr id="4" name="Picture 3">
            <a:extLst>
              <a:ext uri="{FF2B5EF4-FFF2-40B4-BE49-F238E27FC236}">
                <a16:creationId xmlns:a16="http://schemas.microsoft.com/office/drawing/2014/main" id="{F5040B47-37F1-4A48-B2A1-48F262AF2DA6}"/>
              </a:ext>
            </a:extLst>
          </p:cNvPr>
          <p:cNvPicPr>
            <a:picLocks noChangeAspect="1"/>
          </p:cNvPicPr>
          <p:nvPr/>
        </p:nvPicPr>
        <p:blipFill>
          <a:blip r:embed="rId4"/>
          <a:stretch>
            <a:fillRect/>
          </a:stretch>
        </p:blipFill>
        <p:spPr>
          <a:xfrm>
            <a:off x="0" y="3871008"/>
            <a:ext cx="9144000" cy="1272492"/>
          </a:xfrm>
          <a:prstGeom prst="rect">
            <a:avLst/>
          </a:prstGeom>
        </p:spPr>
      </p:pic>
    </p:spTree>
    <p:extLst>
      <p:ext uri="{BB962C8B-B14F-4D97-AF65-F5344CB8AC3E}">
        <p14:creationId xmlns:p14="http://schemas.microsoft.com/office/powerpoint/2010/main" val="3983007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
        <p:cNvGrpSpPr/>
        <p:nvPr/>
      </p:nvGrpSpPr>
      <p:grpSpPr>
        <a:xfrm>
          <a:off x="0" y="0"/>
          <a:ext cx="0" cy="0"/>
          <a:chOff x="0" y="0"/>
          <a:chExt cx="0" cy="0"/>
        </a:xfrm>
      </p:grpSpPr>
      <p:sp>
        <p:nvSpPr>
          <p:cNvPr id="58" name="Google Shape;58;p14"/>
          <p:cNvSpPr/>
          <p:nvPr/>
        </p:nvSpPr>
        <p:spPr>
          <a:xfrm>
            <a:off x="0" y="0"/>
            <a:ext cx="9144000" cy="5143500"/>
          </a:xfrm>
          <a:prstGeom prst="rect">
            <a:avLst/>
          </a:prstGeom>
          <a:solidFill>
            <a:srgbClr val="000000">
              <a:alpha val="26190"/>
            </a:srgbClr>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4"/>
          <p:cNvSpPr txBox="1">
            <a:spLocks noGrp="1"/>
          </p:cNvSpPr>
          <p:nvPr>
            <p:ph type="ctrTitle"/>
          </p:nvPr>
        </p:nvSpPr>
        <p:spPr>
          <a:xfrm>
            <a:off x="152417" y="1253564"/>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US" sz="4000" dirty="0">
                <a:solidFill>
                  <a:schemeClr val="lt1"/>
                </a:solidFill>
                <a:latin typeface="Lora"/>
                <a:ea typeface="Lora"/>
                <a:cs typeface="Lora"/>
                <a:sym typeface="Lora"/>
              </a:rPr>
              <a:t>Thank-you </a:t>
            </a:r>
            <a:br>
              <a:rPr lang="en-US" sz="4000" dirty="0">
                <a:solidFill>
                  <a:schemeClr val="lt1"/>
                </a:solidFill>
                <a:latin typeface="Lora"/>
                <a:ea typeface="Lora"/>
                <a:cs typeface="Lora"/>
                <a:sym typeface="Lora"/>
              </a:rPr>
            </a:br>
            <a:r>
              <a:rPr lang="en-US" sz="4000" dirty="0">
                <a:solidFill>
                  <a:schemeClr val="lt1"/>
                </a:solidFill>
                <a:latin typeface="Lora"/>
                <a:ea typeface="Lora"/>
                <a:cs typeface="Lora"/>
                <a:sym typeface="Lora"/>
              </a:rPr>
              <a:t>and Questions? </a:t>
            </a:r>
            <a:endParaRPr sz="4000" dirty="0">
              <a:solidFill>
                <a:schemeClr val="lt1"/>
              </a:solidFill>
              <a:latin typeface="Lora"/>
              <a:ea typeface="Lora"/>
              <a:cs typeface="Lora"/>
              <a:sym typeface="Lora"/>
            </a:endParaRPr>
          </a:p>
        </p:txBody>
      </p:sp>
    </p:spTree>
    <p:extLst>
      <p:ext uri="{BB962C8B-B14F-4D97-AF65-F5344CB8AC3E}">
        <p14:creationId xmlns:p14="http://schemas.microsoft.com/office/powerpoint/2010/main" val="275256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44CF63BF-67DD-1993-E902-0B7DA1D66C91}"/>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F14F7F7B-2853-601C-5917-F2D62B893133}"/>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4E0383CA-8101-F883-DBED-6C5ED3CF34ED}"/>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821718F6-19A6-2F2F-1B0A-777B5CD86FB3}"/>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21</a:t>
            </a:fld>
            <a:endParaRPr/>
          </a:p>
        </p:txBody>
      </p:sp>
      <p:sp>
        <p:nvSpPr>
          <p:cNvPr id="2" name="Rectangle 1">
            <a:extLst>
              <a:ext uri="{FF2B5EF4-FFF2-40B4-BE49-F238E27FC236}">
                <a16:creationId xmlns:a16="http://schemas.microsoft.com/office/drawing/2014/main" id="{BA7D4527-B750-E1D0-9925-23D8165721B5}"/>
              </a:ext>
            </a:extLst>
          </p:cNvPr>
          <p:cNvSpPr/>
          <p:nvPr/>
        </p:nvSpPr>
        <p:spPr>
          <a:xfrm>
            <a:off x="250524" y="413869"/>
            <a:ext cx="6177565" cy="400110"/>
          </a:xfrm>
          <a:prstGeom prst="rect">
            <a:avLst/>
          </a:prstGeom>
        </p:spPr>
        <p:txBody>
          <a:bodyPr wrap="square">
            <a:spAutoFit/>
          </a:bodyPr>
          <a:lstStyle/>
          <a:p>
            <a:r>
              <a:rPr lang="en-US" sz="2000" dirty="0"/>
              <a:t> </a:t>
            </a:r>
          </a:p>
        </p:txBody>
      </p:sp>
      <p:pic>
        <p:nvPicPr>
          <p:cNvPr id="4" name="Picture 3">
            <a:extLst>
              <a:ext uri="{FF2B5EF4-FFF2-40B4-BE49-F238E27FC236}">
                <a16:creationId xmlns:a16="http://schemas.microsoft.com/office/drawing/2014/main" id="{69AA2F2D-91F5-70D5-7FF9-435C2B385D4B}"/>
              </a:ext>
            </a:extLst>
          </p:cNvPr>
          <p:cNvPicPr>
            <a:picLocks noChangeAspect="1"/>
          </p:cNvPicPr>
          <p:nvPr/>
        </p:nvPicPr>
        <p:blipFill>
          <a:blip r:embed="rId4"/>
          <a:stretch>
            <a:fillRect/>
          </a:stretch>
        </p:blipFill>
        <p:spPr>
          <a:xfrm>
            <a:off x="0" y="3871008"/>
            <a:ext cx="9144000" cy="1272492"/>
          </a:xfrm>
          <a:prstGeom prst="rect">
            <a:avLst/>
          </a:prstGeom>
        </p:spPr>
      </p:pic>
      <p:sp>
        <p:nvSpPr>
          <p:cNvPr id="8" name="TextBox 7">
            <a:extLst>
              <a:ext uri="{FF2B5EF4-FFF2-40B4-BE49-F238E27FC236}">
                <a16:creationId xmlns:a16="http://schemas.microsoft.com/office/drawing/2014/main" id="{30085345-7717-E9D0-DBE1-6B2D4869F8E7}"/>
              </a:ext>
            </a:extLst>
          </p:cNvPr>
          <p:cNvSpPr txBox="1"/>
          <p:nvPr/>
        </p:nvSpPr>
        <p:spPr>
          <a:xfrm>
            <a:off x="4429479" y="1198699"/>
            <a:ext cx="1998610" cy="4062651"/>
          </a:xfrm>
          <a:prstGeom prst="rect">
            <a:avLst/>
          </a:prstGeom>
          <a:noFill/>
        </p:spPr>
        <p:txBody>
          <a:bodyPr wrap="square" rtlCol="0">
            <a:spAutoFit/>
          </a:bodyPr>
          <a:lstStyle/>
          <a:p>
            <a:pPr lvl="0"/>
            <a:r>
              <a:rPr lang="en-CH" sz="1600" dirty="0"/>
              <a:t>NASA</a:t>
            </a:r>
            <a:endParaRPr lang="en-US" sz="1600" dirty="0"/>
          </a:p>
          <a:p>
            <a:pPr lvl="0"/>
            <a:r>
              <a:rPr lang="en-US" sz="1600" dirty="0"/>
              <a:t>CERN</a:t>
            </a:r>
          </a:p>
          <a:p>
            <a:pPr lvl="0"/>
            <a:r>
              <a:rPr lang="en-CH" sz="1600" dirty="0"/>
              <a:t>NIH</a:t>
            </a:r>
            <a:r>
              <a:rPr lang="en-US" sz="1600" dirty="0"/>
              <a:t> </a:t>
            </a:r>
          </a:p>
          <a:p>
            <a:pPr lvl="0"/>
            <a:r>
              <a:rPr lang="en-CH" sz="1600" dirty="0"/>
              <a:t>ESA</a:t>
            </a:r>
            <a:r>
              <a:rPr lang="en-US" sz="1600" dirty="0"/>
              <a:t> </a:t>
            </a:r>
          </a:p>
          <a:p>
            <a:pPr lvl="0"/>
            <a:r>
              <a:rPr lang="en-CH" sz="1600" dirty="0"/>
              <a:t>Max Planck</a:t>
            </a:r>
            <a:endParaRPr lang="en-US" sz="1600" dirty="0"/>
          </a:p>
          <a:p>
            <a:pPr lvl="0"/>
            <a:r>
              <a:rPr lang="en-CH" sz="1600" dirty="0"/>
              <a:t>CNRS</a:t>
            </a:r>
            <a:r>
              <a:rPr lang="en-US" sz="1600" dirty="0"/>
              <a:t> </a:t>
            </a:r>
          </a:p>
          <a:p>
            <a:pPr lvl="0"/>
            <a:r>
              <a:rPr lang="en-CH" sz="1600" dirty="0"/>
              <a:t>NOAA</a:t>
            </a:r>
            <a:r>
              <a:rPr lang="en-US" sz="1600" dirty="0"/>
              <a:t> </a:t>
            </a:r>
          </a:p>
          <a:p>
            <a:pPr lvl="0"/>
            <a:r>
              <a:rPr lang="en-CH" sz="1600" dirty="0"/>
              <a:t>CDC</a:t>
            </a:r>
            <a:r>
              <a:rPr lang="en-US" sz="1600" dirty="0"/>
              <a:t> </a:t>
            </a:r>
          </a:p>
          <a:p>
            <a:pPr lvl="0"/>
            <a:r>
              <a:rPr lang="en-CH" sz="1600" dirty="0"/>
              <a:t>JAXA</a:t>
            </a:r>
            <a:r>
              <a:rPr lang="en-US" sz="1600" dirty="0"/>
              <a:t> </a:t>
            </a:r>
          </a:p>
          <a:p>
            <a:pPr lvl="0"/>
            <a:r>
              <a:rPr lang="en-CH" sz="1600" dirty="0"/>
              <a:t>CSIRO</a:t>
            </a:r>
            <a:endParaRPr lang="en-US" sz="1600" dirty="0"/>
          </a:p>
          <a:p>
            <a:endParaRPr lang="en-US" b="1" dirty="0"/>
          </a:p>
          <a:p>
            <a:endParaRPr lang="en-US" b="1" dirty="0"/>
          </a:p>
          <a:p>
            <a:endParaRPr lang="en-US" b="1" dirty="0"/>
          </a:p>
          <a:p>
            <a:endParaRPr lang="en-US" b="1" dirty="0"/>
          </a:p>
          <a:p>
            <a:endParaRPr lang="en-US" b="1" dirty="0"/>
          </a:p>
          <a:p>
            <a:endParaRPr lang="en-US" b="1" dirty="0"/>
          </a:p>
          <a:p>
            <a:endParaRPr lang="en-CH" dirty="0"/>
          </a:p>
        </p:txBody>
      </p:sp>
      <p:sp>
        <p:nvSpPr>
          <p:cNvPr id="9" name="TextBox 8">
            <a:extLst>
              <a:ext uri="{FF2B5EF4-FFF2-40B4-BE49-F238E27FC236}">
                <a16:creationId xmlns:a16="http://schemas.microsoft.com/office/drawing/2014/main" id="{EEF26155-7E99-8CDB-9171-67BE9D4F9F08}"/>
              </a:ext>
            </a:extLst>
          </p:cNvPr>
          <p:cNvSpPr txBox="1"/>
          <p:nvPr/>
        </p:nvSpPr>
        <p:spPr>
          <a:xfrm>
            <a:off x="699728" y="172795"/>
            <a:ext cx="1815626" cy="923330"/>
          </a:xfrm>
          <a:prstGeom prst="rect">
            <a:avLst/>
          </a:prstGeom>
          <a:noFill/>
        </p:spPr>
        <p:txBody>
          <a:bodyPr wrap="square" rtlCol="0">
            <a:spAutoFit/>
          </a:bodyPr>
          <a:lstStyle/>
          <a:p>
            <a:r>
              <a:rPr lang="en-US" sz="1800" b="1" dirty="0"/>
              <a:t>Top ten global brands (recognition)</a:t>
            </a:r>
            <a:endParaRPr lang="en-CH" sz="1800" b="1" dirty="0"/>
          </a:p>
        </p:txBody>
      </p:sp>
      <p:sp>
        <p:nvSpPr>
          <p:cNvPr id="11" name="TextBox 10">
            <a:extLst>
              <a:ext uri="{FF2B5EF4-FFF2-40B4-BE49-F238E27FC236}">
                <a16:creationId xmlns:a16="http://schemas.microsoft.com/office/drawing/2014/main" id="{1C61F628-8886-CF62-E360-949A21078AC7}"/>
              </a:ext>
            </a:extLst>
          </p:cNvPr>
          <p:cNvSpPr txBox="1"/>
          <p:nvPr/>
        </p:nvSpPr>
        <p:spPr>
          <a:xfrm>
            <a:off x="4163985" y="167452"/>
            <a:ext cx="1998610" cy="923330"/>
          </a:xfrm>
          <a:prstGeom prst="rect">
            <a:avLst/>
          </a:prstGeom>
          <a:noFill/>
        </p:spPr>
        <p:txBody>
          <a:bodyPr wrap="square" rtlCol="0">
            <a:spAutoFit/>
          </a:bodyPr>
          <a:lstStyle/>
          <a:p>
            <a:r>
              <a:rPr lang="en-US" sz="1800" b="1" dirty="0"/>
              <a:t>Top ten public science brands (recognition)</a:t>
            </a:r>
            <a:endParaRPr lang="en-CH" sz="1800" b="1" dirty="0"/>
          </a:p>
        </p:txBody>
      </p:sp>
      <p:pic>
        <p:nvPicPr>
          <p:cNvPr id="13" name="Picture 12">
            <a:extLst>
              <a:ext uri="{FF2B5EF4-FFF2-40B4-BE49-F238E27FC236}">
                <a16:creationId xmlns:a16="http://schemas.microsoft.com/office/drawing/2014/main" id="{420E2998-11CF-FB6A-F93B-D6FB1B34FB11}"/>
              </a:ext>
            </a:extLst>
          </p:cNvPr>
          <p:cNvPicPr>
            <a:picLocks noChangeAspect="1"/>
          </p:cNvPicPr>
          <p:nvPr/>
        </p:nvPicPr>
        <p:blipFill>
          <a:blip r:embed="rId5"/>
          <a:stretch>
            <a:fillRect/>
          </a:stretch>
        </p:blipFill>
        <p:spPr>
          <a:xfrm>
            <a:off x="529642" y="1204951"/>
            <a:ext cx="484926" cy="538523"/>
          </a:xfrm>
          <a:prstGeom prst="rect">
            <a:avLst/>
          </a:prstGeom>
        </p:spPr>
      </p:pic>
      <p:pic>
        <p:nvPicPr>
          <p:cNvPr id="15" name="Picture 14">
            <a:extLst>
              <a:ext uri="{FF2B5EF4-FFF2-40B4-BE49-F238E27FC236}">
                <a16:creationId xmlns:a16="http://schemas.microsoft.com/office/drawing/2014/main" id="{0E48A53D-A57A-55B7-B8C6-0393B9E04D98}"/>
              </a:ext>
            </a:extLst>
          </p:cNvPr>
          <p:cNvPicPr>
            <a:picLocks noChangeAspect="1"/>
          </p:cNvPicPr>
          <p:nvPr/>
        </p:nvPicPr>
        <p:blipFill>
          <a:blip r:embed="rId6"/>
          <a:stretch>
            <a:fillRect/>
          </a:stretch>
        </p:blipFill>
        <p:spPr>
          <a:xfrm>
            <a:off x="1606451" y="1213580"/>
            <a:ext cx="994334" cy="404363"/>
          </a:xfrm>
          <a:prstGeom prst="rect">
            <a:avLst/>
          </a:prstGeom>
        </p:spPr>
      </p:pic>
      <p:pic>
        <p:nvPicPr>
          <p:cNvPr id="17" name="Picture 16">
            <a:extLst>
              <a:ext uri="{FF2B5EF4-FFF2-40B4-BE49-F238E27FC236}">
                <a16:creationId xmlns:a16="http://schemas.microsoft.com/office/drawing/2014/main" id="{7C24D6B4-1202-34DD-E58F-FE963DE82B3D}"/>
              </a:ext>
            </a:extLst>
          </p:cNvPr>
          <p:cNvPicPr>
            <a:picLocks noChangeAspect="1"/>
          </p:cNvPicPr>
          <p:nvPr/>
        </p:nvPicPr>
        <p:blipFill>
          <a:blip r:embed="rId7"/>
          <a:stretch>
            <a:fillRect/>
          </a:stretch>
        </p:blipFill>
        <p:spPr>
          <a:xfrm>
            <a:off x="312940" y="1901914"/>
            <a:ext cx="623265" cy="538523"/>
          </a:xfrm>
          <a:prstGeom prst="rect">
            <a:avLst/>
          </a:prstGeom>
        </p:spPr>
      </p:pic>
      <p:pic>
        <p:nvPicPr>
          <p:cNvPr id="19" name="Picture 18">
            <a:extLst>
              <a:ext uri="{FF2B5EF4-FFF2-40B4-BE49-F238E27FC236}">
                <a16:creationId xmlns:a16="http://schemas.microsoft.com/office/drawing/2014/main" id="{9DCF7BB0-06A8-7504-DB33-BE958906B16D}"/>
              </a:ext>
            </a:extLst>
          </p:cNvPr>
          <p:cNvPicPr>
            <a:picLocks noChangeAspect="1"/>
          </p:cNvPicPr>
          <p:nvPr/>
        </p:nvPicPr>
        <p:blipFill>
          <a:blip r:embed="rId8"/>
          <a:stretch>
            <a:fillRect/>
          </a:stretch>
        </p:blipFill>
        <p:spPr>
          <a:xfrm>
            <a:off x="1756232" y="1763566"/>
            <a:ext cx="535648" cy="600669"/>
          </a:xfrm>
          <a:prstGeom prst="rect">
            <a:avLst/>
          </a:prstGeom>
        </p:spPr>
      </p:pic>
      <p:pic>
        <p:nvPicPr>
          <p:cNvPr id="23" name="Picture 22">
            <a:extLst>
              <a:ext uri="{FF2B5EF4-FFF2-40B4-BE49-F238E27FC236}">
                <a16:creationId xmlns:a16="http://schemas.microsoft.com/office/drawing/2014/main" id="{C487CA10-FC09-F3F4-0515-B7464B8A2F2B}"/>
              </a:ext>
            </a:extLst>
          </p:cNvPr>
          <p:cNvPicPr>
            <a:picLocks noChangeAspect="1"/>
          </p:cNvPicPr>
          <p:nvPr/>
        </p:nvPicPr>
        <p:blipFill>
          <a:blip r:embed="rId9"/>
          <a:stretch>
            <a:fillRect/>
          </a:stretch>
        </p:blipFill>
        <p:spPr>
          <a:xfrm>
            <a:off x="312940" y="2587646"/>
            <a:ext cx="1009748" cy="416629"/>
          </a:xfrm>
          <a:prstGeom prst="rect">
            <a:avLst/>
          </a:prstGeom>
        </p:spPr>
      </p:pic>
      <p:pic>
        <p:nvPicPr>
          <p:cNvPr id="25" name="Picture 24">
            <a:extLst>
              <a:ext uri="{FF2B5EF4-FFF2-40B4-BE49-F238E27FC236}">
                <a16:creationId xmlns:a16="http://schemas.microsoft.com/office/drawing/2014/main" id="{B69F0A8B-CA9D-189E-FC6D-6C0418DADCD4}"/>
              </a:ext>
            </a:extLst>
          </p:cNvPr>
          <p:cNvPicPr>
            <a:picLocks noChangeAspect="1"/>
          </p:cNvPicPr>
          <p:nvPr/>
        </p:nvPicPr>
        <p:blipFill>
          <a:blip r:embed="rId10"/>
          <a:stretch>
            <a:fillRect/>
          </a:stretch>
        </p:blipFill>
        <p:spPr>
          <a:xfrm>
            <a:off x="1820606" y="2452485"/>
            <a:ext cx="1286710" cy="426343"/>
          </a:xfrm>
          <a:prstGeom prst="rect">
            <a:avLst/>
          </a:prstGeom>
        </p:spPr>
      </p:pic>
      <p:pic>
        <p:nvPicPr>
          <p:cNvPr id="27" name="Picture 26">
            <a:extLst>
              <a:ext uri="{FF2B5EF4-FFF2-40B4-BE49-F238E27FC236}">
                <a16:creationId xmlns:a16="http://schemas.microsoft.com/office/drawing/2014/main" id="{C5FB6EC2-1A68-D45E-A516-4295B650E022}"/>
              </a:ext>
            </a:extLst>
          </p:cNvPr>
          <p:cNvPicPr>
            <a:picLocks noChangeAspect="1"/>
          </p:cNvPicPr>
          <p:nvPr/>
        </p:nvPicPr>
        <p:blipFill>
          <a:blip r:embed="rId11"/>
          <a:stretch>
            <a:fillRect/>
          </a:stretch>
        </p:blipFill>
        <p:spPr>
          <a:xfrm>
            <a:off x="227443" y="3163076"/>
            <a:ext cx="944569" cy="646423"/>
          </a:xfrm>
          <a:prstGeom prst="rect">
            <a:avLst/>
          </a:prstGeom>
        </p:spPr>
      </p:pic>
      <p:pic>
        <p:nvPicPr>
          <p:cNvPr id="29" name="Picture 28">
            <a:extLst>
              <a:ext uri="{FF2B5EF4-FFF2-40B4-BE49-F238E27FC236}">
                <a16:creationId xmlns:a16="http://schemas.microsoft.com/office/drawing/2014/main" id="{39D4F217-6A48-841D-3FAC-22CBF49B1844}"/>
              </a:ext>
            </a:extLst>
          </p:cNvPr>
          <p:cNvPicPr>
            <a:picLocks noChangeAspect="1"/>
          </p:cNvPicPr>
          <p:nvPr/>
        </p:nvPicPr>
        <p:blipFill>
          <a:blip r:embed="rId12"/>
          <a:stretch>
            <a:fillRect/>
          </a:stretch>
        </p:blipFill>
        <p:spPr>
          <a:xfrm>
            <a:off x="1409547" y="3058589"/>
            <a:ext cx="689585" cy="623500"/>
          </a:xfrm>
          <a:prstGeom prst="rect">
            <a:avLst/>
          </a:prstGeom>
        </p:spPr>
      </p:pic>
      <p:pic>
        <p:nvPicPr>
          <p:cNvPr id="31" name="Picture 30">
            <a:extLst>
              <a:ext uri="{FF2B5EF4-FFF2-40B4-BE49-F238E27FC236}">
                <a16:creationId xmlns:a16="http://schemas.microsoft.com/office/drawing/2014/main" id="{E33C5A05-C214-82EA-80D0-2098F008B9C3}"/>
              </a:ext>
            </a:extLst>
          </p:cNvPr>
          <p:cNvPicPr>
            <a:picLocks noChangeAspect="1"/>
          </p:cNvPicPr>
          <p:nvPr/>
        </p:nvPicPr>
        <p:blipFill>
          <a:blip r:embed="rId13"/>
          <a:stretch>
            <a:fillRect/>
          </a:stretch>
        </p:blipFill>
        <p:spPr>
          <a:xfrm>
            <a:off x="2370349" y="3137919"/>
            <a:ext cx="1042094" cy="464841"/>
          </a:xfrm>
          <a:prstGeom prst="rect">
            <a:avLst/>
          </a:prstGeom>
        </p:spPr>
      </p:pic>
    </p:spTree>
    <p:extLst>
      <p:ext uri="{BB962C8B-B14F-4D97-AF65-F5344CB8AC3E}">
        <p14:creationId xmlns:p14="http://schemas.microsoft.com/office/powerpoint/2010/main" val="1165679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0157477D-C7B8-D1C3-ECA3-C36323FC1558}"/>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D876C011-E59C-E960-7CB3-34E43E252A71}"/>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11E05286-22E3-CF6D-4FBA-65DCAD7A40D1}"/>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14251501-668D-089D-FE99-4EA5B7D3CC3E}"/>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22</a:t>
            </a:fld>
            <a:endParaRPr/>
          </a:p>
        </p:txBody>
      </p:sp>
      <p:sp>
        <p:nvSpPr>
          <p:cNvPr id="2" name="Rectangle 1">
            <a:extLst>
              <a:ext uri="{FF2B5EF4-FFF2-40B4-BE49-F238E27FC236}">
                <a16:creationId xmlns:a16="http://schemas.microsoft.com/office/drawing/2014/main" id="{0667B99D-371F-3F40-851A-BFAC4CA389E0}"/>
              </a:ext>
            </a:extLst>
          </p:cNvPr>
          <p:cNvSpPr/>
          <p:nvPr/>
        </p:nvSpPr>
        <p:spPr>
          <a:xfrm>
            <a:off x="1611776" y="319920"/>
            <a:ext cx="6177565" cy="400110"/>
          </a:xfrm>
          <a:prstGeom prst="rect">
            <a:avLst/>
          </a:prstGeom>
        </p:spPr>
        <p:txBody>
          <a:bodyPr wrap="square">
            <a:spAutoFit/>
          </a:bodyPr>
          <a:lstStyle/>
          <a:p>
            <a:r>
              <a:rPr lang="en-US" sz="2000" dirty="0"/>
              <a:t> We live in a post-truth world </a:t>
            </a:r>
          </a:p>
        </p:txBody>
      </p:sp>
      <p:sp>
        <p:nvSpPr>
          <p:cNvPr id="3" name="TextBox 2">
            <a:extLst>
              <a:ext uri="{FF2B5EF4-FFF2-40B4-BE49-F238E27FC236}">
                <a16:creationId xmlns:a16="http://schemas.microsoft.com/office/drawing/2014/main" id="{527A37F8-AF53-792A-FA91-EB5956C03C90}"/>
              </a:ext>
            </a:extLst>
          </p:cNvPr>
          <p:cNvSpPr txBox="1"/>
          <p:nvPr/>
        </p:nvSpPr>
        <p:spPr>
          <a:xfrm>
            <a:off x="388554" y="569790"/>
            <a:ext cx="3043557" cy="1384995"/>
          </a:xfrm>
          <a:prstGeom prst="rect">
            <a:avLst/>
          </a:prstGeom>
          <a:noFill/>
        </p:spPr>
        <p:txBody>
          <a:bodyPr wrap="square" rtlCol="0">
            <a:spAutoFit/>
          </a:bodyPr>
          <a:lstStyle/>
          <a:p>
            <a:endParaRPr lang="en-US" dirty="0"/>
          </a:p>
          <a:p>
            <a:endParaRPr lang="en-US" dirty="0"/>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D34ED8FE-D790-765A-E479-90FC92BAC754}"/>
              </a:ext>
            </a:extLst>
          </p:cNvPr>
          <p:cNvPicPr>
            <a:picLocks noChangeAspect="1"/>
          </p:cNvPicPr>
          <p:nvPr/>
        </p:nvPicPr>
        <p:blipFill>
          <a:blip r:embed="rId4"/>
          <a:stretch>
            <a:fillRect/>
          </a:stretch>
        </p:blipFill>
        <p:spPr>
          <a:xfrm>
            <a:off x="0" y="3871008"/>
            <a:ext cx="9144000" cy="1272492"/>
          </a:xfrm>
          <a:prstGeom prst="rect">
            <a:avLst/>
          </a:prstGeom>
        </p:spPr>
      </p:pic>
      <p:pic>
        <p:nvPicPr>
          <p:cNvPr id="12" name="Picture 11">
            <a:extLst>
              <a:ext uri="{FF2B5EF4-FFF2-40B4-BE49-F238E27FC236}">
                <a16:creationId xmlns:a16="http://schemas.microsoft.com/office/drawing/2014/main" id="{A2BA68E2-03EC-6534-90BD-17B746ECC90F}"/>
              </a:ext>
            </a:extLst>
          </p:cNvPr>
          <p:cNvPicPr>
            <a:picLocks noChangeAspect="1"/>
          </p:cNvPicPr>
          <p:nvPr/>
        </p:nvPicPr>
        <p:blipFill>
          <a:blip r:embed="rId5"/>
          <a:stretch>
            <a:fillRect/>
          </a:stretch>
        </p:blipFill>
        <p:spPr>
          <a:xfrm>
            <a:off x="100032" y="98604"/>
            <a:ext cx="1373328" cy="897287"/>
          </a:xfrm>
          <a:prstGeom prst="rect">
            <a:avLst/>
          </a:prstGeom>
        </p:spPr>
      </p:pic>
      <p:pic>
        <p:nvPicPr>
          <p:cNvPr id="6" name="Picture 5">
            <a:extLst>
              <a:ext uri="{FF2B5EF4-FFF2-40B4-BE49-F238E27FC236}">
                <a16:creationId xmlns:a16="http://schemas.microsoft.com/office/drawing/2014/main" id="{9165C108-4523-0F9E-9972-F734E19257AC}"/>
              </a:ext>
            </a:extLst>
          </p:cNvPr>
          <p:cNvPicPr>
            <a:picLocks noChangeAspect="1"/>
          </p:cNvPicPr>
          <p:nvPr/>
        </p:nvPicPr>
        <p:blipFill>
          <a:blip r:embed="rId6"/>
          <a:stretch>
            <a:fillRect/>
          </a:stretch>
        </p:blipFill>
        <p:spPr>
          <a:xfrm>
            <a:off x="94187" y="1098435"/>
            <a:ext cx="1373328" cy="897288"/>
          </a:xfrm>
          <a:prstGeom prst="rect">
            <a:avLst/>
          </a:prstGeom>
        </p:spPr>
      </p:pic>
      <p:sp>
        <p:nvSpPr>
          <p:cNvPr id="11" name="Rectangle 10">
            <a:extLst>
              <a:ext uri="{FF2B5EF4-FFF2-40B4-BE49-F238E27FC236}">
                <a16:creationId xmlns:a16="http://schemas.microsoft.com/office/drawing/2014/main" id="{D9EC2447-BC2B-FCDB-7EE9-12193DBFE988}"/>
              </a:ext>
            </a:extLst>
          </p:cNvPr>
          <p:cNvSpPr/>
          <p:nvPr/>
        </p:nvSpPr>
        <p:spPr>
          <a:xfrm>
            <a:off x="1611775" y="1361013"/>
            <a:ext cx="6177565" cy="400110"/>
          </a:xfrm>
          <a:prstGeom prst="rect">
            <a:avLst/>
          </a:prstGeom>
        </p:spPr>
        <p:txBody>
          <a:bodyPr wrap="square">
            <a:spAutoFit/>
          </a:bodyPr>
          <a:lstStyle/>
          <a:p>
            <a:r>
              <a:rPr lang="en-US" sz="2000" dirty="0"/>
              <a:t> Shrinking public funding</a:t>
            </a:r>
          </a:p>
        </p:txBody>
      </p:sp>
      <p:pic>
        <p:nvPicPr>
          <p:cNvPr id="15" name="Picture 14">
            <a:extLst>
              <a:ext uri="{FF2B5EF4-FFF2-40B4-BE49-F238E27FC236}">
                <a16:creationId xmlns:a16="http://schemas.microsoft.com/office/drawing/2014/main" id="{E800E0E9-F09F-8F27-5320-A8255057477D}"/>
              </a:ext>
            </a:extLst>
          </p:cNvPr>
          <p:cNvPicPr>
            <a:picLocks noChangeAspect="1"/>
          </p:cNvPicPr>
          <p:nvPr/>
        </p:nvPicPr>
        <p:blipFill>
          <a:blip r:embed="rId7"/>
          <a:stretch>
            <a:fillRect/>
          </a:stretch>
        </p:blipFill>
        <p:spPr>
          <a:xfrm>
            <a:off x="94187" y="2089928"/>
            <a:ext cx="1373328" cy="756910"/>
          </a:xfrm>
          <a:prstGeom prst="rect">
            <a:avLst/>
          </a:prstGeom>
        </p:spPr>
      </p:pic>
      <p:sp>
        <p:nvSpPr>
          <p:cNvPr id="17" name="Rectangle 16">
            <a:extLst>
              <a:ext uri="{FF2B5EF4-FFF2-40B4-BE49-F238E27FC236}">
                <a16:creationId xmlns:a16="http://schemas.microsoft.com/office/drawing/2014/main" id="{F9ACB8A6-723B-F203-D6C6-E2011E3F2078}"/>
              </a:ext>
            </a:extLst>
          </p:cNvPr>
          <p:cNvSpPr/>
          <p:nvPr/>
        </p:nvSpPr>
        <p:spPr>
          <a:xfrm>
            <a:off x="1611775" y="2277169"/>
            <a:ext cx="6177565" cy="400110"/>
          </a:xfrm>
          <a:prstGeom prst="rect">
            <a:avLst/>
          </a:prstGeom>
        </p:spPr>
        <p:txBody>
          <a:bodyPr wrap="square">
            <a:spAutoFit/>
          </a:bodyPr>
          <a:lstStyle/>
          <a:p>
            <a:r>
              <a:rPr lang="en-US" sz="2000" dirty="0"/>
              <a:t> Growing accountability demands </a:t>
            </a:r>
          </a:p>
        </p:txBody>
      </p:sp>
      <p:pic>
        <p:nvPicPr>
          <p:cNvPr id="19" name="Picture 18">
            <a:extLst>
              <a:ext uri="{FF2B5EF4-FFF2-40B4-BE49-F238E27FC236}">
                <a16:creationId xmlns:a16="http://schemas.microsoft.com/office/drawing/2014/main" id="{16D23D5E-7E2C-AAC8-CF04-E0717EBFA26D}"/>
              </a:ext>
            </a:extLst>
          </p:cNvPr>
          <p:cNvPicPr>
            <a:picLocks noChangeAspect="1"/>
          </p:cNvPicPr>
          <p:nvPr/>
        </p:nvPicPr>
        <p:blipFill>
          <a:blip r:embed="rId8"/>
          <a:stretch>
            <a:fillRect/>
          </a:stretch>
        </p:blipFill>
        <p:spPr>
          <a:xfrm>
            <a:off x="94188" y="2940861"/>
            <a:ext cx="1373328" cy="820343"/>
          </a:xfrm>
          <a:prstGeom prst="rect">
            <a:avLst/>
          </a:prstGeom>
        </p:spPr>
      </p:pic>
      <p:sp>
        <p:nvSpPr>
          <p:cNvPr id="23" name="Rectangle 22">
            <a:extLst>
              <a:ext uri="{FF2B5EF4-FFF2-40B4-BE49-F238E27FC236}">
                <a16:creationId xmlns:a16="http://schemas.microsoft.com/office/drawing/2014/main" id="{9E0180B2-AFB7-2989-2BA3-673C6B9C5C39}"/>
              </a:ext>
            </a:extLst>
          </p:cNvPr>
          <p:cNvSpPr/>
          <p:nvPr/>
        </p:nvSpPr>
        <p:spPr>
          <a:xfrm>
            <a:off x="1611775" y="3175312"/>
            <a:ext cx="6177565" cy="400110"/>
          </a:xfrm>
          <a:prstGeom prst="rect">
            <a:avLst/>
          </a:prstGeom>
        </p:spPr>
        <p:txBody>
          <a:bodyPr wrap="square">
            <a:spAutoFit/>
          </a:bodyPr>
          <a:lstStyle/>
          <a:p>
            <a:r>
              <a:rPr lang="en-US" sz="2000" dirty="0"/>
              <a:t> Public disconnect to fundamental research</a:t>
            </a:r>
          </a:p>
        </p:txBody>
      </p:sp>
    </p:spTree>
    <p:extLst>
      <p:ext uri="{BB962C8B-B14F-4D97-AF65-F5344CB8AC3E}">
        <p14:creationId xmlns:p14="http://schemas.microsoft.com/office/powerpoint/2010/main" val="1113237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3530C345-71E3-69A8-C7AC-1145405CE254}"/>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8CC2E9FD-E78E-6E5B-988F-FA08565C2F4A}"/>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CDBFAA39-4C9C-D347-F009-24B84D6DAE66}"/>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165DE709-130C-7105-37BB-3AB687E98A67}"/>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23</a:t>
            </a:fld>
            <a:endParaRPr/>
          </a:p>
        </p:txBody>
      </p:sp>
      <p:sp>
        <p:nvSpPr>
          <p:cNvPr id="2" name="Rectangle 1">
            <a:extLst>
              <a:ext uri="{FF2B5EF4-FFF2-40B4-BE49-F238E27FC236}">
                <a16:creationId xmlns:a16="http://schemas.microsoft.com/office/drawing/2014/main" id="{42A997EC-2BAC-E54E-C1B9-71BD68557424}"/>
              </a:ext>
            </a:extLst>
          </p:cNvPr>
          <p:cNvSpPr/>
          <p:nvPr/>
        </p:nvSpPr>
        <p:spPr>
          <a:xfrm>
            <a:off x="313176" y="738413"/>
            <a:ext cx="6177565" cy="584775"/>
          </a:xfrm>
          <a:prstGeom prst="rect">
            <a:avLst/>
          </a:prstGeom>
        </p:spPr>
        <p:txBody>
          <a:bodyPr wrap="square">
            <a:spAutoFit/>
          </a:bodyPr>
          <a:lstStyle/>
          <a:p>
            <a:r>
              <a:rPr lang="en-US" sz="3200" dirty="0"/>
              <a:t> </a:t>
            </a:r>
          </a:p>
        </p:txBody>
      </p:sp>
      <p:sp>
        <p:nvSpPr>
          <p:cNvPr id="3" name="TextBox 2">
            <a:extLst>
              <a:ext uri="{FF2B5EF4-FFF2-40B4-BE49-F238E27FC236}">
                <a16:creationId xmlns:a16="http://schemas.microsoft.com/office/drawing/2014/main" id="{1FFB9FBB-A66B-91FA-63AB-052E28E61E45}"/>
              </a:ext>
            </a:extLst>
          </p:cNvPr>
          <p:cNvSpPr txBox="1"/>
          <p:nvPr/>
        </p:nvSpPr>
        <p:spPr>
          <a:xfrm>
            <a:off x="2293620" y="1397778"/>
            <a:ext cx="1927860" cy="2277547"/>
          </a:xfrm>
          <a:prstGeom prst="rect">
            <a:avLst/>
          </a:prstGeom>
          <a:noFill/>
        </p:spPr>
        <p:txBody>
          <a:bodyPr wrap="square" rtlCol="0">
            <a:spAutoFit/>
          </a:bodyPr>
          <a:lstStyle/>
          <a:p>
            <a:r>
              <a:rPr lang="en-US" sz="1600" dirty="0"/>
              <a:t>SKACH / Radio astronomy / Big Data / Open Science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342900" indent="-342900">
              <a:buFont typeface="+mj-lt"/>
              <a:buAutoNum type="arabicPeriod"/>
            </a:pPr>
            <a:endParaRPr lang="en-US" sz="1600" dirty="0"/>
          </a:p>
          <a:p>
            <a:pPr marL="342900" indent="-342900">
              <a:buFont typeface="+mj-lt"/>
              <a:buAutoNum type="arabicPeriod"/>
            </a:pPr>
            <a:endParaRPr lang="en-US" sz="1600" dirty="0"/>
          </a:p>
          <a:p>
            <a:pPr marL="285750" lvl="5" indent="-285750">
              <a:buFont typeface="Arial" panose="020B0604020202020204" pitchFamily="34" charset="0"/>
              <a:buChar char="•"/>
            </a:pPr>
            <a:endParaRPr lang="en-CH" dirty="0"/>
          </a:p>
        </p:txBody>
      </p:sp>
      <p:pic>
        <p:nvPicPr>
          <p:cNvPr id="4" name="Picture 3">
            <a:extLst>
              <a:ext uri="{FF2B5EF4-FFF2-40B4-BE49-F238E27FC236}">
                <a16:creationId xmlns:a16="http://schemas.microsoft.com/office/drawing/2014/main" id="{D8D45F50-754C-3E97-1730-6D792F7D8B2F}"/>
              </a:ext>
            </a:extLst>
          </p:cNvPr>
          <p:cNvPicPr>
            <a:picLocks noChangeAspect="1"/>
          </p:cNvPicPr>
          <p:nvPr/>
        </p:nvPicPr>
        <p:blipFill>
          <a:blip r:embed="rId4"/>
          <a:stretch>
            <a:fillRect/>
          </a:stretch>
        </p:blipFill>
        <p:spPr>
          <a:xfrm>
            <a:off x="0" y="3871008"/>
            <a:ext cx="9144000" cy="1272492"/>
          </a:xfrm>
          <a:prstGeom prst="rect">
            <a:avLst/>
          </a:prstGeom>
        </p:spPr>
      </p:pic>
      <p:pic>
        <p:nvPicPr>
          <p:cNvPr id="6" name="Picture 5">
            <a:extLst>
              <a:ext uri="{FF2B5EF4-FFF2-40B4-BE49-F238E27FC236}">
                <a16:creationId xmlns:a16="http://schemas.microsoft.com/office/drawing/2014/main" id="{8C34497A-F3C7-027F-0312-816F183A68FD}"/>
              </a:ext>
            </a:extLst>
          </p:cNvPr>
          <p:cNvPicPr>
            <a:picLocks noChangeAspect="1"/>
          </p:cNvPicPr>
          <p:nvPr/>
        </p:nvPicPr>
        <p:blipFill>
          <a:blip r:embed="rId5"/>
          <a:stretch>
            <a:fillRect/>
          </a:stretch>
        </p:blipFill>
        <p:spPr>
          <a:xfrm>
            <a:off x="5175560" y="1293934"/>
            <a:ext cx="1582498" cy="1650481"/>
          </a:xfrm>
          <a:prstGeom prst="rect">
            <a:avLst/>
          </a:prstGeom>
        </p:spPr>
      </p:pic>
      <p:pic>
        <p:nvPicPr>
          <p:cNvPr id="8" name="Picture 7">
            <a:extLst>
              <a:ext uri="{FF2B5EF4-FFF2-40B4-BE49-F238E27FC236}">
                <a16:creationId xmlns:a16="http://schemas.microsoft.com/office/drawing/2014/main" id="{A362FF0B-7F72-EAD1-B143-4F838D39B6A5}"/>
              </a:ext>
            </a:extLst>
          </p:cNvPr>
          <p:cNvPicPr>
            <a:picLocks noChangeAspect="1"/>
          </p:cNvPicPr>
          <p:nvPr/>
        </p:nvPicPr>
        <p:blipFill>
          <a:blip r:embed="rId6"/>
          <a:stretch>
            <a:fillRect/>
          </a:stretch>
        </p:blipFill>
        <p:spPr>
          <a:xfrm flipH="1">
            <a:off x="2415539" y="48850"/>
            <a:ext cx="1728801" cy="1164900"/>
          </a:xfrm>
          <a:prstGeom prst="rect">
            <a:avLst/>
          </a:prstGeom>
        </p:spPr>
      </p:pic>
      <p:pic>
        <p:nvPicPr>
          <p:cNvPr id="10" name="Picture 9">
            <a:extLst>
              <a:ext uri="{FF2B5EF4-FFF2-40B4-BE49-F238E27FC236}">
                <a16:creationId xmlns:a16="http://schemas.microsoft.com/office/drawing/2014/main" id="{E2B088D9-5AC6-C6D5-07B4-3BC5B61D8CFF}"/>
              </a:ext>
            </a:extLst>
          </p:cNvPr>
          <p:cNvPicPr>
            <a:picLocks noChangeAspect="1"/>
          </p:cNvPicPr>
          <p:nvPr/>
        </p:nvPicPr>
        <p:blipFill>
          <a:blip r:embed="rId7"/>
          <a:stretch>
            <a:fillRect/>
          </a:stretch>
        </p:blipFill>
        <p:spPr>
          <a:xfrm>
            <a:off x="2232042" y="2645990"/>
            <a:ext cx="2095793" cy="1157449"/>
          </a:xfrm>
          <a:prstGeom prst="rect">
            <a:avLst/>
          </a:prstGeom>
        </p:spPr>
      </p:pic>
      <p:pic>
        <p:nvPicPr>
          <p:cNvPr id="12" name="Picture 11">
            <a:extLst>
              <a:ext uri="{FF2B5EF4-FFF2-40B4-BE49-F238E27FC236}">
                <a16:creationId xmlns:a16="http://schemas.microsoft.com/office/drawing/2014/main" id="{E785B317-32D5-6310-B268-5A0CB9B9F30C}"/>
              </a:ext>
            </a:extLst>
          </p:cNvPr>
          <p:cNvPicPr>
            <a:picLocks noChangeAspect="1"/>
          </p:cNvPicPr>
          <p:nvPr/>
        </p:nvPicPr>
        <p:blipFill>
          <a:blip r:embed="rId8"/>
          <a:stretch>
            <a:fillRect/>
          </a:stretch>
        </p:blipFill>
        <p:spPr>
          <a:xfrm>
            <a:off x="123795" y="1299941"/>
            <a:ext cx="1652823" cy="1346049"/>
          </a:xfrm>
          <a:prstGeom prst="rect">
            <a:avLst/>
          </a:prstGeom>
        </p:spPr>
      </p:pic>
    </p:spTree>
    <p:extLst>
      <p:ext uri="{BB962C8B-B14F-4D97-AF65-F5344CB8AC3E}">
        <p14:creationId xmlns:p14="http://schemas.microsoft.com/office/powerpoint/2010/main" val="1427242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A84D4AF-8D29-5A55-F3F8-1E928E3B08FF}"/>
              </a:ext>
            </a:extLst>
          </p:cNvPr>
          <p:cNvSpPr>
            <a:spLocks noGrp="1"/>
          </p:cNvSpPr>
          <p:nvPr>
            <p:ph type="ctrTitle"/>
          </p:nvPr>
        </p:nvSpPr>
        <p:spPr>
          <a:xfrm>
            <a:off x="369515" y="-618195"/>
            <a:ext cx="2674143" cy="1498391"/>
          </a:xfrm>
        </p:spPr>
        <p:txBody>
          <a:bodyPr spcFirstLastPara="1" vert="horz" wrap="square" lIns="0" tIns="0" rIns="0" bIns="0" rtlCol="0" anchor="b" anchorCtr="0">
            <a:normAutofit/>
          </a:bodyPr>
          <a:lstStyle/>
          <a:p>
            <a:pPr algn="l">
              <a:lnSpc>
                <a:spcPct val="100000"/>
              </a:lnSpc>
            </a:pPr>
            <a:r>
              <a:rPr lang="en-US" sz="3600" kern="1200" dirty="0">
                <a:solidFill>
                  <a:schemeClr val="tx1"/>
                </a:solidFill>
                <a:latin typeface="+mj-lt"/>
                <a:ea typeface="+mj-ea"/>
                <a:cs typeface="+mj-cs"/>
              </a:rPr>
              <a:t>What’s next? </a:t>
            </a:r>
          </a:p>
        </p:txBody>
      </p:sp>
      <p:pic>
        <p:nvPicPr>
          <p:cNvPr id="6" name="Picture 5" descr="A robot touching a screen&#10;&#10;AI-generated content may be incorrect.">
            <a:extLst>
              <a:ext uri="{FF2B5EF4-FFF2-40B4-BE49-F238E27FC236}">
                <a16:creationId xmlns:a16="http://schemas.microsoft.com/office/drawing/2014/main" id="{D71E734B-F049-91AA-72A4-69676F1EC692}"/>
              </a:ext>
            </a:extLst>
          </p:cNvPr>
          <p:cNvPicPr>
            <a:picLocks noChangeAspect="1"/>
          </p:cNvPicPr>
          <p:nvPr/>
        </p:nvPicPr>
        <p:blipFill>
          <a:blip r:embed="rId3"/>
          <a:srcRect l="11903" r="1330" b="-1"/>
          <a:stretch>
            <a:fillRect/>
          </a:stretch>
        </p:blipFill>
        <p:spPr>
          <a:xfrm>
            <a:off x="3413172" y="411955"/>
            <a:ext cx="5317680" cy="2160390"/>
          </a:xfrm>
          <a:custGeom>
            <a:avLst/>
            <a:gdLst/>
            <a:ahLst/>
            <a:cxnLst/>
            <a:rect l="l" t="t" r="r" b="b"/>
            <a:pathLst>
              <a:path w="7090240" h="2880520">
                <a:moveTo>
                  <a:pt x="0" y="0"/>
                </a:moveTo>
                <a:lnTo>
                  <a:pt x="7090240" y="0"/>
                </a:lnTo>
                <a:lnTo>
                  <a:pt x="7090240" y="2880520"/>
                </a:lnTo>
                <a:lnTo>
                  <a:pt x="0" y="2880520"/>
                </a:lnTo>
                <a:close/>
              </a:path>
            </a:pathLst>
          </a:custGeom>
        </p:spPr>
      </p:pic>
      <p:sp>
        <p:nvSpPr>
          <p:cNvPr id="8" name="Subtitle 7">
            <a:extLst>
              <a:ext uri="{FF2B5EF4-FFF2-40B4-BE49-F238E27FC236}">
                <a16:creationId xmlns:a16="http://schemas.microsoft.com/office/drawing/2014/main" id="{6450744F-A4B6-FD90-F6DA-4EF9A192E377}"/>
              </a:ext>
            </a:extLst>
          </p:cNvPr>
          <p:cNvSpPr>
            <a:spLocks noGrp="1"/>
          </p:cNvSpPr>
          <p:nvPr>
            <p:ph type="subTitle" idx="1"/>
          </p:nvPr>
        </p:nvSpPr>
        <p:spPr>
          <a:xfrm>
            <a:off x="325630" y="1021755"/>
            <a:ext cx="2674144" cy="3815585"/>
          </a:xfrm>
        </p:spPr>
        <p:txBody>
          <a:bodyPr spcFirstLastPara="1" vert="horz" wrap="square" lIns="0" tIns="0" rIns="0" bIns="0" rtlCol="0" anchor="t" anchorCtr="0">
            <a:normAutofit/>
          </a:bodyPr>
          <a:lstStyle/>
          <a:p>
            <a:pPr indent="-171450" algn="l">
              <a:lnSpc>
                <a:spcPct val="100000"/>
              </a:lnSpc>
              <a:buFont typeface="Arial" panose="020B0604020202020204" pitchFamily="34" charset="0"/>
              <a:buChar char="•"/>
            </a:pPr>
            <a:r>
              <a:rPr lang="en-US" sz="1575" b="1" dirty="0">
                <a:solidFill>
                  <a:schemeClr val="tx1">
                    <a:alpha val="60000"/>
                  </a:schemeClr>
                </a:solidFill>
              </a:rPr>
              <a:t>AI Transforming Personalized and Automated Communication – </a:t>
            </a:r>
            <a:r>
              <a:rPr lang="en-US" sz="1575" dirty="0">
                <a:solidFill>
                  <a:schemeClr val="tx1">
                    <a:alpha val="60000"/>
                  </a:schemeClr>
                </a:solidFill>
              </a:rPr>
              <a:t>AI assistants to AI agentic autonomous agents - highly targeted and tailored communication strategies</a:t>
            </a:r>
          </a:p>
          <a:p>
            <a:pPr algn="l">
              <a:lnSpc>
                <a:spcPct val="100000"/>
              </a:lnSpc>
            </a:pPr>
            <a:endParaRPr lang="en-US" sz="1575" dirty="0">
              <a:solidFill>
                <a:schemeClr val="tx1">
                  <a:alpha val="60000"/>
                </a:schemeClr>
              </a:solidFill>
            </a:endParaRPr>
          </a:p>
          <a:p>
            <a:pPr indent="-171450" algn="l">
              <a:lnSpc>
                <a:spcPct val="100000"/>
              </a:lnSpc>
              <a:buFont typeface="Arial" panose="020B0604020202020204" pitchFamily="34" charset="0"/>
              <a:buChar char="•"/>
            </a:pPr>
            <a:r>
              <a:rPr lang="en-US" sz="1575" b="1" dirty="0">
                <a:solidFill>
                  <a:schemeClr val="tx1">
                    <a:alpha val="60000"/>
                  </a:schemeClr>
                </a:solidFill>
              </a:rPr>
              <a:t>AI Use in Language Translation - </a:t>
            </a:r>
            <a:r>
              <a:rPr lang="en-US" sz="1575" dirty="0">
                <a:solidFill>
                  <a:schemeClr val="tx1">
                    <a:alpha val="60000"/>
                  </a:schemeClr>
                </a:solidFill>
              </a:rPr>
              <a:t>bridging the communication gap between different languages allowing researchers and businesses to share knowledge and resources more efficiently</a:t>
            </a:r>
          </a:p>
          <a:p>
            <a:pPr algn="l">
              <a:lnSpc>
                <a:spcPct val="100000"/>
              </a:lnSpc>
            </a:pPr>
            <a:endParaRPr lang="en-US" sz="1050" dirty="0">
              <a:solidFill>
                <a:schemeClr val="tx1">
                  <a:alpha val="60000"/>
                </a:schemeClr>
              </a:solidFill>
            </a:endParaRPr>
          </a:p>
        </p:txBody>
      </p:sp>
      <p:pic>
        <p:nvPicPr>
          <p:cNvPr id="5" name="Picture Placeholder 7" descr="Data Points Digital background">
            <a:extLst>
              <a:ext uri="{FF2B5EF4-FFF2-40B4-BE49-F238E27FC236}">
                <a16:creationId xmlns:a16="http://schemas.microsoft.com/office/drawing/2014/main" id="{1358CD3B-43A8-5BF7-2E60-B0563F068D1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1100" r="2" b="26676"/>
          <a:stretch>
            <a:fillRect/>
          </a:stretch>
        </p:blipFill>
        <p:spPr>
          <a:xfrm>
            <a:off x="3413177" y="2572348"/>
            <a:ext cx="5317679" cy="2160389"/>
          </a:xfrm>
          <a:custGeom>
            <a:avLst/>
            <a:gdLst/>
            <a:ahLst/>
            <a:cxnLst/>
            <a:rect l="l" t="t" r="r" b="b"/>
            <a:pathLst>
              <a:path w="7090239" h="2880519">
                <a:moveTo>
                  <a:pt x="0" y="0"/>
                </a:moveTo>
                <a:lnTo>
                  <a:pt x="7090239" y="0"/>
                </a:lnTo>
                <a:lnTo>
                  <a:pt x="7090239" y="2880519"/>
                </a:lnTo>
                <a:lnTo>
                  <a:pt x="0" y="2880519"/>
                </a:lnTo>
                <a:close/>
              </a:path>
            </a:pathLst>
          </a:custGeom>
        </p:spPr>
      </p:pic>
    </p:spTree>
    <p:extLst>
      <p:ext uri="{BB962C8B-B14F-4D97-AF65-F5344CB8AC3E}">
        <p14:creationId xmlns:p14="http://schemas.microsoft.com/office/powerpoint/2010/main" val="30728525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95B426E2-D0BF-7AD7-832E-3CC63C48566C}"/>
            </a:ext>
          </a:extLst>
        </p:cNvPr>
        <p:cNvGrpSpPr/>
        <p:nvPr/>
      </p:nvGrpSpPr>
      <p:grpSpPr>
        <a:xfrm>
          <a:off x="0" y="0"/>
          <a:ext cx="0" cy="0"/>
          <a:chOff x="0" y="0"/>
          <a:chExt cx="0" cy="0"/>
        </a:xfrm>
      </p:grpSpPr>
      <p:pic>
        <p:nvPicPr>
          <p:cNvPr id="74" name="Google Shape;74;p16">
            <a:extLst>
              <a:ext uri="{FF2B5EF4-FFF2-40B4-BE49-F238E27FC236}">
                <a16:creationId xmlns:a16="http://schemas.microsoft.com/office/drawing/2014/main" id="{561645D0-55E2-4850-1D55-57AA6185E05E}"/>
              </a:ext>
            </a:extLst>
          </p:cNvPr>
          <p:cNvPicPr preferRelativeResize="0"/>
          <p:nvPr/>
        </p:nvPicPr>
        <p:blipFill>
          <a:blip r:embed="rId3">
            <a:alphaModFix/>
          </a:blip>
          <a:stretch>
            <a:fillRect/>
          </a:stretch>
        </p:blipFill>
        <p:spPr>
          <a:xfrm>
            <a:off x="7077850" y="244876"/>
            <a:ext cx="1815626" cy="772849"/>
          </a:xfrm>
          <a:prstGeom prst="rect">
            <a:avLst/>
          </a:prstGeom>
          <a:noFill/>
          <a:ln>
            <a:noFill/>
          </a:ln>
        </p:spPr>
      </p:pic>
      <p:sp>
        <p:nvSpPr>
          <p:cNvPr id="75" name="Google Shape;75;p16">
            <a:extLst>
              <a:ext uri="{FF2B5EF4-FFF2-40B4-BE49-F238E27FC236}">
                <a16:creationId xmlns:a16="http://schemas.microsoft.com/office/drawing/2014/main" id="{F9B2AD37-392C-C8F0-E6AA-927A09F8C246}"/>
              </a:ext>
            </a:extLst>
          </p:cNvPr>
          <p:cNvSpPr/>
          <p:nvPr/>
        </p:nvSpPr>
        <p:spPr>
          <a:xfrm>
            <a:off x="423400" y="3230025"/>
            <a:ext cx="3014100" cy="139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6">
            <a:extLst>
              <a:ext uri="{FF2B5EF4-FFF2-40B4-BE49-F238E27FC236}">
                <a16:creationId xmlns:a16="http://schemas.microsoft.com/office/drawing/2014/main" id="{DEEBCF52-7CE4-307C-D0CF-837419C43766}"/>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25</a:t>
            </a:fld>
            <a:endParaRPr/>
          </a:p>
        </p:txBody>
      </p:sp>
      <p:sp>
        <p:nvSpPr>
          <p:cNvPr id="3" name="TextBox 2">
            <a:extLst>
              <a:ext uri="{FF2B5EF4-FFF2-40B4-BE49-F238E27FC236}">
                <a16:creationId xmlns:a16="http://schemas.microsoft.com/office/drawing/2014/main" id="{BF2A9852-BD2C-9A95-89C7-FA60E0B50EB2}"/>
              </a:ext>
            </a:extLst>
          </p:cNvPr>
          <p:cNvSpPr txBox="1"/>
          <p:nvPr/>
        </p:nvSpPr>
        <p:spPr>
          <a:xfrm>
            <a:off x="313176" y="1440014"/>
            <a:ext cx="8079698" cy="1292662"/>
          </a:xfrm>
          <a:prstGeom prst="rect">
            <a:avLst/>
          </a:prstGeom>
          <a:noFill/>
        </p:spPr>
        <p:txBody>
          <a:bodyPr wrap="square" rtlCol="0">
            <a:spAutoFit/>
          </a:bodyPr>
          <a:lstStyle/>
          <a:p>
            <a:endParaRPr lang="en-US" sz="1600" dirty="0"/>
          </a:p>
          <a:p>
            <a:pPr marL="457200" indent="-457200">
              <a:buFont typeface="Arial" panose="020B0604020202020204" pitchFamily="34" charset="0"/>
              <a:buChar char="•"/>
            </a:pPr>
            <a:endParaRPr lang="en-US" sz="1600" dirty="0"/>
          </a:p>
          <a:p>
            <a:endParaRPr lang="en-US" sz="1600" dirty="0"/>
          </a:p>
          <a:p>
            <a:pPr marL="342900" indent="-342900">
              <a:buFont typeface="+mj-lt"/>
              <a:buAutoNum type="arabicPeriod"/>
            </a:pPr>
            <a:endParaRPr lang="en-US" sz="1600" dirty="0"/>
          </a:p>
          <a:p>
            <a:pPr marL="285750" lvl="5" indent="-285750">
              <a:buFont typeface="Arial" panose="020B0604020202020204" pitchFamily="34" charset="0"/>
              <a:buChar char="•"/>
            </a:pPr>
            <a:endParaRPr lang="en-CH" dirty="0"/>
          </a:p>
        </p:txBody>
      </p:sp>
      <p:pic>
        <p:nvPicPr>
          <p:cNvPr id="4" name="Picture 3">
            <a:extLst>
              <a:ext uri="{FF2B5EF4-FFF2-40B4-BE49-F238E27FC236}">
                <a16:creationId xmlns:a16="http://schemas.microsoft.com/office/drawing/2014/main" id="{95F6C35E-B99E-3A8C-C58F-E51B961E6DF8}"/>
              </a:ext>
            </a:extLst>
          </p:cNvPr>
          <p:cNvPicPr>
            <a:picLocks noChangeAspect="1"/>
          </p:cNvPicPr>
          <p:nvPr/>
        </p:nvPicPr>
        <p:blipFill>
          <a:blip r:embed="rId4"/>
          <a:stretch>
            <a:fillRect/>
          </a:stretch>
        </p:blipFill>
        <p:spPr>
          <a:xfrm>
            <a:off x="0" y="3871008"/>
            <a:ext cx="9144000" cy="1272492"/>
          </a:xfrm>
          <a:prstGeom prst="rect">
            <a:avLst/>
          </a:prstGeom>
        </p:spPr>
      </p:pic>
      <p:pic>
        <p:nvPicPr>
          <p:cNvPr id="6" name="Picture 5">
            <a:extLst>
              <a:ext uri="{FF2B5EF4-FFF2-40B4-BE49-F238E27FC236}">
                <a16:creationId xmlns:a16="http://schemas.microsoft.com/office/drawing/2014/main" id="{8958F332-CDC9-D2A9-54AD-6C543923E426}"/>
              </a:ext>
            </a:extLst>
          </p:cNvPr>
          <p:cNvPicPr>
            <a:picLocks noChangeAspect="1"/>
          </p:cNvPicPr>
          <p:nvPr/>
        </p:nvPicPr>
        <p:blipFill>
          <a:blip r:embed="rId5"/>
          <a:stretch>
            <a:fillRect/>
          </a:stretch>
        </p:blipFill>
        <p:spPr>
          <a:xfrm>
            <a:off x="906780" y="147520"/>
            <a:ext cx="4904308" cy="3531909"/>
          </a:xfrm>
          <a:prstGeom prst="rect">
            <a:avLst/>
          </a:prstGeom>
        </p:spPr>
      </p:pic>
    </p:spTree>
    <p:extLst>
      <p:ext uri="{BB962C8B-B14F-4D97-AF65-F5344CB8AC3E}">
        <p14:creationId xmlns:p14="http://schemas.microsoft.com/office/powerpoint/2010/main" val="277320103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4751B5E3D9A6439945099F35995BF1" ma:contentTypeVersion="15" ma:contentTypeDescription="Crée un document." ma:contentTypeScope="" ma:versionID="3cd8fb9fe42c72dfa0f02a8e3ddb0073">
  <xsd:schema xmlns:xsd="http://www.w3.org/2001/XMLSchema" xmlns:xs="http://www.w3.org/2001/XMLSchema" xmlns:p="http://schemas.microsoft.com/office/2006/metadata/properties" xmlns:ns3="7434de0e-e670-4ec8-898c-ba5b0d899c52" xmlns:ns4="8b466df2-8a8c-41c1-83d9-47201ccad04d" targetNamespace="http://schemas.microsoft.com/office/2006/metadata/properties" ma:root="true" ma:fieldsID="ada1e9038a736718b2ba30ea7e04a555" ns3:_="" ns4:_="">
    <xsd:import namespace="7434de0e-e670-4ec8-898c-ba5b0d899c52"/>
    <xsd:import namespace="8b466df2-8a8c-41c1-83d9-47201ccad04d"/>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SystemTags" minOccurs="0"/>
                <xsd:element ref="ns3:MediaServiceGenerationTime" minOccurs="0"/>
                <xsd:element ref="ns3:MediaServiceEventHashCode" minOccurs="0"/>
                <xsd:element ref="ns3:MediaLengthInSeconds" minOccurs="0"/>
                <xsd:element ref="ns3:_activity" minOccurs="0"/>
                <xsd:element ref="ns4:SharedWithUsers" minOccurs="0"/>
                <xsd:element ref="ns4:SharedWithDetails" minOccurs="0"/>
                <xsd:element ref="ns4:SharingHintHash" minOccurs="0"/>
                <xsd:element ref="ns3:MediaServiceSearchProperties"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4de0e-e670-4ec8-898c-ba5b0d899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_activity" ma:index="16" nillable="true" ma:displayName="_activity" ma:hidden="true" ma:internalName="_activity">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b466df2-8a8c-41c1-83d9-47201ccad04d" elementFormDefault="qualified">
    <xsd:import namespace="http://schemas.microsoft.com/office/2006/documentManagement/types"/>
    <xsd:import namespace="http://schemas.microsoft.com/office/infopath/2007/PartnerControls"/>
    <xsd:element name="SharedWithUsers" ma:index="17"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Partagé avec détails" ma:internalName="SharedWithDetails" ma:readOnly="true">
      <xsd:simpleType>
        <xsd:restriction base="dms:Note">
          <xsd:maxLength value="255"/>
        </xsd:restriction>
      </xsd:simpleType>
    </xsd:element>
    <xsd:element name="SharingHintHash" ma:index="19"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434de0e-e670-4ec8-898c-ba5b0d899c52" xsi:nil="true"/>
  </documentManagement>
</p:properties>
</file>

<file path=customXml/itemProps1.xml><?xml version="1.0" encoding="utf-8"?>
<ds:datastoreItem xmlns:ds="http://schemas.openxmlformats.org/officeDocument/2006/customXml" ds:itemID="{CC91658D-CD1B-4BB5-8AC2-2D5BAA5E74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4de0e-e670-4ec8-898c-ba5b0d899c52"/>
    <ds:schemaRef ds:uri="8b466df2-8a8c-41c1-83d9-47201ccad0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7A6E5BB-5E74-492F-9331-1F7EFA76A6AC}">
  <ds:schemaRefs>
    <ds:schemaRef ds:uri="http://schemas.microsoft.com/sharepoint/v3/contenttype/forms"/>
  </ds:schemaRefs>
</ds:datastoreItem>
</file>

<file path=customXml/itemProps3.xml><?xml version="1.0" encoding="utf-8"?>
<ds:datastoreItem xmlns:ds="http://schemas.openxmlformats.org/officeDocument/2006/customXml" ds:itemID="{C31DAFF0-4912-44D3-BAAA-761FAA07DF3D}">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7434de0e-e670-4ec8-898c-ba5b0d899c52"/>
    <ds:schemaRef ds:uri="8b466df2-8a8c-41c1-83d9-47201ccad04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38209</TotalTime>
  <Words>1802</Words>
  <Application>Microsoft Macintosh PowerPoint</Application>
  <PresentationFormat>Affichage à l'écran (16:9)</PresentationFormat>
  <Paragraphs>323</Paragraphs>
  <Slides>25</Slides>
  <Notes>25</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25</vt:i4>
      </vt:variant>
    </vt:vector>
  </HeadingPairs>
  <TitlesOfParts>
    <vt:vector size="28" baseType="lpstr">
      <vt:lpstr>Lora</vt:lpstr>
      <vt:lpstr>Arial</vt:lpstr>
      <vt:lpstr>Simple Light</vt:lpstr>
      <vt:lpstr>SKACH  Strategic Communications and Outreach</vt:lpstr>
      <vt:lpstr>Présentation PowerPoint</vt:lpstr>
      <vt:lpstr>Présentation PowerPoint</vt:lpstr>
      <vt:lpstr>Présentation PowerPoint</vt:lpstr>
      <vt:lpstr>Présentation PowerPoint</vt:lpstr>
      <vt:lpstr>Présentation PowerPoint</vt:lpstr>
      <vt:lpstr>AI #2 – Our strategic comms approach needs to help us show up</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Thank-you  and Questions? </vt:lpstr>
      <vt:lpstr>Présentation PowerPoint</vt:lpstr>
      <vt:lpstr>Présentation PowerPoint</vt:lpstr>
      <vt:lpstr>Présentation PowerPoint</vt:lpstr>
      <vt:lpstr>What’s next?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SKACH Orientation Guide</dc:title>
  <dc:creator>Tanya Lise Petersen</dc:creator>
  <cp:lastModifiedBy>Joanna Jermini-Howard</cp:lastModifiedBy>
  <cp:revision>86</cp:revision>
  <dcterms:modified xsi:type="dcterms:W3CDTF">2026-08-30T19:56:25Z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0x010100524751B5E3D9A6439945099F35995BF1</vt:lpwstr>
  </property>
</Properties>
</file>