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63" r:id="rId5"/>
    <p:sldId id="264" r:id="rId6"/>
    <p:sldId id="265" r:id="rId7"/>
    <p:sldId id="292" r:id="rId8"/>
    <p:sldId id="262" r:id="rId9"/>
    <p:sldId id="267" r:id="rId10"/>
    <p:sldId id="293" r:id="rId11"/>
    <p:sldId id="294" r:id="rId12"/>
    <p:sldId id="295" r:id="rId13"/>
    <p:sldId id="296" r:id="rId14"/>
    <p:sldId id="297" r:id="rId15"/>
    <p:sldId id="298" r:id="rId16"/>
    <p:sldId id="283" r:id="rId17"/>
    <p:sldId id="269" r:id="rId18"/>
    <p:sldId id="270" r:id="rId19"/>
    <p:sldId id="259" r:id="rId20"/>
    <p:sldId id="272" r:id="rId21"/>
    <p:sldId id="271" r:id="rId22"/>
    <p:sldId id="275" r:id="rId23"/>
    <p:sldId id="276" r:id="rId24"/>
    <p:sldId id="279" r:id="rId25"/>
    <p:sldId id="278" r:id="rId26"/>
    <p:sldId id="280" r:id="rId27"/>
    <p:sldId id="282" r:id="rId28"/>
    <p:sldId id="290" r:id="rId29"/>
    <p:sldId id="291" r:id="rId30"/>
    <p:sldId id="288" r:id="rId31"/>
    <p:sldId id="286" r:id="rId32"/>
    <p:sldId id="287" r:id="rId33"/>
    <p:sldId id="273" r:id="rId34"/>
    <p:sldId id="299" r:id="rId35"/>
    <p:sldId id="300" r:id="rId36"/>
    <p:sldId id="301" r:id="rId37"/>
    <p:sldId id="277" r:id="rId38"/>
    <p:sldId id="303" r:id="rId39"/>
    <p:sldId id="304" r:id="rId40"/>
    <p:sldId id="302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0A8ECE-E859-59E0-F039-8E2BA32F7531}" v="160" dt="2026-08-31T13:03:53.9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58D6E-4371-4AD3-B6D5-68C4F2D9C6D9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13065-591F-4DDE-9B8C-0952EBDDECE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303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43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175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482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0130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262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8953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4510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7237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9205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255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1503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158A4FD-35FB-42FB-B284-D296FD88D6ED}" type="datetimeFigureOut">
              <a:rPr lang="en-CH" smtClean="0"/>
              <a:t>08/31/2026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2F076BA-BB91-4E0A-936B-E41C8DC0654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57113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C10EA-C846-7DC0-FE60-8FD3FA5FB0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Distributed Fourier Domain </a:t>
            </a:r>
            <a:r>
              <a:rPr lang="en-GB" dirty="0" err="1"/>
              <a:t>Dedispersion</a:t>
            </a:r>
            <a:r>
              <a:rPr lang="en-GB" dirty="0"/>
              <a:t> on GPUs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4AEA8-E8ED-41D9-1280-C615D8A544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u="sng" dirty="0"/>
              <a:t>Piyush Panchal (SCITAS, EPFL)</a:t>
            </a:r>
          </a:p>
          <a:p>
            <a:r>
              <a:rPr lang="en-US" dirty="0"/>
              <a:t>Supervisor: Emma Tolley (SCITAS, EPFL)</a:t>
            </a:r>
          </a:p>
          <a:p>
            <a:r>
              <a:rPr lang="en-US" dirty="0"/>
              <a:t>Collaborators: Ramesh Bhat, Bradley Meyers, Chia Min Tan, Christopher Lee (Curtin University)</a:t>
            </a:r>
          </a:p>
          <a:p>
            <a:endParaRPr lang="en-GB" dirty="0"/>
          </a:p>
          <a:p>
            <a:endParaRPr lang="en-CH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6010CEE-447C-6B2E-3F91-C1397B05197C}"/>
              </a:ext>
            </a:extLst>
          </p:cNvPr>
          <p:cNvSpPr txBox="1">
            <a:spLocks/>
          </p:cNvSpPr>
          <p:nvPr/>
        </p:nvSpPr>
        <p:spPr>
          <a:xfrm>
            <a:off x="2767584" y="6208776"/>
            <a:ext cx="9144000" cy="573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600" dirty="0"/>
              <a:t>Swiss SKA Days 2026, 31.08.2026</a:t>
            </a:r>
            <a:endParaRPr lang="en-CH" sz="1600" dirty="0"/>
          </a:p>
        </p:txBody>
      </p:sp>
    </p:spTree>
    <p:extLst>
      <p:ext uri="{BB962C8B-B14F-4D97-AF65-F5344CB8AC3E}">
        <p14:creationId xmlns:p14="http://schemas.microsoft.com/office/powerpoint/2010/main" val="109156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A818-8C6D-C57D-BF78-2E7638DE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Pulsars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C47A8-BD27-1D4B-D708-DBD742B2D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805218" cy="4351338"/>
          </a:xfrm>
        </p:spPr>
        <p:txBody>
          <a:bodyPr/>
          <a:lstStyle/>
          <a:p>
            <a:r>
              <a:rPr lang="en-GB" dirty="0"/>
              <a:t>Rotating Neutron star</a:t>
            </a:r>
          </a:p>
          <a:p>
            <a:r>
              <a:rPr lang="en-GB" dirty="0"/>
              <a:t>EM radiation from poles</a:t>
            </a:r>
          </a:p>
          <a:p>
            <a:r>
              <a:rPr lang="en-GB" dirty="0"/>
              <a:t>Useful for Pulsar Timing Arrays, G.R., Equation of State etc.</a:t>
            </a:r>
          </a:p>
        </p:txBody>
      </p:sp>
      <p:pic>
        <p:nvPicPr>
          <p:cNvPr id="5" name="Picture 4" descr="A video game screen with a purple ball and yellow lines&#10;&#10;AI-generated content may be incorrect.">
            <a:extLst>
              <a:ext uri="{FF2B5EF4-FFF2-40B4-BE49-F238E27FC236}">
                <a16:creationId xmlns:a16="http://schemas.microsoft.com/office/drawing/2014/main" id="{E7C433F0-4AAA-4E3C-C21A-B38A9A3A1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777" y="2020930"/>
            <a:ext cx="5785647" cy="424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7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64B8-4D53-D577-B362-CB08E5EB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E80E-AAB2-E95A-D5C6-4C780587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SMART Pulsar Survey (2021)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19727-11B7-DCA7-E0B6-32395A536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0085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4 Petabytes data collected by MWA Telescope</a:t>
            </a:r>
          </a:p>
          <a:p>
            <a:r>
              <a:rPr lang="en-GB" dirty="0"/>
              <a:t>Detection pipeline: PRESTO-based, CPU only</a:t>
            </a:r>
          </a:p>
          <a:p>
            <a:r>
              <a:rPr lang="en-GB"/>
              <a:t>20% data processed so far</a:t>
            </a:r>
          </a:p>
          <a:p>
            <a:r>
              <a:rPr lang="en-GB" dirty="0"/>
              <a:t>25 </a:t>
            </a:r>
            <a:r>
              <a:rPr lang="en-GB"/>
              <a:t>new Pulsar</a:t>
            </a:r>
            <a:r>
              <a:rPr lang="en-GB" dirty="0"/>
              <a:t> discoveries, potential for many more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49F11A-C435-BC57-5DC9-C732FA87AE03}"/>
              </a:ext>
            </a:extLst>
          </p:cNvPr>
          <p:cNvSpPr txBox="1">
            <a:spLocks/>
          </p:cNvSpPr>
          <p:nvPr/>
        </p:nvSpPr>
        <p:spPr>
          <a:xfrm>
            <a:off x="1376218" y="5776817"/>
            <a:ext cx="9797750" cy="800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i="1" dirty="0"/>
              <a:t>Pipeline speedup required. My work focuses on </a:t>
            </a:r>
            <a:r>
              <a:rPr lang="en-GB" b="1" i="1" u="sng" dirty="0" err="1"/>
              <a:t>dedispersion</a:t>
            </a:r>
            <a:r>
              <a:rPr lang="en-GB" i="1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7683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F767C-F0D9-A4D1-C454-05C3ECCB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1F3F5-CE1A-EC69-5A6B-6235F1FEF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Channel dependent delay caused by ISM</a:t>
            </a:r>
            <a:endParaRPr lang="en-CH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19641C-DC88-9D6F-0549-9128D133DDC4}"/>
              </a:ext>
            </a:extLst>
          </p:cNvPr>
          <p:cNvGrpSpPr/>
          <p:nvPr/>
        </p:nvGrpSpPr>
        <p:grpSpPr>
          <a:xfrm>
            <a:off x="1211580" y="5249290"/>
            <a:ext cx="2587752" cy="722380"/>
            <a:chOff x="2596896" y="3044948"/>
            <a:chExt cx="2587752" cy="7223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E527D86-3507-27D0-3C3B-B169C4E665D2}"/>
                </a:ext>
              </a:extLst>
            </p:cNvPr>
            <p:cNvCxnSpPr>
              <a:cxnSpLocks/>
            </p:cNvCxnSpPr>
            <p:nvPr/>
          </p:nvCxnSpPr>
          <p:spPr>
            <a:xfrm>
              <a:off x="2596896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87039CF-86D5-7823-A3FF-67EA7229EEC8}"/>
                </a:ext>
              </a:extLst>
            </p:cNvPr>
            <p:cNvCxnSpPr>
              <a:cxnSpLocks/>
            </p:cNvCxnSpPr>
            <p:nvPr/>
          </p:nvCxnSpPr>
          <p:spPr>
            <a:xfrm>
              <a:off x="4233672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8BD97EB-B0D4-C2D4-B01A-82C53ACB34A6}"/>
                </a:ext>
              </a:extLst>
            </p:cNvPr>
            <p:cNvSpPr/>
            <p:nvPr/>
          </p:nvSpPr>
          <p:spPr>
            <a:xfrm>
              <a:off x="3538728" y="3044948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E85FCA2-2509-9E5C-4C86-AD1A79BC4E92}"/>
              </a:ext>
            </a:extLst>
          </p:cNvPr>
          <p:cNvGrpSpPr/>
          <p:nvPr/>
        </p:nvGrpSpPr>
        <p:grpSpPr>
          <a:xfrm>
            <a:off x="1211580" y="4357118"/>
            <a:ext cx="2587752" cy="722380"/>
            <a:chOff x="1828800" y="3493004"/>
            <a:chExt cx="2587752" cy="72238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7A47DB9-B6CD-09E6-32EE-15069239B14C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9B214C-4012-741B-5A54-C9420D59F6AE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523BAF-6A9B-7C51-6B04-A2AC974D1A85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19CAFE-4FD4-36EC-8C82-B4FA99558C6F}"/>
              </a:ext>
            </a:extLst>
          </p:cNvPr>
          <p:cNvGrpSpPr/>
          <p:nvPr/>
        </p:nvGrpSpPr>
        <p:grpSpPr>
          <a:xfrm>
            <a:off x="1211580" y="3447919"/>
            <a:ext cx="2587752" cy="722380"/>
            <a:chOff x="1828800" y="3493004"/>
            <a:chExt cx="2587752" cy="72238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E92F6C2-11D2-C5B3-D671-7B0A74E65BBC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2D10EF-4E53-5034-011F-DC6D5146D49C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71EDFCF-C4D1-0CC7-7CB1-EC58D1FF2656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5C5C7D6-B090-F969-B5B1-D94562BCB8A6}"/>
              </a:ext>
            </a:extLst>
          </p:cNvPr>
          <p:cNvSpPr txBox="1">
            <a:spLocks/>
          </p:cNvSpPr>
          <p:nvPr/>
        </p:nvSpPr>
        <p:spPr>
          <a:xfrm>
            <a:off x="5288280" y="4430692"/>
            <a:ext cx="2100072" cy="7223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Interstellar Medium</a:t>
            </a:r>
            <a:endParaRPr lang="en-CH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3EEFD07-12AB-1CBD-D125-F0DF58987BA5}"/>
              </a:ext>
            </a:extLst>
          </p:cNvPr>
          <p:cNvSpPr/>
          <p:nvPr/>
        </p:nvSpPr>
        <p:spPr>
          <a:xfrm>
            <a:off x="60198" y="4494701"/>
            <a:ext cx="658368" cy="658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24190A9-0F81-71FF-ACE9-549E5FD7C196}"/>
              </a:ext>
            </a:extLst>
          </p:cNvPr>
          <p:cNvSpPr/>
          <p:nvPr/>
        </p:nvSpPr>
        <p:spPr>
          <a:xfrm>
            <a:off x="11365992" y="4494701"/>
            <a:ext cx="658368" cy="658368"/>
          </a:xfrm>
          <a:prstGeom prst="ellipse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7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123A-8985-AC34-155F-38150BD90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CEB2-2658-93CF-7D0C-3AA35617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1CD7-8682-7AED-77F1-7A899C26A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Channel dependent delay caused by ISM</a:t>
            </a:r>
            <a:endParaRPr lang="en-CH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AB14C5E-FDD5-DD72-003D-5B1F5813FFAE}"/>
              </a:ext>
            </a:extLst>
          </p:cNvPr>
          <p:cNvGrpSpPr/>
          <p:nvPr/>
        </p:nvGrpSpPr>
        <p:grpSpPr>
          <a:xfrm>
            <a:off x="8645652" y="5249290"/>
            <a:ext cx="2587752" cy="722380"/>
            <a:chOff x="2596896" y="3044948"/>
            <a:chExt cx="2587752" cy="7223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375A4B8-BA59-901D-3B95-828326B438A3}"/>
                </a:ext>
              </a:extLst>
            </p:cNvPr>
            <p:cNvCxnSpPr>
              <a:cxnSpLocks/>
            </p:cNvCxnSpPr>
            <p:nvPr/>
          </p:nvCxnSpPr>
          <p:spPr>
            <a:xfrm>
              <a:off x="2596896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E229AF6-33D5-0B4E-4030-604BD0E3DD8A}"/>
                </a:ext>
              </a:extLst>
            </p:cNvPr>
            <p:cNvCxnSpPr>
              <a:cxnSpLocks/>
            </p:cNvCxnSpPr>
            <p:nvPr/>
          </p:nvCxnSpPr>
          <p:spPr>
            <a:xfrm>
              <a:off x="4233672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8A5A83F-2CB5-CBCC-8C0B-7F0DD3899DA9}"/>
                </a:ext>
              </a:extLst>
            </p:cNvPr>
            <p:cNvSpPr/>
            <p:nvPr/>
          </p:nvSpPr>
          <p:spPr>
            <a:xfrm>
              <a:off x="3538728" y="3044948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6E3DE0-1725-BEB1-C248-FB9589AB3590}"/>
              </a:ext>
            </a:extLst>
          </p:cNvPr>
          <p:cNvGrpSpPr/>
          <p:nvPr/>
        </p:nvGrpSpPr>
        <p:grpSpPr>
          <a:xfrm>
            <a:off x="8353044" y="4357118"/>
            <a:ext cx="2587752" cy="722380"/>
            <a:chOff x="1828800" y="3493004"/>
            <a:chExt cx="2587752" cy="72238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4E26A1-FB02-FDA0-726F-DBCDC80F21BA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79F2E15-AE0F-643C-B054-13E33C35D48E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BF0210-7394-45B2-C0C5-F0F151F20D73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D02A29-3F1B-4DF4-3E32-B0939DF04FDC}"/>
              </a:ext>
            </a:extLst>
          </p:cNvPr>
          <p:cNvGrpSpPr/>
          <p:nvPr/>
        </p:nvGrpSpPr>
        <p:grpSpPr>
          <a:xfrm>
            <a:off x="7914132" y="3447919"/>
            <a:ext cx="2587752" cy="722380"/>
            <a:chOff x="1828800" y="3493004"/>
            <a:chExt cx="2587752" cy="72238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7B1E0AB-995C-7B15-C2D7-716200F1A461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886807F-747C-B9CE-59A2-938D8D0F588F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BD57808-5885-C1E9-6487-82DCDF79F732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AE138CC-EB86-A65C-054E-857684259365}"/>
              </a:ext>
            </a:extLst>
          </p:cNvPr>
          <p:cNvSpPr txBox="1">
            <a:spLocks/>
          </p:cNvSpPr>
          <p:nvPr/>
        </p:nvSpPr>
        <p:spPr>
          <a:xfrm>
            <a:off x="5288280" y="4430692"/>
            <a:ext cx="2100072" cy="7223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Interstellar Medium</a:t>
            </a:r>
            <a:endParaRPr lang="en-CH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4869C4E-6367-DDDA-F2F5-C735A2060F26}"/>
              </a:ext>
            </a:extLst>
          </p:cNvPr>
          <p:cNvSpPr/>
          <p:nvPr/>
        </p:nvSpPr>
        <p:spPr>
          <a:xfrm>
            <a:off x="60198" y="4494701"/>
            <a:ext cx="658368" cy="658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DECE18D-7BF2-F1D0-B509-53948A98A852}"/>
              </a:ext>
            </a:extLst>
          </p:cNvPr>
          <p:cNvSpPr/>
          <p:nvPr/>
        </p:nvSpPr>
        <p:spPr>
          <a:xfrm>
            <a:off x="11365992" y="4494701"/>
            <a:ext cx="658368" cy="658368"/>
          </a:xfrm>
          <a:prstGeom prst="ellipse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13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6CE67-6ABA-D3EF-BD4E-1534189A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53E7-5DEB-4F5B-16CE-E336408E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82CFC-7422-FACA-DB2E-AD8EA2C86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Channel dependent delay caused by ISM</a:t>
            </a:r>
            <a:endParaRPr lang="en-CH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F9C053A-BE7F-1653-AE6A-2F8B86E56FCB}"/>
              </a:ext>
            </a:extLst>
          </p:cNvPr>
          <p:cNvGrpSpPr/>
          <p:nvPr/>
        </p:nvGrpSpPr>
        <p:grpSpPr>
          <a:xfrm>
            <a:off x="8645652" y="5249290"/>
            <a:ext cx="2587752" cy="722380"/>
            <a:chOff x="2596896" y="3044948"/>
            <a:chExt cx="2587752" cy="7223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C9DD487-B9BC-6672-1C4F-95599D471FA2}"/>
                </a:ext>
              </a:extLst>
            </p:cNvPr>
            <p:cNvCxnSpPr>
              <a:cxnSpLocks/>
            </p:cNvCxnSpPr>
            <p:nvPr/>
          </p:nvCxnSpPr>
          <p:spPr>
            <a:xfrm>
              <a:off x="2596896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E85D8C-58D0-F0E7-0B82-233F6D674A2D}"/>
                </a:ext>
              </a:extLst>
            </p:cNvPr>
            <p:cNvCxnSpPr>
              <a:cxnSpLocks/>
            </p:cNvCxnSpPr>
            <p:nvPr/>
          </p:nvCxnSpPr>
          <p:spPr>
            <a:xfrm>
              <a:off x="4233672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3C254A-205A-F639-7D67-725FA6462133}"/>
                </a:ext>
              </a:extLst>
            </p:cNvPr>
            <p:cNvSpPr/>
            <p:nvPr/>
          </p:nvSpPr>
          <p:spPr>
            <a:xfrm>
              <a:off x="3538728" y="3044948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3B6046-8772-47EA-9E7B-30A8DDB014FD}"/>
              </a:ext>
            </a:extLst>
          </p:cNvPr>
          <p:cNvGrpSpPr/>
          <p:nvPr/>
        </p:nvGrpSpPr>
        <p:grpSpPr>
          <a:xfrm>
            <a:off x="8353044" y="4357118"/>
            <a:ext cx="2587752" cy="722380"/>
            <a:chOff x="1828800" y="3493004"/>
            <a:chExt cx="2587752" cy="72238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64A0BE-D0C4-7085-CF87-84526BF98C9F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93AA39-9C14-D58D-63EC-6D05EBDF47A8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45F8EEB-B743-B1E2-F883-C129C44F5FD0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8AFEE4-A774-6491-A44C-63A987D7891F}"/>
              </a:ext>
            </a:extLst>
          </p:cNvPr>
          <p:cNvGrpSpPr/>
          <p:nvPr/>
        </p:nvGrpSpPr>
        <p:grpSpPr>
          <a:xfrm>
            <a:off x="7914132" y="3447919"/>
            <a:ext cx="2587752" cy="722380"/>
            <a:chOff x="1828800" y="3493004"/>
            <a:chExt cx="2587752" cy="72238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7D8B8A-C2D0-15F2-B42F-982AC15FFE30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2703803-B4FC-D906-58E1-0F45DB9B2865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B281F0-9571-9CEF-E9E6-50CFF42B2CB6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F32D4FEB-FECA-9E4D-0CDF-1810DD451B99}"/>
              </a:ext>
            </a:extLst>
          </p:cNvPr>
          <p:cNvSpPr/>
          <p:nvPr/>
        </p:nvSpPr>
        <p:spPr>
          <a:xfrm>
            <a:off x="60198" y="4494701"/>
            <a:ext cx="658368" cy="658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CF43CDD-48DA-B9C6-2A31-A99E35A2D80B}"/>
              </a:ext>
            </a:extLst>
          </p:cNvPr>
          <p:cNvSpPr/>
          <p:nvPr/>
        </p:nvSpPr>
        <p:spPr>
          <a:xfrm>
            <a:off x="11365992" y="4494701"/>
            <a:ext cx="658368" cy="658368"/>
          </a:xfrm>
          <a:prstGeom prst="ellipse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pic>
        <p:nvPicPr>
          <p:cNvPr id="6" name="Google Shape;171;p26">
            <a:extLst>
              <a:ext uri="{FF2B5EF4-FFF2-40B4-BE49-F238E27FC236}">
                <a16:creationId xmlns:a16="http://schemas.microsoft.com/office/drawing/2014/main" id="{E7086899-6D98-EEC9-48B4-57A7B7AC456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8413" y="2854550"/>
            <a:ext cx="3003803" cy="38891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6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9B097-32C3-54CA-C30B-33A144BD1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FAC0-3E9D-5733-1642-72C9C53A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2BA7A-99FD-BBD4-CA92-E8358630D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Channel dependent delay caused by ISM. Characterized by</a:t>
            </a:r>
            <a:r>
              <a:rPr lang="en-GB" i="1" dirty="0">
                <a:solidFill>
                  <a:srgbClr val="FF0000"/>
                </a:solidFill>
              </a:rPr>
              <a:t> DM</a:t>
            </a:r>
          </a:p>
          <a:p>
            <a:r>
              <a:rPr lang="en-GB" dirty="0"/>
              <a:t> De-dispersion: Correct delays for trial </a:t>
            </a:r>
            <a:r>
              <a:rPr lang="en-GB" i="1" dirty="0">
                <a:solidFill>
                  <a:srgbClr val="FF0000"/>
                </a:solidFill>
              </a:rPr>
              <a:t>DM </a:t>
            </a:r>
            <a:r>
              <a:rPr lang="en-GB" dirty="0"/>
              <a:t>values, sum channels </a:t>
            </a:r>
          </a:p>
          <a:p>
            <a:endParaRPr lang="en-CH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4134DA-CF5E-1237-1FB3-88BF086A2B11}"/>
              </a:ext>
            </a:extLst>
          </p:cNvPr>
          <p:cNvGrpSpPr/>
          <p:nvPr/>
        </p:nvGrpSpPr>
        <p:grpSpPr>
          <a:xfrm>
            <a:off x="8645652" y="5249290"/>
            <a:ext cx="2587752" cy="722380"/>
            <a:chOff x="2596896" y="3044948"/>
            <a:chExt cx="2587752" cy="72238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9C11958-BC61-3200-4847-12B1E1F1A7A2}"/>
                </a:ext>
              </a:extLst>
            </p:cNvPr>
            <p:cNvCxnSpPr>
              <a:cxnSpLocks/>
            </p:cNvCxnSpPr>
            <p:nvPr/>
          </p:nvCxnSpPr>
          <p:spPr>
            <a:xfrm>
              <a:off x="2596896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DA83B2B-D09B-C7CF-500C-A9075ECE6E13}"/>
                </a:ext>
              </a:extLst>
            </p:cNvPr>
            <p:cNvCxnSpPr>
              <a:cxnSpLocks/>
            </p:cNvCxnSpPr>
            <p:nvPr/>
          </p:nvCxnSpPr>
          <p:spPr>
            <a:xfrm>
              <a:off x="4233672" y="3767328"/>
              <a:ext cx="9509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A23209-DC45-B2C9-5A0D-57A94E094CF8}"/>
                </a:ext>
              </a:extLst>
            </p:cNvPr>
            <p:cNvSpPr/>
            <p:nvPr/>
          </p:nvSpPr>
          <p:spPr>
            <a:xfrm>
              <a:off x="3538728" y="3044948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9E2550-C8B3-935C-6E0A-BCFF999696AF}"/>
              </a:ext>
            </a:extLst>
          </p:cNvPr>
          <p:cNvGrpSpPr/>
          <p:nvPr/>
        </p:nvGrpSpPr>
        <p:grpSpPr>
          <a:xfrm>
            <a:off x="8353044" y="4357118"/>
            <a:ext cx="2587752" cy="722380"/>
            <a:chOff x="1828800" y="3493004"/>
            <a:chExt cx="2587752" cy="72238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7AAADB-9CC5-826F-555F-86F57813A8D5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85FB6E5-5E76-9E6E-A067-BC1756F35577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326185C-C83F-FE75-D3D6-2151DBA63022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B2F71D-02C4-C9F4-9AD7-F4E1A65835FD}"/>
              </a:ext>
            </a:extLst>
          </p:cNvPr>
          <p:cNvGrpSpPr/>
          <p:nvPr/>
        </p:nvGrpSpPr>
        <p:grpSpPr>
          <a:xfrm>
            <a:off x="7914132" y="3447919"/>
            <a:ext cx="2587752" cy="722380"/>
            <a:chOff x="1828800" y="3493004"/>
            <a:chExt cx="2587752" cy="72238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5BFC67B-5DA4-3607-822A-E1E82B1D3E20}"/>
                </a:ext>
              </a:extLst>
            </p:cNvPr>
            <p:cNvCxnSpPr>
              <a:cxnSpLocks/>
            </p:cNvCxnSpPr>
            <p:nvPr/>
          </p:nvCxnSpPr>
          <p:spPr>
            <a:xfrm>
              <a:off x="1828800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B4C1B9-5055-3899-42C0-87CA501F03F4}"/>
                </a:ext>
              </a:extLst>
            </p:cNvPr>
            <p:cNvCxnSpPr>
              <a:cxnSpLocks/>
            </p:cNvCxnSpPr>
            <p:nvPr/>
          </p:nvCxnSpPr>
          <p:spPr>
            <a:xfrm>
              <a:off x="3465576" y="4215384"/>
              <a:ext cx="950976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7B587BC-2C3C-B3BF-438C-4E2A0216C10D}"/>
                </a:ext>
              </a:extLst>
            </p:cNvPr>
            <p:cNvSpPr/>
            <p:nvPr/>
          </p:nvSpPr>
          <p:spPr>
            <a:xfrm>
              <a:off x="2770632" y="3493004"/>
              <a:ext cx="694944" cy="722380"/>
            </a:xfrm>
            <a:custGeom>
              <a:avLst/>
              <a:gdLst>
                <a:gd name="csX0" fmla="*/ 0 w 694944"/>
                <a:gd name="csY0" fmla="*/ 713236 h 722380"/>
                <a:gd name="csX1" fmla="*/ 329184 w 694944"/>
                <a:gd name="csY1" fmla="*/ 4 h 722380"/>
                <a:gd name="csX2" fmla="*/ 694944 w 694944"/>
                <a:gd name="csY2" fmla="*/ 722380 h 722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4944" h="722380">
                  <a:moveTo>
                    <a:pt x="0" y="713236"/>
                  </a:moveTo>
                  <a:cubicBezTo>
                    <a:pt x="106680" y="355858"/>
                    <a:pt x="213360" y="-1520"/>
                    <a:pt x="329184" y="4"/>
                  </a:cubicBezTo>
                  <a:cubicBezTo>
                    <a:pt x="445008" y="1528"/>
                    <a:pt x="592836" y="620272"/>
                    <a:pt x="694944" y="722380"/>
                  </a:cubicBezTo>
                </a:path>
              </a:pathLst>
            </a:cu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22CDB7EC-7E66-C6BE-531C-E4DCC32BDA51}"/>
              </a:ext>
            </a:extLst>
          </p:cNvPr>
          <p:cNvSpPr/>
          <p:nvPr/>
        </p:nvSpPr>
        <p:spPr>
          <a:xfrm>
            <a:off x="60198" y="4494701"/>
            <a:ext cx="658368" cy="65836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22EFADE-0B7C-E697-83AB-BCB5359ABA34}"/>
              </a:ext>
            </a:extLst>
          </p:cNvPr>
          <p:cNvSpPr/>
          <p:nvPr/>
        </p:nvSpPr>
        <p:spPr>
          <a:xfrm>
            <a:off x="11365992" y="4494701"/>
            <a:ext cx="658368" cy="658368"/>
          </a:xfrm>
          <a:prstGeom prst="ellipse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pic>
        <p:nvPicPr>
          <p:cNvPr id="5" name="Google Shape;171;p26">
            <a:extLst>
              <a:ext uri="{FF2B5EF4-FFF2-40B4-BE49-F238E27FC236}">
                <a16:creationId xmlns:a16="http://schemas.microsoft.com/office/drawing/2014/main" id="{AFD4943C-E295-4550-985C-2158EB80322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8413" y="2854550"/>
            <a:ext cx="3003803" cy="388913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467BFCF-27B4-BD42-DA3B-2F58D75682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5216" y="4361692"/>
                <a:ext cx="4020312" cy="18427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i="0" dirty="0"/>
                        <m:t>Delay</m:t>
                      </m:r>
                      <m:r>
                        <m:rPr>
                          <m:nor/>
                        </m:rPr>
                        <a:rPr lang="en-GB" b="0" i="0" dirty="0" smtClean="0"/>
                        <m:t> 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𝐷𝑀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GB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467BFCF-27B4-BD42-DA3B-2F58D7568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16" y="4361692"/>
                <a:ext cx="4020312" cy="18427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8296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23276-1665-3E35-AF5C-EAB64698D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848" y="2687701"/>
            <a:ext cx="7638288" cy="1325563"/>
          </a:xfrm>
        </p:spPr>
        <p:txBody>
          <a:bodyPr/>
          <a:lstStyle/>
          <a:p>
            <a:r>
              <a:rPr lang="en-GB" dirty="0"/>
              <a:t>Fourier Domain </a:t>
            </a:r>
            <a:r>
              <a:rPr lang="en-GB" dirty="0" err="1"/>
              <a:t>Dedispersion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507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2DA4B-F6A4-F76F-A53A-FA7A692B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Shift Example</a:t>
            </a:r>
            <a:endParaRPr lang="en-CH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CD1646-1A78-C531-F07D-2888999F3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988644"/>
              </p:ext>
            </p:extLst>
          </p:nvPr>
        </p:nvGraphicFramePr>
        <p:xfrm>
          <a:off x="838200" y="2272793"/>
          <a:ext cx="4447030" cy="87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7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23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3C829-C6DF-68A5-FAF4-E394B4231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B16E-EEAB-24E4-E201-EE9022C59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Shift Example</a:t>
            </a:r>
            <a:endParaRPr lang="en-CH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9B84EF-AD79-8EE2-979F-BE8390367B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72793"/>
          <a:ext cx="4447030" cy="87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7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2EB965C-ACDE-27BD-E233-333C6F11AD08}"/>
              </a:ext>
            </a:extLst>
          </p:cNvPr>
          <p:cNvGraphicFramePr>
            <a:graphicFrameLocks/>
          </p:cNvGraphicFramePr>
          <p:nvPr/>
        </p:nvGraphicFramePr>
        <p:xfrm>
          <a:off x="838200" y="4376928"/>
          <a:ext cx="4447030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189F1C9E-0B8E-7BDC-61ED-32FCBD46E050}"/>
              </a:ext>
            </a:extLst>
          </p:cNvPr>
          <p:cNvSpPr/>
          <p:nvPr/>
        </p:nvSpPr>
        <p:spPr>
          <a:xfrm rot="5400000">
            <a:off x="2494122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562F4-444D-2E6C-7B38-6AF8A5A4475E}"/>
              </a:ext>
            </a:extLst>
          </p:cNvPr>
          <p:cNvSpPr txBox="1"/>
          <p:nvPr/>
        </p:nvSpPr>
        <p:spPr>
          <a:xfrm>
            <a:off x="1964946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FFT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16346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5DA71-0E77-DA46-17ED-6FB9B794E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4015-BD49-BE54-0532-AC61257F5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Shift Example</a:t>
            </a:r>
            <a:endParaRPr lang="en-CH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3ED37E-FCF2-38AD-CBAC-0E2C9DA3E0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72793"/>
          <a:ext cx="4447030" cy="87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7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A9AD60DE-F27E-7450-E572-AA77C79257F2}"/>
              </a:ext>
            </a:extLst>
          </p:cNvPr>
          <p:cNvGraphicFramePr>
            <a:graphicFrameLocks/>
          </p:cNvGraphicFramePr>
          <p:nvPr/>
        </p:nvGraphicFramePr>
        <p:xfrm>
          <a:off x="838200" y="4376928"/>
          <a:ext cx="4447030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36FCE611-100F-8A97-0ECF-E982058B9BA9}"/>
              </a:ext>
            </a:extLst>
          </p:cNvPr>
          <p:cNvSpPr/>
          <p:nvPr/>
        </p:nvSpPr>
        <p:spPr>
          <a:xfrm rot="5400000">
            <a:off x="2494122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42444A-065B-CF19-307B-0718AA52ABBD}"/>
              </a:ext>
            </a:extLst>
          </p:cNvPr>
          <p:cNvSpPr txBox="1"/>
          <p:nvPr/>
        </p:nvSpPr>
        <p:spPr>
          <a:xfrm>
            <a:off x="1964946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FFT</a:t>
            </a:r>
            <a:endParaRPr lang="en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FCE085A2-3F92-B324-D230-EE680B9DCAEC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A*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1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1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1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1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100" dirty="0"/>
                        </a:p>
                        <a:p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B*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C*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D*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E*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FCE085A2-3F92-B324-D230-EE680B9DCAEC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690" t="-2963" r="-4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00690" t="-2963" r="-3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99315" t="-2963" r="-201370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1379" t="-2963" r="-102759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401379" t="-2963" r="-2759" b="-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Arrow: Right 17">
            <a:extLst>
              <a:ext uri="{FF2B5EF4-FFF2-40B4-BE49-F238E27FC236}">
                <a16:creationId xmlns:a16="http://schemas.microsoft.com/office/drawing/2014/main" id="{3688248E-9C0A-5F13-8F23-53A785D05723}"/>
              </a:ext>
            </a:extLst>
          </p:cNvPr>
          <p:cNvSpPr/>
          <p:nvPr/>
        </p:nvSpPr>
        <p:spPr>
          <a:xfrm>
            <a:off x="5462020" y="4532376"/>
            <a:ext cx="1304536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1404C1-0B2C-501C-38AA-8E0DE8119010}"/>
                  </a:ext>
                </a:extLst>
              </p:cNvPr>
              <p:cNvSpPr txBox="1"/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800" dirty="0"/>
                  <a:t>X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H" sz="18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H" sz="1800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H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H" sz="1800" dirty="0">
                                <a:latin typeface="Cambria Math" panose="02040503050406030204" pitchFamily="18" charset="0"/>
                              </a:rPr>
                              <m:t>−ⅈ</m:t>
                            </m:r>
                            <m:sSub>
                              <m:sSubPr>
                                <m:ctrlP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GB" sz="1800" b="1" i="1" dirty="0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GB" sz="1800" b="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func>
                  </m:oMath>
                </a14:m>
                <a:endParaRPr lang="en-CH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1404C1-0B2C-501C-38AA-8E0DE8119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blipFill>
                <a:blip r:embed="rId3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CC04B2-88BA-27C6-29DA-67EAA4CB2915}"/>
                  </a:ext>
                </a:extLst>
              </p:cNvPr>
              <p:cNvSpPr txBox="1"/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H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H" sz="18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b="1" i="1" dirty="0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CC04B2-88BA-27C6-29DA-67EAA4CB2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417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76218-F171-785C-4679-22FD6814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E9726-83DF-5132-8C75-73E07A96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Shift Example</a:t>
            </a:r>
            <a:endParaRPr lang="en-CH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BA43FA-8E2B-54C6-F62B-DCA1F2C4D0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72793"/>
          <a:ext cx="4447030" cy="87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7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D1E62AB-EE81-4E8E-3DCB-ACEE62853D42}"/>
              </a:ext>
            </a:extLst>
          </p:cNvPr>
          <p:cNvGraphicFramePr>
            <a:graphicFrameLocks/>
          </p:cNvGraphicFramePr>
          <p:nvPr/>
        </p:nvGraphicFramePr>
        <p:xfrm>
          <a:off x="838200" y="4376928"/>
          <a:ext cx="4447030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F9014BBD-9F08-1706-A693-98D6E1AC563E}"/>
              </a:ext>
            </a:extLst>
          </p:cNvPr>
          <p:cNvSpPr/>
          <p:nvPr/>
        </p:nvSpPr>
        <p:spPr>
          <a:xfrm rot="5400000">
            <a:off x="2494122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C20791-4A8C-6914-823A-A96F5EBA603F}"/>
              </a:ext>
            </a:extLst>
          </p:cNvPr>
          <p:cNvSpPr txBox="1"/>
          <p:nvPr/>
        </p:nvSpPr>
        <p:spPr>
          <a:xfrm>
            <a:off x="1964946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FFT</a:t>
            </a:r>
            <a:endParaRPr lang="en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F19AF9AF-85D7-037F-C268-54D1AE4BD8F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A*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1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1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1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1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100" dirty="0"/>
                        </a:p>
                        <a:p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B*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C*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D*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E*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F19AF9AF-85D7-037F-C268-54D1AE4BD8F8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690" t="-2963" r="-4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00690" t="-2963" r="-3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99315" t="-2963" r="-201370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1379" t="-2963" r="-102759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401379" t="-2963" r="-2759" b="-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84241C70-CBDB-4B05-1541-619FD0C68A10}"/>
              </a:ext>
            </a:extLst>
          </p:cNvPr>
          <p:cNvGraphicFramePr>
            <a:graphicFrameLocks/>
          </p:cNvGraphicFramePr>
          <p:nvPr/>
        </p:nvGraphicFramePr>
        <p:xfrm>
          <a:off x="6932676" y="2272794"/>
          <a:ext cx="4421125" cy="871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25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8"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14" name="Arrow: Right 13">
            <a:extLst>
              <a:ext uri="{FF2B5EF4-FFF2-40B4-BE49-F238E27FC236}">
                <a16:creationId xmlns:a16="http://schemas.microsoft.com/office/drawing/2014/main" id="{524DDA3F-EF8C-E625-7E1A-62B5EEAED87B}"/>
              </a:ext>
            </a:extLst>
          </p:cNvPr>
          <p:cNvSpPr/>
          <p:nvPr/>
        </p:nvSpPr>
        <p:spPr>
          <a:xfrm rot="16200000">
            <a:off x="8575645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D48F46-EC13-449F-E9CA-9925A11BDE52}"/>
              </a:ext>
            </a:extLst>
          </p:cNvPr>
          <p:cNvSpPr txBox="1"/>
          <p:nvPr/>
        </p:nvSpPr>
        <p:spPr>
          <a:xfrm>
            <a:off x="8178295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IFFT</a:t>
            </a:r>
            <a:endParaRPr lang="en-CH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49CC53D-ABEE-027F-66FE-769939661F8D}"/>
              </a:ext>
            </a:extLst>
          </p:cNvPr>
          <p:cNvSpPr/>
          <p:nvPr/>
        </p:nvSpPr>
        <p:spPr>
          <a:xfrm>
            <a:off x="5462020" y="4532376"/>
            <a:ext cx="1304536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C6AF8B-55DC-B098-E08F-FF8B31923546}"/>
                  </a:ext>
                </a:extLst>
              </p:cNvPr>
              <p:cNvSpPr txBox="1"/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800" dirty="0"/>
                  <a:t>X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H" sz="18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H" sz="1800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H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H" sz="1800" dirty="0">
                                <a:latin typeface="Cambria Math" panose="02040503050406030204" pitchFamily="18" charset="0"/>
                              </a:rPr>
                              <m:t>−ⅈ</m:t>
                            </m:r>
                            <m:sSub>
                              <m:sSubPr>
                                <m:ctrlP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GB" sz="1800" b="1" i="1" dirty="0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GB" sz="1800" b="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func>
                  </m:oMath>
                </a14:m>
                <a:endParaRPr lang="en-CH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C6AF8B-55DC-B098-E08F-FF8B31923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blipFill>
                <a:blip r:embed="rId3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5634D8-5EE8-71E9-20C4-173B8C428C33}"/>
                  </a:ext>
                </a:extLst>
              </p:cNvPr>
              <p:cNvSpPr txBox="1"/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H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H" sz="18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b="1" i="1" dirty="0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5634D8-5EE8-71E9-20C4-173B8C428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679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83A95-1D70-DF76-B95F-14FE9376B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6A6C-6A93-7A03-EFCD-B830481B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Shift Example</a:t>
            </a:r>
            <a:endParaRPr lang="en-CH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018BB6-62A7-65A3-B835-C10209D62B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272793"/>
          <a:ext cx="4447030" cy="87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7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C7A8A10E-5F49-0099-0802-C046E5242C6F}"/>
              </a:ext>
            </a:extLst>
          </p:cNvPr>
          <p:cNvGraphicFramePr>
            <a:graphicFrameLocks/>
          </p:cNvGraphicFramePr>
          <p:nvPr/>
        </p:nvGraphicFramePr>
        <p:xfrm>
          <a:off x="838200" y="4376928"/>
          <a:ext cx="4447030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406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9406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07720"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5F2180C9-898C-BC59-A4D0-ADD94D488F87}"/>
              </a:ext>
            </a:extLst>
          </p:cNvPr>
          <p:cNvSpPr/>
          <p:nvPr/>
        </p:nvSpPr>
        <p:spPr>
          <a:xfrm rot="5400000">
            <a:off x="2494122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D2D5E5-EDB1-9815-345E-5286D65BD273}"/>
              </a:ext>
            </a:extLst>
          </p:cNvPr>
          <p:cNvSpPr txBox="1"/>
          <p:nvPr/>
        </p:nvSpPr>
        <p:spPr>
          <a:xfrm>
            <a:off x="1964946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FFT</a:t>
            </a:r>
            <a:endParaRPr lang="en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39A2E2B3-EBBA-071B-291C-CF2E00065EB5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A*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1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1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1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1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1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𝟎</m:t>
                                          </m:r>
                                        </m:sub>
                                      </m:sSub>
                                      <m:r>
                                        <a:rPr lang="en-CH" sz="11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100" dirty="0"/>
                        </a:p>
                        <a:p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B*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C*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D*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𝟑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E*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CH" sz="12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CH" sz="1200" dirty="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CH" sz="12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−ⅈ</m:t>
                                      </m:r>
                                      <m:sSub>
                                        <m:sSubPr>
                                          <m:ctrlP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CH" sz="1200" i="1" dirty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GB" sz="1200" b="1" i="1" dirty="0" smtClean="0">
                                              <a:latin typeface="Cambria Math" panose="02040503050406030204" pitchFamily="18" charset="0"/>
                                            </a:rPr>
                                            <m:t>𝟒</m:t>
                                          </m:r>
                                        </m:sub>
                                      </m:sSub>
                                      <m:r>
                                        <a:rPr lang="en-CH" sz="1200" i="0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en-CH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Content Placeholder 3">
                <a:extLst>
                  <a:ext uri="{FF2B5EF4-FFF2-40B4-BE49-F238E27FC236}">
                    <a16:creationId xmlns:a16="http://schemas.microsoft.com/office/drawing/2014/main" id="{39A2E2B3-EBBA-071B-291C-CF2E00065EB5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932676" y="4364736"/>
              <a:ext cx="4421125" cy="8199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4225">
                      <a:extLst>
                        <a:ext uri="{9D8B030D-6E8A-4147-A177-3AD203B41FA5}">
                          <a16:colId xmlns:a16="http://schemas.microsoft.com/office/drawing/2014/main" val="3159830807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156911090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1649768259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081671972"/>
                        </a:ext>
                      </a:extLst>
                    </a:gridCol>
                    <a:gridCol w="884225">
                      <a:extLst>
                        <a:ext uri="{9D8B030D-6E8A-4147-A177-3AD203B41FA5}">
                          <a16:colId xmlns:a16="http://schemas.microsoft.com/office/drawing/2014/main" val="3213577056"/>
                        </a:ext>
                      </a:extLst>
                    </a:gridCol>
                  </a:tblGrid>
                  <a:tr h="819912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690" t="-2963" r="-4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00690" t="-2963" r="-303448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199315" t="-2963" r="-201370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1379" t="-2963" r="-102759" b="-29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401379" t="-2963" r="-2759" b="-29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532994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DD81E23A-99B0-30EB-F2B0-6F007ECC98A9}"/>
              </a:ext>
            </a:extLst>
          </p:cNvPr>
          <p:cNvGraphicFramePr>
            <a:graphicFrameLocks/>
          </p:cNvGraphicFramePr>
          <p:nvPr/>
        </p:nvGraphicFramePr>
        <p:xfrm>
          <a:off x="6932676" y="2272794"/>
          <a:ext cx="4421125" cy="871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25">
                  <a:extLst>
                    <a:ext uri="{9D8B030D-6E8A-4147-A177-3AD203B41FA5}">
                      <a16:colId xmlns:a16="http://schemas.microsoft.com/office/drawing/2014/main" val="3159830807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156911090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1649768259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081671972"/>
                    </a:ext>
                  </a:extLst>
                </a:gridCol>
                <a:gridCol w="884225">
                  <a:extLst>
                    <a:ext uri="{9D8B030D-6E8A-4147-A177-3AD203B41FA5}">
                      <a16:colId xmlns:a16="http://schemas.microsoft.com/office/drawing/2014/main" val="3213577056"/>
                    </a:ext>
                  </a:extLst>
                </a:gridCol>
              </a:tblGrid>
              <a:tr h="871218"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endParaRPr lang="en-CH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  <a:endParaRPr lang="en-CH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  <a:endParaRPr lang="en-CH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  <a:endParaRPr lang="en-CH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  <a:endParaRPr lang="en-CH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947"/>
                  </a:ext>
                </a:extLst>
              </a:tr>
            </a:tbl>
          </a:graphicData>
        </a:graphic>
      </p:graphicFrame>
      <p:sp>
        <p:nvSpPr>
          <p:cNvPr id="14" name="Arrow: Right 13">
            <a:extLst>
              <a:ext uri="{FF2B5EF4-FFF2-40B4-BE49-F238E27FC236}">
                <a16:creationId xmlns:a16="http://schemas.microsoft.com/office/drawing/2014/main" id="{48BB52CD-BA91-45AD-BA8C-0389A50D523F}"/>
              </a:ext>
            </a:extLst>
          </p:cNvPr>
          <p:cNvSpPr/>
          <p:nvPr/>
        </p:nvSpPr>
        <p:spPr>
          <a:xfrm rot="16200000">
            <a:off x="8575645" y="3509091"/>
            <a:ext cx="1135185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345F66-A11F-5D7E-31A6-406400B39415}"/>
              </a:ext>
            </a:extLst>
          </p:cNvPr>
          <p:cNvSpPr txBox="1"/>
          <p:nvPr/>
        </p:nvSpPr>
        <p:spPr>
          <a:xfrm>
            <a:off x="8178295" y="3541007"/>
            <a:ext cx="95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IFFT</a:t>
            </a:r>
            <a:endParaRPr lang="en-CH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4C8AC49-2C8B-6A19-F827-3D98AC6B4526}"/>
              </a:ext>
            </a:extLst>
          </p:cNvPr>
          <p:cNvSpPr/>
          <p:nvPr/>
        </p:nvSpPr>
        <p:spPr>
          <a:xfrm>
            <a:off x="5462020" y="4532376"/>
            <a:ext cx="1304536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51704EFC-48E6-06E7-4E4B-A94F6F31EA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60576" y="5784024"/>
                <a:ext cx="9375648" cy="7088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dirty="0"/>
                  <a:t>Multiplication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H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H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H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H" dirty="0">
                                <a:latin typeface="Cambria Math" panose="02040503050406030204" pitchFamily="18" charset="0"/>
                              </a:rPr>
                              <m:t>−ⅈ</m:t>
                            </m:r>
                            <m:sSub>
                              <m:sSubPr>
                                <m:ctrlPr>
                                  <a:rPr lang="en-CH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H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GB" b="1" i="1" dirty="0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GB" b="0" i="0" dirty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, and IFT shifts left periodically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   </a:t>
                </a:r>
                <a:endParaRPr lang="en-CH" dirty="0"/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51704EFC-48E6-06E7-4E4B-A94F6F31E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576" y="5784024"/>
                <a:ext cx="9375648" cy="708851"/>
              </a:xfrm>
              <a:prstGeom prst="rect">
                <a:avLst/>
              </a:prstGeom>
              <a:blipFill>
                <a:blip r:embed="rId3"/>
                <a:stretch>
                  <a:fillRect l="-1170" t="-775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A06B22-DDC6-DAAD-389B-5D198FC3CC7C}"/>
                  </a:ext>
                </a:extLst>
              </p:cNvPr>
              <p:cNvSpPr txBox="1"/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800" dirty="0"/>
                  <a:t>X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H" sz="18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H" sz="1800" dirty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H" sz="1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H" sz="1800" dirty="0">
                                <a:latin typeface="Cambria Math" panose="02040503050406030204" pitchFamily="18" charset="0"/>
                              </a:rPr>
                              <m:t>−ⅈ</m:t>
                            </m:r>
                            <m:sSub>
                              <m:sSubPr>
                                <m:ctrlP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H" sz="1800" i="1" dirty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GB" sz="1800" b="1" i="1" dirty="0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r>
                              <a:rPr lang="en-GB" sz="1800" b="0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func>
                  </m:oMath>
                </a14:m>
                <a:endParaRPr lang="en-CH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A06B22-DDC6-DAAD-389B-5D198FC3C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277" y="3817318"/>
                <a:ext cx="6094476" cy="415370"/>
              </a:xfrm>
              <a:prstGeom prst="rect">
                <a:avLst/>
              </a:prstGeom>
              <a:blipFill>
                <a:blip r:embed="rId4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C1EC32-D6D9-E832-3436-C7621DFD0CC7}"/>
                  </a:ext>
                </a:extLst>
              </p:cNvPr>
              <p:cNvSpPr txBox="1"/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H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H" sz="180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800" b="1" i="1" dirty="0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1800" b="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CH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C1EC32-D6D9-E832-3436-C7621DFD0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998" y="365125"/>
                <a:ext cx="6094476" cy="395621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0040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74C06-0C8D-4DD5-033C-7ADC7FFD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0E8D-0346-798A-9F6B-DE50B321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Domain </a:t>
            </a:r>
            <a:r>
              <a:rPr lang="en-GB" dirty="0" err="1"/>
              <a:t>Dedispersion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5107A-414E-2D14-1A45-3A0AD2B35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shifts to left - zero padding on left</a:t>
            </a:r>
          </a:p>
          <a:p>
            <a:r>
              <a:rPr lang="en-GB" dirty="0"/>
              <a:t>No shift for highest freq. channel</a:t>
            </a:r>
          </a:p>
          <a:p>
            <a:r>
              <a:rPr lang="en-GB" dirty="0"/>
              <a:t>Channel sum in Fourier domain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12638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1EB99-12B0-53B3-131E-30397DE79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peech Bubble: Oval 38">
            <a:extLst>
              <a:ext uri="{FF2B5EF4-FFF2-40B4-BE49-F238E27FC236}">
                <a16:creationId xmlns:a16="http://schemas.microsoft.com/office/drawing/2014/main" id="{4BFC368E-B45A-1153-9EC8-AAE205C31B10}"/>
              </a:ext>
            </a:extLst>
          </p:cNvPr>
          <p:cNvSpPr/>
          <p:nvPr/>
        </p:nvSpPr>
        <p:spPr>
          <a:xfrm>
            <a:off x="7567737" y="1414336"/>
            <a:ext cx="4343400" cy="2785142"/>
          </a:xfrm>
          <a:prstGeom prst="wedgeEllipseCallou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37DE2-7BA3-1CF1-18C6-1BD245470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Domain </a:t>
            </a:r>
            <a:r>
              <a:rPr lang="en-GB" dirty="0" err="1"/>
              <a:t>Dedispersion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737AD-4CFC-977F-2E44-5A8E18022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shifts to left - zero padding on left</a:t>
            </a:r>
          </a:p>
          <a:p>
            <a:r>
              <a:rPr lang="en-GB" dirty="0"/>
              <a:t>No shift for highest freq. channel</a:t>
            </a:r>
          </a:p>
          <a:p>
            <a:r>
              <a:rPr lang="en-GB" dirty="0"/>
              <a:t>Channel sum in Fourier domain</a:t>
            </a:r>
            <a:endParaRPr lang="en-CH" dirty="0"/>
          </a:p>
          <a:p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B3672-5D45-60B3-BE58-0DBD0016887A}"/>
              </a:ext>
            </a:extLst>
          </p:cNvPr>
          <p:cNvSpPr txBox="1"/>
          <p:nvPr/>
        </p:nvSpPr>
        <p:spPr>
          <a:xfrm>
            <a:off x="2860364" y="5950500"/>
            <a:ext cx="668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</a:t>
            </a: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BCF75-C853-0B2D-D5AC-6F2EB3531E3D}"/>
              </a:ext>
            </a:extLst>
          </p:cNvPr>
          <p:cNvSpPr txBox="1"/>
          <p:nvPr/>
        </p:nvSpPr>
        <p:spPr>
          <a:xfrm>
            <a:off x="161780" y="4670274"/>
            <a:ext cx="102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Channel</a:t>
            </a:r>
            <a:endParaRPr lang="en-CH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093487D-9C74-FD73-4045-F6E22F50B5F2}"/>
              </a:ext>
            </a:extLst>
          </p:cNvPr>
          <p:cNvGrpSpPr/>
          <p:nvPr/>
        </p:nvGrpSpPr>
        <p:grpSpPr>
          <a:xfrm>
            <a:off x="1242507" y="4123243"/>
            <a:ext cx="3108962" cy="1442760"/>
            <a:chOff x="1242507" y="4123243"/>
            <a:chExt cx="3108962" cy="14427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7958FB-17E4-49AD-752D-09C141C0EFCF}"/>
                </a:ext>
              </a:extLst>
            </p:cNvPr>
            <p:cNvSpPr/>
            <p:nvPr/>
          </p:nvSpPr>
          <p:spPr>
            <a:xfrm>
              <a:off x="2019749" y="4123243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BEEF02-94B2-F78A-07A7-9B8A104DC07B}"/>
                </a:ext>
              </a:extLst>
            </p:cNvPr>
            <p:cNvSpPr/>
            <p:nvPr/>
          </p:nvSpPr>
          <p:spPr>
            <a:xfrm>
              <a:off x="2019748" y="4609404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DF43638-C5F1-4CF1-7B65-B89FF8AB29FC}"/>
                </a:ext>
              </a:extLst>
            </p:cNvPr>
            <p:cNvSpPr/>
            <p:nvPr/>
          </p:nvSpPr>
          <p:spPr>
            <a:xfrm>
              <a:off x="2019748" y="5074930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DE746B-A8AF-1856-4105-29B4197C0E84}"/>
                </a:ext>
              </a:extLst>
            </p:cNvPr>
            <p:cNvSpPr/>
            <p:nvPr/>
          </p:nvSpPr>
          <p:spPr>
            <a:xfrm>
              <a:off x="1242507" y="4123243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B6D663-FFCF-CCEA-ACB5-2D7F3B6799C5}"/>
                </a:ext>
              </a:extLst>
            </p:cNvPr>
            <p:cNvSpPr/>
            <p:nvPr/>
          </p:nvSpPr>
          <p:spPr>
            <a:xfrm>
              <a:off x="1242507" y="4609404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FBEFEE-0134-9238-6389-76F598E3A714}"/>
                </a:ext>
              </a:extLst>
            </p:cNvPr>
            <p:cNvSpPr/>
            <p:nvPr/>
          </p:nvSpPr>
          <p:spPr>
            <a:xfrm>
              <a:off x="1242507" y="5074930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750018-3BA2-13CE-2E9D-2AA53370ADC6}"/>
              </a:ext>
            </a:extLst>
          </p:cNvPr>
          <p:cNvCxnSpPr/>
          <p:nvPr/>
        </p:nvCxnSpPr>
        <p:spPr>
          <a:xfrm>
            <a:off x="2019748" y="5751576"/>
            <a:ext cx="23317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02A4E3-CFE3-4E37-2280-DC07F1F1D797}"/>
              </a:ext>
            </a:extLst>
          </p:cNvPr>
          <p:cNvCxnSpPr>
            <a:cxnSpLocks/>
          </p:cNvCxnSpPr>
          <p:nvPr/>
        </p:nvCxnSpPr>
        <p:spPr>
          <a:xfrm>
            <a:off x="1242507" y="5751576"/>
            <a:ext cx="77724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656EB2-8582-3BD3-F647-FE31C2E6F57D}"/>
              </a:ext>
            </a:extLst>
          </p:cNvPr>
          <p:cNvSpPr txBox="1"/>
          <p:nvPr/>
        </p:nvSpPr>
        <p:spPr>
          <a:xfrm>
            <a:off x="1074147" y="5956692"/>
            <a:ext cx="2454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D65994D-8548-9E59-7728-6A62C2D5E53A}"/>
              </a:ext>
            </a:extLst>
          </p:cNvPr>
          <p:cNvSpPr/>
          <p:nvPr/>
        </p:nvSpPr>
        <p:spPr>
          <a:xfrm>
            <a:off x="4424522" y="4593707"/>
            <a:ext cx="2854101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E3E980-DE0B-8C48-89F3-02AF8E15E151}"/>
              </a:ext>
            </a:extLst>
          </p:cNvPr>
          <p:cNvSpPr txBox="1"/>
          <p:nvPr/>
        </p:nvSpPr>
        <p:spPr>
          <a:xfrm>
            <a:off x="4525106" y="4059235"/>
            <a:ext cx="257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Channel-wise FFT 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Phase multiplication</a:t>
            </a:r>
            <a:endParaRPr lang="en-CH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539B00-9793-E532-095E-7E0314947536}"/>
              </a:ext>
            </a:extLst>
          </p:cNvPr>
          <p:cNvSpPr txBox="1"/>
          <p:nvPr/>
        </p:nvSpPr>
        <p:spPr>
          <a:xfrm>
            <a:off x="4525106" y="4954633"/>
            <a:ext cx="2250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GB" dirty="0"/>
              <a:t>Sum of channels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GB" dirty="0"/>
              <a:t>IFFT</a:t>
            </a:r>
            <a:endParaRPr lang="en-CH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9BB9E4-5DC0-E0D2-4246-B14528FFFF8D}"/>
              </a:ext>
            </a:extLst>
          </p:cNvPr>
          <p:cNvSpPr/>
          <p:nvPr/>
        </p:nvSpPr>
        <p:spPr>
          <a:xfrm>
            <a:off x="8444932" y="4597212"/>
            <a:ext cx="233172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CA5DE3-2045-6E65-4A5D-30FBF3DE9955}"/>
              </a:ext>
            </a:extLst>
          </p:cNvPr>
          <p:cNvSpPr/>
          <p:nvPr/>
        </p:nvSpPr>
        <p:spPr>
          <a:xfrm>
            <a:off x="7667691" y="4597212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6DEB7E-A5FE-7D2F-A54E-FE210BE47320}"/>
              </a:ext>
            </a:extLst>
          </p:cNvPr>
          <p:cNvSpPr/>
          <p:nvPr/>
        </p:nvSpPr>
        <p:spPr>
          <a:xfrm>
            <a:off x="9987309" y="4603134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A0A6DD-E4E9-1F0A-70B6-BAD8905EC839}"/>
              </a:ext>
            </a:extLst>
          </p:cNvPr>
          <p:cNvSpPr txBox="1"/>
          <p:nvPr/>
        </p:nvSpPr>
        <p:spPr>
          <a:xfrm>
            <a:off x="8862143" y="1664577"/>
            <a:ext cx="20635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Sum of channels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3C20BB-592D-095D-02E2-5A128D2F83DC}"/>
              </a:ext>
            </a:extLst>
          </p:cNvPr>
          <p:cNvGrpSpPr/>
          <p:nvPr/>
        </p:nvGrpSpPr>
        <p:grpSpPr>
          <a:xfrm>
            <a:off x="8217828" y="2128300"/>
            <a:ext cx="3120614" cy="1421553"/>
            <a:chOff x="8236682" y="2062311"/>
            <a:chExt cx="3120614" cy="142155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E2A9AA-581B-AD76-5C5C-23E474A9DDA5}"/>
                </a:ext>
              </a:extLst>
            </p:cNvPr>
            <p:cNvSpPr/>
            <p:nvPr/>
          </p:nvSpPr>
          <p:spPr>
            <a:xfrm>
              <a:off x="8236682" y="2062312"/>
              <a:ext cx="779575" cy="48385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92AA37D-FC74-D55F-9B4D-E278C454C100}"/>
                </a:ext>
              </a:extLst>
            </p:cNvPr>
            <p:cNvSpPr/>
            <p:nvPr/>
          </p:nvSpPr>
          <p:spPr>
            <a:xfrm>
              <a:off x="8439595" y="2064356"/>
              <a:ext cx="2338723" cy="48385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10B4527-5B02-B000-CBAD-1867810BF384}"/>
                </a:ext>
              </a:extLst>
            </p:cNvPr>
            <p:cNvSpPr/>
            <p:nvPr/>
          </p:nvSpPr>
          <p:spPr>
            <a:xfrm>
              <a:off x="10776917" y="2062311"/>
              <a:ext cx="580379" cy="48385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9382B72-30FA-FC5C-FF5E-51F90F2A6385}"/>
                </a:ext>
              </a:extLst>
            </p:cNvPr>
            <p:cNvSpPr/>
            <p:nvPr/>
          </p:nvSpPr>
          <p:spPr>
            <a:xfrm>
              <a:off x="8236682" y="2541327"/>
              <a:ext cx="779575" cy="48385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7C809C4-2263-1586-B02E-E381B49E8209}"/>
                </a:ext>
              </a:extLst>
            </p:cNvPr>
            <p:cNvSpPr/>
            <p:nvPr/>
          </p:nvSpPr>
          <p:spPr>
            <a:xfrm>
              <a:off x="11071799" y="2538105"/>
              <a:ext cx="282063" cy="48385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8207CF9-D61C-7987-94F7-7C06DDD926F3}"/>
                </a:ext>
              </a:extLst>
            </p:cNvPr>
            <p:cNvSpPr/>
            <p:nvPr/>
          </p:nvSpPr>
          <p:spPr>
            <a:xfrm>
              <a:off x="8732793" y="2541327"/>
              <a:ext cx="2346970" cy="4838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CF6DF3B-B63A-CE4D-43D1-8A31FF9DC832}"/>
                </a:ext>
              </a:extLst>
            </p:cNvPr>
            <p:cNvSpPr/>
            <p:nvPr/>
          </p:nvSpPr>
          <p:spPr>
            <a:xfrm>
              <a:off x="8236682" y="3000010"/>
              <a:ext cx="779575" cy="48385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15635AE-E9E0-9D5D-B2D6-064B1E7DEBAE}"/>
                </a:ext>
              </a:extLst>
            </p:cNvPr>
            <p:cNvSpPr/>
            <p:nvPr/>
          </p:nvSpPr>
          <p:spPr>
            <a:xfrm>
              <a:off x="9016257" y="3000010"/>
              <a:ext cx="2338723" cy="48385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</p:spTree>
    <p:extLst>
      <p:ext uri="{BB962C8B-B14F-4D97-AF65-F5344CB8AC3E}">
        <p14:creationId xmlns:p14="http://schemas.microsoft.com/office/powerpoint/2010/main" val="186969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9635E-D46E-E383-F2C8-1CA6DE39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3123-3EA7-D383-6DE0-9C4BF50C8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Fourier Domain </a:t>
            </a:r>
            <a:r>
              <a:rPr lang="en-GB" dirty="0" err="1"/>
              <a:t>Dedispersion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6BDB2-39DC-16D3-F007-1E015DEDD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Dedispersed</a:t>
            </a:r>
            <a:r>
              <a:rPr lang="en-GB" dirty="0"/>
              <a:t> time series for all trial DMs</a:t>
            </a:r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ED530A-257D-4609-5C5F-34880E10CB30}"/>
              </a:ext>
            </a:extLst>
          </p:cNvPr>
          <p:cNvSpPr txBox="1"/>
          <p:nvPr/>
        </p:nvSpPr>
        <p:spPr>
          <a:xfrm>
            <a:off x="2860364" y="5292132"/>
            <a:ext cx="668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</a:t>
            </a: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7E7C02-9794-1D15-AD70-8FB7A46D8966}"/>
              </a:ext>
            </a:extLst>
          </p:cNvPr>
          <p:cNvSpPr txBox="1"/>
          <p:nvPr/>
        </p:nvSpPr>
        <p:spPr>
          <a:xfrm>
            <a:off x="161780" y="4011906"/>
            <a:ext cx="102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Channel</a:t>
            </a:r>
            <a:endParaRPr lang="en-CH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FC35A3-4C1D-679D-1B16-F2F62E52440B}"/>
              </a:ext>
            </a:extLst>
          </p:cNvPr>
          <p:cNvGrpSpPr/>
          <p:nvPr/>
        </p:nvGrpSpPr>
        <p:grpSpPr>
          <a:xfrm>
            <a:off x="1242507" y="3464875"/>
            <a:ext cx="3108962" cy="1442760"/>
            <a:chOff x="1242507" y="4123243"/>
            <a:chExt cx="3108962" cy="14427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8CD4B4-1D37-1049-6ACD-6A98C7E06A98}"/>
                </a:ext>
              </a:extLst>
            </p:cNvPr>
            <p:cNvSpPr/>
            <p:nvPr/>
          </p:nvSpPr>
          <p:spPr>
            <a:xfrm>
              <a:off x="2019749" y="4123243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48FE53-EDF5-A9D5-C730-08F53DDD378A}"/>
                </a:ext>
              </a:extLst>
            </p:cNvPr>
            <p:cNvSpPr/>
            <p:nvPr/>
          </p:nvSpPr>
          <p:spPr>
            <a:xfrm>
              <a:off x="2019748" y="4609404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E42A42-8CE9-A9BC-CBD1-FB0F941B5445}"/>
                </a:ext>
              </a:extLst>
            </p:cNvPr>
            <p:cNvSpPr/>
            <p:nvPr/>
          </p:nvSpPr>
          <p:spPr>
            <a:xfrm>
              <a:off x="2019748" y="5074930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FC3C37-E6E3-BB19-4A49-F89591282981}"/>
                </a:ext>
              </a:extLst>
            </p:cNvPr>
            <p:cNvSpPr/>
            <p:nvPr/>
          </p:nvSpPr>
          <p:spPr>
            <a:xfrm>
              <a:off x="1242507" y="4123243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975C8C-6619-6CBA-D517-2FB23A63BE70}"/>
                </a:ext>
              </a:extLst>
            </p:cNvPr>
            <p:cNvSpPr/>
            <p:nvPr/>
          </p:nvSpPr>
          <p:spPr>
            <a:xfrm>
              <a:off x="1242507" y="4609404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57D0DF-433D-EF26-E57C-F9AB0C2331C9}"/>
                </a:ext>
              </a:extLst>
            </p:cNvPr>
            <p:cNvSpPr/>
            <p:nvPr/>
          </p:nvSpPr>
          <p:spPr>
            <a:xfrm>
              <a:off x="1242507" y="5074930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E260E8-28AA-3AEE-6E1F-CF93BFADFC71}"/>
              </a:ext>
            </a:extLst>
          </p:cNvPr>
          <p:cNvCxnSpPr/>
          <p:nvPr/>
        </p:nvCxnSpPr>
        <p:spPr>
          <a:xfrm>
            <a:off x="2019748" y="5093208"/>
            <a:ext cx="233171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83005EC-31CD-C3BB-85CF-7B7B54F33B5C}"/>
              </a:ext>
            </a:extLst>
          </p:cNvPr>
          <p:cNvCxnSpPr>
            <a:cxnSpLocks/>
          </p:cNvCxnSpPr>
          <p:nvPr/>
        </p:nvCxnSpPr>
        <p:spPr>
          <a:xfrm>
            <a:off x="1242507" y="5093208"/>
            <a:ext cx="77724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B16A13C-2422-CBF3-F89D-AAE5AFDFE821}"/>
              </a:ext>
            </a:extLst>
          </p:cNvPr>
          <p:cNvSpPr txBox="1"/>
          <p:nvPr/>
        </p:nvSpPr>
        <p:spPr>
          <a:xfrm>
            <a:off x="1074147" y="5298324"/>
            <a:ext cx="2454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D2B1F11-6B1F-7317-E6BC-A2800B0B3A20}"/>
              </a:ext>
            </a:extLst>
          </p:cNvPr>
          <p:cNvSpPr/>
          <p:nvPr/>
        </p:nvSpPr>
        <p:spPr>
          <a:xfrm>
            <a:off x="4424522" y="3935339"/>
            <a:ext cx="2854101" cy="49107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D0098A-7EE2-AFD0-DFC2-49185942908E}"/>
              </a:ext>
            </a:extLst>
          </p:cNvPr>
          <p:cNvSpPr/>
          <p:nvPr/>
        </p:nvSpPr>
        <p:spPr>
          <a:xfrm>
            <a:off x="8444932" y="2804988"/>
            <a:ext cx="233172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C50F88-94AD-13C3-40D2-86E8B9A2A8B5}"/>
              </a:ext>
            </a:extLst>
          </p:cNvPr>
          <p:cNvSpPr/>
          <p:nvPr/>
        </p:nvSpPr>
        <p:spPr>
          <a:xfrm>
            <a:off x="7667691" y="2804988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610498-FC90-EC79-1757-774747924D73}"/>
              </a:ext>
            </a:extLst>
          </p:cNvPr>
          <p:cNvSpPr/>
          <p:nvPr/>
        </p:nvSpPr>
        <p:spPr>
          <a:xfrm>
            <a:off x="9987309" y="2810910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5B74CB-89B6-417A-F890-48773123EE1F}"/>
              </a:ext>
            </a:extLst>
          </p:cNvPr>
          <p:cNvSpPr/>
          <p:nvPr/>
        </p:nvSpPr>
        <p:spPr>
          <a:xfrm>
            <a:off x="8451028" y="3579180"/>
            <a:ext cx="233172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620F97-F883-FAAF-A741-99DCAEA14514}"/>
              </a:ext>
            </a:extLst>
          </p:cNvPr>
          <p:cNvSpPr/>
          <p:nvPr/>
        </p:nvSpPr>
        <p:spPr>
          <a:xfrm>
            <a:off x="7673787" y="3579180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754096-019F-B467-0E78-A35F75FCC93C}"/>
              </a:ext>
            </a:extLst>
          </p:cNvPr>
          <p:cNvSpPr/>
          <p:nvPr/>
        </p:nvSpPr>
        <p:spPr>
          <a:xfrm>
            <a:off x="9993405" y="3585102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60584A-A1D7-9905-B10C-1F7C41EC1537}"/>
              </a:ext>
            </a:extLst>
          </p:cNvPr>
          <p:cNvSpPr/>
          <p:nvPr/>
        </p:nvSpPr>
        <p:spPr>
          <a:xfrm>
            <a:off x="8444932" y="4335087"/>
            <a:ext cx="233172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8FF2FB-3426-22F9-1B3A-773208A28B33}"/>
              </a:ext>
            </a:extLst>
          </p:cNvPr>
          <p:cNvSpPr/>
          <p:nvPr/>
        </p:nvSpPr>
        <p:spPr>
          <a:xfrm>
            <a:off x="7667691" y="4335087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03E515-92CC-45E9-27BC-4F7D160AFA9B}"/>
              </a:ext>
            </a:extLst>
          </p:cNvPr>
          <p:cNvSpPr/>
          <p:nvPr/>
        </p:nvSpPr>
        <p:spPr>
          <a:xfrm>
            <a:off x="9987309" y="4341009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6FF587A-6DA4-9BC1-DEE2-9861D6252CBE}"/>
              </a:ext>
            </a:extLst>
          </p:cNvPr>
          <p:cNvSpPr/>
          <p:nvPr/>
        </p:nvSpPr>
        <p:spPr>
          <a:xfrm>
            <a:off x="8451028" y="5091816"/>
            <a:ext cx="233172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D2A0A5-D5A9-7AD6-FE96-AB9A66166BA5}"/>
              </a:ext>
            </a:extLst>
          </p:cNvPr>
          <p:cNvSpPr/>
          <p:nvPr/>
        </p:nvSpPr>
        <p:spPr>
          <a:xfrm>
            <a:off x="7673787" y="5091816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3E395B2-3BDC-CB18-CE2A-535FD721AFEE}"/>
              </a:ext>
            </a:extLst>
          </p:cNvPr>
          <p:cNvSpPr/>
          <p:nvPr/>
        </p:nvSpPr>
        <p:spPr>
          <a:xfrm>
            <a:off x="9993405" y="5097738"/>
            <a:ext cx="777241" cy="491073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FF78EF0-C917-30FE-79A5-277B40D1B44E}"/>
              </a:ext>
            </a:extLst>
          </p:cNvPr>
          <p:cNvSpPr txBox="1"/>
          <p:nvPr/>
        </p:nvSpPr>
        <p:spPr>
          <a:xfrm>
            <a:off x="10857155" y="2865858"/>
            <a:ext cx="100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DM #0</a:t>
            </a:r>
            <a:endParaRPr lang="en-CH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40F8B8-8E7E-7EF0-C321-FA83385F4AD2}"/>
              </a:ext>
            </a:extLst>
          </p:cNvPr>
          <p:cNvSpPr txBox="1"/>
          <p:nvPr/>
        </p:nvSpPr>
        <p:spPr>
          <a:xfrm>
            <a:off x="10860249" y="3641106"/>
            <a:ext cx="100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DM #1</a:t>
            </a:r>
            <a:endParaRPr lang="en-CH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B0A1434-6D21-2E45-9575-C9A004E6E1CE}"/>
              </a:ext>
            </a:extLst>
          </p:cNvPr>
          <p:cNvSpPr txBox="1"/>
          <p:nvPr/>
        </p:nvSpPr>
        <p:spPr>
          <a:xfrm>
            <a:off x="10851104" y="4426412"/>
            <a:ext cx="100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DM #2</a:t>
            </a:r>
            <a:endParaRPr lang="en-CH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076058-A09B-5C9A-FE10-8CB0F8E3357A}"/>
              </a:ext>
            </a:extLst>
          </p:cNvPr>
          <p:cNvSpPr txBox="1"/>
          <p:nvPr/>
        </p:nvSpPr>
        <p:spPr>
          <a:xfrm>
            <a:off x="10860249" y="5117021"/>
            <a:ext cx="100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DM #3</a:t>
            </a:r>
            <a:endParaRPr lang="en-CH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B6BA57C-9688-8DD1-C55D-0873059EE032}"/>
              </a:ext>
            </a:extLst>
          </p:cNvPr>
          <p:cNvCxnSpPr/>
          <p:nvPr/>
        </p:nvCxnSpPr>
        <p:spPr>
          <a:xfrm>
            <a:off x="9272016" y="5661464"/>
            <a:ext cx="0" cy="867352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667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52106-B1DB-0B4C-AD7E-52CB4D1E2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FDD Implementation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CFD94-DD9D-05DF-6B86-D248DC774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96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Based on a fork of </a:t>
            </a:r>
            <a:r>
              <a:rPr lang="en-GB" dirty="0" err="1"/>
              <a:t>dedisp</a:t>
            </a:r>
            <a:r>
              <a:rPr lang="en-GB" dirty="0"/>
              <a:t> (</a:t>
            </a:r>
            <a:r>
              <a:rPr lang="en" dirty="0"/>
              <a:t>github.com/</a:t>
            </a:r>
            <a:r>
              <a:rPr lang="en" dirty="0" err="1"/>
              <a:t>svlugt</a:t>
            </a:r>
            <a:r>
              <a:rPr lang="en" dirty="0"/>
              <a:t>/</a:t>
            </a:r>
            <a:r>
              <a:rPr lang="en" dirty="0" err="1"/>
              <a:t>dedisp</a:t>
            </a:r>
            <a:r>
              <a:rPr lang="en" dirty="0"/>
              <a:t>)</a:t>
            </a:r>
          </a:p>
          <a:p>
            <a:r>
              <a:rPr lang="en"/>
              <a:t>Status in</a:t>
            </a:r>
            <a:r>
              <a:rPr lang="en" dirty="0"/>
              <a:t> December 2025</a:t>
            </a:r>
          </a:p>
          <a:p>
            <a:pPr lvl="1"/>
            <a:r>
              <a:rPr lang="en" dirty="0"/>
              <a:t>PRESTO like CLI, FITS ingestion</a:t>
            </a:r>
          </a:p>
          <a:p>
            <a:pPr lvl="1"/>
            <a:r>
              <a:rPr lang="en" dirty="0"/>
              <a:t>Separate HIP and CUDA implementation</a:t>
            </a:r>
          </a:p>
          <a:p>
            <a:pPr lvl="1"/>
            <a:r>
              <a:rPr lang="en-GB"/>
              <a:t>Correctness: comparison with PRESTO and Pulsar re-</a:t>
            </a:r>
            <a:r>
              <a:rPr lang="en-GB" dirty="0"/>
              <a:t>detections</a:t>
            </a:r>
          </a:p>
          <a:p>
            <a:pPr lvl="1"/>
            <a:r>
              <a:rPr lang="en-GB"/>
              <a:t>~3 orders of magnitude faster than PRESTO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2974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4DB63-EDC2-C651-A69D-E65BB3E1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FDD Implementation: Current Status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0750-822D-02F9-DD76-6EF8CEE10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Unified HIP/CUDA code</a:t>
            </a:r>
          </a:p>
          <a:p>
            <a:r>
              <a:rPr lang="en-GB" dirty="0"/>
              <a:t>Implemented </a:t>
            </a:r>
            <a:r>
              <a:rPr lang="en-GB" dirty="0" err="1"/>
              <a:t>downsampling</a:t>
            </a:r>
            <a:r>
              <a:rPr lang="en-GB" dirty="0"/>
              <a:t> and </a:t>
            </a:r>
            <a:r>
              <a:rPr lang="en-GB" dirty="0" err="1"/>
              <a:t>barycentering</a:t>
            </a:r>
            <a:endParaRPr lang="en-GB" dirty="0"/>
          </a:p>
          <a:p>
            <a:r>
              <a:rPr lang="en-GB" dirty="0"/>
              <a:t>Distributed implementation using MPI</a:t>
            </a:r>
          </a:p>
          <a:p>
            <a:pPr lvl="1"/>
            <a:r>
              <a:rPr lang="en-GB" dirty="0"/>
              <a:t>Uses the single GPU algorithm per rank + Host side communication</a:t>
            </a:r>
          </a:p>
          <a:p>
            <a:pPr lvl="1"/>
            <a:r>
              <a:rPr lang="en-GB" dirty="0"/>
              <a:t>Data output using POSIX AIO</a:t>
            </a:r>
          </a:p>
          <a:p>
            <a:pPr lvl="1"/>
            <a:r>
              <a:rPr lang="en-GB" dirty="0"/>
              <a:t>NUMA awareness via </a:t>
            </a:r>
            <a:r>
              <a:rPr lang="en-GB" dirty="0" err="1"/>
              <a:t>srun</a:t>
            </a:r>
            <a:r>
              <a:rPr lang="en-GB" dirty="0"/>
              <a:t> params (</a:t>
            </a:r>
            <a:r>
              <a:rPr lang="en-GB" dirty="0" err="1"/>
              <a:t>Slurm</a:t>
            </a:r>
            <a:r>
              <a:rPr lang="en-GB" dirty="0"/>
              <a:t>)</a:t>
            </a:r>
            <a:endParaRPr lang="en-CH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766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64ACA-D6FD-668D-86AF-3D65BA10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FDD Algorithm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5888-4B09-E014-5A84-F11A0A0B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Input data present in multiple files</a:t>
            </a:r>
            <a:endParaRPr lang="en-CH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02F150-38C3-E2C1-41C3-457D5F15C59C}"/>
              </a:ext>
            </a:extLst>
          </p:cNvPr>
          <p:cNvGrpSpPr/>
          <p:nvPr/>
        </p:nvGrpSpPr>
        <p:grpSpPr>
          <a:xfrm>
            <a:off x="1635700" y="4307820"/>
            <a:ext cx="2223068" cy="1442760"/>
            <a:chOff x="3363916" y="2707620"/>
            <a:chExt cx="2331721" cy="14427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646E1F-DDBF-2D1F-F119-BB5149D352FA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762DE6-E4E3-3626-061C-E5CAD4AAE758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0</a:t>
              </a:r>
              <a:endParaRPr lang="en-CH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8C13F2-A7F2-E096-1E2A-B0E2FE6D7BEA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36CF3D-CC40-7E4B-B3D9-B1346338AC02}"/>
              </a:ext>
            </a:extLst>
          </p:cNvPr>
          <p:cNvGrpSpPr/>
          <p:nvPr/>
        </p:nvGrpSpPr>
        <p:grpSpPr>
          <a:xfrm>
            <a:off x="4412428" y="4307820"/>
            <a:ext cx="2223068" cy="1442760"/>
            <a:chOff x="3363916" y="2707620"/>
            <a:chExt cx="2331721" cy="14427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F433CF-7DED-5B6B-0B92-992E7AD4738D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748E181-3CB1-D35A-A771-49A4CD69B1FD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1</a:t>
              </a:r>
              <a:endParaRPr lang="en-CH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B87BDFD-6504-FB30-4A62-F74153847665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7F0300-95BB-8244-CF6E-742F6350ACAD}"/>
              </a:ext>
            </a:extLst>
          </p:cNvPr>
          <p:cNvGrpSpPr/>
          <p:nvPr/>
        </p:nvGrpSpPr>
        <p:grpSpPr>
          <a:xfrm>
            <a:off x="8570975" y="4307820"/>
            <a:ext cx="2223068" cy="1442760"/>
            <a:chOff x="3363916" y="2707620"/>
            <a:chExt cx="2331721" cy="14427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A8C56F0-B608-8294-81C0-E460F95CF3CF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FF1786-9FBE-6C1B-16C1-5A1A96EAEC2E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N-1</a:t>
              </a:r>
              <a:endParaRPr lang="en-C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EC8971-F8CD-DD80-5BBF-155465E825D3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2192E7-F827-AD30-F890-4CBD27BED579}"/>
              </a:ext>
            </a:extLst>
          </p:cNvPr>
          <p:cNvCxnSpPr>
            <a:cxnSpLocks/>
          </p:cNvCxnSpPr>
          <p:nvPr/>
        </p:nvCxnSpPr>
        <p:spPr>
          <a:xfrm>
            <a:off x="6812280" y="5039517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931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5831B-644E-666C-FE34-4567E1B99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EB94D-B554-4B02-31C5-D60E7BAD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FDD Algorithm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F5AB2-E829-62CC-23AE-68A056C3B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Input data present in multiple files</a:t>
            </a:r>
          </a:p>
          <a:p>
            <a:r>
              <a:rPr lang="en-GB" dirty="0"/>
              <a:t>Each MPI proc handles same number of files</a:t>
            </a:r>
            <a:endParaRPr lang="en-CH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B5C48C-949E-1195-E2C6-EE669A843AA7}"/>
              </a:ext>
            </a:extLst>
          </p:cNvPr>
          <p:cNvGrpSpPr/>
          <p:nvPr/>
        </p:nvGrpSpPr>
        <p:grpSpPr>
          <a:xfrm>
            <a:off x="1635700" y="4307820"/>
            <a:ext cx="2223068" cy="1442760"/>
            <a:chOff x="3363916" y="2707620"/>
            <a:chExt cx="2331721" cy="14427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3EE768A-91F7-D1D7-5AE7-20EBF611D867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15E3EA-C348-BA78-A1AD-AE958DCFD9E4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0</a:t>
              </a:r>
              <a:endParaRPr lang="en-CH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2A8C62-04F8-15D1-1DAB-99D5A42A3806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5248DF8-F668-03D0-BF15-C611C9C08A15}"/>
              </a:ext>
            </a:extLst>
          </p:cNvPr>
          <p:cNvGrpSpPr/>
          <p:nvPr/>
        </p:nvGrpSpPr>
        <p:grpSpPr>
          <a:xfrm>
            <a:off x="4412428" y="4307820"/>
            <a:ext cx="2223068" cy="1442760"/>
            <a:chOff x="3363916" y="2707620"/>
            <a:chExt cx="2331721" cy="14427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A8C506-5D75-DAEF-056C-000F1C59C67E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8397FA-C74A-D7DF-974E-9913191E9F7C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1</a:t>
              </a:r>
              <a:endParaRPr lang="en-CH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73D0BC-3AA7-94D0-6C86-95C541A2DE67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956F7E2-85EB-9C60-0251-333104D5DEDB}"/>
              </a:ext>
            </a:extLst>
          </p:cNvPr>
          <p:cNvGrpSpPr/>
          <p:nvPr/>
        </p:nvGrpSpPr>
        <p:grpSpPr>
          <a:xfrm>
            <a:off x="8570975" y="4307820"/>
            <a:ext cx="2223068" cy="1442760"/>
            <a:chOff x="3363916" y="2707620"/>
            <a:chExt cx="2331721" cy="14427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76D9D1A-1758-247B-567F-DE1BE3440766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4CBBCC8-D078-95BA-EA33-164FF886E4E0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N-1</a:t>
              </a:r>
              <a:endParaRPr lang="en-C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B6675F4-0462-5CFC-D39B-F053FE193282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201C6B4-9B34-72A5-9EBC-DD0A103D11BD}"/>
              </a:ext>
            </a:extLst>
          </p:cNvPr>
          <p:cNvCxnSpPr>
            <a:cxnSpLocks/>
          </p:cNvCxnSpPr>
          <p:nvPr/>
        </p:nvCxnSpPr>
        <p:spPr>
          <a:xfrm>
            <a:off x="6812280" y="5039517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2CBE77C-E623-8CA0-4EA8-4D54AB2D5664}"/>
              </a:ext>
            </a:extLst>
          </p:cNvPr>
          <p:cNvSpPr txBox="1"/>
          <p:nvPr/>
        </p:nvSpPr>
        <p:spPr>
          <a:xfrm>
            <a:off x="2318397" y="5866045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D544D9-3D09-3CE5-1E58-C923CD403AAC}"/>
              </a:ext>
            </a:extLst>
          </p:cNvPr>
          <p:cNvSpPr txBox="1"/>
          <p:nvPr/>
        </p:nvSpPr>
        <p:spPr>
          <a:xfrm>
            <a:off x="5095125" y="5870115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3BB078-74C4-2D86-E5E8-29506F0FD046}"/>
              </a:ext>
            </a:extLst>
          </p:cNvPr>
          <p:cNvSpPr txBox="1"/>
          <p:nvPr/>
        </p:nvSpPr>
        <p:spPr>
          <a:xfrm>
            <a:off x="9235384" y="586604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61592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0FFAC-7A41-707A-F797-B499C162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67771-66BE-3F98-B4F3-47284CC7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FDD Algorithm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58E03-2BEB-82BE-E937-21354DC31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Input data present in multiple files</a:t>
            </a:r>
          </a:p>
          <a:p>
            <a:r>
              <a:rPr lang="en-GB" dirty="0"/>
              <a:t>Each MPI proc handles same number of files</a:t>
            </a:r>
          </a:p>
          <a:p>
            <a:r>
              <a:rPr lang="en-GB" dirty="0"/>
              <a:t>Zero pad according to max delay</a:t>
            </a:r>
          </a:p>
          <a:p>
            <a:r>
              <a:rPr lang="en-GB" dirty="0"/>
              <a:t>Run the sequential algorithm on all ranks</a:t>
            </a:r>
          </a:p>
          <a:p>
            <a:endParaRPr lang="en-CH" dirty="0"/>
          </a:p>
          <a:p>
            <a:endParaRPr lang="en-CH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8157D0-D075-36A5-8FC4-9B0891E3542D}"/>
              </a:ext>
            </a:extLst>
          </p:cNvPr>
          <p:cNvGrpSpPr/>
          <p:nvPr/>
        </p:nvGrpSpPr>
        <p:grpSpPr>
          <a:xfrm>
            <a:off x="1242508" y="4307820"/>
            <a:ext cx="2223068" cy="1442760"/>
            <a:chOff x="3363916" y="2707620"/>
            <a:chExt cx="2331721" cy="14427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07D0F3-D171-BE9D-8635-38A6096BF160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E41A6E-2AAE-3787-D67F-F2B0763FE2E3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0</a:t>
              </a:r>
              <a:endParaRPr lang="en-CH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CD0725-131B-F5AE-1212-A386A8E1E9E0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CB621E-E5C4-7BA9-A54A-E710C835F149}"/>
              </a:ext>
            </a:extLst>
          </p:cNvPr>
          <p:cNvGrpSpPr/>
          <p:nvPr/>
        </p:nvGrpSpPr>
        <p:grpSpPr>
          <a:xfrm>
            <a:off x="4823908" y="4307820"/>
            <a:ext cx="2223068" cy="1442760"/>
            <a:chOff x="3363916" y="2707620"/>
            <a:chExt cx="2331721" cy="14427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5CC0E20-9737-1051-3F68-42BA7ADF14D9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6675A5-85F1-BA5E-FA80-6D916B60A820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1</a:t>
              </a:r>
              <a:endParaRPr lang="en-CH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3A1E249-1D00-A7F3-E1BA-5727F05AFDB9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2C60DA-CD0A-0EFF-C81A-53C45D5CB29A}"/>
              </a:ext>
            </a:extLst>
          </p:cNvPr>
          <p:cNvGrpSpPr/>
          <p:nvPr/>
        </p:nvGrpSpPr>
        <p:grpSpPr>
          <a:xfrm>
            <a:off x="9604247" y="4307820"/>
            <a:ext cx="2223068" cy="1442760"/>
            <a:chOff x="3363916" y="2707620"/>
            <a:chExt cx="2331721" cy="14427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3CFFA8-AEB8-CEB7-B3EC-0C05D40F930B}"/>
                </a:ext>
              </a:extLst>
            </p:cNvPr>
            <p:cNvSpPr/>
            <p:nvPr/>
          </p:nvSpPr>
          <p:spPr>
            <a:xfrm>
              <a:off x="3363917" y="2707620"/>
              <a:ext cx="2331720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AD18D2E-D0D0-9376-D874-6A4CD47938CE}"/>
                </a:ext>
              </a:extLst>
            </p:cNvPr>
            <p:cNvSpPr/>
            <p:nvPr/>
          </p:nvSpPr>
          <p:spPr>
            <a:xfrm>
              <a:off x="3363916" y="3193781"/>
              <a:ext cx="2331720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File N-1</a:t>
              </a:r>
              <a:endParaRPr lang="en-CH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9A273C-3000-5ADA-6D4F-D2052F5AC8C5}"/>
                </a:ext>
              </a:extLst>
            </p:cNvPr>
            <p:cNvSpPr/>
            <p:nvPr/>
          </p:nvSpPr>
          <p:spPr>
            <a:xfrm>
              <a:off x="3363916" y="3659307"/>
              <a:ext cx="2331720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CF7556D-8B48-4EEA-0E6A-0441DB9167F9}"/>
              </a:ext>
            </a:extLst>
          </p:cNvPr>
          <p:cNvCxnSpPr>
            <a:cxnSpLocks/>
          </p:cNvCxnSpPr>
          <p:nvPr/>
        </p:nvCxnSpPr>
        <p:spPr>
          <a:xfrm>
            <a:off x="7123176" y="5039517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F96F5-26E3-696D-6878-BDB7F39A0CBB}"/>
              </a:ext>
            </a:extLst>
          </p:cNvPr>
          <p:cNvGrpSpPr/>
          <p:nvPr/>
        </p:nvGrpSpPr>
        <p:grpSpPr>
          <a:xfrm>
            <a:off x="467777" y="4305364"/>
            <a:ext cx="777241" cy="1442760"/>
            <a:chOff x="7607808" y="2064019"/>
            <a:chExt cx="777241" cy="1442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7A4CD2-66FB-5E8F-1785-E7747D465D06}"/>
                </a:ext>
              </a:extLst>
            </p:cNvPr>
            <p:cNvSpPr/>
            <p:nvPr/>
          </p:nvSpPr>
          <p:spPr>
            <a:xfrm>
              <a:off x="7607808" y="2064019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5DE56B-0005-25FF-D011-FCB7EB9064A0}"/>
                </a:ext>
              </a:extLst>
            </p:cNvPr>
            <p:cNvSpPr/>
            <p:nvPr/>
          </p:nvSpPr>
          <p:spPr>
            <a:xfrm>
              <a:off x="7607808" y="2550180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1E034AE-25B1-71DC-E9BE-FF7DFA543313}"/>
                </a:ext>
              </a:extLst>
            </p:cNvPr>
            <p:cNvSpPr/>
            <p:nvPr/>
          </p:nvSpPr>
          <p:spPr>
            <a:xfrm>
              <a:off x="7607808" y="3015706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753FE61-7C6E-F652-0FA9-18BFC542A460}"/>
              </a:ext>
            </a:extLst>
          </p:cNvPr>
          <p:cNvGrpSpPr/>
          <p:nvPr/>
        </p:nvGrpSpPr>
        <p:grpSpPr>
          <a:xfrm>
            <a:off x="4047743" y="4305364"/>
            <a:ext cx="777241" cy="1442760"/>
            <a:chOff x="7607808" y="2064019"/>
            <a:chExt cx="777241" cy="14427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987E8E3-0D72-294A-9548-ED9FC3A5FDDE}"/>
                </a:ext>
              </a:extLst>
            </p:cNvPr>
            <p:cNvSpPr/>
            <p:nvPr/>
          </p:nvSpPr>
          <p:spPr>
            <a:xfrm>
              <a:off x="7607808" y="2064019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DCD6FF-1482-0C08-095F-AB4C2322DA5F}"/>
                </a:ext>
              </a:extLst>
            </p:cNvPr>
            <p:cNvSpPr/>
            <p:nvPr/>
          </p:nvSpPr>
          <p:spPr>
            <a:xfrm>
              <a:off x="7607808" y="2550180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B34CF76-670D-3372-B99D-C051712A1B3C}"/>
                </a:ext>
              </a:extLst>
            </p:cNvPr>
            <p:cNvSpPr/>
            <p:nvPr/>
          </p:nvSpPr>
          <p:spPr>
            <a:xfrm>
              <a:off x="7607808" y="3015706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7BBD3C-1275-1D69-3B86-1DD4AF28F261}"/>
              </a:ext>
            </a:extLst>
          </p:cNvPr>
          <p:cNvGrpSpPr/>
          <p:nvPr/>
        </p:nvGrpSpPr>
        <p:grpSpPr>
          <a:xfrm>
            <a:off x="8822434" y="4305364"/>
            <a:ext cx="777241" cy="1442760"/>
            <a:chOff x="7607808" y="2064019"/>
            <a:chExt cx="777241" cy="144276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84A942-48E2-5089-7B27-2CCC02C2CE09}"/>
                </a:ext>
              </a:extLst>
            </p:cNvPr>
            <p:cNvSpPr/>
            <p:nvPr/>
          </p:nvSpPr>
          <p:spPr>
            <a:xfrm>
              <a:off x="7607808" y="2064019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D9E2611-55BC-5339-1B2F-0C0799B31869}"/>
                </a:ext>
              </a:extLst>
            </p:cNvPr>
            <p:cNvSpPr/>
            <p:nvPr/>
          </p:nvSpPr>
          <p:spPr>
            <a:xfrm>
              <a:off x="7607808" y="2550180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24A6030-FA3D-4E70-7C67-079C94148F63}"/>
                </a:ext>
              </a:extLst>
            </p:cNvPr>
            <p:cNvSpPr/>
            <p:nvPr/>
          </p:nvSpPr>
          <p:spPr>
            <a:xfrm>
              <a:off x="7607808" y="3015706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FB27DC0C-0F02-9CCE-DFD8-2A749B70DED3}"/>
              </a:ext>
            </a:extLst>
          </p:cNvPr>
          <p:cNvSpPr txBox="1"/>
          <p:nvPr/>
        </p:nvSpPr>
        <p:spPr>
          <a:xfrm>
            <a:off x="1604233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3E4C69-603E-81EA-FE97-2B28ABAD88EB}"/>
              </a:ext>
            </a:extLst>
          </p:cNvPr>
          <p:cNvSpPr txBox="1"/>
          <p:nvPr/>
        </p:nvSpPr>
        <p:spPr>
          <a:xfrm>
            <a:off x="5146472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DBB565-CFBF-ABBB-7D55-DF4E9067D2F3}"/>
              </a:ext>
            </a:extLst>
          </p:cNvPr>
          <p:cNvSpPr txBox="1"/>
          <p:nvPr/>
        </p:nvSpPr>
        <p:spPr>
          <a:xfrm>
            <a:off x="9802312" y="588425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5011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25D9-4E7E-6073-2A8C-69453409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A593B7F-8E39-0E14-DBD3-DBC1037754FE}"/>
              </a:ext>
            </a:extLst>
          </p:cNvPr>
          <p:cNvSpPr/>
          <p:nvPr/>
        </p:nvSpPr>
        <p:spPr>
          <a:xfrm>
            <a:off x="8827009" y="4788520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313109-1950-8A0D-7068-7D0477D1F299}"/>
              </a:ext>
            </a:extLst>
          </p:cNvPr>
          <p:cNvSpPr/>
          <p:nvPr/>
        </p:nvSpPr>
        <p:spPr>
          <a:xfrm>
            <a:off x="4049177" y="4789749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33D7BA-DDD6-9CC6-E8F4-D1D4057769AC}"/>
              </a:ext>
            </a:extLst>
          </p:cNvPr>
          <p:cNvSpPr/>
          <p:nvPr/>
        </p:nvSpPr>
        <p:spPr>
          <a:xfrm>
            <a:off x="467777" y="4793981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FC38D2-C8CA-088A-3D31-0DE4D2937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FDD Algorithm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A4786-60CE-A131-595B-E8D590BC8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Input data present in multiple files</a:t>
            </a:r>
          </a:p>
          <a:p>
            <a:r>
              <a:rPr lang="en-GB" dirty="0"/>
              <a:t>Each MPI proc handles same number of files</a:t>
            </a:r>
          </a:p>
          <a:p>
            <a:r>
              <a:rPr lang="en-GB" dirty="0"/>
              <a:t>Zero pad according to max delay</a:t>
            </a:r>
          </a:p>
          <a:p>
            <a:r>
              <a:rPr lang="en-GB" dirty="0"/>
              <a:t>Run the sequential algorithm on all ranks</a:t>
            </a:r>
          </a:p>
          <a:p>
            <a:endParaRPr lang="en-CH" dirty="0"/>
          </a:p>
          <a:p>
            <a:endParaRPr lang="en-CH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24C559-AC15-CA87-8CCA-1838A50C0572}"/>
              </a:ext>
            </a:extLst>
          </p:cNvPr>
          <p:cNvCxnSpPr>
            <a:cxnSpLocks/>
          </p:cNvCxnSpPr>
          <p:nvPr/>
        </p:nvCxnSpPr>
        <p:spPr>
          <a:xfrm>
            <a:off x="7123176" y="5039517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B9E2096-5C7F-DD2E-8606-5A6B0AFAD357}"/>
              </a:ext>
            </a:extLst>
          </p:cNvPr>
          <p:cNvSpPr txBox="1"/>
          <p:nvPr/>
        </p:nvSpPr>
        <p:spPr>
          <a:xfrm>
            <a:off x="1604233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71764E-5D3A-BB30-119D-63C8C6F6CF07}"/>
              </a:ext>
            </a:extLst>
          </p:cNvPr>
          <p:cNvSpPr txBox="1"/>
          <p:nvPr/>
        </p:nvSpPr>
        <p:spPr>
          <a:xfrm>
            <a:off x="5146472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ACAC457-4AE7-8D9F-8CA1-EA5142680D1E}"/>
              </a:ext>
            </a:extLst>
          </p:cNvPr>
          <p:cNvSpPr txBox="1"/>
          <p:nvPr/>
        </p:nvSpPr>
        <p:spPr>
          <a:xfrm>
            <a:off x="9802312" y="588425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94099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3BD59-A584-6621-8801-DB2DFCEE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E8EB58-4B73-469C-897B-0A204BC7404D}"/>
              </a:ext>
            </a:extLst>
          </p:cNvPr>
          <p:cNvSpPr/>
          <p:nvPr/>
        </p:nvSpPr>
        <p:spPr>
          <a:xfrm>
            <a:off x="8827009" y="4066144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77885-B617-9941-976F-877831CAE143}"/>
              </a:ext>
            </a:extLst>
          </p:cNvPr>
          <p:cNvSpPr/>
          <p:nvPr/>
        </p:nvSpPr>
        <p:spPr>
          <a:xfrm>
            <a:off x="4049177" y="4067373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7D7674-FCE2-9617-FE83-866EADB398B8}"/>
              </a:ext>
            </a:extLst>
          </p:cNvPr>
          <p:cNvSpPr/>
          <p:nvPr/>
        </p:nvSpPr>
        <p:spPr>
          <a:xfrm>
            <a:off x="467777" y="4071605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0DA07-8DC3-6D5D-27F7-790C0B8BB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MPI Communication Pattern</a:t>
            </a:r>
            <a:endParaRPr lang="en-CH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901C086-6E24-732A-2420-3972CAA84369}"/>
              </a:ext>
            </a:extLst>
          </p:cNvPr>
          <p:cNvCxnSpPr>
            <a:cxnSpLocks/>
          </p:cNvCxnSpPr>
          <p:nvPr/>
        </p:nvCxnSpPr>
        <p:spPr>
          <a:xfrm>
            <a:off x="7094985" y="4315118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0FD471F-D33A-48B2-A034-8A8DB0F4A524}"/>
              </a:ext>
            </a:extLst>
          </p:cNvPr>
          <p:cNvSpPr txBox="1"/>
          <p:nvPr/>
        </p:nvSpPr>
        <p:spPr>
          <a:xfrm>
            <a:off x="1576042" y="5154527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68735C-E1B2-1D32-7281-5A2BC1B1A1BB}"/>
              </a:ext>
            </a:extLst>
          </p:cNvPr>
          <p:cNvSpPr txBox="1"/>
          <p:nvPr/>
        </p:nvSpPr>
        <p:spPr>
          <a:xfrm>
            <a:off x="5118281" y="5154527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95FCBB2-6EE4-980A-8573-D6B96194075B}"/>
              </a:ext>
            </a:extLst>
          </p:cNvPr>
          <p:cNvSpPr txBox="1"/>
          <p:nvPr/>
        </p:nvSpPr>
        <p:spPr>
          <a:xfrm>
            <a:off x="9774121" y="5159853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C60665-44A5-BD51-7AB7-FDACC7F3B53D}"/>
              </a:ext>
            </a:extLst>
          </p:cNvPr>
          <p:cNvCxnSpPr/>
          <p:nvPr/>
        </p:nvCxnSpPr>
        <p:spPr>
          <a:xfrm>
            <a:off x="2660145" y="406958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E2FB0D-9808-0638-04EC-D7A19C4A1DEC}"/>
              </a:ext>
            </a:extLst>
          </p:cNvPr>
          <p:cNvCxnSpPr/>
          <p:nvPr/>
        </p:nvCxnSpPr>
        <p:spPr>
          <a:xfrm>
            <a:off x="2660145" y="4688849"/>
            <a:ext cx="7772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24167A-76D1-D6DB-E1D1-76EF0B1E2C75}"/>
              </a:ext>
            </a:extLst>
          </p:cNvPr>
          <p:cNvCxnSpPr/>
          <p:nvPr/>
        </p:nvCxnSpPr>
        <p:spPr>
          <a:xfrm>
            <a:off x="6241545" y="407203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D28918-8340-A63D-311A-913A958C601A}"/>
              </a:ext>
            </a:extLst>
          </p:cNvPr>
          <p:cNvCxnSpPr/>
          <p:nvPr/>
        </p:nvCxnSpPr>
        <p:spPr>
          <a:xfrm>
            <a:off x="11010229" y="4066851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C3DC8B2-6104-6766-79FD-D7082D007E78}"/>
              </a:ext>
            </a:extLst>
          </p:cNvPr>
          <p:cNvSpPr txBox="1"/>
          <p:nvPr/>
        </p:nvSpPr>
        <p:spPr>
          <a:xfrm>
            <a:off x="2510200" y="4702704"/>
            <a:ext cx="117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sp>
        <p:nvSpPr>
          <p:cNvPr id="39" name="Arrow: Curved Left 38">
            <a:extLst>
              <a:ext uri="{FF2B5EF4-FFF2-40B4-BE49-F238E27FC236}">
                <a16:creationId xmlns:a16="http://schemas.microsoft.com/office/drawing/2014/main" id="{ABED2233-1F6D-6A7E-BA85-FB14519B9C8D}"/>
              </a:ext>
            </a:extLst>
          </p:cNvPr>
          <p:cNvSpPr/>
          <p:nvPr/>
        </p:nvSpPr>
        <p:spPr>
          <a:xfrm rot="16200000">
            <a:off x="3453833" y="3270194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CFF5702F-528E-567B-B6AC-97A55E756F93}"/>
              </a:ext>
            </a:extLst>
          </p:cNvPr>
          <p:cNvSpPr/>
          <p:nvPr/>
        </p:nvSpPr>
        <p:spPr>
          <a:xfrm rot="16200000">
            <a:off x="6799178" y="3292958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54D54ED0-62A1-1C68-D04F-671D0F551299}"/>
              </a:ext>
            </a:extLst>
          </p:cNvPr>
          <p:cNvSpPr/>
          <p:nvPr/>
        </p:nvSpPr>
        <p:spPr>
          <a:xfrm rot="16200000">
            <a:off x="8393116" y="3292957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3" name="Plus Sign 52">
            <a:extLst>
              <a:ext uri="{FF2B5EF4-FFF2-40B4-BE49-F238E27FC236}">
                <a16:creationId xmlns:a16="http://schemas.microsoft.com/office/drawing/2014/main" id="{FD456B94-9899-7FA7-7749-B2702DAE62E0}"/>
              </a:ext>
            </a:extLst>
          </p:cNvPr>
          <p:cNvSpPr/>
          <p:nvPr/>
        </p:nvSpPr>
        <p:spPr>
          <a:xfrm>
            <a:off x="3445805" y="3632227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Plus Sign 54">
            <a:extLst>
              <a:ext uri="{FF2B5EF4-FFF2-40B4-BE49-F238E27FC236}">
                <a16:creationId xmlns:a16="http://schemas.microsoft.com/office/drawing/2014/main" id="{8E53A20F-91A4-5329-824D-DFD0134A2ED5}"/>
              </a:ext>
            </a:extLst>
          </p:cNvPr>
          <p:cNvSpPr/>
          <p:nvPr/>
        </p:nvSpPr>
        <p:spPr>
          <a:xfrm>
            <a:off x="6789835" y="3632226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Plus Sign 56">
            <a:extLst>
              <a:ext uri="{FF2B5EF4-FFF2-40B4-BE49-F238E27FC236}">
                <a16:creationId xmlns:a16="http://schemas.microsoft.com/office/drawing/2014/main" id="{C688D911-2EA9-07A8-B1F5-3701E4DAEE9C}"/>
              </a:ext>
            </a:extLst>
          </p:cNvPr>
          <p:cNvSpPr/>
          <p:nvPr/>
        </p:nvSpPr>
        <p:spPr>
          <a:xfrm>
            <a:off x="8391086" y="3629771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0EE66650-005B-ACDD-D784-204E966F2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GB" dirty="0"/>
              <a:t>Communication only with </a:t>
            </a:r>
            <a:r>
              <a:rPr lang="en-GB" dirty="0" err="1"/>
              <a:t>neighbors</a:t>
            </a:r>
            <a:r>
              <a:rPr lang="en-GB" dirty="0"/>
              <a:t> using </a:t>
            </a:r>
            <a:r>
              <a:rPr lang="en-GB" dirty="0" err="1"/>
              <a:t>MPI_sendrecv</a:t>
            </a:r>
            <a:r>
              <a:rPr lang="en-GB" dirty="0"/>
              <a:t> (host)</a:t>
            </a:r>
          </a:p>
          <a:p>
            <a:r>
              <a:rPr lang="en-GB" dirty="0"/>
              <a:t>N-1 messages of size #DMs X </a:t>
            </a:r>
            <a:r>
              <a:rPr lang="en-GB" dirty="0" err="1"/>
              <a:t>max_delay</a:t>
            </a:r>
            <a:r>
              <a:rPr lang="en-GB" dirty="0"/>
              <a:t> floats</a:t>
            </a:r>
            <a:endParaRPr lang="en-CH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6FCA9E-F52F-C393-D17D-2B3BAB197D90}"/>
              </a:ext>
            </a:extLst>
          </p:cNvPr>
          <p:cNvCxnSpPr/>
          <p:nvPr/>
        </p:nvCxnSpPr>
        <p:spPr>
          <a:xfrm>
            <a:off x="4824225" y="406653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F31F1C9-36CD-5BD4-8A44-68FF1D6D5431}"/>
              </a:ext>
            </a:extLst>
          </p:cNvPr>
          <p:cNvCxnSpPr/>
          <p:nvPr/>
        </p:nvCxnSpPr>
        <p:spPr>
          <a:xfrm>
            <a:off x="4056129" y="4694945"/>
            <a:ext cx="7772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877C4A6-ECC7-7ECA-FECD-5E98F2565806}"/>
              </a:ext>
            </a:extLst>
          </p:cNvPr>
          <p:cNvSpPr txBox="1"/>
          <p:nvPr/>
        </p:nvSpPr>
        <p:spPr>
          <a:xfrm>
            <a:off x="3906184" y="4708800"/>
            <a:ext cx="117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FBEF717-04A6-1DCA-C194-8B30F5FEDFAF}"/>
              </a:ext>
            </a:extLst>
          </p:cNvPr>
          <p:cNvCxnSpPr/>
          <p:nvPr/>
        </p:nvCxnSpPr>
        <p:spPr>
          <a:xfrm>
            <a:off x="9588249" y="4057390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9263A18-A287-BC69-FB07-A11A8E0792C0}"/>
              </a:ext>
            </a:extLst>
          </p:cNvPr>
          <p:cNvCxnSpPr/>
          <p:nvPr/>
        </p:nvCxnSpPr>
        <p:spPr>
          <a:xfrm>
            <a:off x="1264161" y="4072630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4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BAE96-C53D-C2A4-DBD7-041142C3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392D-598D-E629-F2F5-FC1EC865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MPI Communication Pattern (3 Procs)</a:t>
            </a:r>
            <a:endParaRPr lang="en-CH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A342FFB-5C7D-A2DF-5362-95426D511BC9}"/>
              </a:ext>
            </a:extLst>
          </p:cNvPr>
          <p:cNvSpPr/>
          <p:nvPr/>
        </p:nvSpPr>
        <p:spPr>
          <a:xfrm>
            <a:off x="969938" y="5457707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9732A8D-1F03-A323-CBFC-96B2E15ADE7D}"/>
              </a:ext>
            </a:extLst>
          </p:cNvPr>
          <p:cNvSpPr/>
          <p:nvPr/>
        </p:nvSpPr>
        <p:spPr>
          <a:xfrm>
            <a:off x="1488637" y="5487595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136C81-328E-E2CA-0882-9C1D66E11F08}"/>
              </a:ext>
            </a:extLst>
          </p:cNvPr>
          <p:cNvSpPr/>
          <p:nvPr/>
        </p:nvSpPr>
        <p:spPr>
          <a:xfrm>
            <a:off x="1744669" y="5953121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0DF8DE0-1557-CA95-C354-CEB2145024DB}"/>
              </a:ext>
            </a:extLst>
          </p:cNvPr>
          <p:cNvSpPr/>
          <p:nvPr/>
        </p:nvSpPr>
        <p:spPr>
          <a:xfrm>
            <a:off x="969938" y="5950665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EE9D1B2-CED1-6A73-55CB-1630314D0030}"/>
              </a:ext>
            </a:extLst>
          </p:cNvPr>
          <p:cNvSpPr/>
          <p:nvPr/>
        </p:nvSpPr>
        <p:spPr>
          <a:xfrm>
            <a:off x="969938" y="4998978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FF52FF3-8830-1983-5BC4-CBB79DE2E025}"/>
              </a:ext>
            </a:extLst>
          </p:cNvPr>
          <p:cNvSpPr/>
          <p:nvPr/>
        </p:nvSpPr>
        <p:spPr>
          <a:xfrm>
            <a:off x="1179491" y="4998978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498CF5F-AD99-BF80-D0D9-B1EDC3B46EA3}"/>
              </a:ext>
            </a:extLst>
          </p:cNvPr>
          <p:cNvCxnSpPr>
            <a:cxnSpLocks/>
          </p:cNvCxnSpPr>
          <p:nvPr/>
        </p:nvCxnSpPr>
        <p:spPr>
          <a:xfrm>
            <a:off x="3190497" y="500566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A36AFA36-449C-87F6-DF6C-E710C37C7FD3}"/>
              </a:ext>
            </a:extLst>
          </p:cNvPr>
          <p:cNvSpPr/>
          <p:nvPr/>
        </p:nvSpPr>
        <p:spPr>
          <a:xfrm>
            <a:off x="4549904" y="5464395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0FD41E3-E863-B635-2D49-3A945336B6E9}"/>
              </a:ext>
            </a:extLst>
          </p:cNvPr>
          <p:cNvSpPr/>
          <p:nvPr/>
        </p:nvSpPr>
        <p:spPr>
          <a:xfrm>
            <a:off x="5068603" y="5485139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D281252-AF40-E1B2-CA2C-E33F8AE539F3}"/>
              </a:ext>
            </a:extLst>
          </p:cNvPr>
          <p:cNvSpPr/>
          <p:nvPr/>
        </p:nvSpPr>
        <p:spPr>
          <a:xfrm>
            <a:off x="5324635" y="5950665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69C9001-578C-4A51-BBD0-1836DBDD3493}"/>
              </a:ext>
            </a:extLst>
          </p:cNvPr>
          <p:cNvSpPr/>
          <p:nvPr/>
        </p:nvSpPr>
        <p:spPr>
          <a:xfrm>
            <a:off x="4549904" y="5948209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BDFB0F-F0AE-FA8B-C6CB-7C87235C1971}"/>
              </a:ext>
            </a:extLst>
          </p:cNvPr>
          <p:cNvSpPr/>
          <p:nvPr/>
        </p:nvSpPr>
        <p:spPr>
          <a:xfrm>
            <a:off x="4549904" y="4996522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D0C0D24-9672-EEE6-4B5E-54C6EEB57D71}"/>
              </a:ext>
            </a:extLst>
          </p:cNvPr>
          <p:cNvSpPr/>
          <p:nvPr/>
        </p:nvSpPr>
        <p:spPr>
          <a:xfrm>
            <a:off x="4759457" y="4996522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469A68-4224-B954-7A1E-48C11EE7E845}"/>
              </a:ext>
            </a:extLst>
          </p:cNvPr>
          <p:cNvCxnSpPr>
            <a:cxnSpLocks/>
          </p:cNvCxnSpPr>
          <p:nvPr/>
        </p:nvCxnSpPr>
        <p:spPr>
          <a:xfrm>
            <a:off x="6777993" y="498743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160858C5-006C-9D97-78EA-B78387191035}"/>
              </a:ext>
            </a:extLst>
          </p:cNvPr>
          <p:cNvSpPr/>
          <p:nvPr/>
        </p:nvSpPr>
        <p:spPr>
          <a:xfrm>
            <a:off x="8137402" y="5464395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B2B15E3-9FEF-E2A6-2015-A26910E7CCE6}"/>
              </a:ext>
            </a:extLst>
          </p:cNvPr>
          <p:cNvSpPr/>
          <p:nvPr/>
        </p:nvSpPr>
        <p:spPr>
          <a:xfrm>
            <a:off x="8656101" y="5485139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2DD34C0-FB8A-99CE-438A-E342313384C1}"/>
              </a:ext>
            </a:extLst>
          </p:cNvPr>
          <p:cNvSpPr/>
          <p:nvPr/>
        </p:nvSpPr>
        <p:spPr>
          <a:xfrm>
            <a:off x="8912133" y="5950665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11DA928-EBA9-7142-BD37-681C05FBA210}"/>
              </a:ext>
            </a:extLst>
          </p:cNvPr>
          <p:cNvSpPr/>
          <p:nvPr/>
        </p:nvSpPr>
        <p:spPr>
          <a:xfrm>
            <a:off x="8137402" y="5948209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63408F-970E-B24E-5D7B-9987A3832F9F}"/>
              </a:ext>
            </a:extLst>
          </p:cNvPr>
          <p:cNvSpPr/>
          <p:nvPr/>
        </p:nvSpPr>
        <p:spPr>
          <a:xfrm>
            <a:off x="8137402" y="4996522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5BD6965-E659-E8F1-BE6A-D07686B442C5}"/>
              </a:ext>
            </a:extLst>
          </p:cNvPr>
          <p:cNvSpPr/>
          <p:nvPr/>
        </p:nvSpPr>
        <p:spPr>
          <a:xfrm>
            <a:off x="8346955" y="4996522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53EC0C9-7EC7-65D5-FCD8-F2F146972667}"/>
              </a:ext>
            </a:extLst>
          </p:cNvPr>
          <p:cNvCxnSpPr>
            <a:cxnSpLocks/>
          </p:cNvCxnSpPr>
          <p:nvPr/>
        </p:nvCxnSpPr>
        <p:spPr>
          <a:xfrm>
            <a:off x="10341196" y="4993529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D990181-EEFD-2EE7-D7E0-8418F1A8932B}"/>
              </a:ext>
            </a:extLst>
          </p:cNvPr>
          <p:cNvSpPr/>
          <p:nvPr/>
        </p:nvSpPr>
        <p:spPr>
          <a:xfrm>
            <a:off x="8122162" y="2551189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B292229-B9D7-6358-DBBE-47100CFFB19A}"/>
              </a:ext>
            </a:extLst>
          </p:cNvPr>
          <p:cNvSpPr/>
          <p:nvPr/>
        </p:nvSpPr>
        <p:spPr>
          <a:xfrm>
            <a:off x="4551338" y="2552418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19912D-C051-CCC6-676C-C0E874BC0E12}"/>
              </a:ext>
            </a:extLst>
          </p:cNvPr>
          <p:cNvSpPr/>
          <p:nvPr/>
        </p:nvSpPr>
        <p:spPr>
          <a:xfrm>
            <a:off x="969938" y="2556650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E442EC8-DADF-9AA1-AAED-D65C6E30B8CB}"/>
              </a:ext>
            </a:extLst>
          </p:cNvPr>
          <p:cNvSpPr txBox="1"/>
          <p:nvPr/>
        </p:nvSpPr>
        <p:spPr>
          <a:xfrm>
            <a:off x="2078203" y="3639572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23649C0-D0F4-F7D5-8D79-C2CF09E4EF8C}"/>
              </a:ext>
            </a:extLst>
          </p:cNvPr>
          <p:cNvSpPr txBox="1"/>
          <p:nvPr/>
        </p:nvSpPr>
        <p:spPr>
          <a:xfrm>
            <a:off x="5620442" y="3639572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454A066-E5B0-D892-4DF6-2445022737BE}"/>
              </a:ext>
            </a:extLst>
          </p:cNvPr>
          <p:cNvSpPr txBox="1"/>
          <p:nvPr/>
        </p:nvSpPr>
        <p:spPr>
          <a:xfrm>
            <a:off x="9233866" y="3644898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2</a:t>
            </a:r>
            <a:endParaRPr lang="en-CH" dirty="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3DC462D-C366-E25B-5504-14C62369811A}"/>
              </a:ext>
            </a:extLst>
          </p:cNvPr>
          <p:cNvCxnSpPr/>
          <p:nvPr/>
        </p:nvCxnSpPr>
        <p:spPr>
          <a:xfrm>
            <a:off x="3162306" y="2554627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0A0E83C-73CF-300B-64B6-073288336BA4}"/>
              </a:ext>
            </a:extLst>
          </p:cNvPr>
          <p:cNvCxnSpPr/>
          <p:nvPr/>
        </p:nvCxnSpPr>
        <p:spPr>
          <a:xfrm>
            <a:off x="3162306" y="3173894"/>
            <a:ext cx="7772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0A2C427-54F3-2C49-46DA-EFCDBDE4040D}"/>
              </a:ext>
            </a:extLst>
          </p:cNvPr>
          <p:cNvCxnSpPr/>
          <p:nvPr/>
        </p:nvCxnSpPr>
        <p:spPr>
          <a:xfrm>
            <a:off x="6743706" y="2557083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8D1D99F-6F46-F8D7-1EE7-958C0B26DDF7}"/>
              </a:ext>
            </a:extLst>
          </p:cNvPr>
          <p:cNvCxnSpPr/>
          <p:nvPr/>
        </p:nvCxnSpPr>
        <p:spPr>
          <a:xfrm>
            <a:off x="10305382" y="2551896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92D8096-9130-293B-4351-E40FE0652F77}"/>
              </a:ext>
            </a:extLst>
          </p:cNvPr>
          <p:cNvSpPr txBox="1"/>
          <p:nvPr/>
        </p:nvSpPr>
        <p:spPr>
          <a:xfrm>
            <a:off x="3012361" y="3187749"/>
            <a:ext cx="117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sp>
        <p:nvSpPr>
          <p:cNvPr id="58" name="Arrow: Curved Left 57">
            <a:extLst>
              <a:ext uri="{FF2B5EF4-FFF2-40B4-BE49-F238E27FC236}">
                <a16:creationId xmlns:a16="http://schemas.microsoft.com/office/drawing/2014/main" id="{458135F7-D5BD-4E1F-86EB-99EBC53DD083}"/>
              </a:ext>
            </a:extLst>
          </p:cNvPr>
          <p:cNvSpPr/>
          <p:nvPr/>
        </p:nvSpPr>
        <p:spPr>
          <a:xfrm rot="16200000">
            <a:off x="3955994" y="1755239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9" name="Arrow: Curved Left 58">
            <a:extLst>
              <a:ext uri="{FF2B5EF4-FFF2-40B4-BE49-F238E27FC236}">
                <a16:creationId xmlns:a16="http://schemas.microsoft.com/office/drawing/2014/main" id="{BC8E82BD-E738-A1D2-1EBF-E0BBEABFCDBD}"/>
              </a:ext>
            </a:extLst>
          </p:cNvPr>
          <p:cNvSpPr/>
          <p:nvPr/>
        </p:nvSpPr>
        <p:spPr>
          <a:xfrm rot="16200000">
            <a:off x="7529939" y="1768859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73" name="Plus Sign 72">
            <a:extLst>
              <a:ext uri="{FF2B5EF4-FFF2-40B4-BE49-F238E27FC236}">
                <a16:creationId xmlns:a16="http://schemas.microsoft.com/office/drawing/2014/main" id="{FDD6C143-41CB-139E-B785-8890D667C02A}"/>
              </a:ext>
            </a:extLst>
          </p:cNvPr>
          <p:cNvSpPr/>
          <p:nvPr/>
        </p:nvSpPr>
        <p:spPr>
          <a:xfrm>
            <a:off x="3947966" y="2117272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1" name="Plus Sign 80">
            <a:extLst>
              <a:ext uri="{FF2B5EF4-FFF2-40B4-BE49-F238E27FC236}">
                <a16:creationId xmlns:a16="http://schemas.microsoft.com/office/drawing/2014/main" id="{A5CAFABA-523D-F7D5-82A0-24888E738B0D}"/>
              </a:ext>
            </a:extLst>
          </p:cNvPr>
          <p:cNvSpPr/>
          <p:nvPr/>
        </p:nvSpPr>
        <p:spPr>
          <a:xfrm>
            <a:off x="7520596" y="2108127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D27045F-2FC8-112B-0ACE-0C3B99F2AAFD}"/>
              </a:ext>
            </a:extLst>
          </p:cNvPr>
          <p:cNvCxnSpPr/>
          <p:nvPr/>
        </p:nvCxnSpPr>
        <p:spPr>
          <a:xfrm>
            <a:off x="5326386" y="2551579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53DC008-9B09-788F-35A9-C036F7913A6C}"/>
              </a:ext>
            </a:extLst>
          </p:cNvPr>
          <p:cNvCxnSpPr/>
          <p:nvPr/>
        </p:nvCxnSpPr>
        <p:spPr>
          <a:xfrm>
            <a:off x="4558290" y="3179990"/>
            <a:ext cx="7772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97303440-CE2B-77F1-914A-1E4DE050F2EE}"/>
              </a:ext>
            </a:extLst>
          </p:cNvPr>
          <p:cNvSpPr txBox="1"/>
          <p:nvPr/>
        </p:nvSpPr>
        <p:spPr>
          <a:xfrm>
            <a:off x="4408345" y="3193845"/>
            <a:ext cx="117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E478646-B785-6438-5862-777F443A5EBF}"/>
              </a:ext>
            </a:extLst>
          </p:cNvPr>
          <p:cNvCxnSpPr/>
          <p:nvPr/>
        </p:nvCxnSpPr>
        <p:spPr>
          <a:xfrm>
            <a:off x="8883402" y="2542435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EB94C94-A799-7686-06BC-D1300C536D8F}"/>
              </a:ext>
            </a:extLst>
          </p:cNvPr>
          <p:cNvCxnSpPr/>
          <p:nvPr/>
        </p:nvCxnSpPr>
        <p:spPr>
          <a:xfrm>
            <a:off x="1757178" y="254996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61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FB475-EF0B-13F9-5F3E-09482FA78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D5E270C3-024C-1A5A-77EA-81F3B39A1C19}"/>
              </a:ext>
            </a:extLst>
          </p:cNvPr>
          <p:cNvSpPr/>
          <p:nvPr/>
        </p:nvSpPr>
        <p:spPr>
          <a:xfrm>
            <a:off x="4623056" y="5464395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BD9B36F-34E4-F863-87C0-9D9B3FD30A68}"/>
              </a:ext>
            </a:extLst>
          </p:cNvPr>
          <p:cNvSpPr/>
          <p:nvPr/>
        </p:nvSpPr>
        <p:spPr>
          <a:xfrm>
            <a:off x="4623056" y="5948209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98D95B-B3E0-3EB8-122E-0C3EE00308C3}"/>
              </a:ext>
            </a:extLst>
          </p:cNvPr>
          <p:cNvSpPr/>
          <p:nvPr/>
        </p:nvSpPr>
        <p:spPr>
          <a:xfrm>
            <a:off x="4623056" y="4996522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59FEE29-142E-B1CB-7D6F-EEF33084AEF4}"/>
              </a:ext>
            </a:extLst>
          </p:cNvPr>
          <p:cNvSpPr/>
          <p:nvPr/>
        </p:nvSpPr>
        <p:spPr>
          <a:xfrm>
            <a:off x="6846571" y="5929866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2AF39C8-539A-D80E-149F-91B3F2AD3A78}"/>
              </a:ext>
            </a:extLst>
          </p:cNvPr>
          <p:cNvSpPr/>
          <p:nvPr/>
        </p:nvSpPr>
        <p:spPr>
          <a:xfrm>
            <a:off x="2405546" y="5457707"/>
            <a:ext cx="2997798" cy="52702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67B8D6E-B0A2-54CB-F41F-66E3328FEFB8}"/>
              </a:ext>
            </a:extLst>
          </p:cNvPr>
          <p:cNvSpPr/>
          <p:nvPr/>
        </p:nvSpPr>
        <p:spPr>
          <a:xfrm>
            <a:off x="2405546" y="5978097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1A484F3-05FF-14A1-F1AD-F67E1C945B90}"/>
              </a:ext>
            </a:extLst>
          </p:cNvPr>
          <p:cNvSpPr/>
          <p:nvPr/>
        </p:nvSpPr>
        <p:spPr>
          <a:xfrm>
            <a:off x="2405546" y="4998978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887A797-CF0C-D1AB-518C-63995FF77A00}"/>
              </a:ext>
            </a:extLst>
          </p:cNvPr>
          <p:cNvSpPr/>
          <p:nvPr/>
        </p:nvSpPr>
        <p:spPr>
          <a:xfrm>
            <a:off x="6846571" y="5455196"/>
            <a:ext cx="2997798" cy="52953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ECAC68C-1A2E-8278-FB08-8E6965F52DFE}"/>
              </a:ext>
            </a:extLst>
          </p:cNvPr>
          <p:cNvSpPr/>
          <p:nvPr/>
        </p:nvSpPr>
        <p:spPr>
          <a:xfrm>
            <a:off x="7621302" y="5978042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3A74659-E126-A8C2-019F-BDB33236C0F7}"/>
              </a:ext>
            </a:extLst>
          </p:cNvPr>
          <p:cNvSpPr/>
          <p:nvPr/>
        </p:nvSpPr>
        <p:spPr>
          <a:xfrm>
            <a:off x="6846571" y="4996467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0DC7777-48E7-652F-1D24-44D1BE279EC2}"/>
              </a:ext>
            </a:extLst>
          </p:cNvPr>
          <p:cNvSpPr/>
          <p:nvPr/>
        </p:nvSpPr>
        <p:spPr>
          <a:xfrm>
            <a:off x="7056124" y="4996467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B141751-A473-DE59-C7C8-BC4CD83F592C}"/>
              </a:ext>
            </a:extLst>
          </p:cNvPr>
          <p:cNvSpPr/>
          <p:nvPr/>
        </p:nvSpPr>
        <p:spPr>
          <a:xfrm>
            <a:off x="2615099" y="4998978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B51601F-61D6-AF8E-9C73-A5B6BED9442D}"/>
              </a:ext>
            </a:extLst>
          </p:cNvPr>
          <p:cNvSpPr/>
          <p:nvPr/>
        </p:nvSpPr>
        <p:spPr>
          <a:xfrm>
            <a:off x="2924245" y="5487595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C8D51E7-E108-8C43-0731-1D9D6EF3D374}"/>
              </a:ext>
            </a:extLst>
          </p:cNvPr>
          <p:cNvSpPr/>
          <p:nvPr/>
        </p:nvSpPr>
        <p:spPr>
          <a:xfrm>
            <a:off x="3180277" y="5980553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6A7CD7A-C01C-E728-D223-D7186EBEF95A}"/>
              </a:ext>
            </a:extLst>
          </p:cNvPr>
          <p:cNvSpPr/>
          <p:nvPr/>
        </p:nvSpPr>
        <p:spPr>
          <a:xfrm>
            <a:off x="4832609" y="4996522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CDA0E90-D177-DEE0-ED8E-C58FFC08BD4C}"/>
              </a:ext>
            </a:extLst>
          </p:cNvPr>
          <p:cNvSpPr/>
          <p:nvPr/>
        </p:nvSpPr>
        <p:spPr>
          <a:xfrm>
            <a:off x="5141755" y="5485139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A02B863-61DA-D3DF-F101-2E2838357CAA}"/>
              </a:ext>
            </a:extLst>
          </p:cNvPr>
          <p:cNvSpPr/>
          <p:nvPr/>
        </p:nvSpPr>
        <p:spPr>
          <a:xfrm>
            <a:off x="5406931" y="5978097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37A1F6-C26F-3D5C-B340-F9B7AECB9C7C}"/>
              </a:ext>
            </a:extLst>
          </p:cNvPr>
          <p:cNvSpPr/>
          <p:nvPr/>
        </p:nvSpPr>
        <p:spPr>
          <a:xfrm>
            <a:off x="7365270" y="5485084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299368-4BB3-A0EB-E29A-274BD4B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MPI Communication Pattern (3 Procs)</a:t>
            </a:r>
            <a:endParaRPr lang="en-CH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160322E-EF0A-1BB7-BC73-90EB93278E7E}"/>
              </a:ext>
            </a:extLst>
          </p:cNvPr>
          <p:cNvCxnSpPr>
            <a:cxnSpLocks/>
          </p:cNvCxnSpPr>
          <p:nvPr/>
        </p:nvCxnSpPr>
        <p:spPr>
          <a:xfrm>
            <a:off x="9050365" y="497518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69CEF61-505B-DBA6-FF98-31517B7826DD}"/>
              </a:ext>
            </a:extLst>
          </p:cNvPr>
          <p:cNvCxnSpPr>
            <a:cxnSpLocks/>
          </p:cNvCxnSpPr>
          <p:nvPr/>
        </p:nvCxnSpPr>
        <p:spPr>
          <a:xfrm>
            <a:off x="4626105" y="5014810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54193E1-7D2B-6EF5-4549-65A2E7D2B46A}"/>
              </a:ext>
            </a:extLst>
          </p:cNvPr>
          <p:cNvCxnSpPr>
            <a:cxnSpLocks/>
          </p:cNvCxnSpPr>
          <p:nvPr/>
        </p:nvCxnSpPr>
        <p:spPr>
          <a:xfrm>
            <a:off x="6851145" y="4996580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89F836D-C2D2-4EB4-D8FF-ADE80BABFAC8}"/>
              </a:ext>
            </a:extLst>
          </p:cNvPr>
          <p:cNvSpPr/>
          <p:nvPr/>
        </p:nvSpPr>
        <p:spPr>
          <a:xfrm>
            <a:off x="6888481" y="2603104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A08EA0-6890-46A3-8BA9-F7FB9A2008FF}"/>
              </a:ext>
            </a:extLst>
          </p:cNvPr>
          <p:cNvSpPr/>
          <p:nvPr/>
        </p:nvSpPr>
        <p:spPr>
          <a:xfrm>
            <a:off x="4652681" y="2604333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C84208D-3024-A24E-2206-7E4EA207C4BE}"/>
              </a:ext>
            </a:extLst>
          </p:cNvPr>
          <p:cNvSpPr/>
          <p:nvPr/>
        </p:nvSpPr>
        <p:spPr>
          <a:xfrm>
            <a:off x="2433737" y="2608565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23595F2-2E9E-C943-C075-C5B7AD2EF6A4}"/>
              </a:ext>
            </a:extLst>
          </p:cNvPr>
          <p:cNvCxnSpPr/>
          <p:nvPr/>
        </p:nvCxnSpPr>
        <p:spPr>
          <a:xfrm>
            <a:off x="4626105" y="260654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953C4B2-EA03-BE2A-61D6-DEEBA928398F}"/>
              </a:ext>
            </a:extLst>
          </p:cNvPr>
          <p:cNvCxnSpPr/>
          <p:nvPr/>
        </p:nvCxnSpPr>
        <p:spPr>
          <a:xfrm>
            <a:off x="6845049" y="260899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82F687C-1613-B0E5-0661-27353EC5D293}"/>
              </a:ext>
            </a:extLst>
          </p:cNvPr>
          <p:cNvCxnSpPr/>
          <p:nvPr/>
        </p:nvCxnSpPr>
        <p:spPr>
          <a:xfrm>
            <a:off x="9071701" y="2603811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F0CDCE5-5C8C-D1F2-370D-BF7A12127A5B}"/>
              </a:ext>
            </a:extLst>
          </p:cNvPr>
          <p:cNvCxnSpPr/>
          <p:nvPr/>
        </p:nvCxnSpPr>
        <p:spPr>
          <a:xfrm>
            <a:off x="5427729" y="260349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0BD3F01-FB07-B5FB-F95D-09E769925003}"/>
              </a:ext>
            </a:extLst>
          </p:cNvPr>
          <p:cNvCxnSpPr/>
          <p:nvPr/>
        </p:nvCxnSpPr>
        <p:spPr>
          <a:xfrm>
            <a:off x="7649721" y="2594350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BA2C107-2169-9D45-1339-63E14B107E18}"/>
              </a:ext>
            </a:extLst>
          </p:cNvPr>
          <p:cNvCxnSpPr/>
          <p:nvPr/>
        </p:nvCxnSpPr>
        <p:spPr>
          <a:xfrm>
            <a:off x="3180277" y="260349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865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27F1-4E3B-947B-B324-3164C6018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A803C-202B-2627-04EE-2474AA87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 Using POSIX AIO</a:t>
            </a:r>
            <a:endParaRPr lang="en-CH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EA9864D-DC75-7DA8-9D71-A22DF72F2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2871"/>
          </a:xfrm>
        </p:spPr>
        <p:txBody>
          <a:bodyPr>
            <a:normAutofit/>
          </a:bodyPr>
          <a:lstStyle/>
          <a:p>
            <a:r>
              <a:rPr lang="en-GB" dirty="0"/>
              <a:t>1 File per DM - #DM output files </a:t>
            </a:r>
          </a:p>
          <a:p>
            <a:r>
              <a:rPr lang="en-GB" dirty="0"/>
              <a:t>MPI Comm. and async write handled by std::thread</a:t>
            </a:r>
          </a:p>
          <a:p>
            <a:r>
              <a:rPr lang="en-GB" dirty="0"/>
              <a:t>Write for a DM overlaps with MPI Comm. for next DMs</a:t>
            </a:r>
          </a:p>
          <a:p>
            <a:endParaRPr lang="en-CH" dirty="0"/>
          </a:p>
          <a:p>
            <a:endParaRPr lang="en-CH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BD984D-8998-3582-3432-ADCBB50FEF6D}"/>
              </a:ext>
            </a:extLst>
          </p:cNvPr>
          <p:cNvSpPr/>
          <p:nvPr/>
        </p:nvSpPr>
        <p:spPr>
          <a:xfrm>
            <a:off x="6888481" y="4249024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50EEBC-75F7-BCEB-3C1A-F7F45D165474}"/>
              </a:ext>
            </a:extLst>
          </p:cNvPr>
          <p:cNvSpPr/>
          <p:nvPr/>
        </p:nvSpPr>
        <p:spPr>
          <a:xfrm>
            <a:off x="4652681" y="4250253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E421DD-6CF5-5EC7-4EA8-A977F699A399}"/>
              </a:ext>
            </a:extLst>
          </p:cNvPr>
          <p:cNvSpPr/>
          <p:nvPr/>
        </p:nvSpPr>
        <p:spPr>
          <a:xfrm>
            <a:off x="2433737" y="4254485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5B18E9-8F9E-9F05-255D-7EBD3B3E28C3}"/>
              </a:ext>
            </a:extLst>
          </p:cNvPr>
          <p:cNvCxnSpPr/>
          <p:nvPr/>
        </p:nvCxnSpPr>
        <p:spPr>
          <a:xfrm>
            <a:off x="4626105" y="425246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F99BFB-482D-5544-74FB-5BCA0B759DC8}"/>
              </a:ext>
            </a:extLst>
          </p:cNvPr>
          <p:cNvCxnSpPr/>
          <p:nvPr/>
        </p:nvCxnSpPr>
        <p:spPr>
          <a:xfrm>
            <a:off x="6845049" y="425491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53EF85-4D1E-2CD4-9E10-37DABD79E227}"/>
              </a:ext>
            </a:extLst>
          </p:cNvPr>
          <p:cNvCxnSpPr/>
          <p:nvPr/>
        </p:nvCxnSpPr>
        <p:spPr>
          <a:xfrm>
            <a:off x="9071701" y="4249731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7ACEF9-E5FF-252A-C85C-E264AFD2D1F3}"/>
              </a:ext>
            </a:extLst>
          </p:cNvPr>
          <p:cNvCxnSpPr/>
          <p:nvPr/>
        </p:nvCxnSpPr>
        <p:spPr>
          <a:xfrm>
            <a:off x="5427729" y="424941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671D60-B7E6-5DF7-3527-E2C524EAC36C}"/>
              </a:ext>
            </a:extLst>
          </p:cNvPr>
          <p:cNvCxnSpPr/>
          <p:nvPr/>
        </p:nvCxnSpPr>
        <p:spPr>
          <a:xfrm>
            <a:off x="7649721" y="4240270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CE8DEB-1AE9-8A93-B15A-68E2B5E760B5}"/>
              </a:ext>
            </a:extLst>
          </p:cNvPr>
          <p:cNvCxnSpPr>
            <a:cxnSpLocks/>
          </p:cNvCxnSpPr>
          <p:nvPr/>
        </p:nvCxnSpPr>
        <p:spPr>
          <a:xfrm>
            <a:off x="3169161" y="4018289"/>
            <a:ext cx="14538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F0642E-1B3F-AE11-0024-10699C0DBB5B}"/>
              </a:ext>
            </a:extLst>
          </p:cNvPr>
          <p:cNvCxnSpPr>
            <a:cxnSpLocks/>
          </p:cNvCxnSpPr>
          <p:nvPr/>
        </p:nvCxnSpPr>
        <p:spPr>
          <a:xfrm>
            <a:off x="4629692" y="4018289"/>
            <a:ext cx="221687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2308ADB-45A3-61DE-7FAF-E77032AB1FAE}"/>
              </a:ext>
            </a:extLst>
          </p:cNvPr>
          <p:cNvCxnSpPr>
            <a:cxnSpLocks/>
          </p:cNvCxnSpPr>
          <p:nvPr/>
        </p:nvCxnSpPr>
        <p:spPr>
          <a:xfrm>
            <a:off x="6852759" y="4018289"/>
            <a:ext cx="219760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37A987B-3DF1-AC04-AE7F-7510C7A44490}"/>
              </a:ext>
            </a:extLst>
          </p:cNvPr>
          <p:cNvSpPr txBox="1"/>
          <p:nvPr/>
        </p:nvSpPr>
        <p:spPr>
          <a:xfrm>
            <a:off x="3475609" y="3562511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186E84-3DC3-5B24-DB58-2047F1C720A1}"/>
              </a:ext>
            </a:extLst>
          </p:cNvPr>
          <p:cNvSpPr txBox="1"/>
          <p:nvPr/>
        </p:nvSpPr>
        <p:spPr>
          <a:xfrm>
            <a:off x="5309295" y="3529672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19C9FE-63EE-AB56-09C7-1AB098CC1321}"/>
              </a:ext>
            </a:extLst>
          </p:cNvPr>
          <p:cNvCxnSpPr/>
          <p:nvPr/>
        </p:nvCxnSpPr>
        <p:spPr>
          <a:xfrm>
            <a:off x="3178305" y="424941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7C69CA8-8CE4-2449-D6E7-B3B1E9023F70}"/>
              </a:ext>
            </a:extLst>
          </p:cNvPr>
          <p:cNvSpPr txBox="1"/>
          <p:nvPr/>
        </p:nvSpPr>
        <p:spPr>
          <a:xfrm>
            <a:off x="7534380" y="3527787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2</a:t>
            </a:r>
            <a:endParaRPr lang="en-CH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AAE03-9BE2-434C-9790-F13E6AD97F5C}"/>
              </a:ext>
            </a:extLst>
          </p:cNvPr>
          <p:cNvSpPr/>
          <p:nvPr/>
        </p:nvSpPr>
        <p:spPr>
          <a:xfrm>
            <a:off x="6888481" y="4989688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80D2BF-03CF-6594-5AF7-98BBD0DCA95F}"/>
              </a:ext>
            </a:extLst>
          </p:cNvPr>
          <p:cNvSpPr/>
          <p:nvPr/>
        </p:nvSpPr>
        <p:spPr>
          <a:xfrm>
            <a:off x="4652681" y="4990917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618186-7418-3C8E-6E03-B639745D7A58}"/>
              </a:ext>
            </a:extLst>
          </p:cNvPr>
          <p:cNvSpPr/>
          <p:nvPr/>
        </p:nvSpPr>
        <p:spPr>
          <a:xfrm>
            <a:off x="2433737" y="4995149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D8929D4-5CB2-7A32-7E6B-33815B9DD488}"/>
              </a:ext>
            </a:extLst>
          </p:cNvPr>
          <p:cNvCxnSpPr/>
          <p:nvPr/>
        </p:nvCxnSpPr>
        <p:spPr>
          <a:xfrm>
            <a:off x="4626105" y="4993126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9FF0E5E-5377-7B26-E825-4E2B885D9EE9}"/>
              </a:ext>
            </a:extLst>
          </p:cNvPr>
          <p:cNvCxnSpPr/>
          <p:nvPr/>
        </p:nvCxnSpPr>
        <p:spPr>
          <a:xfrm>
            <a:off x="6845049" y="499558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13D2FF-B449-609C-7ACB-61CAED690D83}"/>
              </a:ext>
            </a:extLst>
          </p:cNvPr>
          <p:cNvCxnSpPr/>
          <p:nvPr/>
        </p:nvCxnSpPr>
        <p:spPr>
          <a:xfrm>
            <a:off x="9071701" y="4990395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F320710-0E3F-743C-A7AA-DFA8A26A1C2D}"/>
              </a:ext>
            </a:extLst>
          </p:cNvPr>
          <p:cNvCxnSpPr/>
          <p:nvPr/>
        </p:nvCxnSpPr>
        <p:spPr>
          <a:xfrm>
            <a:off x="5427729" y="499007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DC966F-E9B2-875A-4F2B-EC03B1A1F153}"/>
              </a:ext>
            </a:extLst>
          </p:cNvPr>
          <p:cNvCxnSpPr/>
          <p:nvPr/>
        </p:nvCxnSpPr>
        <p:spPr>
          <a:xfrm>
            <a:off x="7649721" y="498093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433D03E-AF35-D86E-1BAF-D08D1D84FCAF}"/>
              </a:ext>
            </a:extLst>
          </p:cNvPr>
          <p:cNvCxnSpPr/>
          <p:nvPr/>
        </p:nvCxnSpPr>
        <p:spPr>
          <a:xfrm>
            <a:off x="3178305" y="499007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1DC25E3-1EDB-A0FC-9026-E23AC917016B}"/>
              </a:ext>
            </a:extLst>
          </p:cNvPr>
          <p:cNvSpPr/>
          <p:nvPr/>
        </p:nvSpPr>
        <p:spPr>
          <a:xfrm>
            <a:off x="6888481" y="5712064"/>
            <a:ext cx="2988650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7FF59A-BBE1-F3A6-B1D9-9204F4499503}"/>
              </a:ext>
            </a:extLst>
          </p:cNvPr>
          <p:cNvSpPr/>
          <p:nvPr/>
        </p:nvSpPr>
        <p:spPr>
          <a:xfrm>
            <a:off x="4652681" y="5713293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0818D0-9CDA-C5B5-44E2-831A7E412B97}"/>
              </a:ext>
            </a:extLst>
          </p:cNvPr>
          <p:cNvSpPr/>
          <p:nvPr/>
        </p:nvSpPr>
        <p:spPr>
          <a:xfrm>
            <a:off x="2433737" y="5717525"/>
            <a:ext cx="2997798" cy="4910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B3E78C0-681F-8B6A-BC1F-EA98C7EC88FD}"/>
              </a:ext>
            </a:extLst>
          </p:cNvPr>
          <p:cNvCxnSpPr/>
          <p:nvPr/>
        </p:nvCxnSpPr>
        <p:spPr>
          <a:xfrm>
            <a:off x="4626105" y="571550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21A4F3F-E0AF-4E5A-B89E-2D2BC0CD23A8}"/>
              </a:ext>
            </a:extLst>
          </p:cNvPr>
          <p:cNvCxnSpPr/>
          <p:nvPr/>
        </p:nvCxnSpPr>
        <p:spPr>
          <a:xfrm>
            <a:off x="6845049" y="571795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BE9DD0-131E-921D-FBB2-D6AEB38445B2}"/>
              </a:ext>
            </a:extLst>
          </p:cNvPr>
          <p:cNvCxnSpPr/>
          <p:nvPr/>
        </p:nvCxnSpPr>
        <p:spPr>
          <a:xfrm>
            <a:off x="9071701" y="5712771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819EF3-7E7A-C299-B7A6-410FEC0F0A28}"/>
              </a:ext>
            </a:extLst>
          </p:cNvPr>
          <p:cNvCxnSpPr/>
          <p:nvPr/>
        </p:nvCxnSpPr>
        <p:spPr>
          <a:xfrm>
            <a:off x="5427729" y="571245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B89AAD0-0E49-7208-7F3E-74CD5EC016A1}"/>
              </a:ext>
            </a:extLst>
          </p:cNvPr>
          <p:cNvCxnSpPr/>
          <p:nvPr/>
        </p:nvCxnSpPr>
        <p:spPr>
          <a:xfrm>
            <a:off x="7649721" y="5703310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6D888D3-FE1E-4D06-0856-E2995A51559D}"/>
              </a:ext>
            </a:extLst>
          </p:cNvPr>
          <p:cNvCxnSpPr/>
          <p:nvPr/>
        </p:nvCxnSpPr>
        <p:spPr>
          <a:xfrm>
            <a:off x="3178305" y="5712454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F01B75B-02F1-1136-281B-2BE1706D13D6}"/>
              </a:ext>
            </a:extLst>
          </p:cNvPr>
          <p:cNvCxnSpPr/>
          <p:nvPr/>
        </p:nvCxnSpPr>
        <p:spPr>
          <a:xfrm>
            <a:off x="6166966" y="6355080"/>
            <a:ext cx="0" cy="393192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6BC2437-ADEA-92E1-B233-50A510BAEED7}"/>
              </a:ext>
            </a:extLst>
          </p:cNvPr>
          <p:cNvCxnSpPr>
            <a:cxnSpLocks/>
          </p:cNvCxnSpPr>
          <p:nvPr/>
        </p:nvCxnSpPr>
        <p:spPr>
          <a:xfrm>
            <a:off x="1929384" y="4697019"/>
            <a:ext cx="0" cy="1388863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2E4A43F-50E4-4B8A-2394-D0466A227F36}"/>
              </a:ext>
            </a:extLst>
          </p:cNvPr>
          <p:cNvSpPr txBox="1"/>
          <p:nvPr/>
        </p:nvSpPr>
        <p:spPr>
          <a:xfrm>
            <a:off x="780803" y="5111429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DMs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40521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A3394-082A-3265-A2AE-A20582B38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Weak Scaling Tests 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6A17-5952-6617-3FFB-3EE37D781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5357"/>
          </a:xfrm>
        </p:spPr>
        <p:txBody>
          <a:bodyPr>
            <a:normAutofit/>
          </a:bodyPr>
          <a:lstStyle/>
          <a:p>
            <a:r>
              <a:rPr lang="en-GB" dirty="0"/>
              <a:t>Tests on CSCS </a:t>
            </a:r>
            <a:r>
              <a:rPr lang="en-GB" dirty="0" err="1"/>
              <a:t>Daint</a:t>
            </a:r>
            <a:r>
              <a:rPr lang="en-GB" dirty="0"/>
              <a:t> &amp; </a:t>
            </a:r>
            <a:r>
              <a:rPr lang="en-GB" dirty="0" err="1"/>
              <a:t>Setonix</a:t>
            </a:r>
            <a:r>
              <a:rPr lang="en-GB" dirty="0"/>
              <a:t>. Cray MPICH + Lustre.</a:t>
            </a:r>
          </a:p>
          <a:p>
            <a:r>
              <a:rPr lang="en-GB" dirty="0"/>
              <a:t>#Nodes 1..6, –-</a:t>
            </a:r>
            <a:r>
              <a:rPr lang="en-GB" dirty="0" err="1"/>
              <a:t>ntasks</a:t>
            </a:r>
            <a:r>
              <a:rPr lang="en-GB" dirty="0"/>
              <a:t>-per-node=4. 1 FITS (~24 GB) per rank.</a:t>
            </a:r>
          </a:p>
          <a:p>
            <a:r>
              <a:rPr lang="en-GB" dirty="0"/>
              <a:t>DMs = {1000, 2000, 3000, 4000}. 20 runs per DM. </a:t>
            </a:r>
          </a:p>
          <a:p>
            <a:r>
              <a:rPr lang="en-GB" dirty="0"/>
              <a:t>Stripe count 1 for input fits, $SLURM_NTASKS for output files</a:t>
            </a:r>
          </a:p>
        </p:txBody>
      </p:sp>
    </p:spTree>
    <p:extLst>
      <p:ext uri="{BB962C8B-B14F-4D97-AF65-F5344CB8AC3E}">
        <p14:creationId xmlns:p14="http://schemas.microsoft.com/office/powerpoint/2010/main" val="1092856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CA8F6-CAFE-5B25-BA17-8100587EE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357DD-50EA-421B-20BA-F5F63778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Weak Scaling Tests: Read Bandwidth 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0DCA4-5BAF-9FAD-0033-1B6B8A8E3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Effective B/W = total input size / max read time among procs </a:t>
            </a:r>
          </a:p>
          <a:p>
            <a:r>
              <a:rPr lang="en-US" dirty="0"/>
              <a:t>Mean of effective B/W across all runs (different DMs)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819338-B2F5-D718-2406-08ED6F822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74" y="2964044"/>
            <a:ext cx="4905983" cy="3679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EA7B13-2F55-FA7D-301D-8E6A4C5CD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31" y="2964044"/>
            <a:ext cx="4905983" cy="3679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701AAE-BEEC-221C-471F-054502E13964}"/>
              </a:ext>
            </a:extLst>
          </p:cNvPr>
          <p:cNvSpPr txBox="1"/>
          <p:nvPr/>
        </p:nvSpPr>
        <p:spPr>
          <a:xfrm>
            <a:off x="169431" y="4092476"/>
            <a:ext cx="344966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C</a:t>
            </a:r>
            <a:endParaRPr lang="en-US"/>
          </a:p>
          <a:p>
            <a:r>
              <a:rPr lang="en-GB"/>
              <a:t>S</a:t>
            </a:r>
          </a:p>
          <a:p>
            <a:r>
              <a:rPr lang="en-GB"/>
              <a:t>C</a:t>
            </a:r>
            <a:endParaRPr lang="en-GB" dirty="0"/>
          </a:p>
          <a:p>
            <a:r>
              <a:rPr lang="en-GB"/>
              <a:t>S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7A35D5-E894-B713-4E90-97A53EC55711}"/>
              </a:ext>
            </a:extLst>
          </p:cNvPr>
          <p:cNvSpPr txBox="1"/>
          <p:nvPr/>
        </p:nvSpPr>
        <p:spPr>
          <a:xfrm>
            <a:off x="11670315" y="3702616"/>
            <a:ext cx="352982" cy="230832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S</a:t>
            </a:r>
            <a:endParaRPr lang="en-GB" dirty="0"/>
          </a:p>
          <a:p>
            <a:r>
              <a:rPr lang="en-GB"/>
              <a:t>E</a:t>
            </a:r>
          </a:p>
          <a:p>
            <a:r>
              <a:rPr lang="en-GB"/>
              <a:t>T</a:t>
            </a:r>
            <a:endParaRPr lang="en-GB" dirty="0"/>
          </a:p>
          <a:p>
            <a:r>
              <a:rPr lang="en-GB"/>
              <a:t>O</a:t>
            </a:r>
            <a:endParaRPr lang="en-GB" dirty="0"/>
          </a:p>
          <a:p>
            <a:r>
              <a:rPr lang="en-GB"/>
              <a:t>N</a:t>
            </a:r>
            <a:endParaRPr lang="en-GB" dirty="0"/>
          </a:p>
          <a:p>
            <a:r>
              <a:rPr lang="en-GB"/>
              <a:t>I</a:t>
            </a:r>
          </a:p>
          <a:p>
            <a:r>
              <a:rPr lang="en-GB"/>
              <a:t>X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110DF3-AFD1-C587-7D13-92259327F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290" y="2967789"/>
            <a:ext cx="4912895" cy="367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45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CAEA4-870F-38FF-5FD4-6CFDCB0E6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9B1C0-5AA8-D7DA-2857-BDEC0901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Tests: Total Runtime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2E8C8-4146-89A1-AC87-2697FED3B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Excludes </a:t>
            </a:r>
            <a:r>
              <a:rPr lang="en-US" dirty="0" err="1"/>
              <a:t>MPI_Init</a:t>
            </a:r>
            <a:r>
              <a:rPr lang="en-US" dirty="0"/>
              <a:t> and Finalize times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D68FBA-F8D9-FDB9-2133-84DA556AD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14" y="2616741"/>
            <a:ext cx="5344783" cy="4008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AC3963-1299-F595-3780-EC67D0745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01" y="2616741"/>
            <a:ext cx="5344783" cy="4008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67568-670C-FC45-F49C-D5AD87F888C2}"/>
              </a:ext>
            </a:extLst>
          </p:cNvPr>
          <p:cNvSpPr txBox="1"/>
          <p:nvPr/>
        </p:nvSpPr>
        <p:spPr>
          <a:xfrm>
            <a:off x="169431" y="4092476"/>
            <a:ext cx="344966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C</a:t>
            </a:r>
            <a:endParaRPr lang="en-US"/>
          </a:p>
          <a:p>
            <a:r>
              <a:rPr lang="en-GB"/>
              <a:t>S</a:t>
            </a:r>
          </a:p>
          <a:p>
            <a:r>
              <a:rPr lang="en-GB"/>
              <a:t>C</a:t>
            </a:r>
            <a:endParaRPr lang="en-GB" dirty="0"/>
          </a:p>
          <a:p>
            <a:r>
              <a:rPr lang="en-GB"/>
              <a:t>S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D85E1-3AEE-4EF3-38CC-8994E692CFA5}"/>
              </a:ext>
            </a:extLst>
          </p:cNvPr>
          <p:cNvSpPr txBox="1"/>
          <p:nvPr/>
        </p:nvSpPr>
        <p:spPr>
          <a:xfrm>
            <a:off x="11670315" y="3702616"/>
            <a:ext cx="352982" cy="230832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S</a:t>
            </a:r>
            <a:endParaRPr lang="en-GB" dirty="0"/>
          </a:p>
          <a:p>
            <a:r>
              <a:rPr lang="en-GB"/>
              <a:t>E</a:t>
            </a:r>
          </a:p>
          <a:p>
            <a:r>
              <a:rPr lang="en-GB"/>
              <a:t>T</a:t>
            </a:r>
            <a:endParaRPr lang="en-GB" dirty="0"/>
          </a:p>
          <a:p>
            <a:r>
              <a:rPr lang="en-GB"/>
              <a:t>O</a:t>
            </a:r>
            <a:endParaRPr lang="en-GB" dirty="0"/>
          </a:p>
          <a:p>
            <a:r>
              <a:rPr lang="en-GB"/>
              <a:t>N</a:t>
            </a:r>
            <a:endParaRPr lang="en-GB" dirty="0"/>
          </a:p>
          <a:p>
            <a:r>
              <a:rPr lang="en-GB"/>
              <a:t>I</a:t>
            </a:r>
          </a:p>
          <a:p>
            <a:r>
              <a:rPr lang="en-GB"/>
              <a:t>X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11FE20-498E-2CC8-E2AC-CA3F0A97D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238" y="2616868"/>
            <a:ext cx="5424237" cy="40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62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AB8A6-3CA9-AE71-D073-202313150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5339-FA91-E1F4-5744-D06010CB7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Weak Scaling Tests: Scaling Efficiency</a:t>
            </a:r>
            <a:endParaRPr lang="en-CH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D874169-4F9E-3269-8255-B350EA9FF08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Mean </a:t>
            </a:r>
            <a:r>
              <a:rPr lang="en-US" dirty="0" err="1"/>
              <a:t>T_baseline</a:t>
            </a:r>
            <a:r>
              <a:rPr lang="en-US" dirty="0"/>
              <a:t> / mean T_N (excluding </a:t>
            </a:r>
            <a:r>
              <a:rPr lang="en-US" dirty="0" err="1"/>
              <a:t>MPI_Init</a:t>
            </a:r>
            <a:r>
              <a:rPr lang="en-US" dirty="0"/>
              <a:t> and Finalize)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5717771D-7986-4F0D-E0E7-3B96A0FAE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05" y="2544988"/>
            <a:ext cx="5358487" cy="40210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903688-99AE-7C98-B219-DB89D0B98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7" y="2544989"/>
            <a:ext cx="5358487" cy="4021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7AA3FD-6817-15F9-FC04-E2EA7BAEFD57}"/>
              </a:ext>
            </a:extLst>
          </p:cNvPr>
          <p:cNvSpPr txBox="1"/>
          <p:nvPr/>
        </p:nvSpPr>
        <p:spPr>
          <a:xfrm>
            <a:off x="169431" y="4092476"/>
            <a:ext cx="344966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C</a:t>
            </a:r>
            <a:endParaRPr lang="en-US"/>
          </a:p>
          <a:p>
            <a:r>
              <a:rPr lang="en-GB"/>
              <a:t>S</a:t>
            </a:r>
          </a:p>
          <a:p>
            <a:r>
              <a:rPr lang="en-GB"/>
              <a:t>C</a:t>
            </a:r>
            <a:endParaRPr lang="en-GB" dirty="0"/>
          </a:p>
          <a:p>
            <a:r>
              <a:rPr lang="en-GB"/>
              <a:t>S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8FBAF-913F-C31F-3B31-508E073EBBE5}"/>
              </a:ext>
            </a:extLst>
          </p:cNvPr>
          <p:cNvSpPr txBox="1"/>
          <p:nvPr/>
        </p:nvSpPr>
        <p:spPr>
          <a:xfrm>
            <a:off x="11670315" y="3702616"/>
            <a:ext cx="352982" cy="230832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S</a:t>
            </a:r>
            <a:endParaRPr lang="en-GB" dirty="0"/>
          </a:p>
          <a:p>
            <a:r>
              <a:rPr lang="en-GB"/>
              <a:t>E</a:t>
            </a:r>
          </a:p>
          <a:p>
            <a:r>
              <a:rPr lang="en-GB"/>
              <a:t>T</a:t>
            </a:r>
            <a:endParaRPr lang="en-GB" dirty="0"/>
          </a:p>
          <a:p>
            <a:r>
              <a:rPr lang="en-GB"/>
              <a:t>O</a:t>
            </a:r>
            <a:endParaRPr lang="en-GB" dirty="0"/>
          </a:p>
          <a:p>
            <a:r>
              <a:rPr lang="en-GB"/>
              <a:t>N</a:t>
            </a:r>
            <a:endParaRPr lang="en-GB" dirty="0"/>
          </a:p>
          <a:p>
            <a:r>
              <a:rPr lang="en-GB"/>
              <a:t>I</a:t>
            </a:r>
          </a:p>
          <a:p>
            <a:r>
              <a:rPr lang="en-GB"/>
              <a:t>X</a:t>
            </a:r>
            <a:endParaRPr lang="en-GB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85326-D2E5-DC81-0043-0BAE4686D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369" y="2546684"/>
            <a:ext cx="5364079" cy="402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1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215CA-9353-AD6F-06CF-E20970EA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&amp; Outlook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9C65B-0F0C-EE54-94E4-B86E54CC9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Summary:</a:t>
            </a:r>
          </a:p>
          <a:p>
            <a:pPr lvl="1"/>
            <a:r>
              <a:rPr lang="en-GB" dirty="0"/>
              <a:t>Distributed FDD algorithm shows &gt;90% scaling efficiency </a:t>
            </a:r>
          </a:p>
          <a:p>
            <a:pPr lvl="1"/>
            <a:r>
              <a:rPr lang="en-GB" dirty="0"/>
              <a:t>Almost linearly growing aggregate read bandwidth </a:t>
            </a:r>
          </a:p>
          <a:p>
            <a:pPr lvl="1"/>
            <a:r>
              <a:rPr lang="en-GB" dirty="0"/>
              <a:t>Allows </a:t>
            </a:r>
            <a:r>
              <a:rPr lang="en-GB" dirty="0" err="1"/>
              <a:t>dedispersing</a:t>
            </a:r>
            <a:r>
              <a:rPr lang="en-GB" dirty="0"/>
              <a:t> entire beamformed observation of ~550 GB</a:t>
            </a:r>
            <a:endParaRPr lang="en-GB"/>
          </a:p>
          <a:p>
            <a:pPr lvl="1"/>
            <a:endParaRPr lang="en-GB" dirty="0"/>
          </a:p>
          <a:p>
            <a:r>
              <a:rPr lang="en-GB" dirty="0"/>
              <a:t>Next steps:</a:t>
            </a:r>
          </a:p>
          <a:p>
            <a:pPr lvl="1"/>
            <a:r>
              <a:rPr lang="en-GB" dirty="0"/>
              <a:t>Improve RAM usage per rank as host memory is split</a:t>
            </a:r>
          </a:p>
          <a:p>
            <a:pPr lvl="1"/>
            <a:r>
              <a:rPr lang="en-GB" dirty="0"/>
              <a:t>Experiment with communication directly on GPU buffers </a:t>
            </a:r>
          </a:p>
          <a:p>
            <a:pPr lvl="1"/>
            <a:r>
              <a:rPr lang="en-GB" dirty="0"/>
              <a:t>Trying output using ADIOS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134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162C-59E3-362D-2EA6-06E6B630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your attention!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0C7F7-F3B3-2F78-14A9-FF846CF06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408" y="3069209"/>
            <a:ext cx="2764536" cy="89928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Questions?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82100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C5A0DDB-0846-CD5B-C893-94A99CC4B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1A38-5A42-64CF-C4C3-33F6BDE63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FDD Algorithm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4BF24-6621-AA09-733E-4402EE70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2871"/>
          </a:xfrm>
        </p:spPr>
        <p:txBody>
          <a:bodyPr/>
          <a:lstStyle/>
          <a:p>
            <a:r>
              <a:rPr lang="en-GB" dirty="0"/>
              <a:t>Input data present in multiple files</a:t>
            </a:r>
          </a:p>
          <a:p>
            <a:r>
              <a:rPr lang="en-GB" dirty="0"/>
              <a:t>Each MPI proc handles same number of files</a:t>
            </a:r>
          </a:p>
          <a:p>
            <a:r>
              <a:rPr lang="en-GB" dirty="0"/>
              <a:t>Zero pad according to max delay</a:t>
            </a:r>
          </a:p>
          <a:p>
            <a:r>
              <a:rPr lang="en-GB" dirty="0"/>
              <a:t>Run the sequential algorithm on all ranks</a:t>
            </a:r>
          </a:p>
          <a:p>
            <a:endParaRPr lang="en-CH" dirty="0"/>
          </a:p>
          <a:p>
            <a:endParaRPr lang="en-CH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9E5EE24-FE0E-D2F6-74DF-C1430FACB9AE}"/>
              </a:ext>
            </a:extLst>
          </p:cNvPr>
          <p:cNvCxnSpPr>
            <a:cxnSpLocks/>
          </p:cNvCxnSpPr>
          <p:nvPr/>
        </p:nvCxnSpPr>
        <p:spPr>
          <a:xfrm>
            <a:off x="7123176" y="5039517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455BAAC-37D7-CE01-9184-2DD8473251F0}"/>
              </a:ext>
            </a:extLst>
          </p:cNvPr>
          <p:cNvSpPr txBox="1"/>
          <p:nvPr/>
        </p:nvSpPr>
        <p:spPr>
          <a:xfrm>
            <a:off x="1604233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778CF4-FDDC-740B-C42F-B5B1E5F31F86}"/>
              </a:ext>
            </a:extLst>
          </p:cNvPr>
          <p:cNvSpPr txBox="1"/>
          <p:nvPr/>
        </p:nvSpPr>
        <p:spPr>
          <a:xfrm>
            <a:off x="5146472" y="5878926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FCB8DC-EAEA-3F4D-5BBA-B233EAE2D4DB}"/>
              </a:ext>
            </a:extLst>
          </p:cNvPr>
          <p:cNvSpPr txBox="1"/>
          <p:nvPr/>
        </p:nvSpPr>
        <p:spPr>
          <a:xfrm>
            <a:off x="9802312" y="588425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A3CF4E-B935-088C-BF0C-797B308D79DD}"/>
              </a:ext>
            </a:extLst>
          </p:cNvPr>
          <p:cNvGrpSpPr/>
          <p:nvPr/>
        </p:nvGrpSpPr>
        <p:grpSpPr>
          <a:xfrm>
            <a:off x="467777" y="4305364"/>
            <a:ext cx="2997798" cy="1445216"/>
            <a:chOff x="467777" y="4305364"/>
            <a:chExt cx="2997798" cy="14452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B3A95D-8929-037F-54CB-D4AB1694CFA2}"/>
                </a:ext>
              </a:extLst>
            </p:cNvPr>
            <p:cNvSpPr/>
            <p:nvPr/>
          </p:nvSpPr>
          <p:spPr>
            <a:xfrm>
              <a:off x="467777" y="4764093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3EC937-0E20-1808-DA4F-A1DA4B16D478}"/>
                </a:ext>
              </a:extLst>
            </p:cNvPr>
            <p:cNvSpPr/>
            <p:nvPr/>
          </p:nvSpPr>
          <p:spPr>
            <a:xfrm>
              <a:off x="986476" y="4793981"/>
              <a:ext cx="2223067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BEC323-13C8-24C0-6486-34BF582E8AB9}"/>
                </a:ext>
              </a:extLst>
            </p:cNvPr>
            <p:cNvSpPr/>
            <p:nvPr/>
          </p:nvSpPr>
          <p:spPr>
            <a:xfrm>
              <a:off x="1242508" y="5259507"/>
              <a:ext cx="2223067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929C947-2A72-EBAA-67EA-23636DB3EBB3}"/>
                </a:ext>
              </a:extLst>
            </p:cNvPr>
            <p:cNvSpPr/>
            <p:nvPr/>
          </p:nvSpPr>
          <p:spPr>
            <a:xfrm>
              <a:off x="467777" y="5257051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DD8FBD8-0D46-C08A-4CCB-51CBFA585187}"/>
                </a:ext>
              </a:extLst>
            </p:cNvPr>
            <p:cNvSpPr/>
            <p:nvPr/>
          </p:nvSpPr>
          <p:spPr>
            <a:xfrm>
              <a:off x="467777" y="4305364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4346BC-2DD7-727C-F2F0-F36FE87FE889}"/>
                </a:ext>
              </a:extLst>
            </p:cNvPr>
            <p:cNvSpPr/>
            <p:nvPr/>
          </p:nvSpPr>
          <p:spPr>
            <a:xfrm>
              <a:off x="677330" y="4305364"/>
              <a:ext cx="2223067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B98C00-E7C5-F7A4-6741-7FD8E253C620}"/>
              </a:ext>
            </a:extLst>
          </p:cNvPr>
          <p:cNvGrpSpPr/>
          <p:nvPr/>
        </p:nvGrpSpPr>
        <p:grpSpPr>
          <a:xfrm>
            <a:off x="4047743" y="4302908"/>
            <a:ext cx="2997798" cy="1445216"/>
            <a:chOff x="467777" y="4305364"/>
            <a:chExt cx="2997798" cy="144521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9257F3E-11CE-99D7-5408-527426B07FB7}"/>
                </a:ext>
              </a:extLst>
            </p:cNvPr>
            <p:cNvSpPr/>
            <p:nvPr/>
          </p:nvSpPr>
          <p:spPr>
            <a:xfrm>
              <a:off x="467777" y="4773237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A1CBB18-7B60-A677-4270-7D71A23B4543}"/>
                </a:ext>
              </a:extLst>
            </p:cNvPr>
            <p:cNvSpPr/>
            <p:nvPr/>
          </p:nvSpPr>
          <p:spPr>
            <a:xfrm>
              <a:off x="986476" y="4793981"/>
              <a:ext cx="2223067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A28BD75-EA0E-8960-9A30-1BDD64B40E86}"/>
                </a:ext>
              </a:extLst>
            </p:cNvPr>
            <p:cNvSpPr/>
            <p:nvPr/>
          </p:nvSpPr>
          <p:spPr>
            <a:xfrm>
              <a:off x="1242508" y="5259507"/>
              <a:ext cx="2223067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7865D31-573B-5482-081D-B8B13CE63993}"/>
                </a:ext>
              </a:extLst>
            </p:cNvPr>
            <p:cNvSpPr/>
            <p:nvPr/>
          </p:nvSpPr>
          <p:spPr>
            <a:xfrm>
              <a:off x="467777" y="5257051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2B3F90-D25D-07FB-67B9-8159B6C917B2}"/>
                </a:ext>
              </a:extLst>
            </p:cNvPr>
            <p:cNvSpPr/>
            <p:nvPr/>
          </p:nvSpPr>
          <p:spPr>
            <a:xfrm>
              <a:off x="467777" y="4305364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18C7C90-8BC7-8508-BB7C-59A02D606951}"/>
                </a:ext>
              </a:extLst>
            </p:cNvPr>
            <p:cNvSpPr/>
            <p:nvPr/>
          </p:nvSpPr>
          <p:spPr>
            <a:xfrm>
              <a:off x="677330" y="4305364"/>
              <a:ext cx="2223067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4A35E40-026C-26BE-25D5-ECD3472F1625}"/>
              </a:ext>
            </a:extLst>
          </p:cNvPr>
          <p:cNvGrpSpPr/>
          <p:nvPr/>
        </p:nvGrpSpPr>
        <p:grpSpPr>
          <a:xfrm>
            <a:off x="8822434" y="4284565"/>
            <a:ext cx="2997798" cy="1445216"/>
            <a:chOff x="467777" y="4305364"/>
            <a:chExt cx="2997798" cy="144521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78085D7-FB88-06F8-BE58-0E6C86C54F29}"/>
                </a:ext>
              </a:extLst>
            </p:cNvPr>
            <p:cNvSpPr/>
            <p:nvPr/>
          </p:nvSpPr>
          <p:spPr>
            <a:xfrm>
              <a:off x="467777" y="4773237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F686C8B-0410-42C0-97A5-B4E44C59BA2E}"/>
                </a:ext>
              </a:extLst>
            </p:cNvPr>
            <p:cNvSpPr/>
            <p:nvPr/>
          </p:nvSpPr>
          <p:spPr>
            <a:xfrm>
              <a:off x="986476" y="4793981"/>
              <a:ext cx="2223067" cy="49107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45D6E35-FEAE-D722-544B-6A6616873CC4}"/>
                </a:ext>
              </a:extLst>
            </p:cNvPr>
            <p:cNvSpPr/>
            <p:nvPr/>
          </p:nvSpPr>
          <p:spPr>
            <a:xfrm>
              <a:off x="1242508" y="5259507"/>
              <a:ext cx="2223067" cy="49107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A7E74DD-F7FB-C445-D7ED-376BAF7A67B7}"/>
                </a:ext>
              </a:extLst>
            </p:cNvPr>
            <p:cNvSpPr/>
            <p:nvPr/>
          </p:nvSpPr>
          <p:spPr>
            <a:xfrm>
              <a:off x="467777" y="5257051"/>
              <a:ext cx="777241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0138E5F-06B7-B5E4-6418-6FE43FC884B3}"/>
                </a:ext>
              </a:extLst>
            </p:cNvPr>
            <p:cNvSpPr/>
            <p:nvPr/>
          </p:nvSpPr>
          <p:spPr>
            <a:xfrm>
              <a:off x="467777" y="4305364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99B5399-8AE3-805E-702E-C9DAD590A8B2}"/>
                </a:ext>
              </a:extLst>
            </p:cNvPr>
            <p:cNvSpPr/>
            <p:nvPr/>
          </p:nvSpPr>
          <p:spPr>
            <a:xfrm>
              <a:off x="677330" y="4305364"/>
              <a:ext cx="2223067" cy="49107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</p:spTree>
    <p:extLst>
      <p:ext uri="{BB962C8B-B14F-4D97-AF65-F5344CB8AC3E}">
        <p14:creationId xmlns:p14="http://schemas.microsoft.com/office/powerpoint/2010/main" val="1934069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842245F-ED2E-0F58-8376-4146D9DFD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9C00-69A9-7CE1-AD94-5E22E4DE4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Weak Scaling Tests: Read Bandwidth 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72347-4FA6-1698-D627-B3ECA6163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Effective b/w = total input size / max read time among procs </a:t>
            </a:r>
          </a:p>
          <a:p>
            <a:r>
              <a:rPr lang="en-US" dirty="0"/>
              <a:t>Mean value over all runs (different DMs)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E896E-AE00-B4E6-3988-795240308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825496"/>
            <a:ext cx="5158412" cy="386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78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7772EBA-29D6-2251-9F50-18BB9F4BD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A3F74-2E99-6AC1-0FB1-44E67824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Tests: Total Runtime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C8A1E-F867-151F-4ACA-DE0394268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Plan.execute</a:t>
            </a:r>
            <a:r>
              <a:rPr lang="en-US" dirty="0"/>
              <a:t>(): Excluding read time (GPU+ MPI comm &amp; write)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AF0387-06EC-7055-D0C3-13640D0D7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94" y="2781729"/>
            <a:ext cx="4948192" cy="37111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25F480-738E-F2FD-CD95-72092590F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90" y="2781729"/>
            <a:ext cx="4948192" cy="371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72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DFB861D-5321-7B5D-CDD3-9D866C3C3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47E37-2FED-4BEB-EC97-49C640AB1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Weak Scaling Tests: Scaling Efficiency</a:t>
            </a:r>
            <a:endParaRPr lang="en-CH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7260E9A-423D-83C2-944F-87083430D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668" y="2319401"/>
            <a:ext cx="5801784" cy="435133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ADAF5F8-5D92-23C1-93EB-9A65573F569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Mean </a:t>
            </a:r>
            <a:r>
              <a:rPr lang="en-US" dirty="0" err="1"/>
              <a:t>T_baseline</a:t>
            </a:r>
            <a:r>
              <a:rPr lang="en-US" dirty="0"/>
              <a:t> / mean T_N</a:t>
            </a:r>
          </a:p>
        </p:txBody>
      </p:sp>
    </p:spTree>
    <p:extLst>
      <p:ext uri="{BB962C8B-B14F-4D97-AF65-F5344CB8AC3E}">
        <p14:creationId xmlns:p14="http://schemas.microsoft.com/office/powerpoint/2010/main" val="289736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E95DD0C-27EF-8472-6EC3-57780032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B601C-26F7-DA16-DCBE-4D9A3788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MPI Communication Pattern</a:t>
            </a:r>
            <a:endParaRPr lang="en-CH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626AE7-6F94-1877-B460-02BF09D5592B}"/>
              </a:ext>
            </a:extLst>
          </p:cNvPr>
          <p:cNvCxnSpPr>
            <a:cxnSpLocks/>
          </p:cNvCxnSpPr>
          <p:nvPr/>
        </p:nvCxnSpPr>
        <p:spPr>
          <a:xfrm>
            <a:off x="7094985" y="2669198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904FD99-65A6-9670-2920-1A1B11A033BA}"/>
              </a:ext>
            </a:extLst>
          </p:cNvPr>
          <p:cNvSpPr txBox="1"/>
          <p:nvPr/>
        </p:nvSpPr>
        <p:spPr>
          <a:xfrm>
            <a:off x="1576042" y="3508607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0</a:t>
            </a:r>
            <a:endParaRPr lang="en-CH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D8C52F-8384-AA17-FFFD-29D1DD7750C1}"/>
              </a:ext>
            </a:extLst>
          </p:cNvPr>
          <p:cNvSpPr txBox="1"/>
          <p:nvPr/>
        </p:nvSpPr>
        <p:spPr>
          <a:xfrm>
            <a:off x="5118281" y="3508607"/>
            <a:ext cx="85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1</a:t>
            </a:r>
            <a:endParaRPr lang="en-CH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5F44FF-5ADD-796B-25C4-6509F724908B}"/>
              </a:ext>
            </a:extLst>
          </p:cNvPr>
          <p:cNvSpPr txBox="1"/>
          <p:nvPr/>
        </p:nvSpPr>
        <p:spPr>
          <a:xfrm>
            <a:off x="9774121" y="3513933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Rank N-1</a:t>
            </a:r>
            <a:endParaRPr lang="en-CH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99ECEC-9648-6F2A-E87A-6B246C0B5782}"/>
              </a:ext>
            </a:extLst>
          </p:cNvPr>
          <p:cNvGrpSpPr/>
          <p:nvPr/>
        </p:nvGrpSpPr>
        <p:grpSpPr>
          <a:xfrm>
            <a:off x="439586" y="2421206"/>
            <a:ext cx="2997798" cy="493529"/>
            <a:chOff x="467777" y="4791525"/>
            <a:chExt cx="2997798" cy="49352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45A3807-A1B3-7BD8-330C-D2FACC4D855C}"/>
                </a:ext>
              </a:extLst>
            </p:cNvPr>
            <p:cNvSpPr/>
            <p:nvPr/>
          </p:nvSpPr>
          <p:spPr>
            <a:xfrm>
              <a:off x="467777" y="4791525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B29906E-4895-BA32-FEA9-91E4548DD32A}"/>
                </a:ext>
              </a:extLst>
            </p:cNvPr>
            <p:cNvSpPr/>
            <p:nvPr/>
          </p:nvSpPr>
          <p:spPr>
            <a:xfrm>
              <a:off x="1004765" y="4793981"/>
              <a:ext cx="1967036" cy="49107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40EA0D-2233-D5E0-C376-4AD025A7F774}"/>
              </a:ext>
            </a:extLst>
          </p:cNvPr>
          <p:cNvCxnSpPr/>
          <p:nvPr/>
        </p:nvCxnSpPr>
        <p:spPr>
          <a:xfrm>
            <a:off x="2660145" y="2423662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173B46-E495-DC46-32F9-A1B065896437}"/>
              </a:ext>
            </a:extLst>
          </p:cNvPr>
          <p:cNvCxnSpPr/>
          <p:nvPr/>
        </p:nvCxnSpPr>
        <p:spPr>
          <a:xfrm>
            <a:off x="2660145" y="3042929"/>
            <a:ext cx="77723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D6B252-5EB3-D482-A106-27D97F192082}"/>
              </a:ext>
            </a:extLst>
          </p:cNvPr>
          <p:cNvGrpSpPr/>
          <p:nvPr/>
        </p:nvGrpSpPr>
        <p:grpSpPr>
          <a:xfrm>
            <a:off x="4020986" y="2423662"/>
            <a:ext cx="2997798" cy="493529"/>
            <a:chOff x="467777" y="4791525"/>
            <a:chExt cx="2997798" cy="49352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8A6BA9-DE3C-255F-AEC3-88CE13967A3C}"/>
                </a:ext>
              </a:extLst>
            </p:cNvPr>
            <p:cNvSpPr/>
            <p:nvPr/>
          </p:nvSpPr>
          <p:spPr>
            <a:xfrm>
              <a:off x="467777" y="4791525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B449ECB-4DE3-A558-5176-E8579C910F3D}"/>
                </a:ext>
              </a:extLst>
            </p:cNvPr>
            <p:cNvSpPr/>
            <p:nvPr/>
          </p:nvSpPr>
          <p:spPr>
            <a:xfrm>
              <a:off x="1004765" y="4793981"/>
              <a:ext cx="1967036" cy="49107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3AF8757-727C-D1CD-6E00-2BFF1F641F4E}"/>
              </a:ext>
            </a:extLst>
          </p:cNvPr>
          <p:cNvCxnSpPr/>
          <p:nvPr/>
        </p:nvCxnSpPr>
        <p:spPr>
          <a:xfrm>
            <a:off x="6241545" y="2426118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A3AC7B-85D4-D151-40F2-43F2359A03C5}"/>
              </a:ext>
            </a:extLst>
          </p:cNvPr>
          <p:cNvGrpSpPr/>
          <p:nvPr/>
        </p:nvGrpSpPr>
        <p:grpSpPr>
          <a:xfrm>
            <a:off x="8789670" y="2418475"/>
            <a:ext cx="2997798" cy="493529"/>
            <a:chOff x="467777" y="4791525"/>
            <a:chExt cx="2997798" cy="49352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36403B1-C9FF-402B-A6A8-F5AE2DD42FDE}"/>
                </a:ext>
              </a:extLst>
            </p:cNvPr>
            <p:cNvSpPr/>
            <p:nvPr/>
          </p:nvSpPr>
          <p:spPr>
            <a:xfrm>
              <a:off x="467777" y="4791525"/>
              <a:ext cx="2997798" cy="49107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F09E094-CBAF-2DFA-F5FE-566B0CDE61E3}"/>
                </a:ext>
              </a:extLst>
            </p:cNvPr>
            <p:cNvSpPr/>
            <p:nvPr/>
          </p:nvSpPr>
          <p:spPr>
            <a:xfrm>
              <a:off x="1004765" y="4793981"/>
              <a:ext cx="1967036" cy="49107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443395-D389-4E46-7FAB-A3DA6D5FE077}"/>
              </a:ext>
            </a:extLst>
          </p:cNvPr>
          <p:cNvCxnSpPr/>
          <p:nvPr/>
        </p:nvCxnSpPr>
        <p:spPr>
          <a:xfrm>
            <a:off x="11010229" y="2420931"/>
            <a:ext cx="0" cy="483156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FEDD916-206E-B9F9-844E-E206C3F6CF61}"/>
              </a:ext>
            </a:extLst>
          </p:cNvPr>
          <p:cNvSpPr txBox="1"/>
          <p:nvPr/>
        </p:nvSpPr>
        <p:spPr>
          <a:xfrm>
            <a:off x="2510200" y="3056784"/>
            <a:ext cx="117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delay</a:t>
            </a:r>
            <a:endParaRPr lang="en-CH" dirty="0"/>
          </a:p>
        </p:txBody>
      </p:sp>
      <p:sp>
        <p:nvSpPr>
          <p:cNvPr id="39" name="Arrow: Curved Left 38">
            <a:extLst>
              <a:ext uri="{FF2B5EF4-FFF2-40B4-BE49-F238E27FC236}">
                <a16:creationId xmlns:a16="http://schemas.microsoft.com/office/drawing/2014/main" id="{BF466651-8636-FFD1-C988-AA0EF3AF860C}"/>
              </a:ext>
            </a:extLst>
          </p:cNvPr>
          <p:cNvSpPr/>
          <p:nvPr/>
        </p:nvSpPr>
        <p:spPr>
          <a:xfrm rot="16200000">
            <a:off x="3453833" y="1624274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48" name="Arrow: Curved Left 47">
            <a:extLst>
              <a:ext uri="{FF2B5EF4-FFF2-40B4-BE49-F238E27FC236}">
                <a16:creationId xmlns:a16="http://schemas.microsoft.com/office/drawing/2014/main" id="{DD305C2A-5A63-2E92-7C1C-55738018A47E}"/>
              </a:ext>
            </a:extLst>
          </p:cNvPr>
          <p:cNvSpPr/>
          <p:nvPr/>
        </p:nvSpPr>
        <p:spPr>
          <a:xfrm rot="16200000">
            <a:off x="6799178" y="1647038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0" name="Arrow: Curved Left 49">
            <a:extLst>
              <a:ext uri="{FF2B5EF4-FFF2-40B4-BE49-F238E27FC236}">
                <a16:creationId xmlns:a16="http://schemas.microsoft.com/office/drawing/2014/main" id="{5C8F124F-B5E8-6887-E816-FC81171922A8}"/>
              </a:ext>
            </a:extLst>
          </p:cNvPr>
          <p:cNvSpPr/>
          <p:nvPr/>
        </p:nvSpPr>
        <p:spPr>
          <a:xfrm rot="16200000">
            <a:off x="8393116" y="1647037"/>
            <a:ext cx="555183" cy="1002977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53" name="Plus Sign 52">
            <a:extLst>
              <a:ext uri="{FF2B5EF4-FFF2-40B4-BE49-F238E27FC236}">
                <a16:creationId xmlns:a16="http://schemas.microsoft.com/office/drawing/2014/main" id="{7D5D0437-F150-DFAF-8A47-C8B92EDE7FE6}"/>
              </a:ext>
            </a:extLst>
          </p:cNvPr>
          <p:cNvSpPr/>
          <p:nvPr/>
        </p:nvSpPr>
        <p:spPr>
          <a:xfrm>
            <a:off x="3445805" y="1986307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5" name="Plus Sign 54">
            <a:extLst>
              <a:ext uri="{FF2B5EF4-FFF2-40B4-BE49-F238E27FC236}">
                <a16:creationId xmlns:a16="http://schemas.microsoft.com/office/drawing/2014/main" id="{7B5554E6-9BB1-8F43-2FC2-9FE71A97DECA}"/>
              </a:ext>
            </a:extLst>
          </p:cNvPr>
          <p:cNvSpPr/>
          <p:nvPr/>
        </p:nvSpPr>
        <p:spPr>
          <a:xfrm>
            <a:off x="6789835" y="1986306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7" name="Plus Sign 56">
            <a:extLst>
              <a:ext uri="{FF2B5EF4-FFF2-40B4-BE49-F238E27FC236}">
                <a16:creationId xmlns:a16="http://schemas.microsoft.com/office/drawing/2014/main" id="{BCC47DA6-E440-0705-70AB-8D5A3EC2A3FC}"/>
              </a:ext>
            </a:extLst>
          </p:cNvPr>
          <p:cNvSpPr/>
          <p:nvPr/>
        </p:nvSpPr>
        <p:spPr>
          <a:xfrm>
            <a:off x="8391086" y="1983851"/>
            <a:ext cx="483157" cy="48315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BD42EF2-5980-5905-8898-49564561B5B3}"/>
              </a:ext>
            </a:extLst>
          </p:cNvPr>
          <p:cNvCxnSpPr>
            <a:cxnSpLocks/>
          </p:cNvCxnSpPr>
          <p:nvPr/>
        </p:nvCxnSpPr>
        <p:spPr>
          <a:xfrm>
            <a:off x="7094985" y="5733131"/>
            <a:ext cx="1627632" cy="0"/>
          </a:xfrm>
          <a:prstGeom prst="line">
            <a:avLst/>
          </a:prstGeom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8ECB542C-D6CE-1E29-3AF4-B450FFC87B00}"/>
              </a:ext>
            </a:extLst>
          </p:cNvPr>
          <p:cNvSpPr/>
          <p:nvPr/>
        </p:nvSpPr>
        <p:spPr>
          <a:xfrm>
            <a:off x="439586" y="5457707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B90520F-4C8F-0BE5-D05D-518C7D32532A}"/>
              </a:ext>
            </a:extLst>
          </p:cNvPr>
          <p:cNvSpPr/>
          <p:nvPr/>
        </p:nvSpPr>
        <p:spPr>
          <a:xfrm>
            <a:off x="958285" y="5487595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2981A1B-BCE9-ABFE-7E8D-DFF8E78C6927}"/>
              </a:ext>
            </a:extLst>
          </p:cNvPr>
          <p:cNvSpPr/>
          <p:nvPr/>
        </p:nvSpPr>
        <p:spPr>
          <a:xfrm>
            <a:off x="1214317" y="5953121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1C66EAF-D71E-0FAC-03F2-CEEC43F6AFEB}"/>
              </a:ext>
            </a:extLst>
          </p:cNvPr>
          <p:cNvSpPr/>
          <p:nvPr/>
        </p:nvSpPr>
        <p:spPr>
          <a:xfrm>
            <a:off x="439586" y="5950665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A5F401A-5862-C3E5-8047-AC7C9DC9DA4A}"/>
              </a:ext>
            </a:extLst>
          </p:cNvPr>
          <p:cNvSpPr/>
          <p:nvPr/>
        </p:nvSpPr>
        <p:spPr>
          <a:xfrm>
            <a:off x="439586" y="4998978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12ED6F9-9942-7EB7-3B13-A7ECCD696023}"/>
              </a:ext>
            </a:extLst>
          </p:cNvPr>
          <p:cNvSpPr/>
          <p:nvPr/>
        </p:nvSpPr>
        <p:spPr>
          <a:xfrm>
            <a:off x="649139" y="4998978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19F6C42-B3D7-5944-9620-10C6FF08496C}"/>
              </a:ext>
            </a:extLst>
          </p:cNvPr>
          <p:cNvCxnSpPr>
            <a:cxnSpLocks/>
          </p:cNvCxnSpPr>
          <p:nvPr/>
        </p:nvCxnSpPr>
        <p:spPr>
          <a:xfrm>
            <a:off x="2660145" y="500566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C0ED8885-DBDB-5B7B-3BB7-6045678142EB}"/>
              </a:ext>
            </a:extLst>
          </p:cNvPr>
          <p:cNvSpPr/>
          <p:nvPr/>
        </p:nvSpPr>
        <p:spPr>
          <a:xfrm>
            <a:off x="4019552" y="5464395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0F9A2F6-0B87-2176-E55D-85A2E12C20B6}"/>
              </a:ext>
            </a:extLst>
          </p:cNvPr>
          <p:cNvSpPr/>
          <p:nvPr/>
        </p:nvSpPr>
        <p:spPr>
          <a:xfrm>
            <a:off x="4538251" y="5485139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4189821-4188-BB49-674C-0265A3E4FBB3}"/>
              </a:ext>
            </a:extLst>
          </p:cNvPr>
          <p:cNvSpPr/>
          <p:nvPr/>
        </p:nvSpPr>
        <p:spPr>
          <a:xfrm>
            <a:off x="4794283" y="5950665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6CACEA9-CF99-DC47-BEAE-83CFFD893E6E}"/>
              </a:ext>
            </a:extLst>
          </p:cNvPr>
          <p:cNvSpPr/>
          <p:nvPr/>
        </p:nvSpPr>
        <p:spPr>
          <a:xfrm>
            <a:off x="4019552" y="5948209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E0CC9D0-6ED2-4059-DA2A-B8095DB25737}"/>
              </a:ext>
            </a:extLst>
          </p:cNvPr>
          <p:cNvSpPr/>
          <p:nvPr/>
        </p:nvSpPr>
        <p:spPr>
          <a:xfrm>
            <a:off x="4019552" y="4996522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2A5EC95-2533-08DE-AFD1-B2C195F9EE21}"/>
              </a:ext>
            </a:extLst>
          </p:cNvPr>
          <p:cNvSpPr/>
          <p:nvPr/>
        </p:nvSpPr>
        <p:spPr>
          <a:xfrm>
            <a:off x="4229105" y="4996522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699B892-4D7B-19EA-9DAD-2AB030F48A6A}"/>
              </a:ext>
            </a:extLst>
          </p:cNvPr>
          <p:cNvCxnSpPr>
            <a:cxnSpLocks/>
          </p:cNvCxnSpPr>
          <p:nvPr/>
        </p:nvCxnSpPr>
        <p:spPr>
          <a:xfrm>
            <a:off x="6247641" y="498743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86BD4B87-5E81-5974-3D96-406B17C59CCA}"/>
              </a:ext>
            </a:extLst>
          </p:cNvPr>
          <p:cNvSpPr/>
          <p:nvPr/>
        </p:nvSpPr>
        <p:spPr>
          <a:xfrm>
            <a:off x="8794243" y="5446052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B04A2D9-E517-BA1D-16EB-E903110EBB33}"/>
              </a:ext>
            </a:extLst>
          </p:cNvPr>
          <p:cNvSpPr/>
          <p:nvPr/>
        </p:nvSpPr>
        <p:spPr>
          <a:xfrm>
            <a:off x="9312942" y="5466796"/>
            <a:ext cx="2223067" cy="4910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298A980-D75B-2727-CC10-1949F9E8CF3A}"/>
              </a:ext>
            </a:extLst>
          </p:cNvPr>
          <p:cNvSpPr/>
          <p:nvPr/>
        </p:nvSpPr>
        <p:spPr>
          <a:xfrm>
            <a:off x="9568974" y="5932322"/>
            <a:ext cx="2223067" cy="4910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5F9B066-34FA-BDF3-1A99-CF8B903F3D4C}"/>
              </a:ext>
            </a:extLst>
          </p:cNvPr>
          <p:cNvSpPr/>
          <p:nvPr/>
        </p:nvSpPr>
        <p:spPr>
          <a:xfrm>
            <a:off x="8794243" y="5929866"/>
            <a:ext cx="777241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93F93CB-343F-81D1-C221-FC3E1D397F3E}"/>
              </a:ext>
            </a:extLst>
          </p:cNvPr>
          <p:cNvSpPr/>
          <p:nvPr/>
        </p:nvSpPr>
        <p:spPr>
          <a:xfrm>
            <a:off x="8794243" y="4978179"/>
            <a:ext cx="2997798" cy="49107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F93DCF9-3089-3835-78BA-6E54BBA00B5E}"/>
              </a:ext>
            </a:extLst>
          </p:cNvPr>
          <p:cNvSpPr/>
          <p:nvPr/>
        </p:nvSpPr>
        <p:spPr>
          <a:xfrm>
            <a:off x="9003796" y="4978179"/>
            <a:ext cx="2223067" cy="4910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FEF1D4E-75A7-C278-56E1-208D9C657B6A}"/>
              </a:ext>
            </a:extLst>
          </p:cNvPr>
          <p:cNvCxnSpPr>
            <a:cxnSpLocks/>
          </p:cNvCxnSpPr>
          <p:nvPr/>
        </p:nvCxnSpPr>
        <p:spPr>
          <a:xfrm>
            <a:off x="10998037" y="4975186"/>
            <a:ext cx="0" cy="143069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704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A9615-1A06-A762-D480-DC033F8D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Daint</a:t>
            </a:r>
            <a:r>
              <a:rPr lang="en-US" dirty="0"/>
              <a:t> Compute Node</a:t>
            </a: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2C1AC5F6-DCE2-1E8D-4C5D-7C1EC1DFD8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44452" y="1301640"/>
            <a:ext cx="8569130" cy="546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54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6B3D-458E-423D-33C9-0B544E9DC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Setonix</a:t>
            </a:r>
            <a:r>
              <a:rPr lang="en-US" dirty="0"/>
              <a:t> Compute Node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F75127-7963-8EE8-53AF-1888C8FC9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8971" y="1795592"/>
            <a:ext cx="8771021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65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390C891-C1B1-402A-AEBE-A9D1B378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2138-4AD6-B125-E269-81CD54559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Tests: </a:t>
            </a:r>
            <a:r>
              <a:rPr lang="en-US" dirty="0" err="1"/>
              <a:t>plan.execute</a:t>
            </a:r>
            <a:r>
              <a:rPr lang="en-US" dirty="0"/>
              <a:t>()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D1C77-6EBA-4EDC-61E0-CC3CDB16B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only GPU run + MPI communication + output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11899F-0865-6273-9315-D0664A63A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54" y="2529191"/>
            <a:ext cx="5435573" cy="4076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933004-1995-9F56-6AAF-5F44BF1D6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773" y="2524722"/>
            <a:ext cx="5435573" cy="4076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DEEE6E-2982-56A9-F29B-9A2DAE392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474" y="2536658"/>
            <a:ext cx="5434264" cy="407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9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5176</TotalTime>
  <Words>1059</Words>
  <Application>Microsoft Office PowerPoint</Application>
  <PresentationFormat>Widescreen</PresentationFormat>
  <Paragraphs>259</Paragraphs>
  <Slides>40</Slides>
  <Notes>0</Notes>
  <HiddenSlides>8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Distributed Fourier Domain Dedispersion on GPUs</vt:lpstr>
      <vt:lpstr>Pulsars</vt:lpstr>
      <vt:lpstr>SMART Pulsar Survey (2021)</vt:lpstr>
      <vt:lpstr>Dispersion</vt:lpstr>
      <vt:lpstr>Dispersion</vt:lpstr>
      <vt:lpstr>Dispersion</vt:lpstr>
      <vt:lpstr>Dispersion</vt:lpstr>
      <vt:lpstr>Fourier Domain Dedispersion</vt:lpstr>
      <vt:lpstr>Fourier Shift Example</vt:lpstr>
      <vt:lpstr>Fourier Shift Example</vt:lpstr>
      <vt:lpstr>Fourier Shift Example</vt:lpstr>
      <vt:lpstr>Fourier Shift Example</vt:lpstr>
      <vt:lpstr>Fourier Shift Example</vt:lpstr>
      <vt:lpstr>Fourier Domain Dedispersion</vt:lpstr>
      <vt:lpstr>Fourier Domain Dedispersion</vt:lpstr>
      <vt:lpstr>Fourier Domain Dedispersion</vt:lpstr>
      <vt:lpstr>FDD Implementation</vt:lpstr>
      <vt:lpstr>FDD Implementation: Current Status</vt:lpstr>
      <vt:lpstr>Distributed FDD Algorithm</vt:lpstr>
      <vt:lpstr>Distributed FDD Algorithm</vt:lpstr>
      <vt:lpstr>Distributed FDD Algorithm</vt:lpstr>
      <vt:lpstr>Distributed FDD Algorithm</vt:lpstr>
      <vt:lpstr>MPI Communication Pattern</vt:lpstr>
      <vt:lpstr>MPI Communication Pattern (3 Procs)</vt:lpstr>
      <vt:lpstr>MPI Communication Pattern (3 Procs)</vt:lpstr>
      <vt:lpstr>Output Using POSIX AIO</vt:lpstr>
      <vt:lpstr>Weak Scaling Tests </vt:lpstr>
      <vt:lpstr>Weak Scaling Tests: Read Bandwidth </vt:lpstr>
      <vt:lpstr>Weak Scaling Tests: Total Runtime</vt:lpstr>
      <vt:lpstr>Weak Scaling Tests: Scaling Efficiency</vt:lpstr>
      <vt:lpstr>Summary &amp; Outlook</vt:lpstr>
      <vt:lpstr>Thank you for your attention!</vt:lpstr>
      <vt:lpstr>Distributed FDD Algorithm</vt:lpstr>
      <vt:lpstr>Weak Scaling Tests: Read Bandwidth </vt:lpstr>
      <vt:lpstr>Weak Scaling Tests: Total Runtime</vt:lpstr>
      <vt:lpstr>Weak Scaling Tests: Scaling Efficiency</vt:lpstr>
      <vt:lpstr>MPI Communication Pattern</vt:lpstr>
      <vt:lpstr>Daint Compute Node</vt:lpstr>
      <vt:lpstr>Setonix Compute Node</vt:lpstr>
      <vt:lpstr>Weak Scaling Tests: plan.execute()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Piyush Panchal</dc:creator>
  <cp:lastModifiedBy>Piyush Panchal</cp:lastModifiedBy>
  <cp:revision>114</cp:revision>
  <dcterms:created xsi:type="dcterms:W3CDTF">2026-07-15T14:36:51Z</dcterms:created>
  <dcterms:modified xsi:type="dcterms:W3CDTF">2026-08-31T13:04:45Z</dcterms:modified>
</cp:coreProperties>
</file>