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7d3a4be6f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7d3a4be6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77d3a4be6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77d3a4be6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f733a212d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f733a212d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77d3a4be6f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77d3a4be6f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733a212de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f733a212de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77d3a4be6f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77d3a4be6f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77d3a4be6f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77d3a4be6f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10b3a7d3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d10b3a7d3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733a212de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f733a212de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733a212de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f733a212de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f733a212de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f733a212de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f733a212de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f733a212de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ede264347d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ede264347d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f9cdff2b28_2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f9cdff2b28_2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f9cdff2b28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f9cdff2b28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ede264347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ede264347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f0627b1a5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f0627b1a5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f0627b1a5b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f0627b1a5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ede264347d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ede264347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ede264347d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ede264347d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ede264347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ede264347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ede264347d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ede264347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3.jpg"/><Relationship Id="rId4" Type="http://schemas.openxmlformats.org/officeDocument/2006/relationships/image" Target="../media/image4.png"/><Relationship Id="rId5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10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oi.org/10.1093/mnras/stad1979" TargetMode="External"/><Relationship Id="rId4" Type="http://schemas.openxmlformats.org/officeDocument/2006/relationships/hyperlink" Target="https://doi.org/10.1051/0004-6361/202554596" TargetMode="External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g"/><Relationship Id="rId4" Type="http://schemas.openxmlformats.org/officeDocument/2006/relationships/image" Target="../media/image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gif"/><Relationship Id="rId4" Type="http://schemas.openxmlformats.org/officeDocument/2006/relationships/image" Target="../media/image30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gif"/><Relationship Id="rId4" Type="http://schemas.openxmlformats.org/officeDocument/2006/relationships/image" Target="../media/image27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2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Relationship Id="rId4" Type="http://schemas.openxmlformats.org/officeDocument/2006/relationships/image" Target="../media/image2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6.gif"/><Relationship Id="rId4" Type="http://schemas.openxmlformats.org/officeDocument/2006/relationships/image" Target="../media/image37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gif"/><Relationship Id="rId4" Type="http://schemas.openxmlformats.org/officeDocument/2006/relationships/image" Target="../media/image31.gif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9.gif"/><Relationship Id="rId4" Type="http://schemas.openxmlformats.org/officeDocument/2006/relationships/image" Target="../media/image35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gif"/><Relationship Id="rId4" Type="http://schemas.openxmlformats.org/officeDocument/2006/relationships/image" Target="../media/image34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200" y="0"/>
            <a:ext cx="9144003" cy="191247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6933820" y="-31270"/>
            <a:ext cx="2213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rgbClr val="FFFFFF"/>
                </a:solidFill>
              </a:rPr>
              <a:t>© Alan Dyer/AmazingSky.com</a:t>
            </a:r>
            <a:endParaRPr sz="800">
              <a:solidFill>
                <a:srgbClr val="E8E8E8"/>
              </a:solidFill>
              <a:highlight>
                <a:srgbClr val="1F1F1F"/>
              </a:highlight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8256171" y="4789267"/>
            <a:ext cx="966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FFFFFF"/>
                </a:solidFill>
              </a:rPr>
              <a:t>© SKAO</a:t>
            </a:r>
            <a:endParaRPr sz="1150">
              <a:solidFill>
                <a:schemeClr val="dk2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-44650" y="-31275"/>
            <a:ext cx="9188700" cy="5174700"/>
          </a:xfrm>
          <a:prstGeom prst="rect">
            <a:avLst/>
          </a:prstGeom>
          <a:solidFill>
            <a:srgbClr val="222222">
              <a:alpha val="4955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>
            <p:ph idx="4294967295" type="ctrTitle"/>
          </p:nvPr>
        </p:nvSpPr>
        <p:spPr>
          <a:xfrm>
            <a:off x="383150" y="485625"/>
            <a:ext cx="8520600" cy="15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</a:rPr>
              <a:t>TABASCAL: </a:t>
            </a:r>
            <a:endParaRPr b="1" sz="30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b="1" lang="en" sz="3000">
                <a:solidFill>
                  <a:schemeClr val="lt1"/>
                </a:solidFill>
              </a:rPr>
              <a:t>Latest Results on EDA2 Data</a:t>
            </a:r>
            <a:endParaRPr b="1" sz="3000">
              <a:solidFill>
                <a:schemeClr val="lt1"/>
              </a:solidFill>
            </a:endParaRPr>
          </a:p>
        </p:txBody>
      </p:sp>
      <p:sp>
        <p:nvSpPr>
          <p:cNvPr id="60" name="Google Shape;60;p13"/>
          <p:cNvSpPr txBox="1"/>
          <p:nvPr>
            <p:ph idx="4294967295" type="subTitle"/>
          </p:nvPr>
        </p:nvSpPr>
        <p:spPr>
          <a:xfrm>
            <a:off x="874500" y="3273050"/>
            <a:ext cx="7395000" cy="16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419">
                <a:solidFill>
                  <a:schemeClr val="lt1"/>
                </a:solidFill>
              </a:rPr>
              <a:t>Chris Finlay (EPFL)</a:t>
            </a:r>
            <a:endParaRPr b="1" sz="7419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lt1"/>
                </a:solidFill>
              </a:rPr>
              <a:t>Dylan Grigg (Curtin), </a:t>
            </a:r>
            <a:r>
              <a:rPr b="1" lang="en" sz="7200">
                <a:solidFill>
                  <a:schemeClr val="lt1"/>
                </a:solidFill>
              </a:rPr>
              <a:t>Simon Frasch (CSCS)</a:t>
            </a:r>
            <a:r>
              <a:rPr lang="en" sz="7200">
                <a:solidFill>
                  <a:schemeClr val="lt1"/>
                </a:solidFill>
              </a:rPr>
              <a:t>,</a:t>
            </a:r>
            <a:endParaRPr sz="72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lt1"/>
                </a:solidFill>
              </a:rPr>
              <a:t>Steven Tingay (Curtin),  Emma Tolley (EPFL)</a:t>
            </a:r>
            <a:endParaRPr sz="72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lt1"/>
                </a:solidFill>
              </a:rPr>
              <a:t>Bruce Bassett (Wits), M</a:t>
            </a:r>
            <a:r>
              <a:rPr lang="en" sz="7200">
                <a:solidFill>
                  <a:schemeClr val="lt1"/>
                </a:solidFill>
              </a:rPr>
              <a:t>artin Kunz (UniGe), Nadeem Oozeer (Rhodes) </a:t>
            </a:r>
            <a:endParaRPr sz="72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7200">
                <a:solidFill>
                  <a:schemeClr val="lt1"/>
                </a:solidFill>
              </a:rPr>
              <a:t> </a:t>
            </a:r>
            <a:endParaRPr sz="7200">
              <a:solidFill>
                <a:schemeClr val="lt1"/>
              </a:solidFill>
            </a:endParaRPr>
          </a:p>
        </p:txBody>
      </p:sp>
      <p:pic>
        <p:nvPicPr>
          <p:cNvPr id="61" name="Google Shape;61;p13" title="Logo-SKA-web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77853" y="1905012"/>
            <a:ext cx="3331198" cy="1360574"/>
          </a:xfrm>
          <a:prstGeom prst="rect">
            <a:avLst/>
          </a:prstGeom>
          <a:solidFill>
            <a:srgbClr val="222222">
              <a:alpha val="49550"/>
            </a:srgbClr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420">
                <a:solidFill>
                  <a:schemeClr val="lt1"/>
                </a:solidFill>
              </a:rPr>
              <a:t>Crowded Radio Spectrum – Opportunistic Astronomers</a:t>
            </a:r>
            <a:endParaRPr b="1" sz="2420">
              <a:solidFill>
                <a:schemeClr val="lt1"/>
              </a:solidFill>
            </a:endParaRPr>
          </a:p>
        </p:txBody>
      </p:sp>
      <p:pic>
        <p:nvPicPr>
          <p:cNvPr id="67" name="Google Shape;67;p14" title="Screenshot 2025-08-25 at 16.37.5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70125"/>
            <a:ext cx="8839204" cy="3025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 title="Screenshot 2025-08-25 at 16.38.47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8539" y="1160750"/>
            <a:ext cx="8883548" cy="3656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200" y="0"/>
            <a:ext cx="9144003" cy="19124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6933820" y="-31270"/>
            <a:ext cx="22131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rgbClr val="FFFFFF"/>
                </a:solidFill>
              </a:rPr>
              <a:t>© Alan Dyer/AmazingSky.com</a:t>
            </a:r>
            <a:endParaRPr sz="800">
              <a:solidFill>
                <a:srgbClr val="E8E8E8"/>
              </a:solidFill>
              <a:highlight>
                <a:srgbClr val="1F1F1F"/>
              </a:highlight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8256171" y="4789267"/>
            <a:ext cx="966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FFFFFF"/>
                </a:solidFill>
              </a:rPr>
              <a:t>© SKAO</a:t>
            </a:r>
            <a:endParaRPr sz="1150">
              <a:solidFill>
                <a:schemeClr val="dk2"/>
              </a:solidFill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8000" y="829634"/>
            <a:ext cx="8267699" cy="3867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Unintended Electromagnetic Radiation (UEMR)</a:t>
            </a:r>
            <a:endParaRPr b="1"/>
          </a:p>
        </p:txBody>
      </p:sp>
      <p:pic>
        <p:nvPicPr>
          <p:cNvPr id="83" name="Google Shape;83;p16" title="Screenshot 2025-08-26 at 00.30.4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925" y="1108075"/>
            <a:ext cx="5860573" cy="3174776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 txBox="1"/>
          <p:nvPr/>
        </p:nvSpPr>
        <p:spPr>
          <a:xfrm>
            <a:off x="593950" y="4282850"/>
            <a:ext cx="2513400" cy="4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Di Vruno et al. 2023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5911550" y="1300475"/>
            <a:ext cx="3094800" cy="36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Starlink detection above LOFAR telescope (Netherlands)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110 - 188 MHz</a:t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Narrowband</a:t>
            </a:r>
            <a:r>
              <a:rPr lang="en" sz="1800">
                <a:solidFill>
                  <a:schemeClr val="dk2"/>
                </a:solidFill>
              </a:rPr>
              <a:t> and broadband emission </a:t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Some FM reflections</a:t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●"/>
            </a:pPr>
            <a:r>
              <a:rPr lang="en" sz="1800">
                <a:solidFill>
                  <a:srgbClr val="FF0000"/>
                </a:solidFill>
              </a:rPr>
              <a:t>RA protected band</a:t>
            </a:r>
            <a:endParaRPr sz="1800">
              <a:solidFill>
                <a:srgbClr val="FF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6" name="Google Shape;86;p16"/>
          <p:cNvSpPr/>
          <p:nvPr/>
        </p:nvSpPr>
        <p:spPr>
          <a:xfrm rot="2702311">
            <a:off x="3825591" y="3257198"/>
            <a:ext cx="2524372" cy="415355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311700" y="253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Radio Interferometry Primer</a:t>
            </a:r>
            <a:endParaRPr b="1"/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0150" y="826275"/>
            <a:ext cx="6663706" cy="4164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Trajectory-based RFI subtraction and calibration</a:t>
            </a:r>
            <a:endParaRPr b="1"/>
          </a:p>
        </p:txBody>
      </p:sp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227294" y="1152475"/>
            <a:ext cx="8704200" cy="14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TABASCAL - </a:t>
            </a:r>
            <a:r>
              <a:rPr b="1" lang="en" u="sng">
                <a:solidFill>
                  <a:schemeClr val="hlink"/>
                </a:solidFill>
                <a:hlinkClick r:id="rId3"/>
              </a:rPr>
              <a:t>arXiv:2301.04188 (MNRAS 2023)</a:t>
            </a:r>
            <a:r>
              <a:rPr b="1" lang="en">
                <a:solidFill>
                  <a:schemeClr val="dk1"/>
                </a:solidFill>
              </a:rPr>
              <a:t>, </a:t>
            </a:r>
            <a:r>
              <a:rPr b="1" lang="en" u="sng">
                <a:solidFill>
                  <a:schemeClr val="hlink"/>
                </a:solidFill>
                <a:hlinkClick r:id="rId4"/>
              </a:rPr>
              <a:t>arXiv:2502.00106 (A&amp;A 2025)</a:t>
            </a:r>
            <a:r>
              <a:rPr b="1" lang="en">
                <a:solidFill>
                  <a:schemeClr val="dk1"/>
                </a:solidFill>
              </a:rPr>
              <a:t> 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Bayesian forward model for RFI signal, astronomical signal, and antenna gains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Use RFI </a:t>
            </a:r>
            <a:r>
              <a:rPr lang="en">
                <a:solidFill>
                  <a:schemeClr val="dk1"/>
                </a:solidFill>
              </a:rPr>
              <a:t>trajectories</a:t>
            </a:r>
            <a:r>
              <a:rPr lang="en">
                <a:solidFill>
                  <a:schemeClr val="dk1"/>
                </a:solidFill>
              </a:rPr>
              <a:t> to separate </a:t>
            </a:r>
            <a:r>
              <a:rPr lang="en">
                <a:solidFill>
                  <a:schemeClr val="dk1"/>
                </a:solidFill>
              </a:rPr>
              <a:t>astronomical</a:t>
            </a:r>
            <a:r>
              <a:rPr lang="en">
                <a:solidFill>
                  <a:schemeClr val="dk1"/>
                </a:solidFill>
              </a:rPr>
              <a:t> and RFI signals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37400" y="2495900"/>
            <a:ext cx="5084001" cy="2378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MeerKAT simulated data results</a:t>
            </a:r>
            <a:endParaRPr b="1"/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050" y="1094150"/>
            <a:ext cx="4377801" cy="391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094150"/>
            <a:ext cx="4317076" cy="404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9"/>
          <p:cNvSpPr txBox="1"/>
          <p:nvPr/>
        </p:nvSpPr>
        <p:spPr>
          <a:xfrm>
            <a:off x="6929725" y="538025"/>
            <a:ext cx="21093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Finlay et al. 2025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Engineering Development Array 2 - EDA2</a:t>
            </a:r>
            <a:endParaRPr b="1"/>
          </a:p>
        </p:txBody>
      </p:sp>
      <p:pic>
        <p:nvPicPr>
          <p:cNvPr id="113" name="Google Shape;113;p20" title="MWA-Dipol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9936" y="2530838"/>
            <a:ext cx="3750502" cy="2501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 title="The-Engineering-Development-Array-2-the-instrument-used-for-this-work_W64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3050" y="1017725"/>
            <a:ext cx="2956982" cy="3820976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/>
          <p:nvPr/>
        </p:nvSpPr>
        <p:spPr>
          <a:xfrm>
            <a:off x="731700" y="1119100"/>
            <a:ext cx="4325700" cy="14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SKA-Low Station from MWA dipoles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Used as an interferometer in our data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29 days - 1806 unique starlink sats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>
            <a:off x="311700" y="144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Starlink 150.8 MHz, 3 mins, ~800 kHz, XX polarisation </a:t>
            </a:r>
            <a:endParaRPr b="1"/>
          </a:p>
        </p:txBody>
      </p:sp>
      <p:pic>
        <p:nvPicPr>
          <p:cNvPr id="121" name="Google Shape;121;p21"/>
          <p:cNvPicPr preferRelativeResize="0"/>
          <p:nvPr/>
        </p:nvPicPr>
        <p:blipFill rotWithShape="1">
          <a:blip r:embed="rId3">
            <a:alphaModFix/>
          </a:blip>
          <a:srcRect b="0" l="0" r="0" t="11770"/>
          <a:stretch/>
        </p:blipFill>
        <p:spPr>
          <a:xfrm>
            <a:off x="185950" y="834025"/>
            <a:ext cx="6400753" cy="4273976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/>
          <p:cNvSpPr/>
          <p:nvPr/>
        </p:nvSpPr>
        <p:spPr>
          <a:xfrm>
            <a:off x="2112500" y="885075"/>
            <a:ext cx="1862100" cy="203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1"/>
          <p:cNvSpPr/>
          <p:nvPr/>
        </p:nvSpPr>
        <p:spPr>
          <a:xfrm>
            <a:off x="3974600" y="928925"/>
            <a:ext cx="1862100" cy="203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1"/>
          <p:cNvSpPr/>
          <p:nvPr/>
        </p:nvSpPr>
        <p:spPr>
          <a:xfrm>
            <a:off x="250400" y="3035200"/>
            <a:ext cx="1862100" cy="203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/>
          <p:nvPr/>
        </p:nvSpPr>
        <p:spPr>
          <a:xfrm>
            <a:off x="2112500" y="3035200"/>
            <a:ext cx="1862100" cy="203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1"/>
          <p:cNvSpPr/>
          <p:nvPr/>
        </p:nvSpPr>
        <p:spPr>
          <a:xfrm>
            <a:off x="3974600" y="3035200"/>
            <a:ext cx="1862100" cy="203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1"/>
          <p:cNvSpPr/>
          <p:nvPr/>
        </p:nvSpPr>
        <p:spPr>
          <a:xfrm>
            <a:off x="5771900" y="3035200"/>
            <a:ext cx="933000" cy="2037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1"/>
          <p:cNvSpPr txBox="1"/>
          <p:nvPr/>
        </p:nvSpPr>
        <p:spPr>
          <a:xfrm>
            <a:off x="6790425" y="990975"/>
            <a:ext cx="2241000" cy="38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AutoNum type="arabicParenR"/>
            </a:pPr>
            <a:r>
              <a:rPr lang="en" sz="1800">
                <a:solidFill>
                  <a:schemeClr val="dk2"/>
                </a:solidFill>
              </a:rPr>
              <a:t>Residual signal from modelled Starlink satellite</a:t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AutoNum type="arabicParenR"/>
            </a:pPr>
            <a:r>
              <a:rPr lang="en" sz="1800">
                <a:solidFill>
                  <a:schemeClr val="dk2"/>
                </a:solidFill>
              </a:rPr>
              <a:t>Unmodelled horizon source of unknown origin single 2s spike</a:t>
            </a:r>
            <a:endParaRPr sz="1800">
              <a:solidFill>
                <a:schemeClr val="dk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AutoNum type="arabicParenR"/>
            </a:pPr>
            <a:r>
              <a:rPr lang="en" sz="1800">
                <a:solidFill>
                  <a:schemeClr val="dk2"/>
                </a:solidFill>
              </a:rPr>
              <a:t>Unmodelled Starlink satellite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9" name="Google Shape;129;p21"/>
          <p:cNvSpPr/>
          <p:nvPr/>
        </p:nvSpPr>
        <p:spPr>
          <a:xfrm rot="-1409386">
            <a:off x="1235288" y="2594117"/>
            <a:ext cx="5914420" cy="273817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1"/>
          <p:cNvSpPr/>
          <p:nvPr/>
        </p:nvSpPr>
        <p:spPr>
          <a:xfrm rot="-1409467">
            <a:off x="1422831" y="3484468"/>
            <a:ext cx="5609287" cy="273817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1"/>
          <p:cNvSpPr/>
          <p:nvPr/>
        </p:nvSpPr>
        <p:spPr>
          <a:xfrm rot="331152">
            <a:off x="1304799" y="3723557"/>
            <a:ext cx="5558368" cy="273975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1"/>
          <p:cNvSpPr/>
          <p:nvPr/>
        </p:nvSpPr>
        <p:spPr>
          <a:xfrm>
            <a:off x="6704900" y="2131431"/>
            <a:ext cx="2241000" cy="2979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1"/>
          <p:cNvSpPr/>
          <p:nvPr/>
        </p:nvSpPr>
        <p:spPr>
          <a:xfrm>
            <a:off x="6790425" y="3783725"/>
            <a:ext cx="2353500" cy="1359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2" title="corrected_xx_nocal_el10_map_mfs-chan_0-26.gif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6500" y="1322277"/>
            <a:ext cx="3676650" cy="368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 title="tab_rfi_res_xx_nocal_el10_map_mfs-chan_0-26.gif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9900" y="1322277"/>
            <a:ext cx="3676650" cy="368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2"/>
          <p:cNvSpPr txBox="1"/>
          <p:nvPr/>
        </p:nvSpPr>
        <p:spPr>
          <a:xfrm>
            <a:off x="1980026" y="942700"/>
            <a:ext cx="12696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Raw Data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41" name="Google Shape;141;p22"/>
          <p:cNvSpPr txBox="1"/>
          <p:nvPr/>
        </p:nvSpPr>
        <p:spPr>
          <a:xfrm>
            <a:off x="5625275" y="942700"/>
            <a:ext cx="23259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RFI Subtracted Data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42" name="Google Shape;142;p22"/>
          <p:cNvSpPr txBox="1"/>
          <p:nvPr>
            <p:ph type="title"/>
          </p:nvPr>
        </p:nvSpPr>
        <p:spPr>
          <a:xfrm>
            <a:off x="311700" y="144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Starlink 150.8 MHz, 3 mins, ~800 kHz, XX polarisation </a:t>
            </a:r>
            <a:endParaRPr b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3" title="tab_ast_xx_nocal_el10_map_mfs-chan_0-26.gif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3000" y="1331827"/>
            <a:ext cx="3657600" cy="366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3" title="tab_rfi_xx_nocal_el10_map_mfs-chan_0-26.gif"/>
          <p:cNvPicPr preferRelativeResize="0"/>
          <p:nvPr/>
        </p:nvPicPr>
        <p:blipFill rotWithShape="1">
          <a:blip r:embed="rId4">
            <a:alphaModFix/>
          </a:blip>
          <a:srcRect b="259" l="0" r="0" t="259"/>
          <a:stretch/>
        </p:blipFill>
        <p:spPr>
          <a:xfrm>
            <a:off x="4887000" y="1331827"/>
            <a:ext cx="3676650" cy="366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3"/>
          <p:cNvSpPr txBox="1"/>
          <p:nvPr/>
        </p:nvSpPr>
        <p:spPr>
          <a:xfrm>
            <a:off x="1237400" y="942700"/>
            <a:ext cx="26688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Astronomical Estimate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50" name="Google Shape;150;p23"/>
          <p:cNvSpPr txBox="1"/>
          <p:nvPr/>
        </p:nvSpPr>
        <p:spPr>
          <a:xfrm>
            <a:off x="5965425" y="942700"/>
            <a:ext cx="15198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RFI Estimate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51" name="Google Shape;151;p23"/>
          <p:cNvSpPr txBox="1"/>
          <p:nvPr>
            <p:ph type="title"/>
          </p:nvPr>
        </p:nvSpPr>
        <p:spPr>
          <a:xfrm>
            <a:off x="311700" y="144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Starlink 150.8 MHz, 3 mins, ~800 kHz, XX polarisation </a:t>
            </a:r>
            <a:endParaRPr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Results on Starlink across 151 MHz &amp; 170 MHz</a:t>
            </a:r>
            <a:endParaRPr b="1"/>
          </a:p>
        </p:txBody>
      </p:sp>
      <p:pic>
        <p:nvPicPr>
          <p:cNvPr id="157" name="Google Shape;15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800" y="1170125"/>
            <a:ext cx="7912397" cy="3820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5"/>
          <p:cNvSpPr txBox="1"/>
          <p:nvPr>
            <p:ph idx="1" type="body"/>
          </p:nvPr>
        </p:nvSpPr>
        <p:spPr>
          <a:xfrm>
            <a:off x="311700" y="905525"/>
            <a:ext cx="8520600" cy="39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Successful separation of 19/20 modelled Starlink </a:t>
            </a:r>
            <a:r>
              <a:rPr lang="en">
                <a:solidFill>
                  <a:schemeClr val="dk1"/>
                </a:solidFill>
              </a:rPr>
              <a:t>satellites</a:t>
            </a:r>
            <a:r>
              <a:rPr lang="en">
                <a:solidFill>
                  <a:schemeClr val="dk1"/>
                </a:solidFill>
              </a:rPr>
              <a:t> with broadband emission into the image noise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Up to 8500 factor suppression for strong contamination – Ask me :-)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Current failure modes identified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Need for more specific signal models per satellite</a:t>
            </a:r>
            <a:endParaRPr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Paper on EDA2 data in preparation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Further GPU kernel refinements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Image-domain predictions (Imaging)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Fixed sky and point source components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Learnable point sources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Learnable dense sky with diffuse and/or sparse structure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63" name="Google Shape;163;p25"/>
          <p:cNvSpPr txBox="1"/>
          <p:nvPr>
            <p:ph type="title"/>
          </p:nvPr>
        </p:nvSpPr>
        <p:spPr>
          <a:xfrm>
            <a:off x="485275" y="2782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Conclusions &amp; Upcoming Work</a:t>
            </a:r>
            <a:endParaRPr b="1"/>
          </a:p>
        </p:txBody>
      </p:sp>
      <p:pic>
        <p:nvPicPr>
          <p:cNvPr id="164" name="Google Shape;164;p25" title="tabascal-github-q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1988" y="2308536"/>
            <a:ext cx="2576200" cy="257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5"/>
          <p:cNvSpPr txBox="1"/>
          <p:nvPr/>
        </p:nvSpPr>
        <p:spPr>
          <a:xfrm>
            <a:off x="6565300" y="4684636"/>
            <a:ext cx="20496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Papers &amp; Code</a:t>
            </a:r>
            <a:endParaRPr b="1" sz="1800">
              <a:solidFill>
                <a:schemeClr val="dk1"/>
              </a:solidFill>
            </a:endParaRPr>
          </a:p>
        </p:txBody>
      </p:sp>
      <p:sp>
        <p:nvSpPr>
          <p:cNvPr id="166" name="Google Shape;166;p25"/>
          <p:cNvSpPr txBox="1"/>
          <p:nvPr/>
        </p:nvSpPr>
        <p:spPr>
          <a:xfrm>
            <a:off x="6565300" y="2143961"/>
            <a:ext cx="20496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TABASCAL</a:t>
            </a:r>
            <a:endParaRPr b="1" sz="1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Peak Memory Usage - 32 </a:t>
            </a:r>
            <a:r>
              <a:rPr b="1" lang="en" u="sng"/>
              <a:t>100 Jy</a:t>
            </a:r>
            <a:r>
              <a:rPr b="1" lang="en"/>
              <a:t> satellites</a:t>
            </a:r>
            <a:endParaRPr b="1"/>
          </a:p>
        </p:txBody>
      </p:sp>
      <p:pic>
        <p:nvPicPr>
          <p:cNvPr id="172" name="Google Shape;172;p26" title="talk-phase-memor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1463" y="1161775"/>
            <a:ext cx="6781071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End-to-End Runtime</a:t>
            </a:r>
            <a:r>
              <a:rPr b="1" lang="en"/>
              <a:t> - 32 </a:t>
            </a:r>
            <a:r>
              <a:rPr b="1" lang="en" u="sng"/>
              <a:t>100 Jy</a:t>
            </a:r>
            <a:r>
              <a:rPr b="1" lang="en"/>
              <a:t> satellites</a:t>
            </a:r>
            <a:endParaRPr b="1"/>
          </a:p>
        </p:txBody>
      </p:sp>
      <p:pic>
        <p:nvPicPr>
          <p:cNvPr id="178" name="Google Shape;178;p27" title="talk-phase-runtime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1463" y="1161775"/>
            <a:ext cx="6781071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8" title="real_spectrogram_maxabs_chan_0-2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6775" y="918674"/>
            <a:ext cx="1759851" cy="4200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 title="tab_rfi_multisat_fp32_map_spectrogram_maxabs_chan_0-2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48824" y="941222"/>
            <a:ext cx="1759851" cy="4200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 title="tab_res_multisat_fp32_map_spectrogram_std_chan_0-26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01775" y="918663"/>
            <a:ext cx="1759851" cy="4200361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8"/>
          <p:cNvSpPr txBox="1"/>
          <p:nvPr>
            <p:ph type="title"/>
          </p:nvPr>
        </p:nvSpPr>
        <p:spPr>
          <a:xfrm>
            <a:off x="311700" y="3262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320"/>
              <a:t>Starlink V2-Mini Observation - 144 s, 170.3 MHz, 26 Channel</a:t>
            </a:r>
            <a:endParaRPr sz="2320"/>
          </a:p>
        </p:txBody>
      </p:sp>
      <p:sp>
        <p:nvSpPr>
          <p:cNvPr id="187" name="Google Shape;187;p28"/>
          <p:cNvSpPr txBox="1"/>
          <p:nvPr/>
        </p:nvSpPr>
        <p:spPr>
          <a:xfrm>
            <a:off x="1789850" y="605325"/>
            <a:ext cx="1193700" cy="2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Raw Data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88" name="Google Shape;188;p28"/>
          <p:cNvSpPr txBox="1"/>
          <p:nvPr/>
        </p:nvSpPr>
        <p:spPr>
          <a:xfrm>
            <a:off x="3839650" y="643483"/>
            <a:ext cx="1378200" cy="2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RFI Estimate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89" name="Google Shape;189;p28"/>
          <p:cNvSpPr txBox="1"/>
          <p:nvPr/>
        </p:nvSpPr>
        <p:spPr>
          <a:xfrm>
            <a:off x="5992600" y="611428"/>
            <a:ext cx="1378200" cy="2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Residuals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9"/>
          <p:cNvSpPr txBox="1"/>
          <p:nvPr>
            <p:ph type="title"/>
          </p:nvPr>
        </p:nvSpPr>
        <p:spPr>
          <a:xfrm>
            <a:off x="810450" y="0"/>
            <a:ext cx="8022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Starlink v2-Mini Observations</a:t>
            </a:r>
            <a:endParaRPr b="1"/>
          </a:p>
        </p:txBody>
      </p:sp>
      <p:pic>
        <p:nvPicPr>
          <p:cNvPr id="195" name="Google Shape;195;p29" title="Screenshot 2026-07-02 at 15.35.4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0533" y="613500"/>
            <a:ext cx="7232876" cy="2224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9" title="Screenshot 2026-07-02 at 15.37.2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0533" y="2879250"/>
            <a:ext cx="7232876" cy="2200226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9"/>
          <p:cNvSpPr txBox="1"/>
          <p:nvPr/>
        </p:nvSpPr>
        <p:spPr>
          <a:xfrm>
            <a:off x="0" y="3137725"/>
            <a:ext cx="1933500" cy="16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5 sats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&lt; 10 SNR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2 - 114 SNR range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98" name="Google Shape;198;p29"/>
          <p:cNvSpPr txBox="1"/>
          <p:nvPr/>
        </p:nvSpPr>
        <p:spPr>
          <a:xfrm>
            <a:off x="0" y="866525"/>
            <a:ext cx="1933500" cy="16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5 sats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5 - 73 SNR range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30" title="Screenshot 2026-07-02 at 15.39.0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3575" y="566333"/>
            <a:ext cx="7181850" cy="2209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0" title="Screenshot 2026-07-02 at 15.44.2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3575" y="2848050"/>
            <a:ext cx="7274122" cy="2209251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0"/>
          <p:cNvSpPr txBox="1"/>
          <p:nvPr>
            <p:ph type="title"/>
          </p:nvPr>
        </p:nvSpPr>
        <p:spPr>
          <a:xfrm>
            <a:off x="981075" y="0"/>
            <a:ext cx="7851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Solrad 7b Observation</a:t>
            </a:r>
            <a:endParaRPr b="1"/>
          </a:p>
        </p:txBody>
      </p:sp>
      <p:sp>
        <p:nvSpPr>
          <p:cNvPr id="206" name="Google Shape;206;p30"/>
          <p:cNvSpPr txBox="1"/>
          <p:nvPr/>
        </p:nvSpPr>
        <p:spPr>
          <a:xfrm>
            <a:off x="0" y="856000"/>
            <a:ext cx="1933500" cy="16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1.2e6 Jy Peak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38 - 46 dB suppression 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07" name="Google Shape;207;p30"/>
          <p:cNvSpPr txBox="1"/>
          <p:nvPr/>
        </p:nvSpPr>
        <p:spPr>
          <a:xfrm>
            <a:off x="0" y="3137725"/>
            <a:ext cx="1933500" cy="16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2.5</a:t>
            </a:r>
            <a:r>
              <a:rPr lang="en" sz="1800">
                <a:solidFill>
                  <a:schemeClr val="dk1"/>
                </a:solidFill>
              </a:rPr>
              <a:t>e3 Jy MFS Peak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13 - 24 dB suppression 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1"/>
          <p:cNvSpPr txBox="1"/>
          <p:nvPr>
            <p:ph type="title"/>
          </p:nvPr>
        </p:nvSpPr>
        <p:spPr>
          <a:xfrm>
            <a:off x="311700" y="369997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Solrad 7b Observation - Raw Data</a:t>
            </a:r>
            <a:endParaRPr/>
          </a:p>
        </p:txBody>
      </p:sp>
      <p:pic>
        <p:nvPicPr>
          <p:cNvPr id="213" name="Google Shape;213;p31" title="solrad_chan6-17_real_fluxcal_fluxcal_astzero_ct6_map_mfs-chan_0-11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050" y="1413965"/>
            <a:ext cx="3657600" cy="366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1" title="solrad_chan19_real_fluxcal_fluxcal_astzero_ct10_map_mfs-chan_0-0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5219" y="1432868"/>
            <a:ext cx="3657600" cy="362932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1"/>
          <p:cNvSpPr txBox="1"/>
          <p:nvPr/>
        </p:nvSpPr>
        <p:spPr>
          <a:xfrm>
            <a:off x="1019850" y="1022983"/>
            <a:ext cx="2748000" cy="3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Weak Contamination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16" name="Google Shape;216;p31"/>
          <p:cNvSpPr txBox="1"/>
          <p:nvPr/>
        </p:nvSpPr>
        <p:spPr>
          <a:xfrm>
            <a:off x="5280025" y="1022983"/>
            <a:ext cx="2748000" cy="3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Strong Contamination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2"/>
          <p:cNvSpPr txBox="1"/>
          <p:nvPr>
            <p:ph type="title"/>
          </p:nvPr>
        </p:nvSpPr>
        <p:spPr>
          <a:xfrm>
            <a:off x="311700" y="369997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Solrad Observation - Astronomical Estimate</a:t>
            </a:r>
            <a:endParaRPr/>
          </a:p>
        </p:txBody>
      </p:sp>
      <p:pic>
        <p:nvPicPr>
          <p:cNvPr id="222" name="Google Shape;222;p32" title="solrad_chan_6-17_tab_ast_fluxcal_astzero_ct6_map_mfs-chan_0-11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460" y="1446615"/>
            <a:ext cx="3596778" cy="3606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2" title="solrad_chan19_tab_ast_fluxcal_astzero_ct10_map_mfs-chan_0-0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5625" y="1446602"/>
            <a:ext cx="3596800" cy="3606167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2"/>
          <p:cNvSpPr txBox="1"/>
          <p:nvPr/>
        </p:nvSpPr>
        <p:spPr>
          <a:xfrm>
            <a:off x="1019850" y="1066025"/>
            <a:ext cx="2748000" cy="3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Weak Contamination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25" name="Google Shape;225;p32"/>
          <p:cNvSpPr txBox="1"/>
          <p:nvPr/>
        </p:nvSpPr>
        <p:spPr>
          <a:xfrm>
            <a:off x="5280025" y="1066025"/>
            <a:ext cx="2748000" cy="3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Strong Contamination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"/>
          <p:cNvSpPr txBox="1"/>
          <p:nvPr>
            <p:ph type="title"/>
          </p:nvPr>
        </p:nvSpPr>
        <p:spPr>
          <a:xfrm>
            <a:off x="311700" y="369997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320"/>
              <a:t>Starlink V2-Mini Observation - 144 s, 170.3 MHz, 26 Channel</a:t>
            </a:r>
            <a:endParaRPr sz="2320"/>
          </a:p>
        </p:txBody>
      </p:sp>
      <p:pic>
        <p:nvPicPr>
          <p:cNvPr id="231" name="Google Shape;231;p33" title="real_mfs-chan_0-26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6500" y="1322277"/>
            <a:ext cx="3676650" cy="368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3" title="tab_rfi_res_multisat_fp32_map_mfs-chan_0-26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9900" y="1322277"/>
            <a:ext cx="3676650" cy="368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3"/>
          <p:cNvSpPr txBox="1"/>
          <p:nvPr/>
        </p:nvSpPr>
        <p:spPr>
          <a:xfrm>
            <a:off x="1980026" y="942700"/>
            <a:ext cx="12696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Raw Data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34" name="Google Shape;234;p33"/>
          <p:cNvSpPr txBox="1"/>
          <p:nvPr/>
        </p:nvSpPr>
        <p:spPr>
          <a:xfrm>
            <a:off x="5625275" y="942700"/>
            <a:ext cx="23259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RFI Subtracted Data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34" title="tab_ast_multisat_fp32_map_mfs-chan_0-26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000" y="1331827"/>
            <a:ext cx="3657600" cy="366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4" title="tab_rfi_multisat_fp32_map_mfs-chan_0-26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7000" y="1331827"/>
            <a:ext cx="3676650" cy="366712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4"/>
          <p:cNvSpPr txBox="1"/>
          <p:nvPr/>
        </p:nvSpPr>
        <p:spPr>
          <a:xfrm>
            <a:off x="1237400" y="942700"/>
            <a:ext cx="26688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Astronomical Estimate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42" name="Google Shape;242;p34"/>
          <p:cNvSpPr txBox="1"/>
          <p:nvPr/>
        </p:nvSpPr>
        <p:spPr>
          <a:xfrm>
            <a:off x="5965425" y="942700"/>
            <a:ext cx="15198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RFI Estimate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43" name="Google Shape;243;p34"/>
          <p:cNvSpPr txBox="1"/>
          <p:nvPr>
            <p:ph type="title"/>
          </p:nvPr>
        </p:nvSpPr>
        <p:spPr>
          <a:xfrm>
            <a:off x="311700" y="369997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320"/>
              <a:t>Starlink V2-Mini Observation - 144 s, 170.3 MHz, 26 Channel</a:t>
            </a:r>
            <a:endParaRPr sz="232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