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handoutMasterIdLst>
    <p:handoutMasterId r:id="rId32"/>
  </p:handoutMasterIdLst>
  <p:sldIdLst>
    <p:sldId id="261" r:id="rId2"/>
    <p:sldId id="377" r:id="rId3"/>
    <p:sldId id="374" r:id="rId4"/>
    <p:sldId id="376" r:id="rId5"/>
    <p:sldId id="378" r:id="rId6"/>
    <p:sldId id="380" r:id="rId7"/>
    <p:sldId id="379" r:id="rId8"/>
    <p:sldId id="343" r:id="rId9"/>
    <p:sldId id="338" r:id="rId10"/>
    <p:sldId id="339" r:id="rId11"/>
    <p:sldId id="340" r:id="rId12"/>
    <p:sldId id="275" r:id="rId13"/>
    <p:sldId id="342" r:id="rId14"/>
    <p:sldId id="319" r:id="rId15"/>
    <p:sldId id="312" r:id="rId16"/>
    <p:sldId id="344" r:id="rId17"/>
    <p:sldId id="383" r:id="rId18"/>
    <p:sldId id="346" r:id="rId19"/>
    <p:sldId id="384" r:id="rId20"/>
    <p:sldId id="337" r:id="rId21"/>
    <p:sldId id="310" r:id="rId22"/>
    <p:sldId id="368" r:id="rId23"/>
    <p:sldId id="360" r:id="rId24"/>
    <p:sldId id="385" r:id="rId25"/>
    <p:sldId id="386" r:id="rId26"/>
    <p:sldId id="387" r:id="rId27"/>
    <p:sldId id="352" r:id="rId28"/>
    <p:sldId id="347" r:id="rId29"/>
    <p:sldId id="357" r:id="rId3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9" orient="horz" pos="3923" userDrawn="1">
          <p15:clr>
            <a:srgbClr val="A4A3A4"/>
          </p15:clr>
        </p15:guide>
        <p15:guide id="11" pos="272" userDrawn="1">
          <p15:clr>
            <a:srgbClr val="A4A3A4"/>
          </p15:clr>
        </p15:guide>
        <p15:guide id="12" pos="7408" userDrawn="1">
          <p15:clr>
            <a:srgbClr val="A4A3A4"/>
          </p15:clr>
        </p15:guide>
        <p15:guide id="14" pos="3961" userDrawn="1">
          <p15:clr>
            <a:srgbClr val="A4A3A4"/>
          </p15:clr>
        </p15:guide>
        <p15:guide id="15" pos="3719" userDrawn="1">
          <p15:clr>
            <a:srgbClr val="A4A3A4"/>
          </p15:clr>
        </p15:guide>
        <p15:guide id="17" orient="horz" pos="2309" userDrawn="1">
          <p15:clr>
            <a:srgbClr val="A4A3A4"/>
          </p15:clr>
        </p15:guide>
        <p15:guide id="18" orient="horz" pos="691" userDrawn="1">
          <p15:clr>
            <a:srgbClr val="A4A3A4"/>
          </p15:clr>
        </p15:guide>
        <p15:guide id="19"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guel Gila" initials="MG" lastIdx="5" clrIdx="0">
    <p:extLst>
      <p:ext uri="{19B8F6BF-5375-455C-9EA6-DF929625EA0E}">
        <p15:presenceInfo xmlns:p15="http://schemas.microsoft.com/office/powerpoint/2012/main" userId="c9811862-bf09-4028-a34c-b75294d0a76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5F5"/>
    <a:srgbClr val="1F1F1F"/>
    <a:srgbClr val="FFFFFF"/>
    <a:srgbClr val="7B7B7B"/>
    <a:srgbClr val="A60B16"/>
    <a:srgbClr val="E200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50" autoAdjust="0"/>
    <p:restoredTop sz="77660" autoAdjust="0"/>
  </p:normalViewPr>
  <p:slideViewPr>
    <p:cSldViewPr showGuides="1">
      <p:cViewPr varScale="1">
        <p:scale>
          <a:sx n="93" d="100"/>
          <a:sy n="93" d="100"/>
        </p:scale>
        <p:origin x="1752" y="208"/>
      </p:cViewPr>
      <p:guideLst>
        <p:guide orient="horz" pos="3923"/>
        <p:guide pos="272"/>
        <p:guide pos="7408"/>
        <p:guide pos="3961"/>
        <p:guide pos="3719"/>
        <p:guide orient="horz" pos="2309"/>
        <p:guide orient="horz" pos="691"/>
        <p:guide pos="384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11" d="100"/>
        <a:sy n="111" d="100"/>
      </p:scale>
      <p:origin x="0" y="0"/>
    </p:cViewPr>
  </p:sorterViewPr>
  <p:notesViewPr>
    <p:cSldViewPr>
      <p:cViewPr varScale="1">
        <p:scale>
          <a:sx n="171" d="100"/>
          <a:sy n="171" d="100"/>
        </p:scale>
        <p:origin x="6552"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438C09-52C8-E244-A6D3-4B20B6F647FD}" type="datetimeFigureOut">
              <a:rPr lang="en-US" smtClean="0"/>
              <a:t>8/31/26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910208-73B9-084D-BAEA-2C1EDCC0FEB7}" type="slidenum">
              <a:rPr lang="en-US" smtClean="0"/>
              <a:t>‹#›</a:t>
            </a:fld>
            <a:endParaRPr lang="en-US"/>
          </a:p>
        </p:txBody>
      </p:sp>
    </p:spTree>
    <p:extLst>
      <p:ext uri="{BB962C8B-B14F-4D97-AF65-F5344CB8AC3E}">
        <p14:creationId xmlns:p14="http://schemas.microsoft.com/office/powerpoint/2010/main" val="42834136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CH"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C0BB2D-473E-4001-AEF2-40B6F6C8E08C}" type="datetimeFigureOut">
              <a:rPr lang="de-CH" smtClean="0"/>
              <a:t>31.08.26</a:t>
            </a:fld>
            <a:endParaRPr lang="de-CH" dirty="0"/>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CH"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CH"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E15CF0-5FCF-41C9-B381-1D3C8AC05A9A}" type="slidenum">
              <a:rPr lang="de-CH" smtClean="0"/>
              <a:t>‹#›</a:t>
            </a:fld>
            <a:endParaRPr lang="de-CH" dirty="0"/>
          </a:p>
        </p:txBody>
      </p:sp>
    </p:spTree>
    <p:extLst>
      <p:ext uri="{BB962C8B-B14F-4D97-AF65-F5344CB8AC3E}">
        <p14:creationId xmlns:p14="http://schemas.microsoft.com/office/powerpoint/2010/main" val="41222046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E15CF0-5FCF-41C9-B381-1D3C8AC05A9A}" type="slidenum">
              <a:rPr lang="de-CH" smtClean="0"/>
              <a:t>1</a:t>
            </a:fld>
            <a:endParaRPr lang="de-CH"/>
          </a:p>
        </p:txBody>
      </p:sp>
    </p:spTree>
    <p:extLst>
      <p:ext uri="{BB962C8B-B14F-4D97-AF65-F5344CB8AC3E}">
        <p14:creationId xmlns:p14="http://schemas.microsoft.com/office/powerpoint/2010/main" val="1158517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C7A12-D7D3-C21A-E3A1-01EDBDFC34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B641C1-4598-F33E-5262-ACF887EE86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45FB6A-4648-E0B6-54BA-9A11664E5F20}"/>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35EAFEBC-0031-8F98-7B64-E340E3114F05}"/>
              </a:ext>
            </a:extLst>
          </p:cNvPr>
          <p:cNvSpPr>
            <a:spLocks noGrp="1"/>
          </p:cNvSpPr>
          <p:nvPr>
            <p:ph type="sldNum" sz="quarter" idx="5"/>
          </p:nvPr>
        </p:nvSpPr>
        <p:spPr/>
        <p:txBody>
          <a:bodyPr/>
          <a:lstStyle/>
          <a:p>
            <a:fld id="{BDE15CF0-5FCF-41C9-B381-1D3C8AC05A9A}" type="slidenum">
              <a:rPr lang="de-CH" smtClean="0"/>
              <a:t>2</a:t>
            </a:fld>
            <a:endParaRPr lang="de-CH" dirty="0"/>
          </a:p>
        </p:txBody>
      </p:sp>
    </p:spTree>
    <p:extLst>
      <p:ext uri="{BB962C8B-B14F-4D97-AF65-F5344CB8AC3E}">
        <p14:creationId xmlns:p14="http://schemas.microsoft.com/office/powerpoint/2010/main" val="876172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Flagship machine at CSCS, inaugurated in September 2024</a:t>
            </a:r>
          </a:p>
          <a:p>
            <a:r>
              <a:rPr lang="en-US" dirty="0"/>
              <a:t>Cooling unit on the right picture</a:t>
            </a:r>
          </a:p>
        </p:txBody>
      </p:sp>
      <p:sp>
        <p:nvSpPr>
          <p:cNvPr id="4" name="Slide Number Placeholder 3"/>
          <p:cNvSpPr>
            <a:spLocks noGrp="1"/>
          </p:cNvSpPr>
          <p:nvPr>
            <p:ph type="sldNum" sz="quarter" idx="5"/>
          </p:nvPr>
        </p:nvSpPr>
        <p:spPr/>
        <p:txBody>
          <a:bodyPr/>
          <a:lstStyle/>
          <a:p>
            <a:fld id="{BDE15CF0-5FCF-41C9-B381-1D3C8AC05A9A}" type="slidenum">
              <a:rPr lang="de-CH" smtClean="0"/>
              <a:t>3</a:t>
            </a:fld>
            <a:endParaRPr lang="de-CH" dirty="0"/>
          </a:p>
        </p:txBody>
      </p:sp>
    </p:spTree>
    <p:extLst>
      <p:ext uri="{BB962C8B-B14F-4D97-AF65-F5344CB8AC3E}">
        <p14:creationId xmlns:p14="http://schemas.microsoft.com/office/powerpoint/2010/main" val="539909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E15CF0-5FCF-41C9-B381-1D3C8AC05A9A}" type="slidenum">
              <a:rPr lang="de-CH" smtClean="0"/>
              <a:t>4</a:t>
            </a:fld>
            <a:endParaRPr lang="de-CH" dirty="0"/>
          </a:p>
        </p:txBody>
      </p:sp>
    </p:spTree>
    <p:extLst>
      <p:ext uri="{BB962C8B-B14F-4D97-AF65-F5344CB8AC3E}">
        <p14:creationId xmlns:p14="http://schemas.microsoft.com/office/powerpoint/2010/main" val="291050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E7EFB-14D5-E531-19A5-B1A1D8773B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F54467-668C-3515-DD24-009BAF4C89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6D988-528F-D37B-BB8D-9F57EA37B37F}"/>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2700D4D2-17AB-644A-B047-41E4BCDA033F}"/>
              </a:ext>
            </a:extLst>
          </p:cNvPr>
          <p:cNvSpPr>
            <a:spLocks noGrp="1"/>
          </p:cNvSpPr>
          <p:nvPr>
            <p:ph type="sldNum" sz="quarter" idx="5"/>
          </p:nvPr>
        </p:nvSpPr>
        <p:spPr/>
        <p:txBody>
          <a:bodyPr/>
          <a:lstStyle/>
          <a:p>
            <a:fld id="{BDE15CF0-5FCF-41C9-B381-1D3C8AC05A9A}" type="slidenum">
              <a:rPr lang="de-CH" smtClean="0"/>
              <a:t>6</a:t>
            </a:fld>
            <a:endParaRPr lang="de-CH" dirty="0"/>
          </a:p>
        </p:txBody>
      </p:sp>
    </p:spTree>
    <p:extLst>
      <p:ext uri="{BB962C8B-B14F-4D97-AF65-F5344CB8AC3E}">
        <p14:creationId xmlns:p14="http://schemas.microsoft.com/office/powerpoint/2010/main" val="4049403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IBM SSS -&gt;  Storage Scale System (Spectrum Scale, GPFS)</a:t>
            </a:r>
          </a:p>
          <a:p>
            <a:r>
              <a:rPr lang="en-US" dirty="0" err="1"/>
              <a:t>dCache</a:t>
            </a:r>
            <a:r>
              <a:rPr lang="en-US" dirty="0"/>
              <a:t> is using Ceph as backend storage</a:t>
            </a:r>
            <a:endParaRPr lang="en-CH" dirty="0"/>
          </a:p>
        </p:txBody>
      </p:sp>
      <p:sp>
        <p:nvSpPr>
          <p:cNvPr id="4" name="Slide Number Placeholder 3"/>
          <p:cNvSpPr>
            <a:spLocks noGrp="1"/>
          </p:cNvSpPr>
          <p:nvPr>
            <p:ph type="sldNum" sz="quarter" idx="5"/>
          </p:nvPr>
        </p:nvSpPr>
        <p:spPr/>
        <p:txBody>
          <a:bodyPr/>
          <a:lstStyle/>
          <a:p>
            <a:fld id="{BDE15CF0-5FCF-41C9-B381-1D3C8AC05A9A}" type="slidenum">
              <a:rPr lang="de-CH" smtClean="0"/>
              <a:t>7</a:t>
            </a:fld>
            <a:endParaRPr lang="de-CH" dirty="0"/>
          </a:p>
        </p:txBody>
      </p:sp>
    </p:spTree>
    <p:extLst>
      <p:ext uri="{BB962C8B-B14F-4D97-AF65-F5344CB8AC3E}">
        <p14:creationId xmlns:p14="http://schemas.microsoft.com/office/powerpoint/2010/main" val="3181563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DE15CF0-5FCF-41C9-B381-1D3C8AC05A9A}" type="slidenum">
              <a:rPr lang="de-CH" smtClean="0"/>
              <a:t>8</a:t>
            </a:fld>
            <a:endParaRPr lang="de-CH" dirty="0"/>
          </a:p>
        </p:txBody>
      </p:sp>
    </p:spTree>
    <p:extLst>
      <p:ext uri="{BB962C8B-B14F-4D97-AF65-F5344CB8AC3E}">
        <p14:creationId xmlns:p14="http://schemas.microsoft.com/office/powerpoint/2010/main" val="4265414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5400" b="1" dirty="0"/>
              <a:t>Harvester: Cloud-Native Virtualization</a:t>
            </a:r>
          </a:p>
          <a:p>
            <a:endParaRPr lang="en-GB" sz="5400" b="1" dirty="0"/>
          </a:p>
          <a:p>
            <a:r>
              <a:rPr lang="en-GB" sz="5400" b="1" dirty="0"/>
              <a:t>Harvester</a:t>
            </a:r>
            <a:r>
              <a:rPr lang="en-GB" sz="5400" dirty="0"/>
              <a:t> is itself a </a:t>
            </a:r>
            <a:r>
              <a:rPr lang="en-GB" sz="5400" b="1" dirty="0"/>
              <a:t>Kubernetes cluster</a:t>
            </a:r>
            <a:r>
              <a:rPr lang="en-GB" sz="5400" dirty="0"/>
              <a:t>, leveraging </a:t>
            </a:r>
            <a:r>
              <a:rPr lang="en-GB" sz="5400" b="1" dirty="0"/>
              <a:t>KVM</a:t>
            </a:r>
            <a:r>
              <a:rPr lang="en-GB" sz="5400" dirty="0"/>
              <a:t> and </a:t>
            </a:r>
            <a:r>
              <a:rPr lang="en-GB" sz="5400" b="1" dirty="0" err="1"/>
              <a:t>KubeVirt</a:t>
            </a:r>
            <a:r>
              <a:rPr lang="en-GB" sz="5400" dirty="0"/>
              <a:t> to orchestrate virtual machines in a </a:t>
            </a:r>
            <a:r>
              <a:rPr lang="en-GB" sz="5400" b="1" dirty="0"/>
              <a:t>cloud-native</a:t>
            </a:r>
            <a:r>
              <a:rPr lang="en-GB" sz="5400" dirty="0"/>
              <a:t> way.</a:t>
            </a:r>
          </a:p>
          <a:p>
            <a:endParaRPr lang="en-GB" sz="5400" b="1" dirty="0"/>
          </a:p>
          <a:p>
            <a:r>
              <a:rPr lang="en-GB" sz="5400" b="1" dirty="0"/>
              <a:t>VM storage</a:t>
            </a:r>
            <a:r>
              <a:rPr lang="en-GB" sz="5400" dirty="0"/>
              <a:t> is provided by </a:t>
            </a:r>
            <a:r>
              <a:rPr lang="en-GB" sz="5400" b="1" dirty="0"/>
              <a:t>Longhorn</a:t>
            </a:r>
            <a:r>
              <a:rPr lang="en-GB" sz="5400" dirty="0"/>
              <a:t>, a distributed, cloud-native block storage system.</a:t>
            </a:r>
          </a:p>
          <a:p>
            <a:endParaRPr lang="en-GB" sz="5400" b="1" dirty="0"/>
          </a:p>
          <a:p>
            <a:r>
              <a:rPr lang="en-GB" sz="5400" b="1" dirty="0"/>
              <a:t>Networking</a:t>
            </a:r>
            <a:r>
              <a:rPr lang="en-GB" sz="5400" dirty="0"/>
              <a:t> is handled via </a:t>
            </a:r>
            <a:r>
              <a:rPr lang="en-GB" sz="5400" b="1" dirty="0" err="1"/>
              <a:t>Multus</a:t>
            </a:r>
            <a:r>
              <a:rPr lang="en-GB" sz="5400" dirty="0"/>
              <a:t>, enabling multiple network interfaces per pod or VM.</a:t>
            </a:r>
          </a:p>
        </p:txBody>
      </p:sp>
      <p:sp>
        <p:nvSpPr>
          <p:cNvPr id="4" name="Slide Number Placeholder 3"/>
          <p:cNvSpPr>
            <a:spLocks noGrp="1"/>
          </p:cNvSpPr>
          <p:nvPr>
            <p:ph type="sldNum" sz="quarter" idx="5"/>
          </p:nvPr>
        </p:nvSpPr>
        <p:spPr/>
        <p:txBody>
          <a:bodyPr/>
          <a:lstStyle/>
          <a:p>
            <a:fld id="{BDE15CF0-5FCF-41C9-B381-1D3C8AC05A9A}" type="slidenum">
              <a:rPr lang="de-CH" smtClean="0"/>
              <a:t>9</a:t>
            </a:fld>
            <a:endParaRPr lang="de-CH" dirty="0"/>
          </a:p>
        </p:txBody>
      </p:sp>
    </p:spTree>
    <p:extLst>
      <p:ext uri="{BB962C8B-B14F-4D97-AF65-F5344CB8AC3E}">
        <p14:creationId xmlns:p14="http://schemas.microsoft.com/office/powerpoint/2010/main" val="188564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Rancher: Kubernetes Management Made Easy</a:t>
            </a:r>
            <a:br>
              <a:rPr lang="en-GB" b="1" dirty="0"/>
            </a:br>
            <a:br>
              <a:rPr lang="en-GB" b="1" dirty="0"/>
            </a:br>
            <a:r>
              <a:rPr lang="en-GB" b="1" dirty="0"/>
              <a:t>Rancher</a:t>
            </a:r>
            <a:r>
              <a:rPr lang="en-GB" dirty="0"/>
              <a:t> simplifies the management of multiple Kubernetes clusters</a:t>
            </a:r>
          </a:p>
          <a:p>
            <a:r>
              <a:rPr lang="en-GB" dirty="0"/>
              <a:t>Supports </a:t>
            </a:r>
            <a:r>
              <a:rPr lang="en-GB" b="1" dirty="0"/>
              <a:t>provisioning</a:t>
            </a:r>
            <a:r>
              <a:rPr lang="en-GB" dirty="0"/>
              <a:t>, </a:t>
            </a:r>
            <a:r>
              <a:rPr lang="en-GB" b="1" dirty="0"/>
              <a:t>scaling</a:t>
            </a:r>
            <a:r>
              <a:rPr lang="en-GB" dirty="0"/>
              <a:t>, and </a:t>
            </a:r>
            <a:r>
              <a:rPr lang="en-GB" b="1" dirty="0"/>
              <a:t>lifecycle management</a:t>
            </a:r>
            <a:endParaRPr lang="en-GB" dirty="0"/>
          </a:p>
          <a:p>
            <a:r>
              <a:rPr lang="en-GB" dirty="0"/>
              <a:t>Includes strong </a:t>
            </a:r>
            <a:r>
              <a:rPr lang="en-GB" b="1" dirty="0"/>
              <a:t>security features</a:t>
            </a:r>
            <a:r>
              <a:rPr lang="en-GB" dirty="0"/>
              <a:t>, such as </a:t>
            </a:r>
            <a:r>
              <a:rPr lang="en-GB" b="1" dirty="0"/>
              <a:t>role-based access control (RBAC)</a:t>
            </a:r>
            <a:endParaRPr lang="en-GB" dirty="0"/>
          </a:p>
        </p:txBody>
      </p:sp>
      <p:sp>
        <p:nvSpPr>
          <p:cNvPr id="4" name="Slide Number Placeholder 3"/>
          <p:cNvSpPr>
            <a:spLocks noGrp="1"/>
          </p:cNvSpPr>
          <p:nvPr>
            <p:ph type="sldNum" sz="quarter" idx="5"/>
          </p:nvPr>
        </p:nvSpPr>
        <p:spPr/>
        <p:txBody>
          <a:bodyPr/>
          <a:lstStyle/>
          <a:p>
            <a:fld id="{BDE15CF0-5FCF-41C9-B381-1D3C8AC05A9A}" type="slidenum">
              <a:rPr lang="de-CH" smtClean="0"/>
              <a:t>10</a:t>
            </a:fld>
            <a:endParaRPr lang="de-CH" dirty="0"/>
          </a:p>
        </p:txBody>
      </p:sp>
    </p:spTree>
    <p:extLst>
      <p:ext uri="{BB962C8B-B14F-4D97-AF65-F5344CB8AC3E}">
        <p14:creationId xmlns:p14="http://schemas.microsoft.com/office/powerpoint/2010/main" val="1817780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Declarative, Git-based deployment tool for Kubernetes</a:t>
            </a:r>
          </a:p>
          <a:p>
            <a:endParaRPr lang="en-GB" dirty="0"/>
          </a:p>
          <a:p>
            <a:r>
              <a:rPr lang="en-GB" dirty="0"/>
              <a:t>Continuously syncs desired state from Git to clusters</a:t>
            </a:r>
          </a:p>
          <a:p>
            <a:endParaRPr lang="en-GB" dirty="0"/>
          </a:p>
          <a:p>
            <a:r>
              <a:rPr lang="en-GB" dirty="0"/>
              <a:t>Visual UI, CLI, and API for real-time app management</a:t>
            </a:r>
          </a:p>
          <a:p>
            <a:endParaRPr lang="en-GB" dirty="0"/>
          </a:p>
          <a:p>
            <a:r>
              <a:rPr lang="en-GB" dirty="0"/>
              <a:t>Supports multi-cluster deployments and RBAC</a:t>
            </a:r>
          </a:p>
          <a:p>
            <a:endParaRPr lang="en-CH" dirty="0"/>
          </a:p>
        </p:txBody>
      </p:sp>
      <p:sp>
        <p:nvSpPr>
          <p:cNvPr id="4" name="Slide Number Placeholder 3"/>
          <p:cNvSpPr>
            <a:spLocks noGrp="1"/>
          </p:cNvSpPr>
          <p:nvPr>
            <p:ph type="sldNum" sz="quarter" idx="5"/>
          </p:nvPr>
        </p:nvSpPr>
        <p:spPr/>
        <p:txBody>
          <a:bodyPr/>
          <a:lstStyle/>
          <a:p>
            <a:fld id="{BDE15CF0-5FCF-41C9-B381-1D3C8AC05A9A}" type="slidenum">
              <a:rPr lang="de-CH" smtClean="0"/>
              <a:t>11</a:t>
            </a:fld>
            <a:endParaRPr lang="de-CH" dirty="0"/>
          </a:p>
        </p:txBody>
      </p:sp>
    </p:spTree>
    <p:extLst>
      <p:ext uri="{BB962C8B-B14F-4D97-AF65-F5344CB8AC3E}">
        <p14:creationId xmlns:p14="http://schemas.microsoft.com/office/powerpoint/2010/main" val="1168796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DE15CF0-5FCF-41C9-B381-1D3C8AC05A9A}" type="slidenum">
              <a:rPr lang="de-CH" smtClean="0"/>
              <a:t>12</a:t>
            </a:fld>
            <a:endParaRPr lang="de-CH" dirty="0"/>
          </a:p>
        </p:txBody>
      </p:sp>
    </p:spTree>
    <p:extLst>
      <p:ext uri="{BB962C8B-B14F-4D97-AF65-F5344CB8AC3E}">
        <p14:creationId xmlns:p14="http://schemas.microsoft.com/office/powerpoint/2010/main" val="1402363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This is the only “manual” process (first step)</a:t>
            </a:r>
          </a:p>
        </p:txBody>
      </p:sp>
      <p:sp>
        <p:nvSpPr>
          <p:cNvPr id="4" name="Slide Number Placeholder 3"/>
          <p:cNvSpPr>
            <a:spLocks noGrp="1"/>
          </p:cNvSpPr>
          <p:nvPr>
            <p:ph type="sldNum" sz="quarter" idx="5"/>
          </p:nvPr>
        </p:nvSpPr>
        <p:spPr/>
        <p:txBody>
          <a:bodyPr/>
          <a:lstStyle/>
          <a:p>
            <a:fld id="{BDE15CF0-5FCF-41C9-B381-1D3C8AC05A9A}" type="slidenum">
              <a:rPr lang="de-CH" smtClean="0"/>
              <a:t>13</a:t>
            </a:fld>
            <a:endParaRPr lang="de-CH" dirty="0"/>
          </a:p>
        </p:txBody>
      </p:sp>
    </p:spTree>
    <p:extLst>
      <p:ext uri="{BB962C8B-B14F-4D97-AF65-F5344CB8AC3E}">
        <p14:creationId xmlns:p14="http://schemas.microsoft.com/office/powerpoint/2010/main" val="1856639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DE15CF0-5FCF-41C9-B381-1D3C8AC05A9A}" type="slidenum">
              <a:rPr lang="de-CH" smtClean="0"/>
              <a:t>14</a:t>
            </a:fld>
            <a:endParaRPr lang="de-CH" dirty="0"/>
          </a:p>
        </p:txBody>
      </p:sp>
    </p:spTree>
    <p:extLst>
      <p:ext uri="{BB962C8B-B14F-4D97-AF65-F5344CB8AC3E}">
        <p14:creationId xmlns:p14="http://schemas.microsoft.com/office/powerpoint/2010/main" val="2247207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Longhorn as a </a:t>
            </a:r>
            <a:r>
              <a:rPr lang="en-GB" dirty="0"/>
              <a:t>distributed block storage for Kubernetes</a:t>
            </a:r>
          </a:p>
          <a:p>
            <a:pPr marL="628650" lvl="1" indent="-171450">
              <a:buFont typeface="Arial" panose="020B0604020202020204" pitchFamily="34" charset="0"/>
              <a:buChar char="•"/>
            </a:pPr>
            <a:r>
              <a:rPr lang="en-GB" dirty="0"/>
              <a:t>Very simple installation and configuration</a:t>
            </a:r>
          </a:p>
          <a:p>
            <a:pPr marL="628650" lvl="1" indent="-171450">
              <a:buFont typeface="Arial" panose="020B0604020202020204" pitchFamily="34" charset="0"/>
              <a:buChar char="•"/>
            </a:pPr>
            <a:r>
              <a:rPr lang="en-GB" dirty="0"/>
              <a:t>100% opensource</a:t>
            </a:r>
          </a:p>
          <a:p>
            <a:pPr marL="171450" indent="-171450">
              <a:buFont typeface="Arial" panose="020B0604020202020204" pitchFamily="34" charset="0"/>
              <a:buChar char="•"/>
            </a:pPr>
            <a:r>
              <a:rPr lang="en-GB" dirty="0"/>
              <a:t>View of replicated Volumes</a:t>
            </a:r>
          </a:p>
          <a:p>
            <a:pPr marL="628650" lvl="1" indent="-171450">
              <a:buFont typeface="Arial" panose="020B0604020202020204" pitchFamily="34" charset="0"/>
              <a:buChar char="•"/>
            </a:pPr>
            <a:r>
              <a:rPr lang="en-GB" dirty="0"/>
              <a:t>A new volume created</a:t>
            </a:r>
          </a:p>
          <a:p>
            <a:pPr marL="628650" lvl="1" indent="-171450">
              <a:buFont typeface="Arial" panose="020B0604020202020204" pitchFamily="34" charset="0"/>
              <a:buChar char="•"/>
            </a:pPr>
            <a:r>
              <a:rPr lang="en-GB" dirty="0"/>
              <a:t>A number of replicas are spawned on multiple nodes</a:t>
            </a:r>
          </a:p>
          <a:p>
            <a:pPr marL="628650" lvl="1" indent="-171450">
              <a:buFont typeface="Arial" panose="020B0604020202020204" pitchFamily="34" charset="0"/>
              <a:buChar char="•"/>
            </a:pPr>
            <a:r>
              <a:rPr lang="en-GB" dirty="0"/>
              <a:t>Fault tolerant</a:t>
            </a:r>
          </a:p>
          <a:p>
            <a:pPr marL="171450" indent="-171450">
              <a:buFont typeface="Arial" panose="020B0604020202020204" pitchFamily="34" charset="0"/>
              <a:buChar char="•"/>
            </a:pPr>
            <a:r>
              <a:rPr lang="en-GB" dirty="0"/>
              <a:t>View of Data Locality engine</a:t>
            </a:r>
          </a:p>
          <a:p>
            <a:pPr marL="628650" lvl="1" indent="-171450">
              <a:buFont typeface="Arial" panose="020B0604020202020204" pitchFamily="34" charset="0"/>
              <a:buChar char="•"/>
            </a:pPr>
            <a:r>
              <a:rPr lang="en-GB" dirty="0"/>
              <a:t>Set data locality to Strict Local</a:t>
            </a:r>
          </a:p>
          <a:p>
            <a:pPr marL="628650" lvl="1" indent="-171450">
              <a:buFont typeface="Arial" panose="020B0604020202020204" pitchFamily="34" charset="0"/>
              <a:buChar char="•"/>
            </a:pPr>
            <a:r>
              <a:rPr lang="en-GB" dirty="0"/>
              <a:t>Theoretically should benefit from the local storage</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BDE15CF0-5FCF-41C9-B381-1D3C8AC05A9A}" type="slidenum">
              <a:rPr lang="de-CH" smtClean="0"/>
              <a:t>15</a:t>
            </a:fld>
            <a:endParaRPr lang="de-CH" dirty="0"/>
          </a:p>
        </p:txBody>
      </p:sp>
    </p:spTree>
    <p:extLst>
      <p:ext uri="{BB962C8B-B14F-4D97-AF65-F5344CB8AC3E}">
        <p14:creationId xmlns:p14="http://schemas.microsoft.com/office/powerpoint/2010/main" val="343265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800" b="1" dirty="0"/>
              <a:t>Direct deployment on Harvester and VMware</a:t>
            </a:r>
            <a:r>
              <a:rPr lang="en-GB" sz="2800" dirty="0"/>
              <a:t>:</a:t>
            </a:r>
            <a:br>
              <a:rPr lang="en-GB" sz="2800" dirty="0"/>
            </a:br>
            <a:r>
              <a:rPr lang="en-GB" sz="2800" dirty="0"/>
              <a:t>Kubernetes nodes are provisioned automatically when cluster creation is triggered.</a:t>
            </a:r>
          </a:p>
          <a:p>
            <a:endParaRPr lang="en-GB" sz="2800" b="1" dirty="0"/>
          </a:p>
          <a:p>
            <a:r>
              <a:rPr lang="en-GB" sz="2800" b="1" dirty="0"/>
              <a:t>Deployment on Bare Metal and HPC</a:t>
            </a:r>
            <a:r>
              <a:rPr lang="en-GB" sz="2800" dirty="0"/>
              <a:t>:</a:t>
            </a:r>
            <a:br>
              <a:rPr lang="en-GB" sz="2800" dirty="0"/>
            </a:br>
            <a:r>
              <a:rPr lang="en-GB" sz="2800" dirty="0"/>
              <a:t>Nodes must be pre-provisioned and running before cluster creation.</a:t>
            </a:r>
          </a:p>
        </p:txBody>
      </p:sp>
      <p:sp>
        <p:nvSpPr>
          <p:cNvPr id="4" name="Slide Number Placeholder 3"/>
          <p:cNvSpPr>
            <a:spLocks noGrp="1"/>
          </p:cNvSpPr>
          <p:nvPr>
            <p:ph type="sldNum" sz="quarter" idx="5"/>
          </p:nvPr>
        </p:nvSpPr>
        <p:spPr/>
        <p:txBody>
          <a:bodyPr/>
          <a:lstStyle/>
          <a:p>
            <a:fld id="{BDE15CF0-5FCF-41C9-B381-1D3C8AC05A9A}" type="slidenum">
              <a:rPr lang="de-CH" smtClean="0"/>
              <a:t>16</a:t>
            </a:fld>
            <a:endParaRPr lang="de-CH" dirty="0"/>
          </a:p>
        </p:txBody>
      </p:sp>
    </p:spTree>
    <p:extLst>
      <p:ext uri="{BB962C8B-B14F-4D97-AF65-F5344CB8AC3E}">
        <p14:creationId xmlns:p14="http://schemas.microsoft.com/office/powerpoint/2010/main" val="263269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infrastructures (SUSE Virtualization, VMWare, Bare Metal, ALPS) are all managed in the same way using Rancher</a:t>
            </a:r>
          </a:p>
          <a:p>
            <a:endParaRPr lang="en-US" dirty="0"/>
          </a:p>
          <a:p>
            <a:r>
              <a:rPr lang="en-US" dirty="0"/>
              <a:t>The interesting part is on the bottom left, this is an hybrid Kubernetes solution that we call Alpernetes, which spans nodes across two different infrastructures. Will cover it in more detail later.</a:t>
            </a:r>
            <a:endParaRPr lang="en-CH"/>
          </a:p>
        </p:txBody>
      </p:sp>
      <p:sp>
        <p:nvSpPr>
          <p:cNvPr id="4" name="Slide Number Placeholder 3"/>
          <p:cNvSpPr>
            <a:spLocks noGrp="1"/>
          </p:cNvSpPr>
          <p:nvPr>
            <p:ph type="sldNum" sz="quarter" idx="5"/>
          </p:nvPr>
        </p:nvSpPr>
        <p:spPr/>
        <p:txBody>
          <a:bodyPr/>
          <a:lstStyle/>
          <a:p>
            <a:fld id="{BDE15CF0-5FCF-41C9-B381-1D3C8AC05A9A}" type="slidenum">
              <a:rPr lang="de-CH" smtClean="0"/>
              <a:t>17</a:t>
            </a:fld>
            <a:endParaRPr lang="de-CH" dirty="0"/>
          </a:p>
        </p:txBody>
      </p:sp>
    </p:spTree>
    <p:extLst>
      <p:ext uri="{BB962C8B-B14F-4D97-AF65-F5344CB8AC3E}">
        <p14:creationId xmlns:p14="http://schemas.microsoft.com/office/powerpoint/2010/main" val="999051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DE15CF0-5FCF-41C9-B381-1D3C8AC05A9A}" type="slidenum">
              <a:rPr lang="de-CH" smtClean="0"/>
              <a:t>18</a:t>
            </a:fld>
            <a:endParaRPr lang="de-CH" dirty="0"/>
          </a:p>
        </p:txBody>
      </p:sp>
    </p:spTree>
    <p:extLst>
      <p:ext uri="{BB962C8B-B14F-4D97-AF65-F5344CB8AC3E}">
        <p14:creationId xmlns:p14="http://schemas.microsoft.com/office/powerpoint/2010/main" val="30390295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H" dirty="0"/>
              <a:t>we are using a declarative approach</a:t>
            </a:r>
          </a:p>
          <a:p>
            <a:pPr marL="171450" indent="-171450">
              <a:buFont typeface="Arial" panose="020B0604020202020204" pitchFamily="34" charset="0"/>
              <a:buChar char="•"/>
            </a:pPr>
            <a:endParaRPr lang="en-CH" dirty="0"/>
          </a:p>
          <a:p>
            <a:pPr marL="171450" indent="-171450">
              <a:buFont typeface="Arial" panose="020B0604020202020204" pitchFamily="34" charset="0"/>
              <a:buChar char="•"/>
            </a:pPr>
            <a:r>
              <a:rPr lang="en-CH" dirty="0"/>
              <a:t>The cluster definition is defined in a git repo</a:t>
            </a:r>
          </a:p>
          <a:p>
            <a:pPr marL="171450" indent="-171450">
              <a:buFont typeface="Arial" panose="020B0604020202020204" pitchFamily="34" charset="0"/>
              <a:buChar char="•"/>
            </a:pPr>
            <a:r>
              <a:rPr lang="en-CH" dirty="0"/>
              <a:t>Then Terragrunt will run and....</a:t>
            </a:r>
          </a:p>
          <a:p>
            <a:pPr marL="628650" lvl="1" indent="-171450">
              <a:buFont typeface="Arial" panose="020B0604020202020204" pitchFamily="34" charset="0"/>
              <a:buChar char="•"/>
            </a:pPr>
            <a:r>
              <a:rPr lang="en-CH" dirty="0"/>
              <a:t>Create the rancher cluster definition..</a:t>
            </a:r>
          </a:p>
          <a:p>
            <a:pPr marL="628650" lvl="1" indent="-171450">
              <a:buFont typeface="Arial" panose="020B0604020202020204" pitchFamily="34" charset="0"/>
              <a:buChar char="•"/>
            </a:pPr>
            <a:r>
              <a:rPr lang="en-CH" dirty="0"/>
              <a:t>git repo for the cluster</a:t>
            </a:r>
          </a:p>
          <a:p>
            <a:pPr marL="628650" lvl="1" indent="-171450">
              <a:buFont typeface="Arial" panose="020B0604020202020204" pitchFamily="34" charset="0"/>
              <a:buChar char="•"/>
            </a:pPr>
            <a:r>
              <a:rPr lang="en-CH" dirty="0"/>
              <a:t>add the cluster to ArgoCD</a:t>
            </a:r>
          </a:p>
          <a:p>
            <a:pPr marL="628650" lvl="1" indent="-171450">
              <a:buFont typeface="Arial" panose="020B0604020202020204" pitchFamily="34" charset="0"/>
              <a:buChar char="•"/>
            </a:pPr>
            <a:r>
              <a:rPr lang="en-CH" dirty="0"/>
              <a:t>create a ceph namespace</a:t>
            </a:r>
          </a:p>
          <a:p>
            <a:pPr marL="628650" lvl="1" indent="-171450">
              <a:buFont typeface="Arial" panose="020B0604020202020204" pitchFamily="34" charset="0"/>
              <a:buChar char="•"/>
            </a:pPr>
            <a:r>
              <a:rPr lang="en-CH" dirty="0"/>
              <a:t>Vault</a:t>
            </a:r>
          </a:p>
          <a:p>
            <a:pPr marL="628650" lvl="1" indent="-171450">
              <a:buFont typeface="Arial" panose="020B0604020202020204" pitchFamily="34" charset="0"/>
              <a:buChar char="•"/>
            </a:pPr>
            <a:r>
              <a:rPr lang="en-CH" dirty="0"/>
              <a:t>...</a:t>
            </a:r>
          </a:p>
          <a:p>
            <a:pPr marL="171450" lvl="0" indent="-171450">
              <a:buFont typeface="Arial" panose="020B0604020202020204" pitchFamily="34" charset="0"/>
              <a:buChar char="•"/>
            </a:pPr>
            <a:r>
              <a:rPr lang="en-CH" dirty="0"/>
              <a:t>and in 5 to 6 minutes we have a fully usable k8s cluster</a:t>
            </a:r>
          </a:p>
        </p:txBody>
      </p:sp>
      <p:sp>
        <p:nvSpPr>
          <p:cNvPr id="4" name="Slide Number Placeholder 3"/>
          <p:cNvSpPr>
            <a:spLocks noGrp="1"/>
          </p:cNvSpPr>
          <p:nvPr>
            <p:ph type="sldNum" sz="quarter" idx="5"/>
          </p:nvPr>
        </p:nvSpPr>
        <p:spPr/>
        <p:txBody>
          <a:bodyPr/>
          <a:lstStyle/>
          <a:p>
            <a:fld id="{BDE15CF0-5FCF-41C9-B381-1D3C8AC05A9A}" type="slidenum">
              <a:rPr lang="de-CH" smtClean="0"/>
              <a:t>19</a:t>
            </a:fld>
            <a:endParaRPr lang="de-CH" dirty="0"/>
          </a:p>
        </p:txBody>
      </p:sp>
    </p:spTree>
    <p:extLst>
      <p:ext uri="{BB962C8B-B14F-4D97-AF65-F5344CB8AC3E}">
        <p14:creationId xmlns:p14="http://schemas.microsoft.com/office/powerpoint/2010/main" val="4484280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Hierarchic pronunciation: </a:t>
            </a:r>
            <a:r>
              <a:rPr lang="en-US" b="1" dirty="0"/>
              <a:t>high-uh-RAR-kick</a:t>
            </a:r>
            <a:endParaRPr lang="en-CH" b="1" dirty="0"/>
          </a:p>
        </p:txBody>
      </p:sp>
      <p:sp>
        <p:nvSpPr>
          <p:cNvPr id="4" name="Slide Number Placeholder 3"/>
          <p:cNvSpPr>
            <a:spLocks noGrp="1"/>
          </p:cNvSpPr>
          <p:nvPr>
            <p:ph type="sldNum" sz="quarter" idx="5"/>
          </p:nvPr>
        </p:nvSpPr>
        <p:spPr/>
        <p:txBody>
          <a:bodyPr/>
          <a:lstStyle/>
          <a:p>
            <a:fld id="{BDE15CF0-5FCF-41C9-B381-1D3C8AC05A9A}" type="slidenum">
              <a:rPr lang="de-CH" smtClean="0"/>
              <a:t>20</a:t>
            </a:fld>
            <a:endParaRPr lang="de-CH" dirty="0"/>
          </a:p>
        </p:txBody>
      </p:sp>
    </p:spTree>
    <p:extLst>
      <p:ext uri="{BB962C8B-B14F-4D97-AF65-F5344CB8AC3E}">
        <p14:creationId xmlns:p14="http://schemas.microsoft.com/office/powerpoint/2010/main" val="12517773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Cilium is based on </a:t>
            </a:r>
            <a:r>
              <a:rPr lang="en-US" dirty="0" err="1"/>
              <a:t>eBPF</a:t>
            </a:r>
            <a:r>
              <a:rPr lang="en-US" dirty="0"/>
              <a:t> and also come with an observability UI (Hubble UI)</a:t>
            </a:r>
          </a:p>
          <a:p>
            <a:pPr marL="171450" indent="-171450">
              <a:buFont typeface="Arial" panose="020B0604020202020204" pitchFamily="34" charset="0"/>
              <a:buChar char="•"/>
            </a:pPr>
            <a:r>
              <a:rPr lang="en-US" dirty="0"/>
              <a:t>Istio/</a:t>
            </a:r>
            <a:r>
              <a:rPr lang="en-US" dirty="0" err="1"/>
              <a:t>Traefik</a:t>
            </a:r>
            <a:r>
              <a:rPr lang="en-US" dirty="0"/>
              <a:t> ingress gateway and in the future Gateway API (still limited)</a:t>
            </a:r>
          </a:p>
          <a:p>
            <a:pPr marL="171450" indent="-171450">
              <a:buFont typeface="Arial" panose="020B0604020202020204" pitchFamily="34" charset="0"/>
              <a:buChar char="•"/>
            </a:pPr>
            <a:r>
              <a:rPr lang="en-US" dirty="0"/>
              <a:t>IP assignment, DNS entries and Let’s Encrypt certificates are fully automated</a:t>
            </a:r>
          </a:p>
          <a:p>
            <a:pPr marL="171450" lvl="0" indent="-171450">
              <a:buFont typeface="Arial" panose="020B0604020202020204" pitchFamily="34" charset="0"/>
              <a:buChar char="•"/>
            </a:pPr>
            <a:r>
              <a:rPr lang="en-US" dirty="0" err="1">
                <a:sym typeface="Wingdings" pitchFamily="2" charset="2"/>
              </a:rPr>
              <a:t>ArgoCD</a:t>
            </a:r>
            <a:r>
              <a:rPr lang="en-US" dirty="0">
                <a:sym typeface="Wingdings" pitchFamily="2" charset="2"/>
              </a:rPr>
              <a:t> for </a:t>
            </a:r>
            <a:r>
              <a:rPr lang="en-US" dirty="0" err="1">
                <a:sym typeface="Wingdings" pitchFamily="2" charset="2"/>
              </a:rPr>
              <a:t>GitOps</a:t>
            </a:r>
            <a:r>
              <a:rPr lang="en-US" dirty="0">
                <a:sym typeface="Wingdings" pitchFamily="2" charset="2"/>
              </a:rPr>
              <a:t> automation. All changes are pushed to a git repo and </a:t>
            </a:r>
            <a:r>
              <a:rPr lang="en-US" dirty="0" err="1">
                <a:sym typeface="Wingdings" pitchFamily="2" charset="2"/>
              </a:rPr>
              <a:t>ArgoCD</a:t>
            </a:r>
            <a:r>
              <a:rPr lang="en-US" dirty="0">
                <a:sym typeface="Wingdings" pitchFamily="2" charset="2"/>
              </a:rPr>
              <a:t> will apply them</a:t>
            </a:r>
          </a:p>
          <a:p>
            <a:pPr marL="171450" lvl="0" indent="-171450">
              <a:buFont typeface="Arial" panose="020B0604020202020204" pitchFamily="34" charset="0"/>
              <a:buChar char="•"/>
            </a:pPr>
            <a:r>
              <a:rPr lang="en-US" dirty="0">
                <a:sym typeface="Wingdings" pitchFamily="2" charset="2"/>
              </a:rPr>
              <a:t>External Secrets Operator to interface </a:t>
            </a:r>
            <a:r>
              <a:rPr lang="en-US" dirty="0" err="1">
                <a:sym typeface="Wingdings" pitchFamily="2" charset="2"/>
              </a:rPr>
              <a:t>HashiCorp</a:t>
            </a:r>
            <a:r>
              <a:rPr lang="en-US" dirty="0">
                <a:sym typeface="Wingdings" pitchFamily="2" charset="2"/>
              </a:rPr>
              <a:t> Vault</a:t>
            </a:r>
          </a:p>
        </p:txBody>
      </p:sp>
      <p:sp>
        <p:nvSpPr>
          <p:cNvPr id="4" name="Slide Number Placeholder 3"/>
          <p:cNvSpPr>
            <a:spLocks noGrp="1"/>
          </p:cNvSpPr>
          <p:nvPr>
            <p:ph type="sldNum" sz="quarter" idx="5"/>
          </p:nvPr>
        </p:nvSpPr>
        <p:spPr/>
        <p:txBody>
          <a:bodyPr/>
          <a:lstStyle/>
          <a:p>
            <a:fld id="{BDE15CF0-5FCF-41C9-B381-1D3C8AC05A9A}" type="slidenum">
              <a:rPr lang="de-CH" smtClean="0"/>
              <a:t>21</a:t>
            </a:fld>
            <a:endParaRPr lang="de-CH" dirty="0"/>
          </a:p>
        </p:txBody>
      </p:sp>
    </p:spTree>
    <p:extLst>
      <p:ext uri="{BB962C8B-B14F-4D97-AF65-F5344CB8AC3E}">
        <p14:creationId xmlns:p14="http://schemas.microsoft.com/office/powerpoint/2010/main" val="4114331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72036-26F0-DB7B-EF00-0CC165FCDB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AD53A2-DB19-68F8-1F0F-0AB44B8B10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5EFF62-2208-3EB8-CB64-5C3B74E0A240}"/>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B234D64A-C266-D035-03DE-E4265EE0A918}"/>
              </a:ext>
            </a:extLst>
          </p:cNvPr>
          <p:cNvSpPr>
            <a:spLocks noGrp="1"/>
          </p:cNvSpPr>
          <p:nvPr>
            <p:ph type="sldNum" sz="quarter" idx="5"/>
          </p:nvPr>
        </p:nvSpPr>
        <p:spPr/>
        <p:txBody>
          <a:bodyPr/>
          <a:lstStyle/>
          <a:p>
            <a:fld id="{BDE15CF0-5FCF-41C9-B381-1D3C8AC05A9A}" type="slidenum">
              <a:rPr lang="de-CH" smtClean="0"/>
              <a:t>22</a:t>
            </a:fld>
            <a:endParaRPr lang="de-CH" dirty="0"/>
          </a:p>
        </p:txBody>
      </p:sp>
    </p:spTree>
    <p:extLst>
      <p:ext uri="{BB962C8B-B14F-4D97-AF65-F5344CB8AC3E}">
        <p14:creationId xmlns:p14="http://schemas.microsoft.com/office/powerpoint/2010/main" val="20641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DE15CF0-5FCF-41C9-B381-1D3C8AC05A9A}" type="slidenum">
              <a:rPr lang="de-CH" smtClean="0"/>
              <a:t>23</a:t>
            </a:fld>
            <a:endParaRPr lang="de-CH" dirty="0"/>
          </a:p>
        </p:txBody>
      </p:sp>
    </p:spTree>
    <p:extLst>
      <p:ext uri="{BB962C8B-B14F-4D97-AF65-F5344CB8AC3E}">
        <p14:creationId xmlns:p14="http://schemas.microsoft.com/office/powerpoint/2010/main" val="37432453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a:t>ALPS nodes are diskles</a:t>
            </a:r>
            <a:r>
              <a:rPr lang="en-US" dirty="0"/>
              <a:t>s, some options:</a:t>
            </a:r>
            <a:endParaRPr lang="en-CH"/>
          </a:p>
          <a:p>
            <a:pPr marL="171450" indent="-171450">
              <a:buFontTx/>
              <a:buChar char="-"/>
            </a:pPr>
            <a:r>
              <a:rPr lang="en-GB" dirty="0"/>
              <a:t>C</a:t>
            </a:r>
            <a:r>
              <a:rPr lang="en-CH"/>
              <a:t>eph</a:t>
            </a:r>
          </a:p>
          <a:p>
            <a:pPr marL="171450" indent="-171450">
              <a:buFontTx/>
              <a:buChar char="-"/>
            </a:pPr>
            <a:r>
              <a:rPr lang="en-CH"/>
              <a:t>Ramdisk</a:t>
            </a:r>
            <a:endParaRPr lang="en-US" dirty="0"/>
          </a:p>
          <a:p>
            <a:pPr marL="0" indent="0">
              <a:buFontTx/>
              <a:buNone/>
            </a:pPr>
            <a:endParaRPr lang="en-US" dirty="0"/>
          </a:p>
          <a:p>
            <a:pPr marL="0" indent="0">
              <a:buFontTx/>
              <a:buNone/>
            </a:pPr>
            <a:r>
              <a:rPr lang="en-US" dirty="0"/>
              <a:t>Newer and more performant shared Storage Options are being tested in addition to Ceph</a:t>
            </a:r>
          </a:p>
          <a:p>
            <a:pPr marL="171450" indent="-171450">
              <a:buFont typeface="Arial" panose="020B0604020202020204" pitchFamily="34" charset="0"/>
              <a:buChar char="•"/>
            </a:pPr>
            <a:r>
              <a:rPr lang="en-US" dirty="0"/>
              <a:t>VAST</a:t>
            </a:r>
          </a:p>
          <a:p>
            <a:pPr marL="171450" indent="-171450">
              <a:buFont typeface="Arial" panose="020B0604020202020204" pitchFamily="34" charset="0"/>
              <a:buChar char="•"/>
            </a:pPr>
            <a:r>
              <a:rPr lang="en-US" dirty="0"/>
              <a:t>IBM SSS (GPFS)</a:t>
            </a:r>
          </a:p>
          <a:p>
            <a:pPr marL="0" indent="0">
              <a:buFontTx/>
              <a:buNone/>
            </a:pPr>
            <a:endParaRPr lang="en-CH"/>
          </a:p>
          <a:p>
            <a:pPr marL="0" indent="0">
              <a:buFontTx/>
              <a:buNone/>
            </a:pPr>
            <a:r>
              <a:rPr lang="en-US" dirty="0" err="1"/>
              <a:t>Terragrunt</a:t>
            </a:r>
            <a:r>
              <a:rPr lang="en-US" dirty="0"/>
              <a:t> + </a:t>
            </a:r>
            <a:r>
              <a:rPr lang="en-US" dirty="0" err="1"/>
              <a:t>OpenTofu</a:t>
            </a:r>
            <a:r>
              <a:rPr lang="en-US" dirty="0"/>
              <a:t> + </a:t>
            </a:r>
            <a:r>
              <a:rPr lang="en-CH"/>
              <a:t>Ansible</a:t>
            </a:r>
            <a:r>
              <a:rPr lang="en-US" dirty="0"/>
              <a:t> + </a:t>
            </a:r>
            <a:r>
              <a:rPr lang="en-GB" dirty="0"/>
              <a:t>Semaphore UI</a:t>
            </a:r>
          </a:p>
          <a:p>
            <a:pPr marL="171450" indent="-171450">
              <a:buFontTx/>
              <a:buChar char="-"/>
            </a:pPr>
            <a:r>
              <a:rPr lang="en-GB" dirty="0"/>
              <a:t>Create and provision the cluster</a:t>
            </a:r>
          </a:p>
          <a:p>
            <a:pPr marL="171450" indent="-171450">
              <a:buFontTx/>
              <a:buChar char="-"/>
            </a:pPr>
            <a:r>
              <a:rPr lang="en-GB" dirty="0"/>
              <a:t>C</a:t>
            </a:r>
            <a:r>
              <a:rPr lang="en-CH"/>
              <a:t>heck node status</a:t>
            </a:r>
            <a:r>
              <a:rPr lang="en-US" dirty="0"/>
              <a:t> via ALPS API</a:t>
            </a:r>
          </a:p>
          <a:p>
            <a:pPr marL="171450" indent="-171450">
              <a:buFontTx/>
              <a:buChar char="-"/>
            </a:pPr>
            <a:r>
              <a:rPr lang="en-US" dirty="0"/>
              <a:t>Trigger node configuration and cluster join</a:t>
            </a:r>
            <a:endParaRPr lang="en-CH"/>
          </a:p>
          <a:p>
            <a:pPr marL="171450" indent="-171450">
              <a:buFontTx/>
              <a:buChar char="-"/>
            </a:pPr>
            <a:r>
              <a:rPr lang="en-CH"/>
              <a:t>Node migration</a:t>
            </a:r>
            <a:r>
              <a:rPr lang="en-US" dirty="0"/>
              <a:t>s (move nodes across Kubernetes clusters)</a:t>
            </a:r>
            <a:endParaRPr lang="en-CH"/>
          </a:p>
          <a:p>
            <a:endParaRPr lang="en-CH" dirty="0"/>
          </a:p>
        </p:txBody>
      </p:sp>
      <p:sp>
        <p:nvSpPr>
          <p:cNvPr id="4" name="Slide Number Placeholder 3"/>
          <p:cNvSpPr>
            <a:spLocks noGrp="1"/>
          </p:cNvSpPr>
          <p:nvPr>
            <p:ph type="sldNum" sz="quarter" idx="5"/>
          </p:nvPr>
        </p:nvSpPr>
        <p:spPr/>
        <p:txBody>
          <a:bodyPr/>
          <a:lstStyle/>
          <a:p>
            <a:fld id="{BDE15CF0-5FCF-41C9-B381-1D3C8AC05A9A}" type="slidenum">
              <a:rPr lang="de-CH" smtClean="0"/>
              <a:t>24</a:t>
            </a:fld>
            <a:endParaRPr lang="de-CH" dirty="0"/>
          </a:p>
        </p:txBody>
      </p:sp>
    </p:spTree>
    <p:extLst>
      <p:ext uri="{BB962C8B-B14F-4D97-AF65-F5344CB8AC3E}">
        <p14:creationId xmlns:p14="http://schemas.microsoft.com/office/powerpoint/2010/main" val="1906283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DE15CF0-5FCF-41C9-B381-1D3C8AC05A9A}" type="slidenum">
              <a:rPr lang="de-CH" smtClean="0"/>
              <a:t>27</a:t>
            </a:fld>
            <a:endParaRPr lang="de-CH" dirty="0"/>
          </a:p>
        </p:txBody>
      </p:sp>
    </p:spTree>
    <p:extLst>
      <p:ext uri="{BB962C8B-B14F-4D97-AF65-F5344CB8AC3E}">
        <p14:creationId xmlns:p14="http://schemas.microsoft.com/office/powerpoint/2010/main" val="2886290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DE15CF0-5FCF-41C9-B381-1D3C8AC05A9A}" type="slidenum">
              <a:rPr lang="de-CH" smtClean="0"/>
              <a:t>28</a:t>
            </a:fld>
            <a:endParaRPr lang="de-CH" dirty="0"/>
          </a:p>
        </p:txBody>
      </p:sp>
    </p:spTree>
    <p:extLst>
      <p:ext uri="{BB962C8B-B14F-4D97-AF65-F5344CB8AC3E}">
        <p14:creationId xmlns:p14="http://schemas.microsoft.com/office/powerpoint/2010/main" val="6093795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E15CF0-5FCF-41C9-B381-1D3C8AC05A9A}" type="slidenum">
              <a:rPr lang="de-CH" smtClean="0"/>
              <a:t>29</a:t>
            </a:fld>
            <a:endParaRPr lang="de-CH"/>
          </a:p>
        </p:txBody>
      </p:sp>
    </p:spTree>
    <p:extLst>
      <p:ext uri="{BB962C8B-B14F-4D97-AF65-F5344CB8AC3E}">
        <p14:creationId xmlns:p14="http://schemas.microsoft.com/office/powerpoint/2010/main" val="27781641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1">
    <p:spTree>
      <p:nvGrpSpPr>
        <p:cNvPr id="1" name=""/>
        <p:cNvGrpSpPr/>
        <p:nvPr/>
      </p:nvGrpSpPr>
      <p:grpSpPr>
        <a:xfrm>
          <a:off x="0" y="0"/>
          <a:ext cx="0" cy="0"/>
          <a:chOff x="0" y="0"/>
          <a:chExt cx="0" cy="0"/>
        </a:xfrm>
      </p:grpSpPr>
      <p:pic>
        <p:nvPicPr>
          <p:cNvPr id="8" name="Picture 8" descr="CopertinaAR20113stesa.pdf"/>
          <p:cNvPicPr>
            <a:picLocks noChangeAspect="1"/>
          </p:cNvPicPr>
          <p:nvPr userDrawn="1"/>
        </p:nvPicPr>
        <p:blipFill rotWithShape="1">
          <a:blip r:embed="rId2" cstate="print">
            <a:extLst>
              <a:ext uri="{28A0092B-C50C-407E-A947-70E740481C1C}">
                <a14:useLocalDpi xmlns:a14="http://schemas.microsoft.com/office/drawing/2010/main"/>
              </a:ext>
            </a:extLst>
          </a:blip>
          <a:srcRect t="25018" b="4165"/>
          <a:stretch/>
        </p:blipFill>
        <p:spPr>
          <a:xfrm>
            <a:off x="0" y="1236663"/>
            <a:ext cx="12192000" cy="2192337"/>
          </a:xfrm>
          <a:prstGeom prst="rect">
            <a:avLst/>
          </a:prstGeom>
          <a:noFill/>
          <a:ln>
            <a:noFill/>
          </a:ln>
        </p:spPr>
      </p:pic>
      <p:sp>
        <p:nvSpPr>
          <p:cNvPr id="2" name="Titel 1"/>
          <p:cNvSpPr>
            <a:spLocks noGrp="1"/>
          </p:cNvSpPr>
          <p:nvPr>
            <p:ph type="ctrTitle"/>
          </p:nvPr>
        </p:nvSpPr>
        <p:spPr>
          <a:xfrm>
            <a:off x="431800" y="3429000"/>
            <a:ext cx="11328400" cy="1079500"/>
          </a:xfrm>
        </p:spPr>
        <p:txBody>
          <a:bodyPr lIns="0" tIns="0" rIns="0" bIns="0" anchor="b" anchorCtr="0">
            <a:noAutofit/>
          </a:bodyPr>
          <a:lstStyle>
            <a:lvl1pPr algn="l">
              <a:lnSpc>
                <a:spcPct val="100000"/>
              </a:lnSpc>
              <a:defRPr sz="2800" b="1">
                <a:solidFill>
                  <a:schemeClr val="tx1">
                    <a:lumMod val="75000"/>
                    <a:lumOff val="25000"/>
                  </a:schemeClr>
                </a:solidFill>
                <a:latin typeface="Arial" panose="020B0604020202020204" pitchFamily="34" charset="0"/>
                <a:ea typeface="Tahoma" panose="020B0604030504040204" pitchFamily="34" charset="0"/>
                <a:cs typeface="Arial" panose="020B0604020202020204" pitchFamily="34" charset="0"/>
              </a:defRPr>
            </a:lvl1pPr>
          </a:lstStyle>
          <a:p>
            <a:r>
              <a:rPr lang="en-US" noProof="0"/>
              <a:t>Click to edit Master title style</a:t>
            </a:r>
            <a:endParaRPr lang="en-US" noProof="0" dirty="0"/>
          </a:p>
        </p:txBody>
      </p:sp>
      <p:sp>
        <p:nvSpPr>
          <p:cNvPr id="3" name="Untertitel 2"/>
          <p:cNvSpPr>
            <a:spLocks noGrp="1"/>
          </p:cNvSpPr>
          <p:nvPr>
            <p:ph type="subTitle" idx="1"/>
          </p:nvPr>
        </p:nvSpPr>
        <p:spPr>
          <a:xfrm>
            <a:off x="431800" y="4508500"/>
            <a:ext cx="11328400" cy="2160588"/>
          </a:xfrm>
        </p:spPr>
        <p:txBody>
          <a:bodyPr lIns="0" tIns="180000" rIns="0" bIns="0" anchor="t" anchorCtr="0">
            <a:normAutofit/>
          </a:bodyPr>
          <a:lstStyle>
            <a:lvl1pPr marL="0" indent="0" algn="l">
              <a:spcBef>
                <a:spcPts val="0"/>
              </a:spcBef>
              <a:spcAft>
                <a:spcPts val="300"/>
              </a:spcAft>
              <a:buNone/>
              <a:defRPr sz="1800">
                <a:solidFill>
                  <a:schemeClr val="tx1">
                    <a:lumMod val="50000"/>
                    <a:lumOff val="50000"/>
                  </a:schemeClr>
                </a:solidFill>
                <a:latin typeface="+mn-lt"/>
                <a:ea typeface="Tahoma" panose="020B0604030504040204" pitchFamily="34" charset="0"/>
                <a:cs typeface="Tahom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US" noProof="0" dirty="0"/>
          </a:p>
        </p:txBody>
      </p:sp>
      <p:cxnSp>
        <p:nvCxnSpPr>
          <p:cNvPr id="22" name="Gerade Verbindung 10"/>
          <p:cNvCxnSpPr/>
          <p:nvPr userDrawn="1"/>
        </p:nvCxnSpPr>
        <p:spPr>
          <a:xfrm>
            <a:off x="0" y="3429000"/>
            <a:ext cx="12192000" cy="0"/>
          </a:xfrm>
          <a:prstGeom prst="line">
            <a:avLst/>
          </a:prstGeom>
          <a:ln w="288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9" name="Picture 7" descr="CSCS_RGB.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06153" y="319926"/>
            <a:ext cx="2521228" cy="705600"/>
          </a:xfrm>
          <a:prstGeom prst="rect">
            <a:avLst/>
          </a:prstGeom>
          <a:noFill/>
          <a:ln>
            <a:noFill/>
          </a:ln>
        </p:spPr>
      </p:pic>
      <p:pic>
        <p:nvPicPr>
          <p:cNvPr id="12" name="Picture 9" descr="eth_logo_kurz_pos.eps"/>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0805222" y="462174"/>
            <a:ext cx="948151" cy="154800"/>
          </a:xfrm>
          <a:prstGeom prst="rect">
            <a:avLst/>
          </a:prstGeom>
          <a:noFill/>
          <a:ln>
            <a:noFill/>
          </a:ln>
        </p:spPr>
      </p:pic>
    </p:spTree>
    <p:extLst>
      <p:ext uri="{BB962C8B-B14F-4D97-AF65-F5344CB8AC3E}">
        <p14:creationId xmlns:p14="http://schemas.microsoft.com/office/powerpoint/2010/main" val="365572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2">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0363" b="20363"/>
          <a:stretch/>
        </p:blipFill>
        <p:spPr bwMode="auto">
          <a:xfrm>
            <a:off x="0" y="1236663"/>
            <a:ext cx="12192000" cy="2192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31800" y="3429000"/>
            <a:ext cx="11328400" cy="1079500"/>
          </a:xfrm>
        </p:spPr>
        <p:txBody>
          <a:bodyPr lIns="0" tIns="0" rIns="0" bIns="0" anchor="b" anchorCtr="0">
            <a:noAutofit/>
          </a:bodyPr>
          <a:lstStyle>
            <a:lvl1pPr algn="l">
              <a:lnSpc>
                <a:spcPct val="100000"/>
              </a:lnSpc>
              <a:defRPr sz="2800" b="1">
                <a:solidFill>
                  <a:schemeClr val="tx1">
                    <a:lumMod val="75000"/>
                    <a:lumOff val="25000"/>
                  </a:schemeClr>
                </a:solidFill>
                <a:latin typeface="Arial" panose="020B0604020202020204" pitchFamily="34" charset="0"/>
                <a:ea typeface="Tahoma" panose="020B0604030504040204" pitchFamily="34" charset="0"/>
                <a:cs typeface="Arial" panose="020B0604020202020204" pitchFamily="34" charset="0"/>
              </a:defRPr>
            </a:lvl1pPr>
          </a:lstStyle>
          <a:p>
            <a:r>
              <a:rPr lang="en-US" noProof="0"/>
              <a:t>Click to edit Master title style</a:t>
            </a:r>
            <a:endParaRPr lang="en-US" noProof="0" dirty="0"/>
          </a:p>
        </p:txBody>
      </p:sp>
      <p:sp>
        <p:nvSpPr>
          <p:cNvPr id="3" name="Untertitel 2"/>
          <p:cNvSpPr>
            <a:spLocks noGrp="1"/>
          </p:cNvSpPr>
          <p:nvPr>
            <p:ph type="subTitle" idx="1"/>
          </p:nvPr>
        </p:nvSpPr>
        <p:spPr>
          <a:xfrm>
            <a:off x="431800" y="4508500"/>
            <a:ext cx="11328400" cy="2160588"/>
          </a:xfrm>
        </p:spPr>
        <p:txBody>
          <a:bodyPr lIns="0" tIns="180000" rIns="0" bIns="0" anchor="t" anchorCtr="0">
            <a:normAutofit/>
          </a:bodyPr>
          <a:lstStyle>
            <a:lvl1pPr marL="0" indent="0" algn="l">
              <a:spcBef>
                <a:spcPts val="0"/>
              </a:spcBef>
              <a:spcAft>
                <a:spcPts val="300"/>
              </a:spcAft>
              <a:buNone/>
              <a:defRPr sz="1800">
                <a:solidFill>
                  <a:schemeClr val="tx1">
                    <a:lumMod val="50000"/>
                    <a:lumOff val="50000"/>
                  </a:schemeClr>
                </a:solidFill>
                <a:latin typeface="+mn-lt"/>
                <a:ea typeface="Tahoma" panose="020B0604030504040204" pitchFamily="34" charset="0"/>
                <a:cs typeface="Tahom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US" noProof="0" dirty="0"/>
          </a:p>
        </p:txBody>
      </p:sp>
      <p:cxnSp>
        <p:nvCxnSpPr>
          <p:cNvPr id="22" name="Gerade Verbindung 10"/>
          <p:cNvCxnSpPr/>
          <p:nvPr userDrawn="1"/>
        </p:nvCxnSpPr>
        <p:spPr>
          <a:xfrm>
            <a:off x="0" y="3429000"/>
            <a:ext cx="12192000" cy="0"/>
          </a:xfrm>
          <a:prstGeom prst="line">
            <a:avLst/>
          </a:prstGeom>
          <a:ln w="288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8" name="Picture 7" descr="CSCS_RGB.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06153" y="319926"/>
            <a:ext cx="2521228" cy="705600"/>
          </a:xfrm>
          <a:prstGeom prst="rect">
            <a:avLst/>
          </a:prstGeom>
          <a:noFill/>
          <a:ln>
            <a:noFill/>
          </a:ln>
        </p:spPr>
      </p:pic>
      <p:pic>
        <p:nvPicPr>
          <p:cNvPr id="9" name="Picture 9" descr="eth_logo_kurz_pos.eps"/>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0805222" y="462174"/>
            <a:ext cx="948151" cy="154800"/>
          </a:xfrm>
          <a:prstGeom prst="rect">
            <a:avLst/>
          </a:prstGeom>
          <a:noFill/>
          <a:ln>
            <a:noFill/>
          </a:ln>
        </p:spPr>
      </p:pic>
    </p:spTree>
    <p:extLst>
      <p:ext uri="{BB962C8B-B14F-4D97-AF65-F5344CB8AC3E}">
        <p14:creationId xmlns:p14="http://schemas.microsoft.com/office/powerpoint/2010/main" val="367529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3">
    <p:spTree>
      <p:nvGrpSpPr>
        <p:cNvPr id="1" name=""/>
        <p:cNvGrpSpPr/>
        <p:nvPr/>
      </p:nvGrpSpPr>
      <p:grpSpPr>
        <a:xfrm>
          <a:off x="0" y="0"/>
          <a:ext cx="0" cy="0"/>
          <a:chOff x="0" y="0"/>
          <a:chExt cx="0" cy="0"/>
        </a:xfrm>
      </p:grpSpPr>
      <p:pic>
        <p:nvPicPr>
          <p:cNvPr id="8" name="Picture 3" descr="11.jpg"/>
          <p:cNvPicPr>
            <a:picLocks noChangeAspect="1"/>
          </p:cNvPicPr>
          <p:nvPr userDrawn="1"/>
        </p:nvPicPr>
        <p:blipFill rotWithShape="1">
          <a:blip r:embed="rId2" cstate="print">
            <a:extLst>
              <a:ext uri="{28A0092B-C50C-407E-A947-70E740481C1C}">
                <a14:useLocalDpi xmlns:a14="http://schemas.microsoft.com/office/drawing/2010/main" val="0"/>
              </a:ext>
            </a:extLst>
          </a:blip>
          <a:srcRect t="8144" b="17065"/>
          <a:stretch/>
        </p:blipFill>
        <p:spPr>
          <a:xfrm>
            <a:off x="0" y="1236663"/>
            <a:ext cx="12192000" cy="2192337"/>
          </a:xfrm>
          <a:prstGeom prst="rect">
            <a:avLst/>
          </a:prstGeom>
          <a:noFill/>
          <a:ln>
            <a:noFill/>
          </a:ln>
        </p:spPr>
      </p:pic>
      <p:sp>
        <p:nvSpPr>
          <p:cNvPr id="2" name="Titel 1"/>
          <p:cNvSpPr>
            <a:spLocks noGrp="1"/>
          </p:cNvSpPr>
          <p:nvPr>
            <p:ph type="ctrTitle"/>
          </p:nvPr>
        </p:nvSpPr>
        <p:spPr>
          <a:xfrm>
            <a:off x="431800" y="3429000"/>
            <a:ext cx="11328400" cy="1079500"/>
          </a:xfrm>
        </p:spPr>
        <p:txBody>
          <a:bodyPr lIns="0" tIns="0" rIns="0" bIns="0" anchor="b" anchorCtr="0">
            <a:noAutofit/>
          </a:bodyPr>
          <a:lstStyle>
            <a:lvl1pPr algn="l">
              <a:lnSpc>
                <a:spcPct val="100000"/>
              </a:lnSpc>
              <a:defRPr sz="2800" b="1">
                <a:solidFill>
                  <a:schemeClr val="tx1">
                    <a:lumMod val="75000"/>
                    <a:lumOff val="25000"/>
                  </a:schemeClr>
                </a:solidFill>
                <a:latin typeface="Arial" panose="020B0604020202020204" pitchFamily="34" charset="0"/>
                <a:ea typeface="Tahoma" panose="020B0604030504040204" pitchFamily="34" charset="0"/>
                <a:cs typeface="Arial" panose="020B0604020202020204" pitchFamily="34" charset="0"/>
              </a:defRPr>
            </a:lvl1pPr>
          </a:lstStyle>
          <a:p>
            <a:r>
              <a:rPr lang="en-US" noProof="0"/>
              <a:t>Click to edit Master title style</a:t>
            </a:r>
            <a:endParaRPr lang="en-US" noProof="0" dirty="0"/>
          </a:p>
        </p:txBody>
      </p:sp>
      <p:sp>
        <p:nvSpPr>
          <p:cNvPr id="3" name="Untertitel 2"/>
          <p:cNvSpPr>
            <a:spLocks noGrp="1"/>
          </p:cNvSpPr>
          <p:nvPr>
            <p:ph type="subTitle" idx="1"/>
          </p:nvPr>
        </p:nvSpPr>
        <p:spPr>
          <a:xfrm>
            <a:off x="431800" y="4508500"/>
            <a:ext cx="11328400" cy="2160588"/>
          </a:xfrm>
        </p:spPr>
        <p:txBody>
          <a:bodyPr lIns="0" tIns="180000" rIns="0" bIns="0" anchor="t" anchorCtr="0">
            <a:normAutofit/>
          </a:bodyPr>
          <a:lstStyle>
            <a:lvl1pPr marL="0" indent="0" algn="l">
              <a:spcBef>
                <a:spcPts val="0"/>
              </a:spcBef>
              <a:spcAft>
                <a:spcPts val="300"/>
              </a:spcAft>
              <a:buNone/>
              <a:defRPr sz="1800">
                <a:solidFill>
                  <a:schemeClr val="tx1">
                    <a:lumMod val="50000"/>
                    <a:lumOff val="50000"/>
                  </a:schemeClr>
                </a:solidFill>
                <a:latin typeface="+mn-lt"/>
                <a:ea typeface="Tahoma" panose="020B0604030504040204" pitchFamily="34" charset="0"/>
                <a:cs typeface="Tahom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edit Master subtitle style</a:t>
            </a:r>
            <a:endParaRPr lang="en-US" noProof="0" dirty="0"/>
          </a:p>
        </p:txBody>
      </p:sp>
      <p:cxnSp>
        <p:nvCxnSpPr>
          <p:cNvPr id="22" name="Gerade Verbindung 10"/>
          <p:cNvCxnSpPr/>
          <p:nvPr userDrawn="1"/>
        </p:nvCxnSpPr>
        <p:spPr>
          <a:xfrm>
            <a:off x="0" y="3429000"/>
            <a:ext cx="12192000" cy="0"/>
          </a:xfrm>
          <a:prstGeom prst="line">
            <a:avLst/>
          </a:prstGeom>
          <a:ln w="288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9" name="Picture 7" descr="CSCS_RGB.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06153" y="319926"/>
            <a:ext cx="2521228" cy="705600"/>
          </a:xfrm>
          <a:prstGeom prst="rect">
            <a:avLst/>
          </a:prstGeom>
          <a:noFill/>
          <a:ln>
            <a:noFill/>
          </a:ln>
        </p:spPr>
      </p:pic>
      <p:pic>
        <p:nvPicPr>
          <p:cNvPr id="12" name="Picture 9" descr="eth_logo_kurz_pos.eps"/>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0805222" y="462174"/>
            <a:ext cx="948151" cy="154800"/>
          </a:xfrm>
          <a:prstGeom prst="rect">
            <a:avLst/>
          </a:prstGeom>
          <a:noFill/>
          <a:ln>
            <a:noFill/>
          </a:ln>
        </p:spPr>
      </p:pic>
    </p:spTree>
    <p:extLst>
      <p:ext uri="{BB962C8B-B14F-4D97-AF65-F5344CB8AC3E}">
        <p14:creationId xmlns:p14="http://schemas.microsoft.com/office/powerpoint/2010/main" val="367529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ter Title">
    <p:spTree>
      <p:nvGrpSpPr>
        <p:cNvPr id="1" name=""/>
        <p:cNvGrpSpPr/>
        <p:nvPr/>
      </p:nvGrpSpPr>
      <p:grpSpPr>
        <a:xfrm>
          <a:off x="0" y="0"/>
          <a:ext cx="0" cy="0"/>
          <a:chOff x="0" y="0"/>
          <a:chExt cx="0" cy="0"/>
        </a:xfrm>
      </p:grpSpPr>
      <p:sp>
        <p:nvSpPr>
          <p:cNvPr id="2" name="Titel 1"/>
          <p:cNvSpPr>
            <a:spLocks noGrp="1"/>
          </p:cNvSpPr>
          <p:nvPr>
            <p:ph type="ctrTitle"/>
          </p:nvPr>
        </p:nvSpPr>
        <p:spPr>
          <a:xfrm>
            <a:off x="431800" y="2349500"/>
            <a:ext cx="11328400" cy="1079500"/>
          </a:xfrm>
        </p:spPr>
        <p:txBody>
          <a:bodyPr lIns="0" tIns="0" rIns="0" bIns="72000" anchor="b" anchorCtr="0">
            <a:noAutofit/>
          </a:bodyPr>
          <a:lstStyle>
            <a:lvl1pPr algn="l">
              <a:lnSpc>
                <a:spcPct val="100000"/>
              </a:lnSpc>
              <a:defRPr sz="2800" b="1">
                <a:solidFill>
                  <a:schemeClr val="tx1">
                    <a:lumMod val="75000"/>
                    <a:lumOff val="25000"/>
                  </a:schemeClr>
                </a:solidFill>
                <a:latin typeface="Arial" panose="020B0604020202020204" pitchFamily="34" charset="0"/>
                <a:ea typeface="Tahoma" panose="020B0604030504040204" pitchFamily="34" charset="0"/>
                <a:cs typeface="Arial" panose="020B0604020202020204" pitchFamily="34" charset="0"/>
              </a:defRPr>
            </a:lvl1pPr>
          </a:lstStyle>
          <a:p>
            <a:r>
              <a:rPr lang="en-US" noProof="0"/>
              <a:t>Click to edit Master title style</a:t>
            </a:r>
            <a:endParaRPr lang="en-US" noProof="0" dirty="0"/>
          </a:p>
        </p:txBody>
      </p:sp>
      <p:cxnSp>
        <p:nvCxnSpPr>
          <p:cNvPr id="22" name="Gerade Verbindung 10"/>
          <p:cNvCxnSpPr/>
          <p:nvPr userDrawn="1"/>
        </p:nvCxnSpPr>
        <p:spPr>
          <a:xfrm>
            <a:off x="0" y="3429000"/>
            <a:ext cx="12192000" cy="0"/>
          </a:xfrm>
          <a:prstGeom prst="line">
            <a:avLst/>
          </a:prstGeom>
          <a:ln w="288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6" name="Picture 7" descr="CSCS_RGB.eps"/>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6153" y="319926"/>
            <a:ext cx="2521228" cy="705600"/>
          </a:xfrm>
          <a:prstGeom prst="rect">
            <a:avLst/>
          </a:prstGeom>
          <a:noFill/>
          <a:ln>
            <a:noFill/>
          </a:ln>
        </p:spPr>
      </p:pic>
      <p:pic>
        <p:nvPicPr>
          <p:cNvPr id="7" name="Picture 9" descr="eth_logo_kurz_pos.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805222" y="462174"/>
            <a:ext cx="948151" cy="154800"/>
          </a:xfrm>
          <a:prstGeom prst="rect">
            <a:avLst/>
          </a:prstGeom>
          <a:noFill/>
          <a:ln>
            <a:noFill/>
          </a:ln>
        </p:spPr>
      </p:pic>
    </p:spTree>
    <p:extLst>
      <p:ext uri="{BB962C8B-B14F-4D97-AF65-F5344CB8AC3E}">
        <p14:creationId xmlns:p14="http://schemas.microsoft.com/office/powerpoint/2010/main" val="4068096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el 1"/>
          <p:cNvSpPr>
            <a:spLocks noGrp="1"/>
          </p:cNvSpPr>
          <p:nvPr>
            <p:ph type="title"/>
          </p:nvPr>
        </p:nvSpPr>
        <p:spPr>
          <a:xfrm>
            <a:off x="431800" y="46039"/>
            <a:ext cx="11328400" cy="862012"/>
          </a:xfrm>
        </p:spPr>
        <p:txBody>
          <a:bodyPr wrap="none" tIns="0" anchor="b" anchorCtr="0">
            <a:noAutofit/>
          </a:bodyPr>
          <a:lstStyle>
            <a:lvl1pPr>
              <a:defRPr sz="2600">
                <a:solidFill>
                  <a:schemeClr val="tx1">
                    <a:lumMod val="75000"/>
                    <a:lumOff val="25000"/>
                  </a:schemeClr>
                </a:solidFill>
              </a:defRPr>
            </a:lvl1pPr>
          </a:lstStyle>
          <a:p>
            <a:r>
              <a:rPr lang="en-US" noProof="0"/>
              <a:t>Click to edit Master title style</a:t>
            </a:r>
            <a:endParaRPr lang="en-US" noProof="0" dirty="0"/>
          </a:p>
        </p:txBody>
      </p:sp>
      <p:sp>
        <p:nvSpPr>
          <p:cNvPr id="3" name="Inhaltsplatzhalter 2"/>
          <p:cNvSpPr>
            <a:spLocks noGrp="1"/>
          </p:cNvSpPr>
          <p:nvPr>
            <p:ph idx="1"/>
          </p:nvPr>
        </p:nvSpPr>
        <p:spPr>
          <a:xfrm>
            <a:off x="431800" y="1087439"/>
            <a:ext cx="11328400" cy="5140325"/>
          </a:xfrm>
        </p:spPr>
        <p:txBody>
          <a:bodyPr tIns="57600"/>
          <a:lstStyle>
            <a:lvl2pPr>
              <a:spcBef>
                <a:spcPts val="0"/>
              </a:spcBef>
              <a:defRPr/>
            </a:lvl2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Fußzeilenplatzhalter 4"/>
          <p:cNvSpPr>
            <a:spLocks noGrp="1"/>
          </p:cNvSpPr>
          <p:nvPr>
            <p:ph type="ftr" sz="quarter" idx="3"/>
          </p:nvPr>
        </p:nvSpPr>
        <p:spPr>
          <a:xfrm>
            <a:off x="1967541" y="6456392"/>
            <a:ext cx="4116579" cy="144016"/>
          </a:xfrm>
          <a:prstGeom prst="rect">
            <a:avLst/>
          </a:prstGeom>
        </p:spPr>
        <p:txBody>
          <a:bodyPr vert="horz" lIns="0" tIns="0" rIns="72000" bIns="0" rtlCol="0" anchor="ctr"/>
          <a:lstStyle>
            <a:lvl1pPr algn="r">
              <a:defRPr sz="800">
                <a:solidFill>
                  <a:schemeClr val="tx1">
                    <a:lumMod val="65000"/>
                    <a:lumOff val="35000"/>
                  </a:schemeClr>
                </a:solidFill>
              </a:defRPr>
            </a:lvl1pPr>
          </a:lstStyle>
          <a:p>
            <a:r>
              <a:rPr lang="en-US" noProof="0"/>
              <a:t>A Hybrid Kubernetes Infrastructure for the Swiss SKA Regional Centre</a:t>
            </a:r>
            <a:endParaRPr lang="en-US" noProof="0" dirty="0"/>
          </a:p>
        </p:txBody>
      </p:sp>
      <p:sp>
        <p:nvSpPr>
          <p:cNvPr id="11" name="Foliennummernplatzhalter 5"/>
          <p:cNvSpPr>
            <a:spLocks noGrp="1"/>
          </p:cNvSpPr>
          <p:nvPr>
            <p:ph type="sldNum" sz="quarter" idx="4"/>
          </p:nvPr>
        </p:nvSpPr>
        <p:spPr>
          <a:xfrm>
            <a:off x="6096000" y="6456393"/>
            <a:ext cx="384043" cy="144016"/>
          </a:xfrm>
          <a:prstGeom prst="rect">
            <a:avLst/>
          </a:prstGeom>
        </p:spPr>
        <p:txBody>
          <a:bodyPr vert="horz" lIns="72000" tIns="0" rIns="0" bIns="0" rtlCol="0" anchor="ctr"/>
          <a:lstStyle>
            <a:lvl1pPr algn="l">
              <a:defRPr sz="800">
                <a:solidFill>
                  <a:schemeClr val="tx1">
                    <a:lumMod val="65000"/>
                    <a:lumOff val="35000"/>
                  </a:schemeClr>
                </a:solidFill>
              </a:defRPr>
            </a:lvl1pPr>
          </a:lstStyle>
          <a:p>
            <a:fld id="{69C859BB-BF0B-4BDC-BBD4-42B4A100F88B}" type="slidenum">
              <a:rPr lang="de-CH" smtClean="0"/>
              <a:pPr/>
              <a:t>‹#›</a:t>
            </a:fld>
            <a:endParaRPr lang="de-CH" dirty="0"/>
          </a:p>
        </p:txBody>
      </p:sp>
    </p:spTree>
    <p:extLst>
      <p:ext uri="{BB962C8B-B14F-4D97-AF65-F5344CB8AC3E}">
        <p14:creationId xmlns:p14="http://schemas.microsoft.com/office/powerpoint/2010/main" val="3466792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31800" y="1087438"/>
            <a:ext cx="5471584" cy="5140325"/>
          </a:xfrm>
        </p:spPr>
        <p:txBody>
          <a:bodyPr tIns="72000">
            <a:normAutofit/>
          </a:bodyPr>
          <a:lstStyle>
            <a:lvl1pPr>
              <a:defRPr sz="2000"/>
            </a:lvl1pPr>
            <a:lvl2pPr>
              <a:spcBef>
                <a:spcPts val="0"/>
              </a:spcBef>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Inhaltsplatzhalter 3"/>
          <p:cNvSpPr>
            <a:spLocks noGrp="1"/>
          </p:cNvSpPr>
          <p:nvPr>
            <p:ph sz="half" idx="2"/>
          </p:nvPr>
        </p:nvSpPr>
        <p:spPr>
          <a:xfrm>
            <a:off x="6288617" y="1087438"/>
            <a:ext cx="5471583" cy="5140325"/>
          </a:xfrm>
        </p:spPr>
        <p:txBody>
          <a:bodyPr tIns="72000">
            <a:normAutofit/>
          </a:bodyPr>
          <a:lstStyle>
            <a:lvl1pPr>
              <a:defRPr sz="2000"/>
            </a:lvl1pPr>
            <a:lvl2pPr>
              <a:spcBef>
                <a:spcPts val="0"/>
              </a:spcBef>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8" name="Fußzeilenplatzhalter 4"/>
          <p:cNvSpPr>
            <a:spLocks noGrp="1"/>
          </p:cNvSpPr>
          <p:nvPr>
            <p:ph type="ftr" sz="quarter" idx="3"/>
          </p:nvPr>
        </p:nvSpPr>
        <p:spPr>
          <a:xfrm>
            <a:off x="1967541" y="6456392"/>
            <a:ext cx="4116579" cy="144016"/>
          </a:xfrm>
          <a:prstGeom prst="rect">
            <a:avLst/>
          </a:prstGeom>
        </p:spPr>
        <p:txBody>
          <a:bodyPr vert="horz" lIns="0" tIns="0" rIns="72000" bIns="0" rtlCol="0" anchor="ctr"/>
          <a:lstStyle>
            <a:lvl1pPr algn="r">
              <a:defRPr sz="800">
                <a:solidFill>
                  <a:schemeClr val="tx1">
                    <a:lumMod val="65000"/>
                    <a:lumOff val="35000"/>
                  </a:schemeClr>
                </a:solidFill>
              </a:defRPr>
            </a:lvl1pPr>
          </a:lstStyle>
          <a:p>
            <a:r>
              <a:rPr lang="en-US" noProof="0"/>
              <a:t>A Hybrid Kubernetes Infrastructure for the Swiss SKA Regional Centre</a:t>
            </a:r>
            <a:endParaRPr lang="en-US" noProof="0" dirty="0"/>
          </a:p>
        </p:txBody>
      </p:sp>
      <p:sp>
        <p:nvSpPr>
          <p:cNvPr id="9" name="Foliennummernplatzhalter 5"/>
          <p:cNvSpPr>
            <a:spLocks noGrp="1"/>
          </p:cNvSpPr>
          <p:nvPr>
            <p:ph type="sldNum" sz="quarter" idx="4"/>
          </p:nvPr>
        </p:nvSpPr>
        <p:spPr>
          <a:xfrm>
            <a:off x="6096000" y="6456393"/>
            <a:ext cx="384043" cy="144016"/>
          </a:xfrm>
          <a:prstGeom prst="rect">
            <a:avLst/>
          </a:prstGeom>
        </p:spPr>
        <p:txBody>
          <a:bodyPr vert="horz" lIns="72000" tIns="0" rIns="0" bIns="0" rtlCol="0" anchor="ctr"/>
          <a:lstStyle>
            <a:lvl1pPr algn="l">
              <a:defRPr sz="800">
                <a:solidFill>
                  <a:schemeClr val="tx1">
                    <a:lumMod val="65000"/>
                    <a:lumOff val="35000"/>
                  </a:schemeClr>
                </a:solidFill>
              </a:defRPr>
            </a:lvl1pPr>
          </a:lstStyle>
          <a:p>
            <a:fld id="{69C859BB-BF0B-4BDC-BBD4-42B4A100F88B}" type="slidenum">
              <a:rPr lang="de-CH" smtClean="0"/>
              <a:pPr/>
              <a:t>‹#›</a:t>
            </a:fld>
            <a:endParaRPr lang="de-CH" dirty="0"/>
          </a:p>
        </p:txBody>
      </p:sp>
      <p:sp>
        <p:nvSpPr>
          <p:cNvPr id="11" name="Titel 1"/>
          <p:cNvSpPr>
            <a:spLocks noGrp="1"/>
          </p:cNvSpPr>
          <p:nvPr>
            <p:ph type="title"/>
          </p:nvPr>
        </p:nvSpPr>
        <p:spPr>
          <a:xfrm>
            <a:off x="431800" y="46039"/>
            <a:ext cx="11328400" cy="862012"/>
          </a:xfrm>
        </p:spPr>
        <p:txBody>
          <a:bodyPr wrap="none" tIns="0" anchor="b" anchorCtr="0">
            <a:noAutofit/>
          </a:bodyPr>
          <a:lstStyle>
            <a:lvl1pPr>
              <a:defRPr>
                <a:solidFill>
                  <a:schemeClr val="tx1">
                    <a:lumMod val="75000"/>
                    <a:lumOff val="25000"/>
                  </a:schemeClr>
                </a:solidFill>
              </a:defRPr>
            </a:lvl1pPr>
          </a:lstStyle>
          <a:p>
            <a:r>
              <a:rPr lang="en-US" noProof="0"/>
              <a:t>Click to edit Master title style</a:t>
            </a:r>
            <a:endParaRPr lang="en-US" noProof="0" dirty="0"/>
          </a:p>
        </p:txBody>
      </p:sp>
    </p:spTree>
    <p:extLst>
      <p:ext uri="{BB962C8B-B14F-4D97-AF65-F5344CB8AC3E}">
        <p14:creationId xmlns:p14="http://schemas.microsoft.com/office/powerpoint/2010/main" val="1157469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r>
              <a:rPr lang="en-US" noProof="0"/>
              <a:t>A Hybrid Kubernetes Infrastructure for the Swiss SKA Regional Centre</a:t>
            </a:r>
            <a:endParaRPr lang="en-US" noProof="0" dirty="0"/>
          </a:p>
        </p:txBody>
      </p:sp>
      <p:sp>
        <p:nvSpPr>
          <p:cNvPr id="5" name="Foliennummernplatzhalter 4"/>
          <p:cNvSpPr>
            <a:spLocks noGrp="1"/>
          </p:cNvSpPr>
          <p:nvPr>
            <p:ph type="sldNum" sz="quarter" idx="12"/>
          </p:nvPr>
        </p:nvSpPr>
        <p:spPr/>
        <p:txBody>
          <a:bodyPr/>
          <a:lstStyle/>
          <a:p>
            <a:fld id="{69C859BB-BF0B-4BDC-BBD4-42B4A100F88B}" type="slidenum">
              <a:rPr lang="de-CH" smtClean="0"/>
              <a:t>‹#›</a:t>
            </a:fld>
            <a:endParaRPr lang="de-CH"/>
          </a:p>
        </p:txBody>
      </p:sp>
      <p:sp>
        <p:nvSpPr>
          <p:cNvPr id="8" name="Titel 1"/>
          <p:cNvSpPr>
            <a:spLocks noGrp="1"/>
          </p:cNvSpPr>
          <p:nvPr>
            <p:ph type="title"/>
          </p:nvPr>
        </p:nvSpPr>
        <p:spPr>
          <a:xfrm>
            <a:off x="431800" y="46039"/>
            <a:ext cx="11328400" cy="862012"/>
          </a:xfrm>
        </p:spPr>
        <p:txBody>
          <a:bodyPr wrap="none" tIns="0" anchor="b" anchorCtr="0">
            <a:noAutofit/>
          </a:bodyPr>
          <a:lstStyle>
            <a:lvl1pPr>
              <a:defRPr>
                <a:solidFill>
                  <a:schemeClr val="tx1">
                    <a:lumMod val="75000"/>
                    <a:lumOff val="25000"/>
                  </a:schemeClr>
                </a:solidFill>
              </a:defRPr>
            </a:lvl1pPr>
          </a:lstStyle>
          <a:p>
            <a:r>
              <a:rPr lang="en-US" noProof="0"/>
              <a:t>Click to edit Master title style</a:t>
            </a:r>
            <a:endParaRPr lang="en-US" noProof="0" dirty="0"/>
          </a:p>
        </p:txBody>
      </p:sp>
    </p:spTree>
    <p:extLst>
      <p:ext uri="{BB962C8B-B14F-4D97-AF65-F5344CB8AC3E}">
        <p14:creationId xmlns:p14="http://schemas.microsoft.com/office/powerpoint/2010/main" val="3674311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r>
              <a:rPr lang="en-US" noProof="0"/>
              <a:t>A Hybrid Kubernetes Infrastructure for the Swiss SKA Regional Centre</a:t>
            </a:r>
            <a:endParaRPr lang="en-US" noProof="0" dirty="0"/>
          </a:p>
        </p:txBody>
      </p:sp>
      <p:sp>
        <p:nvSpPr>
          <p:cNvPr id="4" name="Foliennummernplatzhalter 3"/>
          <p:cNvSpPr>
            <a:spLocks noGrp="1"/>
          </p:cNvSpPr>
          <p:nvPr>
            <p:ph type="sldNum" sz="quarter" idx="12"/>
          </p:nvPr>
        </p:nvSpPr>
        <p:spPr/>
        <p:txBody>
          <a:bodyPr/>
          <a:lstStyle/>
          <a:p>
            <a:fld id="{69C859BB-BF0B-4BDC-BBD4-42B4A100F88B}" type="slidenum">
              <a:rPr lang="de-CH" smtClean="0"/>
              <a:t>‹#›</a:t>
            </a:fld>
            <a:endParaRPr lang="de-CH"/>
          </a:p>
        </p:txBody>
      </p:sp>
    </p:spTree>
    <p:extLst>
      <p:ext uri="{BB962C8B-B14F-4D97-AF65-F5344CB8AC3E}">
        <p14:creationId xmlns:p14="http://schemas.microsoft.com/office/powerpoint/2010/main" val="311113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ntent End">
    <p:spTree>
      <p:nvGrpSpPr>
        <p:cNvPr id="1" name=""/>
        <p:cNvGrpSpPr/>
        <p:nvPr/>
      </p:nvGrpSpPr>
      <p:grpSpPr>
        <a:xfrm>
          <a:off x="0" y="0"/>
          <a:ext cx="0" cy="0"/>
          <a:chOff x="0" y="0"/>
          <a:chExt cx="0" cy="0"/>
        </a:xfrm>
      </p:grpSpPr>
      <p:pic>
        <p:nvPicPr>
          <p:cNvPr id="8" name="Picture 4" descr="1.jpg"/>
          <p:cNvPicPr>
            <a:picLocks noChangeAspect="1"/>
          </p:cNvPicPr>
          <p:nvPr userDrawn="1"/>
        </p:nvPicPr>
        <p:blipFill rotWithShape="1">
          <a:blip r:embed="rId2" cstate="screen">
            <a:extLst>
              <a:ext uri="{28A0092B-C50C-407E-A947-70E740481C1C}">
                <a14:useLocalDpi xmlns:a14="http://schemas.microsoft.com/office/drawing/2010/main"/>
              </a:ext>
            </a:extLst>
          </a:blip>
          <a:srcRect t="16156" b="7446"/>
          <a:stretch/>
        </p:blipFill>
        <p:spPr>
          <a:xfrm>
            <a:off x="0" y="1231900"/>
            <a:ext cx="12192000" cy="2197100"/>
          </a:xfrm>
          <a:prstGeom prst="rect">
            <a:avLst/>
          </a:prstGeom>
          <a:noFill/>
          <a:ln>
            <a:noFill/>
          </a:ln>
        </p:spPr>
      </p:pic>
      <p:sp>
        <p:nvSpPr>
          <p:cNvPr id="2" name="Titel 1"/>
          <p:cNvSpPr>
            <a:spLocks noGrp="1"/>
          </p:cNvSpPr>
          <p:nvPr>
            <p:ph type="ctrTitle" hasCustomPrompt="1"/>
          </p:nvPr>
        </p:nvSpPr>
        <p:spPr>
          <a:xfrm>
            <a:off x="431800" y="3429000"/>
            <a:ext cx="11328400" cy="1079500"/>
          </a:xfrm>
        </p:spPr>
        <p:txBody>
          <a:bodyPr lIns="0" tIns="0" rIns="0" bIns="0" anchor="b" anchorCtr="0">
            <a:noAutofit/>
          </a:bodyPr>
          <a:lstStyle>
            <a:lvl1pPr algn="l">
              <a:lnSpc>
                <a:spcPct val="100000"/>
              </a:lnSpc>
              <a:defRPr sz="2800" b="1">
                <a:solidFill>
                  <a:schemeClr val="tx1">
                    <a:lumMod val="75000"/>
                    <a:lumOff val="25000"/>
                  </a:schemeClr>
                </a:solidFill>
                <a:latin typeface="Arial" panose="020B0604020202020204" pitchFamily="34" charset="0"/>
                <a:ea typeface="Tahoma" panose="020B0604030504040204" pitchFamily="34" charset="0"/>
                <a:cs typeface="Arial" panose="020B0604020202020204" pitchFamily="34" charset="0"/>
              </a:defRPr>
            </a:lvl1pPr>
          </a:lstStyle>
          <a:p>
            <a:r>
              <a:rPr lang="en-US" noProof="0" dirty="0"/>
              <a:t>Thank you for your attention.</a:t>
            </a:r>
          </a:p>
        </p:txBody>
      </p:sp>
      <p:cxnSp>
        <p:nvCxnSpPr>
          <p:cNvPr id="22" name="Gerade Verbindung 10"/>
          <p:cNvCxnSpPr/>
          <p:nvPr userDrawn="1"/>
        </p:nvCxnSpPr>
        <p:spPr>
          <a:xfrm>
            <a:off x="0" y="3429000"/>
            <a:ext cx="12192000" cy="0"/>
          </a:xfrm>
          <a:prstGeom prst="line">
            <a:avLst/>
          </a:prstGeom>
          <a:ln w="288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7" name="Picture 7" descr="CSCS_RGB.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06153" y="319926"/>
            <a:ext cx="2521228" cy="705600"/>
          </a:xfrm>
          <a:prstGeom prst="rect">
            <a:avLst/>
          </a:prstGeom>
          <a:noFill/>
          <a:ln>
            <a:noFill/>
          </a:ln>
        </p:spPr>
      </p:pic>
      <p:pic>
        <p:nvPicPr>
          <p:cNvPr id="9" name="Picture 9" descr="eth_logo_kurz_pos.eps"/>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0805222" y="462174"/>
            <a:ext cx="948151" cy="154800"/>
          </a:xfrm>
          <a:prstGeom prst="rect">
            <a:avLst/>
          </a:prstGeom>
          <a:noFill/>
          <a:ln>
            <a:noFill/>
          </a:ln>
        </p:spPr>
      </p:pic>
    </p:spTree>
    <p:extLst>
      <p:ext uri="{BB962C8B-B14F-4D97-AF65-F5344CB8AC3E}">
        <p14:creationId xmlns:p14="http://schemas.microsoft.com/office/powerpoint/2010/main" val="2440593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31800" y="46039"/>
            <a:ext cx="11328400" cy="862012"/>
          </a:xfrm>
          <a:prstGeom prst="rect">
            <a:avLst/>
          </a:prstGeom>
        </p:spPr>
        <p:txBody>
          <a:bodyPr vert="horz" lIns="0" tIns="45720" rIns="0" bIns="72000" rtlCol="0" anchor="b" anchorCtr="0">
            <a:normAutofit/>
          </a:bodyPr>
          <a:lstStyle/>
          <a:p>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3" name="Textplatzhalter 2"/>
          <p:cNvSpPr>
            <a:spLocks noGrp="1"/>
          </p:cNvSpPr>
          <p:nvPr>
            <p:ph type="body" idx="1"/>
          </p:nvPr>
        </p:nvSpPr>
        <p:spPr>
          <a:xfrm>
            <a:off x="431800" y="1087439"/>
            <a:ext cx="11328400" cy="5005859"/>
          </a:xfrm>
          <a:prstGeom prst="rect">
            <a:avLst/>
          </a:prstGeom>
        </p:spPr>
        <p:txBody>
          <a:bodyPr vert="horz" lIns="0" tIns="45720" rIns="0" bIns="45720" rtlCol="0">
            <a:normAutofit/>
          </a:bodyPr>
          <a:lstStyle/>
          <a:p>
            <a:pPr lvl="0"/>
            <a:r>
              <a:rPr lang="en-US" noProof="0" dirty="0" err="1"/>
              <a:t>Textmasterformat</a:t>
            </a:r>
            <a:r>
              <a:rPr lang="en-US" noProof="0" dirty="0"/>
              <a:t> </a:t>
            </a:r>
            <a:r>
              <a:rPr lang="en-US" noProof="0" dirty="0" err="1"/>
              <a:t>bearbeiten</a:t>
            </a:r>
            <a:endParaRPr lang="en-US" noProof="0" dirty="0"/>
          </a:p>
          <a:p>
            <a:pPr lvl="1"/>
            <a:r>
              <a:rPr lang="en-US" noProof="0" dirty="0" err="1"/>
              <a:t>Zweite</a:t>
            </a:r>
            <a:r>
              <a:rPr lang="en-US" noProof="0" dirty="0"/>
              <a:t> </a:t>
            </a:r>
            <a:r>
              <a:rPr lang="en-US" noProof="0" dirty="0" err="1"/>
              <a:t>Ebene</a:t>
            </a:r>
            <a:endParaRPr lang="en-US" noProof="0" dirty="0"/>
          </a:p>
          <a:p>
            <a:pPr lvl="2"/>
            <a:r>
              <a:rPr lang="en-US" noProof="0" dirty="0" err="1"/>
              <a:t>Dritte</a:t>
            </a:r>
            <a:r>
              <a:rPr lang="en-US" noProof="0" dirty="0"/>
              <a:t> </a:t>
            </a:r>
            <a:r>
              <a:rPr lang="en-US" noProof="0" dirty="0" err="1"/>
              <a:t>Ebene</a:t>
            </a:r>
            <a:endParaRPr lang="en-US" noProof="0" dirty="0"/>
          </a:p>
          <a:p>
            <a:pPr lvl="3"/>
            <a:r>
              <a:rPr lang="en-US" noProof="0" dirty="0" err="1"/>
              <a:t>Vierte</a:t>
            </a:r>
            <a:r>
              <a:rPr lang="en-US" noProof="0" dirty="0"/>
              <a:t> </a:t>
            </a:r>
            <a:r>
              <a:rPr lang="en-US" noProof="0" dirty="0" err="1"/>
              <a:t>Ebene</a:t>
            </a:r>
            <a:endParaRPr lang="en-US" noProof="0" dirty="0"/>
          </a:p>
          <a:p>
            <a:pPr lvl="4"/>
            <a:r>
              <a:rPr lang="en-US" noProof="0" dirty="0" err="1"/>
              <a:t>Fünfte</a:t>
            </a:r>
            <a:r>
              <a:rPr lang="en-US" noProof="0" dirty="0"/>
              <a:t> </a:t>
            </a:r>
            <a:r>
              <a:rPr lang="en-US" noProof="0" dirty="0" err="1"/>
              <a:t>Ebene</a:t>
            </a:r>
            <a:endParaRPr lang="en-US" noProof="0" dirty="0"/>
          </a:p>
        </p:txBody>
      </p:sp>
      <p:sp>
        <p:nvSpPr>
          <p:cNvPr id="5" name="Fußzeilenplatzhalter 4"/>
          <p:cNvSpPr>
            <a:spLocks noGrp="1"/>
          </p:cNvSpPr>
          <p:nvPr>
            <p:ph type="ftr" sz="quarter" idx="3"/>
          </p:nvPr>
        </p:nvSpPr>
        <p:spPr>
          <a:xfrm>
            <a:off x="1967541" y="6456392"/>
            <a:ext cx="4116579" cy="144016"/>
          </a:xfrm>
          <a:prstGeom prst="rect">
            <a:avLst/>
          </a:prstGeom>
        </p:spPr>
        <p:txBody>
          <a:bodyPr vert="horz" lIns="0" tIns="0" rIns="72000" bIns="0" rtlCol="0" anchor="ctr"/>
          <a:lstStyle>
            <a:lvl1pPr algn="r">
              <a:defRPr sz="800">
                <a:solidFill>
                  <a:schemeClr val="tx1">
                    <a:lumMod val="65000"/>
                    <a:lumOff val="35000"/>
                  </a:schemeClr>
                </a:solidFill>
              </a:defRPr>
            </a:lvl1pPr>
          </a:lstStyle>
          <a:p>
            <a:r>
              <a:rPr lang="en-US" noProof="0"/>
              <a:t>A Hybrid Kubernetes Infrastructure for the Swiss SKA Regional Centre</a:t>
            </a:r>
            <a:endParaRPr lang="en-US" noProof="0" dirty="0"/>
          </a:p>
        </p:txBody>
      </p:sp>
      <p:sp>
        <p:nvSpPr>
          <p:cNvPr id="6" name="Foliennummernplatzhalter 5"/>
          <p:cNvSpPr>
            <a:spLocks noGrp="1"/>
          </p:cNvSpPr>
          <p:nvPr>
            <p:ph type="sldNum" sz="quarter" idx="4"/>
          </p:nvPr>
        </p:nvSpPr>
        <p:spPr>
          <a:xfrm>
            <a:off x="6096000" y="6456393"/>
            <a:ext cx="384043" cy="144016"/>
          </a:xfrm>
          <a:prstGeom prst="rect">
            <a:avLst/>
          </a:prstGeom>
        </p:spPr>
        <p:txBody>
          <a:bodyPr vert="horz" lIns="72000" tIns="0" rIns="0" bIns="0" rtlCol="0" anchor="ctr"/>
          <a:lstStyle>
            <a:lvl1pPr algn="l">
              <a:defRPr sz="800">
                <a:solidFill>
                  <a:schemeClr val="tx1">
                    <a:lumMod val="65000"/>
                    <a:lumOff val="35000"/>
                  </a:schemeClr>
                </a:solidFill>
              </a:defRPr>
            </a:lvl1pPr>
          </a:lstStyle>
          <a:p>
            <a:fld id="{69C859BB-BF0B-4BDC-BBD4-42B4A100F88B}" type="slidenum">
              <a:rPr lang="de-CH" smtClean="0"/>
              <a:pPr/>
              <a:t>‹#›</a:t>
            </a:fld>
            <a:endParaRPr lang="de-CH" dirty="0"/>
          </a:p>
        </p:txBody>
      </p:sp>
      <p:cxnSp>
        <p:nvCxnSpPr>
          <p:cNvPr id="8" name="Gerade Verbindung 7"/>
          <p:cNvCxnSpPr/>
          <p:nvPr/>
        </p:nvCxnSpPr>
        <p:spPr>
          <a:xfrm>
            <a:off x="6096000" y="6456392"/>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14" descr="eth_logo_kurz_pos.eps"/>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0948213" y="6458507"/>
            <a:ext cx="815851" cy="133200"/>
          </a:xfrm>
          <a:prstGeom prst="rect">
            <a:avLst/>
          </a:prstGeom>
          <a:noFill/>
          <a:ln>
            <a:noFill/>
          </a:ln>
        </p:spPr>
      </p:pic>
      <p:pic>
        <p:nvPicPr>
          <p:cNvPr id="11" name="Picture 6" descr="CSCS_2_RGB.eps"/>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352483" y="6302962"/>
            <a:ext cx="1081257" cy="439200"/>
          </a:xfrm>
          <a:prstGeom prst="rect">
            <a:avLst/>
          </a:prstGeom>
          <a:noFill/>
          <a:ln>
            <a:noFill/>
          </a:ln>
        </p:spPr>
      </p:pic>
    </p:spTree>
    <p:extLst>
      <p:ext uri="{BB962C8B-B14F-4D97-AF65-F5344CB8AC3E}">
        <p14:creationId xmlns:p14="http://schemas.microsoft.com/office/powerpoint/2010/main" val="207600732"/>
      </p:ext>
    </p:extLst>
  </p:cSld>
  <p:clrMap bg1="lt1" tx1="dk1" bg2="lt2" tx2="dk2" accent1="accent1" accent2="accent2" accent3="accent3" accent4="accent4" accent5="accent5" accent6="accent6" hlink="hlink" folHlink="folHlink"/>
  <p:sldLayoutIdLst>
    <p:sldLayoutId id="2147483665" r:id="rId1"/>
    <p:sldLayoutId id="2147483671" r:id="rId2"/>
    <p:sldLayoutId id="2147483672" r:id="rId3"/>
    <p:sldLayoutId id="2147483662" r:id="rId4"/>
    <p:sldLayoutId id="2147483670" r:id="rId5"/>
    <p:sldLayoutId id="2147483652" r:id="rId6"/>
    <p:sldLayoutId id="2147483654" r:id="rId7"/>
    <p:sldLayoutId id="2147483655" r:id="rId8"/>
    <p:sldLayoutId id="2147483664" r:id="rId9"/>
  </p:sldLayoutIdLst>
  <p:hf hdr="0" dt="0"/>
  <p:txStyles>
    <p:titleStyle>
      <a:lvl1pPr algn="l" defTabSz="914400" rtl="0" eaLnBrk="1" latinLnBrk="0" hangingPunct="1">
        <a:spcBef>
          <a:spcPct val="0"/>
        </a:spcBef>
        <a:buNone/>
        <a:defRPr sz="2600" b="1"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ct val="20000"/>
        </a:spcBef>
        <a:spcAft>
          <a:spcPts val="600"/>
        </a:spcAft>
        <a:buClr>
          <a:srgbClr val="A60B16"/>
        </a:buClr>
        <a:buFont typeface="Wingdings" panose="05000000000000000000" pitchFamily="2" charset="2"/>
        <a:buChar char="§"/>
        <a:defRPr sz="2400" kern="1200">
          <a:solidFill>
            <a:schemeClr val="tx1"/>
          </a:solidFill>
          <a:latin typeface="+mn-lt"/>
          <a:ea typeface="+mn-ea"/>
          <a:cs typeface="+mn-cs"/>
        </a:defRPr>
      </a:lvl1pPr>
      <a:lvl2pPr marL="742950" indent="-285750" algn="l" defTabSz="914400" rtl="0" eaLnBrk="1" latinLnBrk="0" hangingPunct="1">
        <a:spcBef>
          <a:spcPts val="0"/>
        </a:spcBef>
        <a:buClr>
          <a:srgbClr val="A60B16"/>
        </a:buClr>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rgbClr val="A60B16"/>
        </a:buClr>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rgbClr val="A60B16"/>
        </a:buClr>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A60B16"/>
        </a:buClr>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31800" y="3429000"/>
            <a:ext cx="11328400" cy="1079500"/>
          </a:xfrm>
        </p:spPr>
        <p:txBody>
          <a:bodyPr anchor="ctr"/>
          <a:lstStyle/>
          <a:p>
            <a:r>
              <a:rPr lang="en-US" b="0" dirty="0"/>
              <a:t>A Hybrid Kubernetes Infrastructure for the Swiss SKA Regional Centre</a:t>
            </a:r>
            <a:endParaRPr lang="en-GB" b="0" dirty="0">
              <a:latin typeface="Courier New" panose="02070309020205020404" pitchFamily="49" charset="0"/>
              <a:cs typeface="Courier New" panose="02070309020205020404" pitchFamily="49" charset="0"/>
            </a:endParaRPr>
          </a:p>
        </p:txBody>
      </p:sp>
      <p:sp>
        <p:nvSpPr>
          <p:cNvPr id="3" name="Untertitel 2"/>
          <p:cNvSpPr>
            <a:spLocks noGrp="1"/>
          </p:cNvSpPr>
          <p:nvPr>
            <p:ph type="subTitle" idx="1"/>
          </p:nvPr>
        </p:nvSpPr>
        <p:spPr>
          <a:xfrm>
            <a:off x="431800" y="4365104"/>
            <a:ext cx="11328400" cy="2303984"/>
          </a:xfrm>
        </p:spPr>
        <p:txBody>
          <a:bodyPr anchor="t">
            <a:normAutofit/>
          </a:bodyPr>
          <a:lstStyle/>
          <a:p>
            <a:r>
              <a:rPr lang="en-US" b="1" dirty="0"/>
              <a:t>Elia Oggian – System Engineer, CSCS</a:t>
            </a:r>
          </a:p>
          <a:p>
            <a:endParaRPr lang="en-US" dirty="0"/>
          </a:p>
          <a:p>
            <a:r>
              <a:rPr lang="en-GB" dirty="0"/>
              <a:t>Monday, August 31</a:t>
            </a:r>
            <a:r>
              <a:rPr lang="en-GB" baseline="30000" dirty="0"/>
              <a:t>th</a:t>
            </a:r>
            <a:r>
              <a:rPr lang="en-GB" dirty="0"/>
              <a:t>, 2026</a:t>
            </a:r>
          </a:p>
          <a:p>
            <a:endParaRPr lang="en-US" dirty="0"/>
          </a:p>
          <a:p>
            <a:endParaRPr lang="en-US" dirty="0"/>
          </a:p>
        </p:txBody>
      </p:sp>
    </p:spTree>
    <p:extLst>
      <p:ext uri="{BB962C8B-B14F-4D97-AF65-F5344CB8AC3E}">
        <p14:creationId xmlns:p14="http://schemas.microsoft.com/office/powerpoint/2010/main" val="2656271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B4673-1B74-FED1-5D17-32E016ED38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FDACC5-C484-E337-330B-F294F95EB7C8}"/>
              </a:ext>
            </a:extLst>
          </p:cNvPr>
          <p:cNvSpPr>
            <a:spLocks noGrp="1"/>
          </p:cNvSpPr>
          <p:nvPr>
            <p:ph type="ctrTitle"/>
          </p:nvPr>
        </p:nvSpPr>
        <p:spPr/>
        <p:txBody>
          <a:bodyPr/>
          <a:lstStyle/>
          <a:p>
            <a:r>
              <a:rPr lang="en-GB" dirty="0"/>
              <a:t>ALPS</a:t>
            </a:r>
            <a:endParaRPr lang="en-CH" dirty="0"/>
          </a:p>
        </p:txBody>
      </p:sp>
    </p:spTree>
    <p:extLst>
      <p:ext uri="{BB962C8B-B14F-4D97-AF65-F5344CB8AC3E}">
        <p14:creationId xmlns:p14="http://schemas.microsoft.com/office/powerpoint/2010/main" val="2440388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B4FDBEC-98B1-44BA-CC5E-5125FF4F21E0}"/>
              </a:ext>
            </a:extLst>
          </p:cNvPr>
          <p:cNvSpPr>
            <a:spLocks noGrp="1"/>
          </p:cNvSpPr>
          <p:nvPr>
            <p:ph type="ftr" sz="quarter" idx="11"/>
          </p:nvPr>
        </p:nvSpPr>
        <p:spPr>
          <a:xfrm>
            <a:off x="1967541" y="6456392"/>
            <a:ext cx="4116579" cy="144016"/>
          </a:xfrm>
        </p:spPr>
        <p:txBody>
          <a:bodyPr anchor="ctr">
            <a:normAutofit/>
          </a:bodyPr>
          <a:lstStyle/>
          <a:p>
            <a:pPr>
              <a:spcAft>
                <a:spcPts val="600"/>
              </a:spcAft>
            </a:pPr>
            <a:r>
              <a:rPr lang="en-US" noProof="0"/>
              <a:t>A Hybrid Kubernetes Infrastructure for the Swiss SKA Regional Centre</a:t>
            </a:r>
          </a:p>
        </p:txBody>
      </p:sp>
      <p:sp>
        <p:nvSpPr>
          <p:cNvPr id="5" name="Slide Number Placeholder 4">
            <a:extLst>
              <a:ext uri="{FF2B5EF4-FFF2-40B4-BE49-F238E27FC236}">
                <a16:creationId xmlns:a16="http://schemas.microsoft.com/office/drawing/2014/main" id="{7AD55F37-889E-E5B7-54B6-634DE9C05550}"/>
              </a:ext>
            </a:extLst>
          </p:cNvPr>
          <p:cNvSpPr>
            <a:spLocks noGrp="1"/>
          </p:cNvSpPr>
          <p:nvPr>
            <p:ph type="sldNum" sz="quarter" idx="12"/>
          </p:nvPr>
        </p:nvSpPr>
        <p:spPr>
          <a:xfrm>
            <a:off x="6096000" y="6456393"/>
            <a:ext cx="384043" cy="144016"/>
          </a:xfrm>
        </p:spPr>
        <p:txBody>
          <a:bodyPr anchor="ctr">
            <a:normAutofit/>
          </a:bodyPr>
          <a:lstStyle/>
          <a:p>
            <a:pPr>
              <a:spcAft>
                <a:spcPts val="600"/>
              </a:spcAft>
            </a:pPr>
            <a:fld id="{69C859BB-BF0B-4BDC-BBD4-42B4A100F88B}" type="slidenum">
              <a:rPr lang="de-CH" smtClean="0"/>
              <a:pPr>
                <a:spcAft>
                  <a:spcPts val="600"/>
                </a:spcAft>
              </a:pPr>
              <a:t>3</a:t>
            </a:fld>
            <a:endParaRPr lang="de-CH"/>
          </a:p>
        </p:txBody>
      </p:sp>
      <p:sp>
        <p:nvSpPr>
          <p:cNvPr id="11" name="Title 3">
            <a:extLst>
              <a:ext uri="{FF2B5EF4-FFF2-40B4-BE49-F238E27FC236}">
                <a16:creationId xmlns:a16="http://schemas.microsoft.com/office/drawing/2014/main" id="{8DB53DA7-0322-D062-90AB-C773C16B9AE2}"/>
              </a:ext>
            </a:extLst>
          </p:cNvPr>
          <p:cNvSpPr>
            <a:spLocks noGrp="1"/>
          </p:cNvSpPr>
          <p:nvPr>
            <p:ph type="title"/>
          </p:nvPr>
        </p:nvSpPr>
        <p:spPr>
          <a:xfrm>
            <a:off x="431800" y="46039"/>
            <a:ext cx="11328400" cy="862012"/>
          </a:xfrm>
        </p:spPr>
        <p:txBody>
          <a:bodyPr/>
          <a:lstStyle/>
          <a:p>
            <a:r>
              <a:rPr lang="en-US" dirty="0"/>
              <a:t>Alps</a:t>
            </a:r>
          </a:p>
        </p:txBody>
      </p:sp>
      <p:pic>
        <p:nvPicPr>
          <p:cNvPr id="2050" name="Picture 2">
            <a:extLst>
              <a:ext uri="{FF2B5EF4-FFF2-40B4-BE49-F238E27FC236}">
                <a16:creationId xmlns:a16="http://schemas.microsoft.com/office/drawing/2014/main" id="{72A17522-F7A7-CD94-8F91-5F90E4268D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00" y="1520092"/>
            <a:ext cx="6994821" cy="466321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097FD76-C968-5BD5-A364-6D2F98CEE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4192" y="692585"/>
            <a:ext cx="3672408" cy="5508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941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6D6DC64-2790-4E16-E080-0602AE433E81}"/>
              </a:ext>
            </a:extLst>
          </p:cNvPr>
          <p:cNvSpPr>
            <a:spLocks noGrp="1"/>
          </p:cNvSpPr>
          <p:nvPr>
            <p:ph type="title"/>
          </p:nvPr>
        </p:nvSpPr>
        <p:spPr>
          <a:xfrm>
            <a:off x="431800" y="46039"/>
            <a:ext cx="11328400" cy="862012"/>
          </a:xfrm>
        </p:spPr>
        <p:txBody>
          <a:bodyPr/>
          <a:lstStyle/>
          <a:p>
            <a:r>
              <a:rPr lang="en-US" dirty="0"/>
              <a:t>Alps - Technology</a:t>
            </a:r>
          </a:p>
        </p:txBody>
      </p:sp>
      <p:sp>
        <p:nvSpPr>
          <p:cNvPr id="11" name="Content Placeholder 2">
            <a:extLst>
              <a:ext uri="{FF2B5EF4-FFF2-40B4-BE49-F238E27FC236}">
                <a16:creationId xmlns:a16="http://schemas.microsoft.com/office/drawing/2014/main" id="{A1307232-1AFE-96B2-EE64-BBAAFA3E3A46}"/>
              </a:ext>
            </a:extLst>
          </p:cNvPr>
          <p:cNvSpPr>
            <a:spLocks noGrp="1"/>
          </p:cNvSpPr>
          <p:nvPr>
            <p:ph idx="1"/>
          </p:nvPr>
        </p:nvSpPr>
        <p:spPr>
          <a:xfrm>
            <a:off x="431800" y="1087439"/>
            <a:ext cx="11328400" cy="5140325"/>
          </a:xfrm>
        </p:spPr>
        <p:txBody>
          <a:bodyPr/>
          <a:lstStyle/>
          <a:p>
            <a:pPr rtl="0" fontAlgn="base">
              <a:buFont typeface="Arial" panose="020B0604020202020204" pitchFamily="34" charset="0"/>
              <a:buChar char="•"/>
            </a:pPr>
            <a:r>
              <a:rPr lang="en-GB" dirty="0"/>
              <a:t>Science as a Service concept with innovative resource access</a:t>
            </a:r>
          </a:p>
          <a:p>
            <a:pPr rtl="0" fontAlgn="base">
              <a:buFont typeface="Arial" panose="020B0604020202020204" pitchFamily="34" charset="0"/>
              <a:buChar char="•"/>
            </a:pPr>
            <a:r>
              <a:rPr lang="en-GB" dirty="0"/>
              <a:t>Versatile software-defined Cluster (</a:t>
            </a:r>
            <a:r>
              <a:rPr lang="en-GB" dirty="0" err="1"/>
              <a:t>vCluster</a:t>
            </a:r>
            <a:r>
              <a:rPr lang="en-GB" dirty="0"/>
              <a:t>) technology</a:t>
            </a:r>
          </a:p>
          <a:p>
            <a:pPr marL="742950" lvl="1" indent="-285750" rtl="0" fontAlgn="base">
              <a:buFont typeface="Arial" panose="020B0604020202020204" pitchFamily="34" charset="0"/>
              <a:buChar char="•"/>
            </a:pPr>
            <a:r>
              <a:rPr lang="en-GB" dirty="0"/>
              <a:t>Convergence Cloud and HPC</a:t>
            </a:r>
          </a:p>
          <a:p>
            <a:pPr marL="742950" lvl="1" indent="-285750" rtl="0" fontAlgn="base">
              <a:buFont typeface="Arial" panose="020B0604020202020204" pitchFamily="34" charset="0"/>
              <a:buChar char="•"/>
            </a:pPr>
            <a:r>
              <a:rPr lang="en-GB" dirty="0"/>
              <a:t>Multi Tenant infrastructure</a:t>
            </a:r>
          </a:p>
          <a:p>
            <a:pPr rtl="0" fontAlgn="base">
              <a:buFont typeface="Arial" panose="020B0604020202020204" pitchFamily="34" charset="0"/>
              <a:buChar char="•"/>
            </a:pPr>
            <a:r>
              <a:rPr lang="en-GB" dirty="0"/>
              <a:t>Heterogeneous infrastructure (Nvidia GPU, AMD GPU, x86, ARM,…)</a:t>
            </a:r>
          </a:p>
          <a:p>
            <a:pPr rtl="0" fontAlgn="base">
              <a:buFont typeface="Arial" panose="020B0604020202020204" pitchFamily="34" charset="0"/>
              <a:buChar char="•"/>
            </a:pPr>
            <a:r>
              <a:rPr lang="en-GB" dirty="0"/>
              <a:t>Managed by a micro service architecture control plane (CSM/</a:t>
            </a:r>
            <a:r>
              <a:rPr lang="en-GB" dirty="0" err="1"/>
              <a:t>OpenCHAMI</a:t>
            </a:r>
            <a:r>
              <a:rPr lang="en-GB" dirty="0"/>
              <a:t>)</a:t>
            </a:r>
          </a:p>
          <a:p>
            <a:pPr rtl="0" fontAlgn="base">
              <a:spcAft>
                <a:spcPts val="1200"/>
              </a:spcAft>
              <a:buFont typeface="Arial" panose="020B0604020202020204" pitchFamily="34" charset="0"/>
              <a:buChar char="•"/>
            </a:pPr>
            <a:r>
              <a:rPr lang="en-GB" dirty="0"/>
              <a:t>Slingshot network: high performance and zone segregation</a:t>
            </a:r>
          </a:p>
          <a:p>
            <a:pPr rtl="0" fontAlgn="base">
              <a:buFont typeface="Arial" panose="020B0604020202020204" pitchFamily="34" charset="0"/>
              <a:buChar char="•"/>
            </a:pPr>
            <a:r>
              <a:rPr lang="en-GB" dirty="0"/>
              <a:t>Distributed Alps (multiple geo-distributed infrastructures)</a:t>
            </a:r>
          </a:p>
          <a:p>
            <a:pPr lvl="1" fontAlgn="base">
              <a:buFont typeface="Arial" panose="020B0604020202020204" pitchFamily="34" charset="0"/>
              <a:buChar char="•"/>
            </a:pPr>
            <a:r>
              <a:rPr lang="en-GB" dirty="0"/>
              <a:t>Lausanne (</a:t>
            </a:r>
            <a:r>
              <a:rPr lang="en-GB" dirty="0" err="1"/>
              <a:t>AlpsE</a:t>
            </a:r>
            <a:r>
              <a:rPr lang="en-GB" dirty="0"/>
              <a:t>)</a:t>
            </a:r>
          </a:p>
          <a:p>
            <a:pPr lvl="1" fontAlgn="base">
              <a:buFont typeface="Arial" panose="020B0604020202020204" pitchFamily="34" charset="0"/>
              <a:buChar char="•"/>
            </a:pPr>
            <a:r>
              <a:rPr lang="en-GB" dirty="0"/>
              <a:t>Bologna (</a:t>
            </a:r>
            <a:r>
              <a:rPr lang="en-GB" dirty="0" err="1"/>
              <a:t>AlpsB</a:t>
            </a:r>
            <a:r>
              <a:rPr lang="en-GB" dirty="0"/>
              <a:t>)</a:t>
            </a:r>
          </a:p>
          <a:p>
            <a:pPr marL="0" indent="0">
              <a:buNone/>
            </a:pPr>
            <a:endParaRPr lang="en-US" dirty="0"/>
          </a:p>
        </p:txBody>
      </p:sp>
      <p:sp>
        <p:nvSpPr>
          <p:cNvPr id="2" name="Footer Placeholder 1">
            <a:extLst>
              <a:ext uri="{FF2B5EF4-FFF2-40B4-BE49-F238E27FC236}">
                <a16:creationId xmlns:a16="http://schemas.microsoft.com/office/drawing/2014/main" id="{EF562A09-300C-8476-2C3A-4DB129C19B8D}"/>
              </a:ext>
            </a:extLst>
          </p:cNvPr>
          <p:cNvSpPr>
            <a:spLocks noGrp="1"/>
          </p:cNvSpPr>
          <p:nvPr>
            <p:ph type="ftr" sz="quarter" idx="3"/>
          </p:nvPr>
        </p:nvSpPr>
        <p:spPr>
          <a:xfrm>
            <a:off x="1967541" y="6456392"/>
            <a:ext cx="4116579" cy="144016"/>
          </a:xfrm>
        </p:spPr>
        <p:txBody>
          <a:bodyPr anchor="ctr">
            <a:normAutofit/>
          </a:bodyPr>
          <a:lstStyle/>
          <a:p>
            <a:pPr>
              <a:spcAft>
                <a:spcPts val="600"/>
              </a:spcAft>
            </a:pPr>
            <a:r>
              <a:rPr lang="en-US" noProof="0"/>
              <a:t>A Hybrid Kubernetes Infrastructure for the Swiss SKA Regional Centre</a:t>
            </a:r>
          </a:p>
        </p:txBody>
      </p:sp>
      <p:sp>
        <p:nvSpPr>
          <p:cNvPr id="3" name="Slide Number Placeholder 2">
            <a:extLst>
              <a:ext uri="{FF2B5EF4-FFF2-40B4-BE49-F238E27FC236}">
                <a16:creationId xmlns:a16="http://schemas.microsoft.com/office/drawing/2014/main" id="{4C5078E6-C11A-2774-E0CB-4D83E07A52DF}"/>
              </a:ext>
            </a:extLst>
          </p:cNvPr>
          <p:cNvSpPr>
            <a:spLocks noGrp="1"/>
          </p:cNvSpPr>
          <p:nvPr>
            <p:ph type="sldNum" sz="quarter" idx="4"/>
          </p:nvPr>
        </p:nvSpPr>
        <p:spPr>
          <a:xfrm>
            <a:off x="6096000" y="6456393"/>
            <a:ext cx="384043" cy="144016"/>
          </a:xfrm>
        </p:spPr>
        <p:txBody>
          <a:bodyPr anchor="ctr">
            <a:normAutofit/>
          </a:bodyPr>
          <a:lstStyle/>
          <a:p>
            <a:pPr>
              <a:spcAft>
                <a:spcPts val="600"/>
              </a:spcAft>
            </a:pPr>
            <a:fld id="{69C859BB-BF0B-4BDC-BBD4-42B4A100F88B}" type="slidenum">
              <a:rPr lang="de-CH" smtClean="0"/>
              <a:pPr>
                <a:spcAft>
                  <a:spcPts val="600"/>
                </a:spcAft>
              </a:pPr>
              <a:t>4</a:t>
            </a:fld>
            <a:endParaRPr lang="de-CH"/>
          </a:p>
        </p:txBody>
      </p:sp>
    </p:spTree>
    <p:extLst>
      <p:ext uri="{BB962C8B-B14F-4D97-AF65-F5344CB8AC3E}">
        <p14:creationId xmlns:p14="http://schemas.microsoft.com/office/powerpoint/2010/main" val="2409193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6C8E149F-14BC-344C-73BD-788938A706B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7357" y="68263"/>
            <a:ext cx="10817285" cy="6165850"/>
          </a:xfrm>
          <a:prstGeom prst="rect">
            <a:avLst/>
          </a:prstGeom>
          <a:solidFill>
            <a:srgbClr val="FFFFFF"/>
          </a:solidFill>
        </p:spPr>
      </p:pic>
      <p:sp>
        <p:nvSpPr>
          <p:cNvPr id="4" name="Footer Placeholder 3">
            <a:extLst>
              <a:ext uri="{FF2B5EF4-FFF2-40B4-BE49-F238E27FC236}">
                <a16:creationId xmlns:a16="http://schemas.microsoft.com/office/drawing/2014/main" id="{6B3835E0-34F2-2723-A61F-80DB7563B13D}"/>
              </a:ext>
            </a:extLst>
          </p:cNvPr>
          <p:cNvSpPr>
            <a:spLocks noGrp="1"/>
          </p:cNvSpPr>
          <p:nvPr>
            <p:ph type="ftr" sz="quarter" idx="3"/>
          </p:nvPr>
        </p:nvSpPr>
        <p:spPr/>
        <p:txBody>
          <a:bodyPr/>
          <a:lstStyle/>
          <a:p>
            <a:pPr>
              <a:spcAft>
                <a:spcPts val="600"/>
              </a:spcAft>
            </a:pPr>
            <a:r>
              <a:rPr lang="en-US" noProof="0"/>
              <a:t>A Hybrid Kubernetes Infrastructure for the Swiss SKA Regional Centre</a:t>
            </a:r>
          </a:p>
        </p:txBody>
      </p:sp>
      <p:sp>
        <p:nvSpPr>
          <p:cNvPr id="5" name="Slide Number Placeholder 4" hidden="1">
            <a:extLst>
              <a:ext uri="{FF2B5EF4-FFF2-40B4-BE49-F238E27FC236}">
                <a16:creationId xmlns:a16="http://schemas.microsoft.com/office/drawing/2014/main" id="{59DD1FD7-BEB6-4A28-7AD0-30D0D597DE92}"/>
              </a:ext>
            </a:extLst>
          </p:cNvPr>
          <p:cNvSpPr>
            <a:spLocks noGrp="1"/>
          </p:cNvSpPr>
          <p:nvPr>
            <p:ph type="sldNum" sz="quarter" idx="4"/>
          </p:nvPr>
        </p:nvSpPr>
        <p:spPr/>
        <p:txBody>
          <a:bodyPr/>
          <a:lstStyle/>
          <a:p>
            <a:pPr>
              <a:spcAft>
                <a:spcPts val="600"/>
              </a:spcAft>
            </a:pPr>
            <a:fld id="{69C859BB-BF0B-4BDC-BBD4-42B4A100F88B}" type="slidenum">
              <a:rPr lang="de-CH" smtClean="0"/>
              <a:pPr>
                <a:spcAft>
                  <a:spcPts val="600"/>
                </a:spcAft>
              </a:pPr>
              <a:t>5</a:t>
            </a:fld>
            <a:endParaRPr lang="de-CH"/>
          </a:p>
        </p:txBody>
      </p:sp>
    </p:spTree>
    <p:extLst>
      <p:ext uri="{BB962C8B-B14F-4D97-AF65-F5344CB8AC3E}">
        <p14:creationId xmlns:p14="http://schemas.microsoft.com/office/powerpoint/2010/main" val="1156859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FB961-0754-163D-CE4F-8570A2D2FF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CA2CD4-AF5E-00E4-86C8-8DA239A5F1DF}"/>
              </a:ext>
            </a:extLst>
          </p:cNvPr>
          <p:cNvSpPr>
            <a:spLocks noGrp="1"/>
          </p:cNvSpPr>
          <p:nvPr>
            <p:ph type="ctrTitle"/>
          </p:nvPr>
        </p:nvSpPr>
        <p:spPr/>
        <p:txBody>
          <a:bodyPr/>
          <a:lstStyle/>
          <a:p>
            <a:r>
              <a:rPr lang="en-GB" dirty="0"/>
              <a:t>Storage</a:t>
            </a:r>
            <a:endParaRPr lang="en-CH" dirty="0"/>
          </a:p>
        </p:txBody>
      </p:sp>
    </p:spTree>
    <p:extLst>
      <p:ext uri="{BB962C8B-B14F-4D97-AF65-F5344CB8AC3E}">
        <p14:creationId xmlns:p14="http://schemas.microsoft.com/office/powerpoint/2010/main" val="4056456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2871E9-2143-610A-BB1E-222237C8B6CA}"/>
              </a:ext>
            </a:extLst>
          </p:cNvPr>
          <p:cNvSpPr>
            <a:spLocks noGrp="1"/>
          </p:cNvSpPr>
          <p:nvPr>
            <p:ph sz="half" idx="1"/>
          </p:nvPr>
        </p:nvSpPr>
        <p:spPr>
          <a:xfrm>
            <a:off x="431799" y="1087438"/>
            <a:ext cx="5856817" cy="5140325"/>
          </a:xfrm>
        </p:spPr>
        <p:txBody>
          <a:bodyPr>
            <a:normAutofit/>
          </a:bodyPr>
          <a:lstStyle/>
          <a:p>
            <a:pPr indent="-285750" fontAlgn="base">
              <a:lnSpc>
                <a:spcPct val="90000"/>
              </a:lnSpc>
              <a:buFont typeface="Arial" panose="020B0604020202020204" pitchFamily="34" charset="0"/>
              <a:buChar char="•"/>
            </a:pPr>
            <a:r>
              <a:rPr lang="en-GB" sz="1600" dirty="0"/>
              <a:t>IBM SSS (2026)</a:t>
            </a:r>
          </a:p>
          <a:p>
            <a:pPr lvl="1" fontAlgn="base">
              <a:lnSpc>
                <a:spcPct val="90000"/>
              </a:lnSpc>
              <a:buFont typeface="Arial" panose="020B0604020202020204" pitchFamily="34" charset="0"/>
              <a:buChar char="•"/>
            </a:pPr>
            <a:r>
              <a:rPr lang="en-GB" sz="1600" dirty="0"/>
              <a:t>160 PiB </a:t>
            </a:r>
          </a:p>
          <a:p>
            <a:pPr fontAlgn="base">
              <a:lnSpc>
                <a:spcPct val="90000"/>
              </a:lnSpc>
              <a:buFont typeface="Arial" panose="020B0604020202020204" pitchFamily="34" charset="0"/>
              <a:buChar char="•"/>
            </a:pPr>
            <a:r>
              <a:rPr lang="en-GB" sz="1600" dirty="0"/>
              <a:t>VAST (2026)</a:t>
            </a:r>
          </a:p>
          <a:p>
            <a:pPr lvl="1" fontAlgn="base">
              <a:lnSpc>
                <a:spcPct val="90000"/>
              </a:lnSpc>
              <a:buFont typeface="Arial" panose="020B0604020202020204" pitchFamily="34" charset="0"/>
              <a:buChar char="•"/>
            </a:pPr>
            <a:r>
              <a:rPr lang="en-GB" sz="1600" dirty="0"/>
              <a:t>10 PiB</a:t>
            </a:r>
            <a:endParaRPr lang="en-GB" sz="1800" dirty="0"/>
          </a:p>
          <a:p>
            <a:pPr rtl="0" fontAlgn="base">
              <a:lnSpc>
                <a:spcPct val="90000"/>
              </a:lnSpc>
              <a:buFont typeface="Arial" panose="020B0604020202020204" pitchFamily="34" charset="0"/>
              <a:buChar char="•"/>
            </a:pPr>
            <a:r>
              <a:rPr lang="en-GB" sz="1600" dirty="0"/>
              <a:t>Lustre </a:t>
            </a:r>
          </a:p>
          <a:p>
            <a:pPr marL="742950" lvl="1" indent="-285750" rtl="0" fontAlgn="base">
              <a:lnSpc>
                <a:spcPct val="90000"/>
              </a:lnSpc>
              <a:buFont typeface="Arial" panose="020B0604020202020204" pitchFamily="34" charset="0"/>
              <a:buChar char="•"/>
            </a:pPr>
            <a:r>
              <a:rPr lang="en-GB" sz="1600" dirty="0"/>
              <a:t>CAPSTOR: 129 PiB raw,  1TB/s write, 1TB/s read </a:t>
            </a:r>
          </a:p>
          <a:p>
            <a:pPr marL="742950" lvl="1" indent="-285750" rtl="0" fontAlgn="base">
              <a:lnSpc>
                <a:spcPct val="90000"/>
              </a:lnSpc>
              <a:buFont typeface="Arial" panose="020B0604020202020204" pitchFamily="34" charset="0"/>
              <a:buChar char="•"/>
            </a:pPr>
            <a:r>
              <a:rPr lang="en-GB" sz="1600" dirty="0"/>
              <a:t>IOPSTOR: 7 PiB raw , 24M IOPS write, 8M IOPS read</a:t>
            </a:r>
          </a:p>
          <a:p>
            <a:pPr fontAlgn="base">
              <a:lnSpc>
                <a:spcPct val="90000"/>
              </a:lnSpc>
              <a:buFont typeface="Arial" panose="020B0604020202020204" pitchFamily="34" charset="0"/>
              <a:buChar char="•"/>
            </a:pPr>
            <a:r>
              <a:rPr lang="en-GB" sz="1600" dirty="0"/>
              <a:t>Ceph</a:t>
            </a:r>
          </a:p>
          <a:p>
            <a:pPr lvl="1" fontAlgn="base">
              <a:lnSpc>
                <a:spcPct val="90000"/>
              </a:lnSpc>
              <a:buFont typeface="Arial" panose="020B0604020202020204" pitchFamily="34" charset="0"/>
              <a:buChar char="•"/>
            </a:pPr>
            <a:r>
              <a:rPr lang="en-GB" sz="1600" dirty="0"/>
              <a:t>40 PiB </a:t>
            </a:r>
          </a:p>
          <a:p>
            <a:pPr lvl="1" fontAlgn="base">
              <a:lnSpc>
                <a:spcPct val="90000"/>
              </a:lnSpc>
              <a:buFont typeface="Arial" panose="020B0604020202020204" pitchFamily="34" charset="0"/>
              <a:buChar char="•"/>
            </a:pPr>
            <a:r>
              <a:rPr lang="en-GB" sz="1600" dirty="0"/>
              <a:t>RBD + CephFS + RGW</a:t>
            </a:r>
            <a:endParaRPr lang="en-GB" sz="1800" dirty="0"/>
          </a:p>
          <a:p>
            <a:pPr rtl="0" fontAlgn="base">
              <a:lnSpc>
                <a:spcPct val="90000"/>
              </a:lnSpc>
              <a:buFont typeface="Arial" panose="020B0604020202020204" pitchFamily="34" charset="0"/>
              <a:buChar char="•"/>
            </a:pPr>
            <a:r>
              <a:rPr lang="en-GB" sz="1600" dirty="0" err="1"/>
              <a:t>dCache</a:t>
            </a:r>
            <a:endParaRPr lang="en-GB" sz="1600" dirty="0"/>
          </a:p>
          <a:p>
            <a:pPr marL="742950" lvl="1" indent="-285750" rtl="0" fontAlgn="base">
              <a:lnSpc>
                <a:spcPct val="90000"/>
              </a:lnSpc>
              <a:buFont typeface="Arial" panose="020B0604020202020204" pitchFamily="34" charset="0"/>
              <a:buChar char="•"/>
            </a:pPr>
            <a:r>
              <a:rPr lang="en-GB" sz="1600" dirty="0"/>
              <a:t>20 PiB (WLCG + CTAO + SKAO)</a:t>
            </a:r>
          </a:p>
          <a:p>
            <a:pPr rtl="0" fontAlgn="base">
              <a:lnSpc>
                <a:spcPct val="90000"/>
              </a:lnSpc>
              <a:buFont typeface="Arial" panose="020B0604020202020204" pitchFamily="34" charset="0"/>
              <a:buChar char="•"/>
            </a:pPr>
            <a:r>
              <a:rPr lang="en-GB" sz="1600" dirty="0"/>
              <a:t>Tape</a:t>
            </a:r>
          </a:p>
          <a:p>
            <a:pPr marL="742950" lvl="1" indent="-285750" rtl="0" fontAlgn="base">
              <a:lnSpc>
                <a:spcPct val="90000"/>
              </a:lnSpc>
              <a:buFont typeface="Arial" panose="020B0604020202020204" pitchFamily="34" charset="0"/>
              <a:buChar char="•"/>
            </a:pPr>
            <a:r>
              <a:rPr lang="en-GB" sz="1600" dirty="0"/>
              <a:t>Spectra </a:t>
            </a:r>
            <a:r>
              <a:rPr lang="en-GB" sz="1600" dirty="0" err="1"/>
              <a:t>Tfinity</a:t>
            </a:r>
            <a:r>
              <a:rPr lang="en-GB" sz="1600" dirty="0"/>
              <a:t> + IBM TS4500</a:t>
            </a:r>
          </a:p>
          <a:p>
            <a:pPr marL="742950" lvl="1" indent="-285750" rtl="0" fontAlgn="base">
              <a:lnSpc>
                <a:spcPct val="90000"/>
              </a:lnSpc>
              <a:buFont typeface="Arial" panose="020B0604020202020204" pitchFamily="34" charset="0"/>
              <a:buChar char="•"/>
            </a:pPr>
            <a:r>
              <a:rPr lang="en-GB" sz="1600" dirty="0"/>
              <a:t>Spectra </a:t>
            </a:r>
            <a:r>
              <a:rPr lang="en-GB" sz="1600" dirty="0" err="1"/>
              <a:t>Blackpearl</a:t>
            </a:r>
            <a:r>
              <a:rPr lang="en-GB" sz="1600" dirty="0"/>
              <a:t> (S3)</a:t>
            </a:r>
          </a:p>
          <a:p>
            <a:pPr rtl="0" fontAlgn="base">
              <a:lnSpc>
                <a:spcPct val="90000"/>
              </a:lnSpc>
              <a:buFont typeface="Arial" panose="020B0604020202020204" pitchFamily="34" charset="0"/>
              <a:buChar char="•"/>
            </a:pPr>
            <a:r>
              <a:rPr lang="en-GB" sz="1600" dirty="0"/>
              <a:t>Backup</a:t>
            </a:r>
          </a:p>
          <a:p>
            <a:pPr marL="742950" lvl="1" indent="-285750" rtl="0" fontAlgn="base">
              <a:lnSpc>
                <a:spcPct val="110000"/>
              </a:lnSpc>
              <a:spcAft>
                <a:spcPts val="1200"/>
              </a:spcAft>
              <a:buFont typeface="Arial" panose="020B0604020202020204" pitchFamily="34" charset="0"/>
              <a:buChar char="•"/>
            </a:pPr>
            <a:r>
              <a:rPr lang="en-GB" sz="1600" dirty="0"/>
              <a:t>IBM Spectrum Protect</a:t>
            </a:r>
          </a:p>
          <a:p>
            <a:pPr marL="742950" lvl="1" indent="-285750" rtl="0" fontAlgn="base">
              <a:lnSpc>
                <a:spcPct val="110000"/>
              </a:lnSpc>
              <a:spcAft>
                <a:spcPts val="1200"/>
              </a:spcAft>
              <a:buFont typeface="Arial" panose="020B0604020202020204" pitchFamily="34" charset="0"/>
              <a:buChar char="•"/>
            </a:pPr>
            <a:r>
              <a:rPr lang="en-GB" sz="1600" dirty="0"/>
              <a:t>HPE DMF, ZWS</a:t>
            </a:r>
          </a:p>
        </p:txBody>
      </p:sp>
      <p:pic>
        <p:nvPicPr>
          <p:cNvPr id="5122" name="Picture 2">
            <a:extLst>
              <a:ext uri="{FF2B5EF4-FFF2-40B4-BE49-F238E27FC236}">
                <a16:creationId xmlns:a16="http://schemas.microsoft.com/office/drawing/2014/main" id="{1C6F5EA0-BF25-19FF-6516-27B77FE6A9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075" b="2980"/>
          <a:stretch>
            <a:fillRect/>
          </a:stretch>
        </p:blipFill>
        <p:spPr bwMode="auto">
          <a:xfrm>
            <a:off x="6288617" y="1087438"/>
            <a:ext cx="5471583" cy="5140325"/>
          </a:xfrm>
          <a:prstGeom prst="rect">
            <a:avLst/>
          </a:prstGeom>
          <a:solidFill>
            <a:srgbClr val="FFFFFF"/>
          </a:solidFill>
        </p:spPr>
      </p:pic>
      <p:sp>
        <p:nvSpPr>
          <p:cNvPr id="4" name="Footer Placeholder 3">
            <a:extLst>
              <a:ext uri="{FF2B5EF4-FFF2-40B4-BE49-F238E27FC236}">
                <a16:creationId xmlns:a16="http://schemas.microsoft.com/office/drawing/2014/main" id="{08B5B178-D15C-5AC5-F102-C16EF8F7E792}"/>
              </a:ext>
            </a:extLst>
          </p:cNvPr>
          <p:cNvSpPr>
            <a:spLocks noGrp="1"/>
          </p:cNvSpPr>
          <p:nvPr>
            <p:ph type="ftr" sz="quarter" idx="3"/>
          </p:nvPr>
        </p:nvSpPr>
        <p:spPr>
          <a:xfrm>
            <a:off x="1967541" y="6456392"/>
            <a:ext cx="4116579" cy="144016"/>
          </a:xfrm>
        </p:spPr>
        <p:txBody>
          <a:bodyPr anchor="ctr">
            <a:normAutofit/>
          </a:bodyPr>
          <a:lstStyle/>
          <a:p>
            <a:pPr>
              <a:spcAft>
                <a:spcPts val="600"/>
              </a:spcAft>
            </a:pPr>
            <a:r>
              <a:rPr lang="en-US" noProof="0"/>
              <a:t>A Hybrid Kubernetes Infrastructure for the Swiss SKA Regional Centre</a:t>
            </a:r>
          </a:p>
        </p:txBody>
      </p:sp>
      <p:sp>
        <p:nvSpPr>
          <p:cNvPr id="5" name="Slide Number Placeholder 4">
            <a:extLst>
              <a:ext uri="{FF2B5EF4-FFF2-40B4-BE49-F238E27FC236}">
                <a16:creationId xmlns:a16="http://schemas.microsoft.com/office/drawing/2014/main" id="{80C3046F-CD62-A154-11F5-405954C135E8}"/>
              </a:ext>
            </a:extLst>
          </p:cNvPr>
          <p:cNvSpPr>
            <a:spLocks noGrp="1"/>
          </p:cNvSpPr>
          <p:nvPr>
            <p:ph type="sldNum" sz="quarter" idx="4"/>
          </p:nvPr>
        </p:nvSpPr>
        <p:spPr>
          <a:xfrm>
            <a:off x="6096000" y="6456393"/>
            <a:ext cx="384043" cy="144016"/>
          </a:xfrm>
        </p:spPr>
        <p:txBody>
          <a:bodyPr anchor="ctr">
            <a:normAutofit/>
          </a:bodyPr>
          <a:lstStyle/>
          <a:p>
            <a:pPr>
              <a:spcAft>
                <a:spcPts val="600"/>
              </a:spcAft>
            </a:pPr>
            <a:fld id="{69C859BB-BF0B-4BDC-BBD4-42B4A100F88B}" type="slidenum">
              <a:rPr lang="de-CH" smtClean="0"/>
              <a:pPr>
                <a:spcAft>
                  <a:spcPts val="600"/>
                </a:spcAft>
              </a:pPr>
              <a:t>7</a:t>
            </a:fld>
            <a:endParaRPr lang="de-CH"/>
          </a:p>
        </p:txBody>
      </p:sp>
      <p:sp>
        <p:nvSpPr>
          <p:cNvPr id="2" name="Title 1">
            <a:extLst>
              <a:ext uri="{FF2B5EF4-FFF2-40B4-BE49-F238E27FC236}">
                <a16:creationId xmlns:a16="http://schemas.microsoft.com/office/drawing/2014/main" id="{A0A28A8C-4E04-9B6A-1D14-D76E87FB296F}"/>
              </a:ext>
            </a:extLst>
          </p:cNvPr>
          <p:cNvSpPr>
            <a:spLocks noGrp="1"/>
          </p:cNvSpPr>
          <p:nvPr>
            <p:ph type="title"/>
          </p:nvPr>
        </p:nvSpPr>
        <p:spPr>
          <a:xfrm>
            <a:off x="431800" y="46039"/>
            <a:ext cx="11328400" cy="862012"/>
          </a:xfrm>
        </p:spPr>
        <p:txBody>
          <a:bodyPr wrap="none" anchor="b">
            <a:normAutofit/>
          </a:bodyPr>
          <a:lstStyle/>
          <a:p>
            <a:pPr rtl="0"/>
            <a:r>
              <a:rPr lang="en-GB" dirty="0"/>
              <a:t>Storage - Technologies</a:t>
            </a:r>
          </a:p>
        </p:txBody>
      </p:sp>
    </p:spTree>
    <p:extLst>
      <p:ext uri="{BB962C8B-B14F-4D97-AF65-F5344CB8AC3E}">
        <p14:creationId xmlns:p14="http://schemas.microsoft.com/office/powerpoint/2010/main" val="3332299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5954-0F14-5A41-1AC7-635804530B71}"/>
              </a:ext>
            </a:extLst>
          </p:cNvPr>
          <p:cNvSpPr>
            <a:spLocks noGrp="1"/>
          </p:cNvSpPr>
          <p:nvPr>
            <p:ph type="ctrTitle"/>
          </p:nvPr>
        </p:nvSpPr>
        <p:spPr/>
        <p:txBody>
          <a:bodyPr/>
          <a:lstStyle/>
          <a:p>
            <a:r>
              <a:rPr lang="en-GB" dirty="0"/>
              <a:t>Introducing Cloud Native Key Components</a:t>
            </a:r>
            <a:endParaRPr lang="en-CH" dirty="0"/>
          </a:p>
        </p:txBody>
      </p:sp>
    </p:spTree>
    <p:extLst>
      <p:ext uri="{BB962C8B-B14F-4D97-AF65-F5344CB8AC3E}">
        <p14:creationId xmlns:p14="http://schemas.microsoft.com/office/powerpoint/2010/main" val="2657988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1F98B-45CB-DD6F-7822-8F67E3F1460F}"/>
              </a:ext>
            </a:extLst>
          </p:cNvPr>
          <p:cNvSpPr>
            <a:spLocks noGrp="1"/>
          </p:cNvSpPr>
          <p:nvPr>
            <p:ph type="title"/>
          </p:nvPr>
        </p:nvSpPr>
        <p:spPr/>
        <p:txBody>
          <a:bodyPr/>
          <a:lstStyle/>
          <a:p>
            <a:r>
              <a:rPr lang="en-CH" dirty="0"/>
              <a:t>Introduction </a:t>
            </a:r>
            <a:r>
              <a:rPr lang="en-CH"/>
              <a:t>to </a:t>
            </a:r>
            <a:r>
              <a:rPr lang="en-US" dirty="0"/>
              <a:t>SUSE Virtualization (Harvester)</a:t>
            </a:r>
            <a:endParaRPr lang="en-CH" dirty="0"/>
          </a:p>
        </p:txBody>
      </p:sp>
      <p:sp>
        <p:nvSpPr>
          <p:cNvPr id="3" name="Content Placeholder 2">
            <a:extLst>
              <a:ext uri="{FF2B5EF4-FFF2-40B4-BE49-F238E27FC236}">
                <a16:creationId xmlns:a16="http://schemas.microsoft.com/office/drawing/2014/main" id="{A2577C6B-F8F2-3FA3-1DA5-64DBF601D4C6}"/>
              </a:ext>
            </a:extLst>
          </p:cNvPr>
          <p:cNvSpPr>
            <a:spLocks noGrp="1"/>
          </p:cNvSpPr>
          <p:nvPr>
            <p:ph idx="1"/>
          </p:nvPr>
        </p:nvSpPr>
        <p:spPr>
          <a:xfrm>
            <a:off x="431800" y="1087439"/>
            <a:ext cx="9336608" cy="5140325"/>
          </a:xfrm>
        </p:spPr>
        <p:txBody>
          <a:bodyPr>
            <a:normAutofit fontScale="92500" lnSpcReduction="20000"/>
          </a:bodyPr>
          <a:lstStyle/>
          <a:p>
            <a:pPr marL="0" indent="0">
              <a:buNone/>
            </a:pPr>
            <a:r>
              <a:rPr lang="en-GB" b="1" dirty="0"/>
              <a:t>SUSE Virtualization</a:t>
            </a:r>
            <a:r>
              <a:rPr lang="en-GB" dirty="0"/>
              <a:t> is an open-source hyperconverged infrastructure solution for managing virtual machines in a cloud-native way.</a:t>
            </a:r>
          </a:p>
          <a:p>
            <a:pPr marL="0" indent="0">
              <a:buNone/>
            </a:pPr>
            <a:endParaRPr lang="en-GB" dirty="0"/>
          </a:p>
          <a:p>
            <a:r>
              <a:rPr lang="en-GB" b="1" dirty="0"/>
              <a:t>Kubernetes</a:t>
            </a:r>
            <a:r>
              <a:rPr lang="en-GB" dirty="0"/>
              <a:t> serves as the orchestration engine.</a:t>
            </a:r>
          </a:p>
          <a:p>
            <a:endParaRPr lang="en-GB" b="1" dirty="0"/>
          </a:p>
          <a:p>
            <a:r>
              <a:rPr lang="en-GB" b="1" dirty="0"/>
              <a:t>Based on KVM and </a:t>
            </a:r>
            <a:r>
              <a:rPr lang="en-GB" b="1" dirty="0" err="1"/>
              <a:t>KubeVirt</a:t>
            </a:r>
            <a:r>
              <a:rPr lang="en-GB" dirty="0"/>
              <a:t>, it enables virtualization and orchestration of virtual machines.</a:t>
            </a:r>
          </a:p>
          <a:p>
            <a:endParaRPr lang="en-GB" b="1" dirty="0"/>
          </a:p>
          <a:p>
            <a:r>
              <a:rPr lang="en-GB" b="1" dirty="0"/>
              <a:t>Storage management</a:t>
            </a:r>
            <a:r>
              <a:rPr lang="en-GB" dirty="0"/>
              <a:t> is handled through </a:t>
            </a:r>
            <a:r>
              <a:rPr lang="en-GB" b="1" dirty="0"/>
              <a:t>Longhorn</a:t>
            </a:r>
            <a:r>
              <a:rPr lang="en-GB" dirty="0"/>
              <a:t>, providing persistent storage for the VMs.</a:t>
            </a:r>
          </a:p>
          <a:p>
            <a:endParaRPr lang="en-GB" b="1" dirty="0"/>
          </a:p>
          <a:p>
            <a:r>
              <a:rPr lang="en-GB" b="1" dirty="0"/>
              <a:t>Networking</a:t>
            </a:r>
            <a:r>
              <a:rPr lang="en-GB" dirty="0"/>
              <a:t>, based on </a:t>
            </a:r>
            <a:r>
              <a:rPr lang="en-GB" b="1" dirty="0" err="1"/>
              <a:t>Multus</a:t>
            </a:r>
            <a:r>
              <a:rPr lang="en-GB" dirty="0"/>
              <a:t>, enables network isolation across multiple VLANs.</a:t>
            </a:r>
          </a:p>
        </p:txBody>
      </p:sp>
      <p:sp>
        <p:nvSpPr>
          <p:cNvPr id="4" name="Footer Placeholder 3">
            <a:extLst>
              <a:ext uri="{FF2B5EF4-FFF2-40B4-BE49-F238E27FC236}">
                <a16:creationId xmlns:a16="http://schemas.microsoft.com/office/drawing/2014/main" id="{2D17EAF5-222D-4FB7-F51F-6F63001877F8}"/>
              </a:ext>
            </a:extLst>
          </p:cNvPr>
          <p:cNvSpPr>
            <a:spLocks noGrp="1"/>
          </p:cNvSpPr>
          <p:nvPr>
            <p:ph type="ftr" sz="quarter" idx="3"/>
          </p:nvPr>
        </p:nvSpPr>
        <p:spPr/>
        <p:txBody>
          <a:bodyPr/>
          <a:lstStyle/>
          <a:p>
            <a:r>
              <a:rPr lang="en-GB"/>
              <a:t>A Hybrid Kubernetes Infrastructure for the Swiss SKA Regional Centre</a:t>
            </a:r>
            <a:endParaRPr lang="en-US" noProof="0" dirty="0"/>
          </a:p>
        </p:txBody>
      </p:sp>
      <p:sp>
        <p:nvSpPr>
          <p:cNvPr id="5" name="Slide Number Placeholder 4">
            <a:extLst>
              <a:ext uri="{FF2B5EF4-FFF2-40B4-BE49-F238E27FC236}">
                <a16:creationId xmlns:a16="http://schemas.microsoft.com/office/drawing/2014/main" id="{E54CB156-5801-9DF0-063B-2370D0C6DCDB}"/>
              </a:ext>
            </a:extLst>
          </p:cNvPr>
          <p:cNvSpPr>
            <a:spLocks noGrp="1"/>
          </p:cNvSpPr>
          <p:nvPr>
            <p:ph type="sldNum" sz="quarter" idx="4"/>
          </p:nvPr>
        </p:nvSpPr>
        <p:spPr/>
        <p:txBody>
          <a:bodyPr/>
          <a:lstStyle/>
          <a:p>
            <a:fld id="{69C859BB-BF0B-4BDC-BBD4-42B4A100F88B}" type="slidenum">
              <a:rPr lang="de-CH" smtClean="0"/>
              <a:pPr/>
              <a:t>9</a:t>
            </a:fld>
            <a:endParaRPr lang="de-CH" dirty="0"/>
          </a:p>
        </p:txBody>
      </p:sp>
      <p:pic>
        <p:nvPicPr>
          <p:cNvPr id="5122" name="Picture 2" descr="Harvester HCI | SUSE Communities">
            <a:extLst>
              <a:ext uri="{FF2B5EF4-FFF2-40B4-BE49-F238E27FC236}">
                <a16:creationId xmlns:a16="http://schemas.microsoft.com/office/drawing/2014/main" id="{A0D98ABD-B036-F5E4-532A-C029EE4A31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2464" y="282724"/>
            <a:ext cx="1378112" cy="1130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950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DABA3-81F8-2136-6165-A85375389E5B}"/>
              </a:ext>
            </a:extLst>
          </p:cNvPr>
          <p:cNvSpPr>
            <a:spLocks noGrp="1"/>
          </p:cNvSpPr>
          <p:nvPr>
            <p:ph type="title"/>
          </p:nvPr>
        </p:nvSpPr>
        <p:spPr/>
        <p:txBody>
          <a:bodyPr/>
          <a:lstStyle/>
          <a:p>
            <a:r>
              <a:rPr lang="en-GB" dirty="0"/>
              <a:t>Introduction to SUSE Rancher</a:t>
            </a:r>
            <a:endParaRPr lang="en-CH" dirty="0"/>
          </a:p>
        </p:txBody>
      </p:sp>
      <p:sp>
        <p:nvSpPr>
          <p:cNvPr id="3" name="Content Placeholder 2">
            <a:extLst>
              <a:ext uri="{FF2B5EF4-FFF2-40B4-BE49-F238E27FC236}">
                <a16:creationId xmlns:a16="http://schemas.microsoft.com/office/drawing/2014/main" id="{953EAB74-5B51-6643-943B-8FD3C205FE04}"/>
              </a:ext>
            </a:extLst>
          </p:cNvPr>
          <p:cNvSpPr>
            <a:spLocks noGrp="1"/>
          </p:cNvSpPr>
          <p:nvPr>
            <p:ph idx="1"/>
          </p:nvPr>
        </p:nvSpPr>
        <p:spPr/>
        <p:txBody>
          <a:bodyPr>
            <a:normAutofit fontScale="92500"/>
          </a:bodyPr>
          <a:lstStyle/>
          <a:p>
            <a:pPr marL="0" indent="0">
              <a:buNone/>
            </a:pPr>
            <a:r>
              <a:rPr lang="en-GB" dirty="0"/>
              <a:t>Rancher is an open-source Kubernetes cluster manager.</a:t>
            </a:r>
          </a:p>
          <a:p>
            <a:pPr marL="0" indent="0">
              <a:buNone/>
            </a:pPr>
            <a:endParaRPr lang="en-GB" dirty="0"/>
          </a:p>
          <a:p>
            <a:r>
              <a:rPr lang="en-GB" dirty="0"/>
              <a:t>Centrally manage </a:t>
            </a:r>
            <a:r>
              <a:rPr lang="en-GB" b="1" dirty="0"/>
              <a:t>multiple Kubernetes clusters</a:t>
            </a:r>
            <a:endParaRPr lang="en-GB" dirty="0"/>
          </a:p>
          <a:p>
            <a:endParaRPr lang="en-GB" dirty="0"/>
          </a:p>
          <a:p>
            <a:r>
              <a:rPr lang="en-GB" dirty="0"/>
              <a:t>Simplified </a:t>
            </a:r>
            <a:r>
              <a:rPr lang="en-GB" b="1" dirty="0"/>
              <a:t>provisioning and scaling</a:t>
            </a:r>
            <a:r>
              <a:rPr lang="en-GB" dirty="0"/>
              <a:t> of clusters, node management, and upgrades.</a:t>
            </a:r>
          </a:p>
          <a:p>
            <a:endParaRPr lang="en-GB" dirty="0"/>
          </a:p>
          <a:p>
            <a:r>
              <a:rPr lang="en-GB" dirty="0"/>
              <a:t>Strong </a:t>
            </a:r>
            <a:r>
              <a:rPr lang="en-GB" b="1" dirty="0"/>
              <a:t>security features</a:t>
            </a:r>
            <a:r>
              <a:rPr lang="en-GB" dirty="0"/>
              <a:t>, including role-based access control (RBAC), network policies and integration with identity providers to enhance security and compliance.</a:t>
            </a:r>
          </a:p>
          <a:p>
            <a:endParaRPr lang="en-GB" dirty="0"/>
          </a:p>
          <a:p>
            <a:r>
              <a:rPr lang="en-GB" dirty="0"/>
              <a:t>Rancher has its own Kubernetes distribution called RKE2</a:t>
            </a:r>
            <a:endParaRPr lang="en-GB" b="1" dirty="0"/>
          </a:p>
        </p:txBody>
      </p:sp>
      <p:sp>
        <p:nvSpPr>
          <p:cNvPr id="4" name="Footer Placeholder 3">
            <a:extLst>
              <a:ext uri="{FF2B5EF4-FFF2-40B4-BE49-F238E27FC236}">
                <a16:creationId xmlns:a16="http://schemas.microsoft.com/office/drawing/2014/main" id="{8D54BA7C-BEA1-026D-F3B3-690408D6B2BC}"/>
              </a:ext>
            </a:extLst>
          </p:cNvPr>
          <p:cNvSpPr>
            <a:spLocks noGrp="1"/>
          </p:cNvSpPr>
          <p:nvPr>
            <p:ph type="ftr" sz="quarter" idx="3"/>
          </p:nvPr>
        </p:nvSpPr>
        <p:spPr/>
        <p:txBody>
          <a:bodyPr/>
          <a:lstStyle/>
          <a:p>
            <a:r>
              <a:rPr lang="en-GB"/>
              <a:t>A Hybrid Kubernetes Infrastructure for the Swiss SKA Regional Centre</a:t>
            </a:r>
            <a:endParaRPr lang="en-US" noProof="0" dirty="0"/>
          </a:p>
        </p:txBody>
      </p:sp>
      <p:sp>
        <p:nvSpPr>
          <p:cNvPr id="5" name="Slide Number Placeholder 4">
            <a:extLst>
              <a:ext uri="{FF2B5EF4-FFF2-40B4-BE49-F238E27FC236}">
                <a16:creationId xmlns:a16="http://schemas.microsoft.com/office/drawing/2014/main" id="{557E5D71-344F-2F5B-A6BD-DF146A935211}"/>
              </a:ext>
            </a:extLst>
          </p:cNvPr>
          <p:cNvSpPr>
            <a:spLocks noGrp="1"/>
          </p:cNvSpPr>
          <p:nvPr>
            <p:ph type="sldNum" sz="quarter" idx="4"/>
          </p:nvPr>
        </p:nvSpPr>
        <p:spPr/>
        <p:txBody>
          <a:bodyPr/>
          <a:lstStyle/>
          <a:p>
            <a:fld id="{69C859BB-BF0B-4BDC-BBD4-42B4A100F88B}" type="slidenum">
              <a:rPr lang="de-CH" smtClean="0"/>
              <a:pPr/>
              <a:t>10</a:t>
            </a:fld>
            <a:endParaRPr lang="de-CH" dirty="0"/>
          </a:p>
        </p:txBody>
      </p:sp>
      <p:pic>
        <p:nvPicPr>
          <p:cNvPr id="7" name="Picture 6">
            <a:extLst>
              <a:ext uri="{FF2B5EF4-FFF2-40B4-BE49-F238E27FC236}">
                <a16:creationId xmlns:a16="http://schemas.microsoft.com/office/drawing/2014/main" id="{23A06BD1-19B8-C448-2A1A-F35420D79FB0}"/>
              </a:ext>
            </a:extLst>
          </p:cNvPr>
          <p:cNvPicPr>
            <a:picLocks noChangeAspect="1"/>
          </p:cNvPicPr>
          <p:nvPr/>
        </p:nvPicPr>
        <p:blipFill>
          <a:blip r:embed="rId3"/>
          <a:stretch>
            <a:fillRect/>
          </a:stretch>
        </p:blipFill>
        <p:spPr>
          <a:xfrm>
            <a:off x="9357339" y="260648"/>
            <a:ext cx="2402861" cy="1067938"/>
          </a:xfrm>
          <a:prstGeom prst="rect">
            <a:avLst/>
          </a:prstGeom>
        </p:spPr>
      </p:pic>
    </p:spTree>
    <p:extLst>
      <p:ext uri="{BB962C8B-B14F-4D97-AF65-F5344CB8AC3E}">
        <p14:creationId xmlns:p14="http://schemas.microsoft.com/office/powerpoint/2010/main" val="993550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8DCE1-C7E3-9BDC-8379-5DD6146A611D}"/>
              </a:ext>
            </a:extLst>
          </p:cNvPr>
          <p:cNvSpPr>
            <a:spLocks noGrp="1"/>
          </p:cNvSpPr>
          <p:nvPr>
            <p:ph type="title"/>
          </p:nvPr>
        </p:nvSpPr>
        <p:spPr/>
        <p:txBody>
          <a:bodyPr/>
          <a:lstStyle/>
          <a:p>
            <a:r>
              <a:rPr lang="en-CH" dirty="0"/>
              <a:t>Introduction to ArgoCD</a:t>
            </a:r>
          </a:p>
        </p:txBody>
      </p:sp>
      <p:sp>
        <p:nvSpPr>
          <p:cNvPr id="3" name="Content Placeholder 2">
            <a:extLst>
              <a:ext uri="{FF2B5EF4-FFF2-40B4-BE49-F238E27FC236}">
                <a16:creationId xmlns:a16="http://schemas.microsoft.com/office/drawing/2014/main" id="{16AD5294-C5EF-DFF3-271D-C7DD8CA02AB7}"/>
              </a:ext>
            </a:extLst>
          </p:cNvPr>
          <p:cNvSpPr>
            <a:spLocks noGrp="1"/>
          </p:cNvSpPr>
          <p:nvPr>
            <p:ph idx="1"/>
          </p:nvPr>
        </p:nvSpPr>
        <p:spPr/>
        <p:txBody>
          <a:bodyPr>
            <a:normAutofit/>
          </a:bodyPr>
          <a:lstStyle/>
          <a:p>
            <a:pPr marL="0" indent="0">
              <a:buNone/>
            </a:pPr>
            <a:r>
              <a:rPr lang="en-GB" dirty="0"/>
              <a:t>Argo CD is an open-source continuous delivery tool specifically designed for Kubernetes that follows the </a:t>
            </a:r>
            <a:r>
              <a:rPr lang="en-GB" dirty="0" err="1"/>
              <a:t>GitOps</a:t>
            </a:r>
            <a:r>
              <a:rPr lang="en-GB" dirty="0"/>
              <a:t> methodology.</a:t>
            </a:r>
          </a:p>
          <a:p>
            <a:pPr marL="0" indent="0">
              <a:buNone/>
            </a:pPr>
            <a:endParaRPr lang="en-GB" dirty="0"/>
          </a:p>
          <a:p>
            <a:r>
              <a:rPr lang="en-GB" b="1" dirty="0"/>
              <a:t>Application deployments</a:t>
            </a:r>
            <a:r>
              <a:rPr lang="en-GB" dirty="0"/>
              <a:t> are declared</a:t>
            </a:r>
            <a:r>
              <a:rPr lang="en-GB" b="1" dirty="0"/>
              <a:t> </a:t>
            </a:r>
            <a:r>
              <a:rPr lang="en-GB" dirty="0"/>
              <a:t>using Kubernetes manifests or Helm charts stored in Git repositories.</a:t>
            </a:r>
          </a:p>
          <a:p>
            <a:pPr lvl="1"/>
            <a:r>
              <a:rPr lang="en-GB" dirty="0"/>
              <a:t>Argo CD then ensures that the actual cluster state matches the desired configuration</a:t>
            </a:r>
          </a:p>
          <a:p>
            <a:endParaRPr lang="en-GB" dirty="0"/>
          </a:p>
          <a:p>
            <a:r>
              <a:rPr lang="en-GB" b="1" dirty="0"/>
              <a:t>Graphical UI </a:t>
            </a:r>
            <a:r>
              <a:rPr lang="en-GB" dirty="0"/>
              <a:t>for visualizing and managing application deployments status. Additionally, it offers a command-line interface (CLI) for scripting and automation.</a:t>
            </a:r>
          </a:p>
          <a:p>
            <a:pPr marL="0" indent="0">
              <a:buNone/>
            </a:pPr>
            <a:endParaRPr lang="en-CH" dirty="0"/>
          </a:p>
        </p:txBody>
      </p:sp>
      <p:sp>
        <p:nvSpPr>
          <p:cNvPr id="4" name="Footer Placeholder 3">
            <a:extLst>
              <a:ext uri="{FF2B5EF4-FFF2-40B4-BE49-F238E27FC236}">
                <a16:creationId xmlns:a16="http://schemas.microsoft.com/office/drawing/2014/main" id="{003FFF78-18C1-7A08-3D67-57643894AE8C}"/>
              </a:ext>
            </a:extLst>
          </p:cNvPr>
          <p:cNvSpPr>
            <a:spLocks noGrp="1"/>
          </p:cNvSpPr>
          <p:nvPr>
            <p:ph type="ftr" sz="quarter" idx="3"/>
          </p:nvPr>
        </p:nvSpPr>
        <p:spPr/>
        <p:txBody>
          <a:bodyPr/>
          <a:lstStyle/>
          <a:p>
            <a:r>
              <a:rPr lang="en-US" noProof="0"/>
              <a:t>A Hybrid Kubernetes Infrastructure for the Swiss SKA Regional Centre</a:t>
            </a:r>
            <a:endParaRPr lang="en-US" noProof="0" dirty="0"/>
          </a:p>
        </p:txBody>
      </p:sp>
      <p:sp>
        <p:nvSpPr>
          <p:cNvPr id="5" name="Slide Number Placeholder 4">
            <a:extLst>
              <a:ext uri="{FF2B5EF4-FFF2-40B4-BE49-F238E27FC236}">
                <a16:creationId xmlns:a16="http://schemas.microsoft.com/office/drawing/2014/main" id="{E5C8E7EB-843F-5F68-1A99-F5D76F85F63B}"/>
              </a:ext>
            </a:extLst>
          </p:cNvPr>
          <p:cNvSpPr>
            <a:spLocks noGrp="1"/>
          </p:cNvSpPr>
          <p:nvPr>
            <p:ph type="sldNum" sz="quarter" idx="4"/>
          </p:nvPr>
        </p:nvSpPr>
        <p:spPr/>
        <p:txBody>
          <a:bodyPr/>
          <a:lstStyle/>
          <a:p>
            <a:fld id="{69C859BB-BF0B-4BDC-BBD4-42B4A100F88B}" type="slidenum">
              <a:rPr lang="de-CH" smtClean="0"/>
              <a:pPr/>
              <a:t>11</a:t>
            </a:fld>
            <a:endParaRPr lang="de-CH" dirty="0"/>
          </a:p>
        </p:txBody>
      </p:sp>
      <p:pic>
        <p:nvPicPr>
          <p:cNvPr id="1026" name="Picture 2" descr="What is Argo CD? Features, Architecture, and Benefits">
            <a:extLst>
              <a:ext uri="{FF2B5EF4-FFF2-40B4-BE49-F238E27FC236}">
                <a16:creationId xmlns:a16="http://schemas.microsoft.com/office/drawing/2014/main" id="{47A6155F-0A67-913D-6170-39A5BAB641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44472" y="70618"/>
            <a:ext cx="1951810" cy="1295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0654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5954-0F14-5A41-1AC7-635804530B71}"/>
              </a:ext>
            </a:extLst>
          </p:cNvPr>
          <p:cNvSpPr>
            <a:spLocks noGrp="1"/>
          </p:cNvSpPr>
          <p:nvPr>
            <p:ph type="ctrTitle"/>
          </p:nvPr>
        </p:nvSpPr>
        <p:spPr/>
        <p:txBody>
          <a:bodyPr/>
          <a:lstStyle/>
          <a:p>
            <a:r>
              <a:rPr lang="en-GB" dirty="0"/>
              <a:t>Hyperconverged Cloud Infrastructure at CSCS</a:t>
            </a:r>
            <a:endParaRPr lang="en-CH" dirty="0"/>
          </a:p>
        </p:txBody>
      </p:sp>
    </p:spTree>
    <p:extLst>
      <p:ext uri="{BB962C8B-B14F-4D97-AF65-F5344CB8AC3E}">
        <p14:creationId xmlns:p14="http://schemas.microsoft.com/office/powerpoint/2010/main" val="4199615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5E136-BEC0-3311-BA8D-5E27D0FD0FF8}"/>
              </a:ext>
            </a:extLst>
          </p:cNvPr>
          <p:cNvSpPr>
            <a:spLocks noGrp="1"/>
          </p:cNvSpPr>
          <p:nvPr>
            <p:ph type="title"/>
          </p:nvPr>
        </p:nvSpPr>
        <p:spPr>
          <a:xfrm>
            <a:off x="431800" y="46039"/>
            <a:ext cx="11328400" cy="862012"/>
          </a:xfrm>
        </p:spPr>
        <p:txBody>
          <a:bodyPr wrap="none" anchor="b">
            <a:normAutofit/>
          </a:bodyPr>
          <a:lstStyle/>
          <a:p>
            <a:r>
              <a:rPr lang="en-CH" dirty="0"/>
              <a:t>Rancher cluster architecture</a:t>
            </a:r>
          </a:p>
        </p:txBody>
      </p:sp>
      <p:sp>
        <p:nvSpPr>
          <p:cNvPr id="19" name="Content Placeholder 2">
            <a:extLst>
              <a:ext uri="{FF2B5EF4-FFF2-40B4-BE49-F238E27FC236}">
                <a16:creationId xmlns:a16="http://schemas.microsoft.com/office/drawing/2014/main" id="{963A7F4F-1DFE-D0CE-B57B-DD93C86B1CAA}"/>
              </a:ext>
            </a:extLst>
          </p:cNvPr>
          <p:cNvSpPr>
            <a:spLocks noGrp="1"/>
          </p:cNvSpPr>
          <p:nvPr>
            <p:ph idx="1"/>
          </p:nvPr>
        </p:nvSpPr>
        <p:spPr>
          <a:xfrm>
            <a:off x="431800" y="1087438"/>
            <a:ext cx="4780663" cy="5140325"/>
          </a:xfrm>
        </p:spPr>
        <p:txBody>
          <a:bodyPr>
            <a:normAutofit lnSpcReduction="10000"/>
          </a:bodyPr>
          <a:lstStyle/>
          <a:p>
            <a:r>
              <a:rPr lang="en-US" sz="2000" dirty="0"/>
              <a:t>RKE2 Cluster</a:t>
            </a:r>
          </a:p>
          <a:p>
            <a:r>
              <a:rPr lang="en-US" sz="2000" dirty="0"/>
              <a:t>3 nodes both master and worker</a:t>
            </a:r>
          </a:p>
          <a:p>
            <a:r>
              <a:rPr lang="en-US" sz="2000" dirty="0"/>
              <a:t>Each node is expected to have a Rancher pod</a:t>
            </a:r>
          </a:p>
          <a:p>
            <a:r>
              <a:rPr lang="en-US" sz="2000" b="1" dirty="0" err="1"/>
              <a:t>kube-vip</a:t>
            </a:r>
            <a:r>
              <a:rPr lang="en-US" sz="2000" dirty="0"/>
              <a:t> enables external access to the UI/API</a:t>
            </a:r>
          </a:p>
          <a:p>
            <a:pPr marL="0" indent="0">
              <a:buNone/>
            </a:pPr>
            <a:endParaRPr lang="en-US" sz="2000" dirty="0"/>
          </a:p>
          <a:p>
            <a:pPr marL="0" indent="0">
              <a:buNone/>
            </a:pPr>
            <a:r>
              <a:rPr lang="en-US" sz="2200" b="1" dirty="0"/>
              <a:t>Node management:</a:t>
            </a:r>
          </a:p>
          <a:p>
            <a:r>
              <a:rPr lang="en-US" sz="2000" dirty="0"/>
              <a:t>Node lifecycle through MAAS</a:t>
            </a:r>
          </a:p>
          <a:p>
            <a:r>
              <a:rPr lang="en-US" sz="2000" dirty="0"/>
              <a:t>RKE2 installed and managed with Ansible</a:t>
            </a:r>
          </a:p>
          <a:p>
            <a:r>
              <a:rPr lang="en-US" sz="2000" dirty="0"/>
              <a:t>Rancher deployment managed with Helm</a:t>
            </a:r>
          </a:p>
        </p:txBody>
      </p:sp>
      <p:sp>
        <p:nvSpPr>
          <p:cNvPr id="4" name="Footer Placeholder 3">
            <a:extLst>
              <a:ext uri="{FF2B5EF4-FFF2-40B4-BE49-F238E27FC236}">
                <a16:creationId xmlns:a16="http://schemas.microsoft.com/office/drawing/2014/main" id="{BAAFBB7B-882E-44FD-02CA-2DE42CB84506}"/>
              </a:ext>
            </a:extLst>
          </p:cNvPr>
          <p:cNvSpPr>
            <a:spLocks noGrp="1"/>
          </p:cNvSpPr>
          <p:nvPr>
            <p:ph type="ftr" sz="quarter" idx="3"/>
          </p:nvPr>
        </p:nvSpPr>
        <p:spPr>
          <a:xfrm>
            <a:off x="1967541" y="6456392"/>
            <a:ext cx="4116579" cy="144016"/>
          </a:xfrm>
        </p:spPr>
        <p:txBody>
          <a:bodyPr anchor="ctr">
            <a:normAutofit/>
          </a:bodyPr>
          <a:lstStyle/>
          <a:p>
            <a:r>
              <a:rPr lang="en-US" noProof="0"/>
              <a:t>A Hybrid Kubernetes Infrastructure for the Swiss SKA Regional Centre</a:t>
            </a:r>
          </a:p>
        </p:txBody>
      </p:sp>
      <p:sp>
        <p:nvSpPr>
          <p:cNvPr id="5" name="Slide Number Placeholder 4">
            <a:extLst>
              <a:ext uri="{FF2B5EF4-FFF2-40B4-BE49-F238E27FC236}">
                <a16:creationId xmlns:a16="http://schemas.microsoft.com/office/drawing/2014/main" id="{E7DB1428-CB93-8E9C-23D4-7340CBC6AF4D}"/>
              </a:ext>
            </a:extLst>
          </p:cNvPr>
          <p:cNvSpPr>
            <a:spLocks noGrp="1"/>
          </p:cNvSpPr>
          <p:nvPr>
            <p:ph type="sldNum" sz="quarter" idx="4"/>
          </p:nvPr>
        </p:nvSpPr>
        <p:spPr>
          <a:xfrm>
            <a:off x="6096000" y="6456393"/>
            <a:ext cx="384043" cy="144016"/>
          </a:xfrm>
        </p:spPr>
        <p:txBody>
          <a:bodyPr anchor="ctr">
            <a:normAutofit/>
          </a:bodyPr>
          <a:lstStyle/>
          <a:p>
            <a:fld id="{69C859BB-BF0B-4BDC-BBD4-42B4A100F88B}" type="slidenum">
              <a:rPr lang="de-CH" smtClean="0"/>
              <a:pPr/>
              <a:t>13</a:t>
            </a:fld>
            <a:endParaRPr lang="de-CH"/>
          </a:p>
        </p:txBody>
      </p:sp>
      <p:pic>
        <p:nvPicPr>
          <p:cNvPr id="26" name="Picture 25" descr="A screenshot of a computer&#10;&#10;Description automatically generated">
            <a:extLst>
              <a:ext uri="{FF2B5EF4-FFF2-40B4-BE49-F238E27FC236}">
                <a16:creationId xmlns:a16="http://schemas.microsoft.com/office/drawing/2014/main" id="{01B29B4D-6803-5FDD-85EB-0755C7E7D4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5920" y="257704"/>
            <a:ext cx="6220823" cy="6349449"/>
          </a:xfrm>
          <a:prstGeom prst="rect">
            <a:avLst/>
          </a:prstGeom>
        </p:spPr>
      </p:pic>
    </p:spTree>
    <p:extLst>
      <p:ext uri="{BB962C8B-B14F-4D97-AF65-F5344CB8AC3E}">
        <p14:creationId xmlns:p14="http://schemas.microsoft.com/office/powerpoint/2010/main" val="1860411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2125342-4037-4EF6-FB61-F56F06E945CB}"/>
              </a:ext>
            </a:extLst>
          </p:cNvPr>
          <p:cNvSpPr>
            <a:spLocks noGrp="1"/>
          </p:cNvSpPr>
          <p:nvPr>
            <p:ph type="ftr" sz="quarter" idx="3"/>
          </p:nvPr>
        </p:nvSpPr>
        <p:spPr/>
        <p:txBody>
          <a:bodyPr/>
          <a:lstStyle/>
          <a:p>
            <a:r>
              <a:rPr lang="en-GB"/>
              <a:t>A Hybrid Kubernetes Infrastructure for the Swiss SKA Regional Centre</a:t>
            </a:r>
            <a:endParaRPr lang="en-US" noProof="0" dirty="0"/>
          </a:p>
        </p:txBody>
      </p:sp>
      <p:sp>
        <p:nvSpPr>
          <p:cNvPr id="5" name="Slide Number Placeholder 4">
            <a:extLst>
              <a:ext uri="{FF2B5EF4-FFF2-40B4-BE49-F238E27FC236}">
                <a16:creationId xmlns:a16="http://schemas.microsoft.com/office/drawing/2014/main" id="{7D8CBD18-0A6A-B59B-25CD-49FF1A1A392B}"/>
              </a:ext>
            </a:extLst>
          </p:cNvPr>
          <p:cNvSpPr>
            <a:spLocks noGrp="1"/>
          </p:cNvSpPr>
          <p:nvPr>
            <p:ph type="sldNum" sz="quarter" idx="4"/>
          </p:nvPr>
        </p:nvSpPr>
        <p:spPr/>
        <p:txBody>
          <a:bodyPr/>
          <a:lstStyle/>
          <a:p>
            <a:fld id="{69C859BB-BF0B-4BDC-BBD4-42B4A100F88B}" type="slidenum">
              <a:rPr lang="de-CH" smtClean="0"/>
              <a:pPr/>
              <a:t>14</a:t>
            </a:fld>
            <a:endParaRPr lang="de-CH" dirty="0"/>
          </a:p>
        </p:txBody>
      </p:sp>
      <p:sp>
        <p:nvSpPr>
          <p:cNvPr id="2" name="Title 1">
            <a:extLst>
              <a:ext uri="{FF2B5EF4-FFF2-40B4-BE49-F238E27FC236}">
                <a16:creationId xmlns:a16="http://schemas.microsoft.com/office/drawing/2014/main" id="{A4DCA5A1-5A0E-E6E2-4FA4-F2D058070E56}"/>
              </a:ext>
            </a:extLst>
          </p:cNvPr>
          <p:cNvSpPr>
            <a:spLocks noGrp="1"/>
          </p:cNvSpPr>
          <p:nvPr>
            <p:ph type="title"/>
          </p:nvPr>
        </p:nvSpPr>
        <p:spPr>
          <a:xfrm>
            <a:off x="431800" y="46039"/>
            <a:ext cx="11328400" cy="862012"/>
          </a:xfrm>
        </p:spPr>
        <p:txBody>
          <a:bodyPr/>
          <a:lstStyle/>
          <a:p>
            <a:r>
              <a:rPr lang="en-CH" dirty="0"/>
              <a:t>Harvester </a:t>
            </a:r>
            <a:r>
              <a:rPr lang="en-GB" dirty="0"/>
              <a:t>a</a:t>
            </a:r>
            <a:r>
              <a:rPr lang="en-GB" b="1" dirty="0"/>
              <a:t>rchitecture</a:t>
            </a:r>
            <a:endParaRPr lang="en-CH" dirty="0"/>
          </a:p>
        </p:txBody>
      </p:sp>
      <p:sp>
        <p:nvSpPr>
          <p:cNvPr id="14" name="Content Placeholder 13">
            <a:extLst>
              <a:ext uri="{FF2B5EF4-FFF2-40B4-BE49-F238E27FC236}">
                <a16:creationId xmlns:a16="http://schemas.microsoft.com/office/drawing/2014/main" id="{134202B5-06D5-E6E2-32C5-B60E06DD105F}"/>
              </a:ext>
            </a:extLst>
          </p:cNvPr>
          <p:cNvSpPr>
            <a:spLocks noGrp="1"/>
          </p:cNvSpPr>
          <p:nvPr>
            <p:ph idx="1"/>
          </p:nvPr>
        </p:nvSpPr>
        <p:spPr>
          <a:xfrm>
            <a:off x="431800" y="1003003"/>
            <a:ext cx="3215928" cy="5140325"/>
          </a:xfrm>
        </p:spPr>
        <p:txBody>
          <a:bodyPr>
            <a:normAutofit lnSpcReduction="10000"/>
          </a:bodyPr>
          <a:lstStyle/>
          <a:p>
            <a:pPr marL="457200" lvl="0" indent="-342900" algn="l" rtl="0">
              <a:lnSpc>
                <a:spcPct val="150000"/>
              </a:lnSpc>
              <a:spcBef>
                <a:spcPts val="0"/>
              </a:spcBef>
              <a:spcAft>
                <a:spcPts val="0"/>
              </a:spcAft>
              <a:buSzPts val="1800"/>
              <a:buChar char="●"/>
            </a:pPr>
            <a:r>
              <a:rPr lang="en-GB" sz="2000" dirty="0"/>
              <a:t>16 Hosts</a:t>
            </a:r>
          </a:p>
          <a:p>
            <a:pPr marL="457200" lvl="0" indent="-342900" algn="l" rtl="0">
              <a:lnSpc>
                <a:spcPct val="150000"/>
              </a:lnSpc>
              <a:spcBef>
                <a:spcPts val="0"/>
              </a:spcBef>
              <a:spcAft>
                <a:spcPts val="0"/>
              </a:spcAft>
              <a:buSzPts val="1800"/>
              <a:buChar char="●"/>
            </a:pPr>
            <a:r>
              <a:rPr lang="en-GB" sz="2000" dirty="0"/>
              <a:t>Networks</a:t>
            </a:r>
          </a:p>
          <a:p>
            <a:pPr marL="914400" lvl="1" indent="-317500" algn="l" rtl="0">
              <a:lnSpc>
                <a:spcPct val="150000"/>
              </a:lnSpc>
              <a:spcBef>
                <a:spcPts val="0"/>
              </a:spcBef>
              <a:spcAft>
                <a:spcPts val="0"/>
              </a:spcAft>
              <a:buSzPts val="1400"/>
              <a:buChar char="○"/>
            </a:pPr>
            <a:r>
              <a:rPr lang="en-GB" sz="1800" dirty="0"/>
              <a:t>Management (25G)</a:t>
            </a:r>
          </a:p>
          <a:p>
            <a:pPr marL="914400" lvl="1" indent="-317500" algn="l" rtl="0">
              <a:lnSpc>
                <a:spcPct val="150000"/>
              </a:lnSpc>
              <a:spcBef>
                <a:spcPts val="0"/>
              </a:spcBef>
              <a:spcAft>
                <a:spcPts val="0"/>
              </a:spcAft>
              <a:buSzPts val="1400"/>
              <a:buChar char="○"/>
            </a:pPr>
            <a:r>
              <a:rPr lang="en-GB" sz="1800" dirty="0"/>
              <a:t>VLANs (100G)</a:t>
            </a:r>
          </a:p>
          <a:p>
            <a:pPr marL="457200" lvl="0" indent="-342900" algn="l" rtl="0">
              <a:lnSpc>
                <a:spcPct val="150000"/>
              </a:lnSpc>
              <a:spcBef>
                <a:spcPts val="0"/>
              </a:spcBef>
              <a:spcAft>
                <a:spcPts val="0"/>
              </a:spcAft>
              <a:buSzPts val="1800"/>
              <a:buChar char="●"/>
            </a:pPr>
            <a:r>
              <a:rPr lang="en-GB" sz="2000" dirty="0"/>
              <a:t>Local 8 TB </a:t>
            </a:r>
            <a:r>
              <a:rPr lang="en-GB" sz="2000" dirty="0" err="1"/>
              <a:t>NVMe</a:t>
            </a:r>
            <a:r>
              <a:rPr lang="en-GB" sz="2000" dirty="0"/>
              <a:t> SSD</a:t>
            </a:r>
          </a:p>
          <a:p>
            <a:pPr marL="457200" lvl="0" indent="-342900" algn="l" rtl="0">
              <a:lnSpc>
                <a:spcPct val="150000"/>
              </a:lnSpc>
              <a:spcBef>
                <a:spcPts val="0"/>
              </a:spcBef>
              <a:spcAft>
                <a:spcPts val="0"/>
              </a:spcAft>
              <a:buSzPts val="1800"/>
              <a:buChar char="●"/>
            </a:pPr>
            <a:r>
              <a:rPr lang="en-GB" sz="2000" dirty="0"/>
              <a:t>512G/768G RAM</a:t>
            </a:r>
          </a:p>
          <a:p>
            <a:pPr marL="457200" lvl="0" indent="-342900" algn="l" rtl="0">
              <a:lnSpc>
                <a:spcPct val="150000"/>
              </a:lnSpc>
              <a:spcBef>
                <a:spcPts val="0"/>
              </a:spcBef>
              <a:spcAft>
                <a:spcPts val="0"/>
              </a:spcAft>
              <a:buSzPts val="1800"/>
              <a:buChar char="●"/>
            </a:pPr>
            <a:r>
              <a:rPr lang="en-GB" sz="2000" dirty="0"/>
              <a:t>AMD EPYC 64 Cores</a:t>
            </a:r>
          </a:p>
          <a:p>
            <a:pPr marL="457200" lvl="0" indent="-342900" algn="l" rtl="0">
              <a:lnSpc>
                <a:spcPct val="150000"/>
              </a:lnSpc>
              <a:spcBef>
                <a:spcPts val="0"/>
              </a:spcBef>
              <a:spcAft>
                <a:spcPts val="0"/>
              </a:spcAft>
              <a:buSzPts val="1800"/>
              <a:buChar char="●"/>
            </a:pPr>
            <a:r>
              <a:rPr lang="en-GB" sz="2000" dirty="0"/>
              <a:t>Management node:</a:t>
            </a:r>
          </a:p>
          <a:p>
            <a:pPr marL="914400" lvl="1" indent="-317500" algn="l" rtl="0">
              <a:lnSpc>
                <a:spcPct val="150000"/>
              </a:lnSpc>
              <a:spcBef>
                <a:spcPts val="0"/>
              </a:spcBef>
              <a:spcAft>
                <a:spcPts val="0"/>
              </a:spcAft>
              <a:buSzPts val="1400"/>
              <a:buChar char="○"/>
            </a:pPr>
            <a:r>
              <a:rPr lang="en-GB" sz="1800" dirty="0"/>
              <a:t>DHCP Relay for VMs</a:t>
            </a:r>
          </a:p>
          <a:p>
            <a:pPr marL="914400" lvl="1" indent="-317500" algn="l" rtl="0">
              <a:lnSpc>
                <a:spcPct val="150000"/>
              </a:lnSpc>
              <a:spcBef>
                <a:spcPts val="0"/>
              </a:spcBef>
              <a:spcAft>
                <a:spcPts val="0"/>
              </a:spcAft>
              <a:buSzPts val="1400"/>
              <a:buChar char="○"/>
            </a:pPr>
            <a:r>
              <a:rPr lang="en-GB" sz="1800" dirty="0" err="1"/>
              <a:t>iPXE</a:t>
            </a:r>
            <a:r>
              <a:rPr lang="en-GB" sz="1800" dirty="0"/>
              <a:t> Boot</a:t>
            </a:r>
          </a:p>
          <a:p>
            <a:pPr marL="914400" lvl="1" indent="-317500" algn="l" rtl="0">
              <a:lnSpc>
                <a:spcPct val="150000"/>
              </a:lnSpc>
              <a:spcBef>
                <a:spcPts val="0"/>
              </a:spcBef>
              <a:spcAft>
                <a:spcPts val="0"/>
              </a:spcAft>
              <a:buSzPts val="1400"/>
              <a:buChar char="○"/>
            </a:pPr>
            <a:r>
              <a:rPr lang="en-GB" sz="1800" dirty="0"/>
              <a:t>ISO Repository</a:t>
            </a:r>
          </a:p>
          <a:p>
            <a:pPr marL="914400" lvl="1" indent="-317500" algn="l" rtl="0">
              <a:lnSpc>
                <a:spcPct val="150000"/>
              </a:lnSpc>
              <a:spcBef>
                <a:spcPts val="0"/>
              </a:spcBef>
              <a:spcAft>
                <a:spcPts val="0"/>
              </a:spcAft>
              <a:buSzPts val="1400"/>
              <a:buChar char="○"/>
            </a:pPr>
            <a:r>
              <a:rPr lang="en-GB" sz="1800" dirty="0"/>
              <a:t>Hosts config</a:t>
            </a:r>
          </a:p>
        </p:txBody>
      </p:sp>
      <p:pic>
        <p:nvPicPr>
          <p:cNvPr id="20" name="Picture 19" descr="A screenshot of a computer&#10;&#10;Description automatically generated">
            <a:extLst>
              <a:ext uri="{FF2B5EF4-FFF2-40B4-BE49-F238E27FC236}">
                <a16:creationId xmlns:a16="http://schemas.microsoft.com/office/drawing/2014/main" id="{6E3253FD-C9BA-7D64-CF10-CE6E409A38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7728" y="575495"/>
            <a:ext cx="8112472" cy="5593935"/>
          </a:xfrm>
          <a:prstGeom prst="rect">
            <a:avLst/>
          </a:prstGeom>
        </p:spPr>
      </p:pic>
    </p:spTree>
    <p:extLst>
      <p:ext uri="{BB962C8B-B14F-4D97-AF65-F5344CB8AC3E}">
        <p14:creationId xmlns:p14="http://schemas.microsoft.com/office/powerpoint/2010/main" val="2560790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C46EF-7B7D-1EE3-98D1-C7C41C9785CE}"/>
              </a:ext>
            </a:extLst>
          </p:cNvPr>
          <p:cNvSpPr>
            <a:spLocks noGrp="1"/>
          </p:cNvSpPr>
          <p:nvPr>
            <p:ph type="title"/>
          </p:nvPr>
        </p:nvSpPr>
        <p:spPr>
          <a:xfrm>
            <a:off x="431800" y="46039"/>
            <a:ext cx="11328400" cy="862012"/>
          </a:xfrm>
        </p:spPr>
        <p:txBody>
          <a:bodyPr wrap="none" anchor="b">
            <a:normAutofit/>
          </a:bodyPr>
          <a:lstStyle/>
          <a:p>
            <a:r>
              <a:rPr lang="en-US" dirty="0"/>
              <a:t>Longhorn – detailed view</a:t>
            </a:r>
            <a:endParaRPr lang="en-CH" dirty="0"/>
          </a:p>
        </p:txBody>
      </p:sp>
      <p:pic>
        <p:nvPicPr>
          <p:cNvPr id="6" name="Content Placeholder 5" descr="Diagram&#10;&#10;Description automatically generated">
            <a:extLst>
              <a:ext uri="{FF2B5EF4-FFF2-40B4-BE49-F238E27FC236}">
                <a16:creationId xmlns:a16="http://schemas.microsoft.com/office/drawing/2014/main" id="{1C5CC70E-C366-B062-1548-654A809D660B}"/>
              </a:ext>
            </a:extLst>
          </p:cNvPr>
          <p:cNvPicPr>
            <a:picLocks noGrp="1" noChangeAspect="1"/>
          </p:cNvPicPr>
          <p:nvPr>
            <p:ph idx="1"/>
          </p:nvPr>
        </p:nvPicPr>
        <p:blipFill>
          <a:blip r:embed="rId3"/>
          <a:stretch>
            <a:fillRect/>
          </a:stretch>
        </p:blipFill>
        <p:spPr>
          <a:xfrm>
            <a:off x="431800" y="1478303"/>
            <a:ext cx="11370329" cy="4263873"/>
          </a:xfrm>
          <a:prstGeom prst="rect">
            <a:avLst/>
          </a:prstGeom>
          <a:noFill/>
        </p:spPr>
      </p:pic>
      <p:sp>
        <p:nvSpPr>
          <p:cNvPr id="4" name="Footer Placeholder 3">
            <a:extLst>
              <a:ext uri="{FF2B5EF4-FFF2-40B4-BE49-F238E27FC236}">
                <a16:creationId xmlns:a16="http://schemas.microsoft.com/office/drawing/2014/main" id="{D6848F25-69FB-678E-1176-1AB2DE09F03B}"/>
              </a:ext>
            </a:extLst>
          </p:cNvPr>
          <p:cNvSpPr>
            <a:spLocks noGrp="1"/>
          </p:cNvSpPr>
          <p:nvPr>
            <p:ph type="ftr" sz="quarter" idx="3"/>
          </p:nvPr>
        </p:nvSpPr>
        <p:spPr>
          <a:xfrm>
            <a:off x="1967541" y="6456392"/>
            <a:ext cx="4116579" cy="144016"/>
          </a:xfrm>
        </p:spPr>
        <p:txBody>
          <a:bodyPr anchor="ctr">
            <a:normAutofit/>
          </a:bodyPr>
          <a:lstStyle/>
          <a:p>
            <a:pPr>
              <a:spcAft>
                <a:spcPts val="600"/>
              </a:spcAft>
            </a:pPr>
            <a:r>
              <a:rPr lang="en-US" noProof="0"/>
              <a:t>A Hybrid Kubernetes Infrastructure for the Swiss SKA Regional Centre</a:t>
            </a:r>
          </a:p>
        </p:txBody>
      </p:sp>
      <p:sp>
        <p:nvSpPr>
          <p:cNvPr id="5" name="Slide Number Placeholder 4">
            <a:extLst>
              <a:ext uri="{FF2B5EF4-FFF2-40B4-BE49-F238E27FC236}">
                <a16:creationId xmlns:a16="http://schemas.microsoft.com/office/drawing/2014/main" id="{B0F5E19E-ECB9-DBDD-D9FF-681BAF7C6185}"/>
              </a:ext>
            </a:extLst>
          </p:cNvPr>
          <p:cNvSpPr>
            <a:spLocks noGrp="1"/>
          </p:cNvSpPr>
          <p:nvPr>
            <p:ph type="sldNum" sz="quarter" idx="4"/>
          </p:nvPr>
        </p:nvSpPr>
        <p:spPr>
          <a:xfrm>
            <a:off x="6096000" y="6456393"/>
            <a:ext cx="384043" cy="144016"/>
          </a:xfrm>
        </p:spPr>
        <p:txBody>
          <a:bodyPr anchor="ctr">
            <a:normAutofit/>
          </a:bodyPr>
          <a:lstStyle/>
          <a:p>
            <a:pPr>
              <a:spcAft>
                <a:spcPts val="600"/>
              </a:spcAft>
            </a:pPr>
            <a:fld id="{69C859BB-BF0B-4BDC-BBD4-42B4A100F88B}" type="slidenum">
              <a:rPr lang="de-CH" smtClean="0"/>
              <a:pPr>
                <a:spcAft>
                  <a:spcPts val="600"/>
                </a:spcAft>
              </a:pPr>
              <a:t>15</a:t>
            </a:fld>
            <a:endParaRPr lang="de-CH"/>
          </a:p>
        </p:txBody>
      </p:sp>
      <p:pic>
        <p:nvPicPr>
          <p:cNvPr id="7" name="Picture 6" descr="A picture containing text, sign&#10;&#10;Description automatically generated">
            <a:extLst>
              <a:ext uri="{FF2B5EF4-FFF2-40B4-BE49-F238E27FC236}">
                <a16:creationId xmlns:a16="http://schemas.microsoft.com/office/drawing/2014/main" id="{7FD95665-DEC6-4683-8018-13184022E0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8370" y="408518"/>
            <a:ext cx="3421830" cy="707306"/>
          </a:xfrm>
          <a:prstGeom prst="rect">
            <a:avLst/>
          </a:prstGeom>
        </p:spPr>
      </p:pic>
    </p:spTree>
    <p:extLst>
      <p:ext uri="{BB962C8B-B14F-4D97-AF65-F5344CB8AC3E}">
        <p14:creationId xmlns:p14="http://schemas.microsoft.com/office/powerpoint/2010/main" val="2415389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E7D58D1A-7662-C496-0580-81929B9D1C57}"/>
              </a:ext>
            </a:extLst>
          </p:cNvPr>
          <p:cNvSpPr>
            <a:spLocks noGrp="1"/>
          </p:cNvSpPr>
          <p:nvPr>
            <p:ph sz="half" idx="1"/>
          </p:nvPr>
        </p:nvSpPr>
        <p:spPr>
          <a:xfrm>
            <a:off x="431800" y="1087438"/>
            <a:ext cx="5471584" cy="5140325"/>
          </a:xfrm>
        </p:spPr>
        <p:txBody>
          <a:bodyPr>
            <a:normAutofit/>
          </a:bodyPr>
          <a:lstStyle/>
          <a:p>
            <a:pPr marL="457200" lvl="0" indent="-342900" rtl="0">
              <a:lnSpc>
                <a:spcPct val="150000"/>
              </a:lnSpc>
              <a:spcBef>
                <a:spcPts val="0"/>
              </a:spcBef>
              <a:spcAft>
                <a:spcPts val="0"/>
              </a:spcAft>
              <a:buSzPts val="1800"/>
              <a:buChar char="●"/>
            </a:pPr>
            <a:r>
              <a:rPr lang="en-GB" dirty="0"/>
              <a:t>Upstream Rancher Cluster</a:t>
            </a:r>
          </a:p>
          <a:p>
            <a:pPr marL="457200" lvl="0" indent="-342900" rtl="0">
              <a:lnSpc>
                <a:spcPct val="150000"/>
              </a:lnSpc>
              <a:spcBef>
                <a:spcPts val="0"/>
              </a:spcBef>
              <a:spcAft>
                <a:spcPts val="0"/>
              </a:spcAft>
              <a:buSzPts val="1800"/>
              <a:buChar char="●"/>
            </a:pPr>
            <a:r>
              <a:rPr lang="en-GB" dirty="0"/>
              <a:t>Downstream RKE2 Clusters</a:t>
            </a:r>
            <a:endParaRPr lang="en-GB" sz="1800" dirty="0"/>
          </a:p>
          <a:p>
            <a:pPr marL="857250" lvl="1" indent="-342900">
              <a:lnSpc>
                <a:spcPct val="150000"/>
              </a:lnSpc>
              <a:buSzPts val="1800"/>
              <a:buChar char="●"/>
            </a:pPr>
            <a:r>
              <a:rPr lang="en-GB" dirty="0"/>
              <a:t>SUSE Virtualization</a:t>
            </a:r>
          </a:p>
          <a:p>
            <a:pPr marL="857250" lvl="1" indent="-342900">
              <a:lnSpc>
                <a:spcPct val="150000"/>
              </a:lnSpc>
              <a:buSzPts val="1800"/>
              <a:buChar char="●"/>
            </a:pPr>
            <a:r>
              <a:rPr lang="en-GB" sz="2000" dirty="0"/>
              <a:t>VMWare</a:t>
            </a:r>
          </a:p>
          <a:p>
            <a:pPr marL="857250" lvl="1" indent="-342900">
              <a:lnSpc>
                <a:spcPct val="150000"/>
              </a:lnSpc>
              <a:buSzPts val="1800"/>
              <a:buChar char="●"/>
            </a:pPr>
            <a:r>
              <a:rPr lang="en-GB" sz="2000" dirty="0"/>
              <a:t>Bare Metal</a:t>
            </a:r>
          </a:p>
          <a:p>
            <a:pPr marL="857250" lvl="1" indent="-342900">
              <a:lnSpc>
                <a:spcPct val="150000"/>
              </a:lnSpc>
              <a:buSzPts val="1800"/>
              <a:buChar char="●"/>
            </a:pPr>
            <a:r>
              <a:rPr lang="en-GB" sz="2000" dirty="0"/>
              <a:t>Alps (HPC)</a:t>
            </a:r>
            <a:endParaRPr lang="en-CH" dirty="0"/>
          </a:p>
          <a:p>
            <a:pPr marL="0" indent="0">
              <a:buNone/>
            </a:pPr>
            <a:endParaRPr lang="en-CH" dirty="0"/>
          </a:p>
        </p:txBody>
      </p:sp>
      <p:pic>
        <p:nvPicPr>
          <p:cNvPr id="15" name="Google Shape;280;p35">
            <a:extLst>
              <a:ext uri="{FF2B5EF4-FFF2-40B4-BE49-F238E27FC236}">
                <a16:creationId xmlns:a16="http://schemas.microsoft.com/office/drawing/2014/main" id="{45476ED8-102E-3C1D-AB10-503E5C2A0E06}"/>
              </a:ext>
            </a:extLst>
          </p:cNvPr>
          <p:cNvPicPr preferRelativeResize="0"/>
          <p:nvPr/>
        </p:nvPicPr>
        <p:blipFill>
          <a:blip r:embed="rId3"/>
          <a:srcRect t="2801" b="3254"/>
          <a:stretch/>
        </p:blipFill>
        <p:spPr>
          <a:xfrm>
            <a:off x="6288617" y="952971"/>
            <a:ext cx="5471583" cy="5140325"/>
          </a:xfrm>
          <a:prstGeom prst="rect">
            <a:avLst/>
          </a:prstGeom>
          <a:noFill/>
          <a:ln>
            <a:noFill/>
          </a:ln>
        </p:spPr>
      </p:pic>
      <p:sp>
        <p:nvSpPr>
          <p:cNvPr id="4" name="Footer Placeholder 3">
            <a:extLst>
              <a:ext uri="{FF2B5EF4-FFF2-40B4-BE49-F238E27FC236}">
                <a16:creationId xmlns:a16="http://schemas.microsoft.com/office/drawing/2014/main" id="{F9978757-880B-01FB-019F-2A83DA503E4B}"/>
              </a:ext>
            </a:extLst>
          </p:cNvPr>
          <p:cNvSpPr>
            <a:spLocks noGrp="1"/>
          </p:cNvSpPr>
          <p:nvPr>
            <p:ph type="ftr" sz="quarter" idx="3"/>
          </p:nvPr>
        </p:nvSpPr>
        <p:spPr>
          <a:xfrm>
            <a:off x="1967541" y="6456392"/>
            <a:ext cx="4116579" cy="144016"/>
          </a:xfrm>
        </p:spPr>
        <p:txBody>
          <a:bodyPr anchor="ctr">
            <a:normAutofit/>
          </a:bodyPr>
          <a:lstStyle/>
          <a:p>
            <a:pPr>
              <a:spcAft>
                <a:spcPts val="600"/>
              </a:spcAft>
            </a:pPr>
            <a:r>
              <a:rPr lang="en-US" noProof="0" dirty="0"/>
              <a:t>A Hybrid Kubernetes Infrastructure for the Swiss SKA Regional Centre</a:t>
            </a:r>
          </a:p>
        </p:txBody>
      </p:sp>
      <p:sp>
        <p:nvSpPr>
          <p:cNvPr id="5" name="Slide Number Placeholder 4">
            <a:extLst>
              <a:ext uri="{FF2B5EF4-FFF2-40B4-BE49-F238E27FC236}">
                <a16:creationId xmlns:a16="http://schemas.microsoft.com/office/drawing/2014/main" id="{E7FCD69C-0AC1-79E9-3498-BE1C38ED4E0C}"/>
              </a:ext>
            </a:extLst>
          </p:cNvPr>
          <p:cNvSpPr>
            <a:spLocks noGrp="1"/>
          </p:cNvSpPr>
          <p:nvPr>
            <p:ph type="sldNum" sz="quarter" idx="4"/>
          </p:nvPr>
        </p:nvSpPr>
        <p:spPr>
          <a:xfrm>
            <a:off x="6096000" y="6456393"/>
            <a:ext cx="384043" cy="144016"/>
          </a:xfrm>
        </p:spPr>
        <p:txBody>
          <a:bodyPr anchor="ctr">
            <a:normAutofit/>
          </a:bodyPr>
          <a:lstStyle/>
          <a:p>
            <a:pPr>
              <a:spcAft>
                <a:spcPts val="600"/>
              </a:spcAft>
            </a:pPr>
            <a:fld id="{69C859BB-BF0B-4BDC-BBD4-42B4A100F88B}" type="slidenum">
              <a:rPr lang="de-CH" smtClean="0"/>
              <a:pPr>
                <a:spcAft>
                  <a:spcPts val="600"/>
                </a:spcAft>
              </a:pPr>
              <a:t>16</a:t>
            </a:fld>
            <a:endParaRPr lang="de-CH"/>
          </a:p>
        </p:txBody>
      </p:sp>
      <p:sp>
        <p:nvSpPr>
          <p:cNvPr id="2" name="Title 1">
            <a:extLst>
              <a:ext uri="{FF2B5EF4-FFF2-40B4-BE49-F238E27FC236}">
                <a16:creationId xmlns:a16="http://schemas.microsoft.com/office/drawing/2014/main" id="{2AB9A2D9-3D2D-782B-1B83-93BD875FF88D}"/>
              </a:ext>
            </a:extLst>
          </p:cNvPr>
          <p:cNvSpPr>
            <a:spLocks noGrp="1"/>
          </p:cNvSpPr>
          <p:nvPr>
            <p:ph type="title"/>
          </p:nvPr>
        </p:nvSpPr>
        <p:spPr>
          <a:xfrm>
            <a:off x="431800" y="46039"/>
            <a:ext cx="11328400" cy="862012"/>
          </a:xfrm>
        </p:spPr>
        <p:txBody>
          <a:bodyPr wrap="none" anchor="b">
            <a:normAutofit/>
          </a:bodyPr>
          <a:lstStyle/>
          <a:p>
            <a:r>
              <a:rPr lang="en-CH"/>
              <a:t>Where </a:t>
            </a:r>
            <a:r>
              <a:rPr lang="en-US" dirty="0"/>
              <a:t>CSCS</a:t>
            </a:r>
            <a:r>
              <a:rPr lang="en-CH"/>
              <a:t> run</a:t>
            </a:r>
            <a:r>
              <a:rPr lang="en-US" dirty="0"/>
              <a:t>s</a:t>
            </a:r>
            <a:r>
              <a:rPr lang="en-CH"/>
              <a:t> </a:t>
            </a:r>
            <a:r>
              <a:rPr lang="en-US" dirty="0"/>
              <a:t>K</a:t>
            </a:r>
            <a:r>
              <a:rPr lang="en-CH"/>
              <a:t>ubernetes</a:t>
            </a:r>
            <a:endParaRPr lang="en-CH" dirty="0"/>
          </a:p>
        </p:txBody>
      </p:sp>
    </p:spTree>
    <p:extLst>
      <p:ext uri="{BB962C8B-B14F-4D97-AF65-F5344CB8AC3E}">
        <p14:creationId xmlns:p14="http://schemas.microsoft.com/office/powerpoint/2010/main" val="4011875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58E9C-644B-6D37-ADC9-C76ADDFF6445}"/>
              </a:ext>
            </a:extLst>
          </p:cNvPr>
          <p:cNvSpPr>
            <a:spLocks noGrp="1"/>
          </p:cNvSpPr>
          <p:nvPr>
            <p:ph type="title"/>
          </p:nvPr>
        </p:nvSpPr>
        <p:spPr>
          <a:xfrm>
            <a:off x="431800" y="46039"/>
            <a:ext cx="11328400" cy="862012"/>
          </a:xfrm>
        </p:spPr>
        <p:txBody>
          <a:bodyPr wrap="none" anchor="b">
            <a:normAutofit/>
          </a:bodyPr>
          <a:lstStyle/>
          <a:p>
            <a:r>
              <a:rPr lang="en-GB" dirty="0"/>
              <a:t>Tenants overview – Kubernetes clusters distribution</a:t>
            </a:r>
            <a:endParaRPr lang="en-CH" dirty="0"/>
          </a:p>
        </p:txBody>
      </p:sp>
      <p:pic>
        <p:nvPicPr>
          <p:cNvPr id="6" name="Content Placeholder 5" descr="A screenshot of a computer&#10;&#10;AI-generated content may be incorrect.">
            <a:extLst>
              <a:ext uri="{FF2B5EF4-FFF2-40B4-BE49-F238E27FC236}">
                <a16:creationId xmlns:a16="http://schemas.microsoft.com/office/drawing/2014/main" id="{82952CDA-B32C-7952-EB54-84FAB1474EB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3448" y="1052736"/>
            <a:ext cx="11985103" cy="4969221"/>
          </a:xfrm>
          <a:prstGeom prst="rect">
            <a:avLst/>
          </a:prstGeom>
        </p:spPr>
      </p:pic>
      <p:sp>
        <p:nvSpPr>
          <p:cNvPr id="3" name="Footer Placeholder 2">
            <a:extLst>
              <a:ext uri="{FF2B5EF4-FFF2-40B4-BE49-F238E27FC236}">
                <a16:creationId xmlns:a16="http://schemas.microsoft.com/office/drawing/2014/main" id="{E953984A-E21D-C512-937A-641EB5CC4D6E}"/>
              </a:ext>
            </a:extLst>
          </p:cNvPr>
          <p:cNvSpPr>
            <a:spLocks noGrp="1"/>
          </p:cNvSpPr>
          <p:nvPr>
            <p:ph type="ftr" sz="quarter" idx="3"/>
          </p:nvPr>
        </p:nvSpPr>
        <p:spPr/>
        <p:txBody>
          <a:bodyPr/>
          <a:lstStyle/>
          <a:p>
            <a:r>
              <a:rPr lang="en-US" noProof="0"/>
              <a:t>Beyond Pre-Training</a:t>
            </a:r>
            <a:endParaRPr lang="en-US" noProof="0" dirty="0"/>
          </a:p>
        </p:txBody>
      </p:sp>
      <p:sp>
        <p:nvSpPr>
          <p:cNvPr id="4" name="Slide Number Placeholder 3">
            <a:extLst>
              <a:ext uri="{FF2B5EF4-FFF2-40B4-BE49-F238E27FC236}">
                <a16:creationId xmlns:a16="http://schemas.microsoft.com/office/drawing/2014/main" id="{1A33A9E8-6581-39BF-9E9C-40C444AC9A72}"/>
              </a:ext>
            </a:extLst>
          </p:cNvPr>
          <p:cNvSpPr>
            <a:spLocks noGrp="1"/>
          </p:cNvSpPr>
          <p:nvPr>
            <p:ph type="sldNum" sz="quarter" idx="4"/>
          </p:nvPr>
        </p:nvSpPr>
        <p:spPr/>
        <p:txBody>
          <a:bodyPr/>
          <a:lstStyle/>
          <a:p>
            <a:fld id="{69C859BB-BF0B-4BDC-BBD4-42B4A100F88B}" type="slidenum">
              <a:rPr lang="de-CH" smtClean="0"/>
              <a:pPr/>
              <a:t>17</a:t>
            </a:fld>
            <a:endParaRPr lang="de-CH" dirty="0"/>
          </a:p>
        </p:txBody>
      </p:sp>
    </p:spTree>
    <p:extLst>
      <p:ext uri="{BB962C8B-B14F-4D97-AF65-F5344CB8AC3E}">
        <p14:creationId xmlns:p14="http://schemas.microsoft.com/office/powerpoint/2010/main" val="2797080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5954-0F14-5A41-1AC7-635804530B71}"/>
              </a:ext>
            </a:extLst>
          </p:cNvPr>
          <p:cNvSpPr>
            <a:spLocks noGrp="1"/>
          </p:cNvSpPr>
          <p:nvPr>
            <p:ph type="ctrTitle"/>
          </p:nvPr>
        </p:nvSpPr>
        <p:spPr/>
        <p:txBody>
          <a:bodyPr/>
          <a:lstStyle/>
          <a:p>
            <a:r>
              <a:rPr lang="en-GB" dirty="0"/>
              <a:t>Infrastructure as a code and </a:t>
            </a:r>
            <a:r>
              <a:rPr lang="en-GB" dirty="0" err="1"/>
              <a:t>GitOps</a:t>
            </a:r>
            <a:endParaRPr lang="en-CH" dirty="0"/>
          </a:p>
        </p:txBody>
      </p:sp>
    </p:spTree>
    <p:extLst>
      <p:ext uri="{BB962C8B-B14F-4D97-AF65-F5344CB8AC3E}">
        <p14:creationId xmlns:p14="http://schemas.microsoft.com/office/powerpoint/2010/main" val="10260883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
            <a:extLst>
              <a:ext uri="{FF2B5EF4-FFF2-40B4-BE49-F238E27FC236}">
                <a16:creationId xmlns:a16="http://schemas.microsoft.com/office/drawing/2014/main" id="{F2985ADA-4103-7F3A-4CFD-DEB972839D66}"/>
              </a:ext>
            </a:extLst>
          </p:cNvPr>
          <p:cNvSpPr>
            <a:spLocks noGrp="1"/>
          </p:cNvSpPr>
          <p:nvPr>
            <p:ph sz="half" idx="2"/>
          </p:nvPr>
        </p:nvSpPr>
        <p:spPr>
          <a:xfrm>
            <a:off x="431800" y="1163470"/>
            <a:ext cx="4512072" cy="4425770"/>
          </a:xfrm>
        </p:spPr>
        <p:txBody>
          <a:bodyPr>
            <a:normAutofit lnSpcReduction="10000"/>
          </a:bodyPr>
          <a:lstStyle/>
          <a:p>
            <a:pPr>
              <a:lnSpc>
                <a:spcPct val="120000"/>
              </a:lnSpc>
            </a:pPr>
            <a:r>
              <a:rPr lang="en-US" sz="2800" dirty="0"/>
              <a:t>Declarative approach</a:t>
            </a:r>
          </a:p>
          <a:p>
            <a:pPr>
              <a:lnSpc>
                <a:spcPct val="120000"/>
              </a:lnSpc>
            </a:pPr>
            <a:r>
              <a:rPr lang="en-US" sz="2800" dirty="0"/>
              <a:t>Define cluster </a:t>
            </a:r>
          </a:p>
          <a:p>
            <a:pPr lvl="1">
              <a:lnSpc>
                <a:spcPct val="120000"/>
              </a:lnSpc>
            </a:pPr>
            <a:r>
              <a:rPr lang="en-US" sz="2400" dirty="0"/>
              <a:t>Node specs</a:t>
            </a:r>
          </a:p>
          <a:p>
            <a:pPr lvl="1">
              <a:lnSpc>
                <a:spcPct val="120000"/>
              </a:lnSpc>
            </a:pPr>
            <a:r>
              <a:rPr lang="en-US" sz="2400" dirty="0"/>
              <a:t>Network isolation</a:t>
            </a:r>
          </a:p>
          <a:p>
            <a:pPr>
              <a:lnSpc>
                <a:spcPct val="120000"/>
              </a:lnSpc>
            </a:pPr>
            <a:r>
              <a:rPr lang="en-US" sz="2800" dirty="0" err="1"/>
              <a:t>OpenTofu</a:t>
            </a:r>
            <a:r>
              <a:rPr lang="en-US" sz="2800" dirty="0"/>
              <a:t> + </a:t>
            </a:r>
            <a:r>
              <a:rPr lang="en-US" sz="2800" dirty="0" err="1"/>
              <a:t>Terragrunt</a:t>
            </a:r>
            <a:endParaRPr lang="en-US" sz="2800" dirty="0"/>
          </a:p>
          <a:p>
            <a:pPr lvl="1">
              <a:lnSpc>
                <a:spcPct val="120000"/>
              </a:lnSpc>
            </a:pPr>
            <a:r>
              <a:rPr lang="en-US" sz="2400" dirty="0"/>
              <a:t>Community providers</a:t>
            </a:r>
          </a:p>
          <a:p>
            <a:pPr lvl="1">
              <a:lnSpc>
                <a:spcPct val="120000"/>
              </a:lnSpc>
            </a:pPr>
            <a:r>
              <a:rPr lang="en-US" sz="2400" dirty="0"/>
              <a:t>CSCS cluster modules</a:t>
            </a:r>
          </a:p>
          <a:p>
            <a:pPr lvl="1">
              <a:lnSpc>
                <a:spcPct val="120000"/>
              </a:lnSpc>
            </a:pPr>
            <a:r>
              <a:rPr lang="en-US" sz="2400" dirty="0"/>
              <a:t>Bootstrap RKE2 (Ansible on HPC nodes)</a:t>
            </a:r>
          </a:p>
          <a:p>
            <a:pPr marL="0" indent="0">
              <a:lnSpc>
                <a:spcPct val="120000"/>
              </a:lnSpc>
              <a:buNone/>
            </a:pPr>
            <a:endParaRPr lang="en-US" sz="2100" dirty="0"/>
          </a:p>
        </p:txBody>
      </p:sp>
      <p:sp>
        <p:nvSpPr>
          <p:cNvPr id="4" name="Footer Placeholder 3">
            <a:extLst>
              <a:ext uri="{FF2B5EF4-FFF2-40B4-BE49-F238E27FC236}">
                <a16:creationId xmlns:a16="http://schemas.microsoft.com/office/drawing/2014/main" id="{08DF1979-2412-AD9A-73BE-6AE47EBFC698}"/>
              </a:ext>
            </a:extLst>
          </p:cNvPr>
          <p:cNvSpPr>
            <a:spLocks noGrp="1"/>
          </p:cNvSpPr>
          <p:nvPr>
            <p:ph type="ftr" sz="quarter" idx="3"/>
          </p:nvPr>
        </p:nvSpPr>
        <p:spPr>
          <a:xfrm>
            <a:off x="1967541" y="6456392"/>
            <a:ext cx="4116579" cy="144016"/>
          </a:xfrm>
        </p:spPr>
        <p:txBody>
          <a:bodyPr anchor="ctr">
            <a:normAutofit/>
          </a:bodyPr>
          <a:lstStyle/>
          <a:p>
            <a:pPr>
              <a:spcAft>
                <a:spcPts val="600"/>
              </a:spcAft>
            </a:pPr>
            <a:r>
              <a:rPr lang="en-US" noProof="0"/>
              <a:t>Beyond Pre-Training</a:t>
            </a:r>
          </a:p>
        </p:txBody>
      </p:sp>
      <p:sp>
        <p:nvSpPr>
          <p:cNvPr id="5" name="Slide Number Placeholder 4">
            <a:extLst>
              <a:ext uri="{FF2B5EF4-FFF2-40B4-BE49-F238E27FC236}">
                <a16:creationId xmlns:a16="http://schemas.microsoft.com/office/drawing/2014/main" id="{7E8064F0-65CF-59EF-53B4-1B5B335AABEF}"/>
              </a:ext>
            </a:extLst>
          </p:cNvPr>
          <p:cNvSpPr>
            <a:spLocks noGrp="1"/>
          </p:cNvSpPr>
          <p:nvPr>
            <p:ph type="sldNum" sz="quarter" idx="4"/>
          </p:nvPr>
        </p:nvSpPr>
        <p:spPr>
          <a:xfrm>
            <a:off x="6096000" y="6456393"/>
            <a:ext cx="384043" cy="144016"/>
          </a:xfrm>
        </p:spPr>
        <p:txBody>
          <a:bodyPr anchor="ctr">
            <a:normAutofit/>
          </a:bodyPr>
          <a:lstStyle/>
          <a:p>
            <a:pPr>
              <a:spcAft>
                <a:spcPts val="600"/>
              </a:spcAft>
            </a:pPr>
            <a:fld id="{69C859BB-BF0B-4BDC-BBD4-42B4A100F88B}" type="slidenum">
              <a:rPr lang="de-CH" smtClean="0"/>
              <a:pPr>
                <a:spcAft>
                  <a:spcPts val="600"/>
                </a:spcAft>
              </a:pPr>
              <a:t>19</a:t>
            </a:fld>
            <a:endParaRPr lang="de-CH"/>
          </a:p>
        </p:txBody>
      </p:sp>
      <p:sp>
        <p:nvSpPr>
          <p:cNvPr id="2" name="Title 1">
            <a:extLst>
              <a:ext uri="{FF2B5EF4-FFF2-40B4-BE49-F238E27FC236}">
                <a16:creationId xmlns:a16="http://schemas.microsoft.com/office/drawing/2014/main" id="{99809684-BBD8-F2B6-5FCE-68016E4DB771}"/>
              </a:ext>
            </a:extLst>
          </p:cNvPr>
          <p:cNvSpPr>
            <a:spLocks noGrp="1"/>
          </p:cNvSpPr>
          <p:nvPr>
            <p:ph type="title"/>
          </p:nvPr>
        </p:nvSpPr>
        <p:spPr>
          <a:xfrm>
            <a:off x="431800" y="46039"/>
            <a:ext cx="11328400" cy="862012"/>
          </a:xfrm>
        </p:spPr>
        <p:txBody>
          <a:bodyPr wrap="none" anchor="b">
            <a:normAutofit/>
          </a:bodyPr>
          <a:lstStyle/>
          <a:p>
            <a:r>
              <a:rPr lang="en-GB" dirty="0" err="1"/>
              <a:t>IaC</a:t>
            </a:r>
            <a:r>
              <a:rPr lang="en-GB" dirty="0"/>
              <a:t> cluster provisioning</a:t>
            </a:r>
            <a:endParaRPr lang="en-CH" dirty="0"/>
          </a:p>
        </p:txBody>
      </p:sp>
      <p:pic>
        <p:nvPicPr>
          <p:cNvPr id="7" name="Picture 6" descr="A screenshot of a computer&#10;&#10;AI-generated content may be incorrect.">
            <a:extLst>
              <a:ext uri="{FF2B5EF4-FFF2-40B4-BE49-F238E27FC236}">
                <a16:creationId xmlns:a16="http://schemas.microsoft.com/office/drawing/2014/main" id="{A88D28D1-1BA2-3AB8-E7B8-BEFCA48495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7807" y="257590"/>
            <a:ext cx="7651919" cy="5835705"/>
          </a:xfrm>
          <a:prstGeom prst="rect">
            <a:avLst/>
          </a:prstGeom>
        </p:spPr>
      </p:pic>
    </p:spTree>
    <p:extLst>
      <p:ext uri="{BB962C8B-B14F-4D97-AF65-F5344CB8AC3E}">
        <p14:creationId xmlns:p14="http://schemas.microsoft.com/office/powerpoint/2010/main" val="2858504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9E07367-CF42-9DF1-707E-E1440AB62B35}"/>
              </a:ext>
            </a:extLst>
          </p:cNvPr>
          <p:cNvSpPr>
            <a:spLocks noGrp="1"/>
          </p:cNvSpPr>
          <p:nvPr>
            <p:ph sz="half" idx="2"/>
          </p:nvPr>
        </p:nvSpPr>
        <p:spPr>
          <a:xfrm>
            <a:off x="7200552" y="1024971"/>
            <a:ext cx="4728096" cy="5140325"/>
          </a:xfrm>
        </p:spPr>
        <p:txBody>
          <a:bodyPr>
            <a:normAutofit/>
          </a:bodyPr>
          <a:lstStyle/>
          <a:p>
            <a:r>
              <a:rPr lang="en-US" dirty="0"/>
              <a:t>Controller (git repo)</a:t>
            </a:r>
          </a:p>
          <a:p>
            <a:pPr lvl="1"/>
            <a:r>
              <a:rPr lang="en-US" dirty="0"/>
              <a:t>Clusters</a:t>
            </a:r>
          </a:p>
          <a:p>
            <a:pPr lvl="1"/>
            <a:r>
              <a:rPr lang="en-US" dirty="0"/>
              <a:t>Repositories</a:t>
            </a:r>
          </a:p>
          <a:p>
            <a:pPr lvl="1"/>
            <a:r>
              <a:rPr lang="en-US" dirty="0"/>
              <a:t>Projects</a:t>
            </a:r>
          </a:p>
          <a:p>
            <a:pPr lvl="1"/>
            <a:r>
              <a:rPr lang="en-US" dirty="0"/>
              <a:t>Applications</a:t>
            </a:r>
          </a:p>
          <a:p>
            <a:r>
              <a:rPr lang="en-US" dirty="0" err="1"/>
              <a:t>ApplicationSets</a:t>
            </a:r>
            <a:endParaRPr lang="en-US" dirty="0"/>
          </a:p>
          <a:p>
            <a:pPr lvl="1"/>
            <a:r>
              <a:rPr lang="en-US" dirty="0"/>
              <a:t>CSI (Ceph + Vast)</a:t>
            </a:r>
          </a:p>
          <a:p>
            <a:pPr lvl="1"/>
            <a:r>
              <a:rPr lang="en-US" dirty="0"/>
              <a:t>Ingress Controller</a:t>
            </a:r>
          </a:p>
          <a:p>
            <a:pPr lvl="1"/>
            <a:r>
              <a:rPr lang="en-US" dirty="0"/>
              <a:t>Certificate Management</a:t>
            </a:r>
          </a:p>
          <a:p>
            <a:pPr lvl="1"/>
            <a:r>
              <a:rPr lang="en-US" dirty="0"/>
              <a:t>Observability</a:t>
            </a:r>
          </a:p>
          <a:p>
            <a:r>
              <a:rPr lang="en-US" dirty="0"/>
              <a:t>App of Apps</a:t>
            </a:r>
          </a:p>
          <a:p>
            <a:pPr lvl="1"/>
            <a:r>
              <a:rPr lang="en-US" dirty="0"/>
              <a:t>Declarative and hierarchic deployments</a:t>
            </a:r>
          </a:p>
          <a:p>
            <a:pPr lvl="1"/>
            <a:r>
              <a:rPr lang="en-US" dirty="0"/>
              <a:t>1650 Applications across 69 clusters</a:t>
            </a:r>
          </a:p>
        </p:txBody>
      </p:sp>
      <p:sp>
        <p:nvSpPr>
          <p:cNvPr id="4" name="Footer Placeholder 3">
            <a:extLst>
              <a:ext uri="{FF2B5EF4-FFF2-40B4-BE49-F238E27FC236}">
                <a16:creationId xmlns:a16="http://schemas.microsoft.com/office/drawing/2014/main" id="{08DF1979-2412-AD9A-73BE-6AE47EBFC698}"/>
              </a:ext>
            </a:extLst>
          </p:cNvPr>
          <p:cNvSpPr>
            <a:spLocks noGrp="1"/>
          </p:cNvSpPr>
          <p:nvPr>
            <p:ph type="ftr" sz="quarter" idx="3"/>
          </p:nvPr>
        </p:nvSpPr>
        <p:spPr>
          <a:xfrm>
            <a:off x="1967541" y="6456392"/>
            <a:ext cx="4116579" cy="144016"/>
          </a:xfrm>
        </p:spPr>
        <p:txBody>
          <a:bodyPr anchor="ctr">
            <a:normAutofit/>
          </a:bodyPr>
          <a:lstStyle/>
          <a:p>
            <a:pPr>
              <a:spcAft>
                <a:spcPts val="600"/>
              </a:spcAft>
            </a:pPr>
            <a:r>
              <a:rPr lang="en-US" noProof="0"/>
              <a:t>A Hybrid Kubernetes Infrastructure for the Swiss SKA Regional Centre</a:t>
            </a:r>
          </a:p>
        </p:txBody>
      </p:sp>
      <p:sp>
        <p:nvSpPr>
          <p:cNvPr id="5" name="Slide Number Placeholder 4">
            <a:extLst>
              <a:ext uri="{FF2B5EF4-FFF2-40B4-BE49-F238E27FC236}">
                <a16:creationId xmlns:a16="http://schemas.microsoft.com/office/drawing/2014/main" id="{7E8064F0-65CF-59EF-53B4-1B5B335AABEF}"/>
              </a:ext>
            </a:extLst>
          </p:cNvPr>
          <p:cNvSpPr>
            <a:spLocks noGrp="1"/>
          </p:cNvSpPr>
          <p:nvPr>
            <p:ph type="sldNum" sz="quarter" idx="4"/>
          </p:nvPr>
        </p:nvSpPr>
        <p:spPr>
          <a:xfrm>
            <a:off x="6096000" y="6456393"/>
            <a:ext cx="384043" cy="144016"/>
          </a:xfrm>
        </p:spPr>
        <p:txBody>
          <a:bodyPr anchor="ctr">
            <a:normAutofit/>
          </a:bodyPr>
          <a:lstStyle/>
          <a:p>
            <a:pPr>
              <a:spcAft>
                <a:spcPts val="600"/>
              </a:spcAft>
            </a:pPr>
            <a:fld id="{69C859BB-BF0B-4BDC-BBD4-42B4A100F88B}" type="slidenum">
              <a:rPr lang="de-CH" smtClean="0"/>
              <a:pPr>
                <a:spcAft>
                  <a:spcPts val="600"/>
                </a:spcAft>
              </a:pPr>
              <a:t>20</a:t>
            </a:fld>
            <a:endParaRPr lang="de-CH"/>
          </a:p>
        </p:txBody>
      </p:sp>
      <p:sp>
        <p:nvSpPr>
          <p:cNvPr id="2" name="Title 1">
            <a:extLst>
              <a:ext uri="{FF2B5EF4-FFF2-40B4-BE49-F238E27FC236}">
                <a16:creationId xmlns:a16="http://schemas.microsoft.com/office/drawing/2014/main" id="{99809684-BBD8-F2B6-5FCE-68016E4DB771}"/>
              </a:ext>
            </a:extLst>
          </p:cNvPr>
          <p:cNvSpPr>
            <a:spLocks noGrp="1"/>
          </p:cNvSpPr>
          <p:nvPr>
            <p:ph type="title"/>
          </p:nvPr>
        </p:nvSpPr>
        <p:spPr>
          <a:xfrm>
            <a:off x="431800" y="46039"/>
            <a:ext cx="11328400" cy="862012"/>
          </a:xfrm>
        </p:spPr>
        <p:txBody>
          <a:bodyPr wrap="none" anchor="b">
            <a:normAutofit/>
          </a:bodyPr>
          <a:lstStyle/>
          <a:p>
            <a:r>
              <a:rPr lang="en-CH" dirty="0"/>
              <a:t>GitOps with ArgoCD</a:t>
            </a:r>
          </a:p>
        </p:txBody>
      </p:sp>
      <p:pic>
        <p:nvPicPr>
          <p:cNvPr id="12" name="Picture 11" descr="A screenshot of a computer&#10;&#10;Description automatically generated">
            <a:extLst>
              <a:ext uri="{FF2B5EF4-FFF2-40B4-BE49-F238E27FC236}">
                <a16:creationId xmlns:a16="http://schemas.microsoft.com/office/drawing/2014/main" id="{654F0F51-0A8B-4A2D-01CF-439FD961E1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352" y="904145"/>
            <a:ext cx="6840760" cy="4928884"/>
          </a:xfrm>
          <a:prstGeom prst="rect">
            <a:avLst/>
          </a:prstGeom>
        </p:spPr>
      </p:pic>
    </p:spTree>
    <p:extLst>
      <p:ext uri="{BB962C8B-B14F-4D97-AF65-F5344CB8AC3E}">
        <p14:creationId xmlns:p14="http://schemas.microsoft.com/office/powerpoint/2010/main" val="2766113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E0FAB6-BDB4-93AE-3973-79BFEC49D144}"/>
              </a:ext>
            </a:extLst>
          </p:cNvPr>
          <p:cNvSpPr>
            <a:spLocks noGrp="1"/>
          </p:cNvSpPr>
          <p:nvPr>
            <p:ph sz="half" idx="2"/>
          </p:nvPr>
        </p:nvSpPr>
        <p:spPr>
          <a:xfrm>
            <a:off x="431800" y="1087438"/>
            <a:ext cx="11328400" cy="5192106"/>
          </a:xfrm>
        </p:spPr>
        <p:txBody>
          <a:bodyPr>
            <a:normAutofit fontScale="85000" lnSpcReduction="20000"/>
          </a:bodyPr>
          <a:lstStyle/>
          <a:p>
            <a:r>
              <a:rPr lang="en-CH" dirty="0"/>
              <a:t>CNI: Cilium</a:t>
            </a:r>
          </a:p>
          <a:p>
            <a:pPr lvl="1"/>
            <a:r>
              <a:rPr lang="en-CH" dirty="0"/>
              <a:t>Service mesh (eBPF)</a:t>
            </a:r>
          </a:p>
          <a:p>
            <a:pPr lvl="1"/>
            <a:r>
              <a:rPr lang="en-CH" dirty="0"/>
              <a:t>Hubble (observability UI)</a:t>
            </a:r>
          </a:p>
          <a:p>
            <a:r>
              <a:rPr lang="en-CH" dirty="0"/>
              <a:t>CSI:</a:t>
            </a:r>
          </a:p>
          <a:p>
            <a:pPr lvl="1"/>
            <a:r>
              <a:rPr lang="en-GB" dirty="0" err="1"/>
              <a:t>cephfs</a:t>
            </a:r>
            <a:endParaRPr lang="en-GB" dirty="0"/>
          </a:p>
          <a:p>
            <a:pPr lvl="1"/>
            <a:r>
              <a:rPr lang="en-GB" dirty="0" err="1"/>
              <a:t>ceph</a:t>
            </a:r>
            <a:r>
              <a:rPr lang="en-GB" dirty="0"/>
              <a:t> </a:t>
            </a:r>
            <a:r>
              <a:rPr lang="en-GB" dirty="0" err="1"/>
              <a:t>rbd</a:t>
            </a:r>
            <a:endParaRPr lang="en-GB" dirty="0"/>
          </a:p>
          <a:p>
            <a:pPr lvl="1"/>
            <a:r>
              <a:rPr lang="en-GB" dirty="0"/>
              <a:t>rancher-local provisioner for ALPS Nodes</a:t>
            </a:r>
            <a:endParaRPr lang="en-CH" dirty="0"/>
          </a:p>
          <a:p>
            <a:r>
              <a:rPr lang="en-CH" dirty="0"/>
              <a:t>Ingress controller</a:t>
            </a:r>
          </a:p>
          <a:p>
            <a:pPr lvl="1"/>
            <a:r>
              <a:rPr lang="en-CH" dirty="0"/>
              <a:t>Istio (no sidecars)</a:t>
            </a:r>
          </a:p>
          <a:p>
            <a:pPr lvl="2"/>
            <a:r>
              <a:rPr lang="en-GB" dirty="0"/>
              <a:t>S</a:t>
            </a:r>
            <a:r>
              <a:rPr lang="en-CH" dirty="0"/>
              <a:t>tarted migration to new API Gateway</a:t>
            </a:r>
          </a:p>
          <a:p>
            <a:pPr lvl="1"/>
            <a:r>
              <a:rPr lang="en-CH" dirty="0"/>
              <a:t>Nginx</a:t>
            </a:r>
          </a:p>
          <a:p>
            <a:r>
              <a:rPr lang="en-CH" dirty="0"/>
              <a:t>MetalLB</a:t>
            </a:r>
          </a:p>
          <a:p>
            <a:pPr lvl="1"/>
            <a:r>
              <a:rPr lang="en-CH" dirty="0"/>
              <a:t>Gratuitous ARP</a:t>
            </a:r>
          </a:p>
          <a:p>
            <a:r>
              <a:rPr lang="en-CH" dirty="0"/>
              <a:t>Automated DNS and Certs</a:t>
            </a:r>
          </a:p>
          <a:p>
            <a:r>
              <a:rPr lang="en-CH" dirty="0"/>
              <a:t>External Secret</a:t>
            </a:r>
          </a:p>
          <a:p>
            <a:pPr lvl="1"/>
            <a:r>
              <a:rPr lang="en-GB" dirty="0"/>
              <a:t>F</a:t>
            </a:r>
            <a:r>
              <a:rPr lang="en-CH" dirty="0"/>
              <a:t>or all Vault secrets</a:t>
            </a:r>
          </a:p>
          <a:p>
            <a:r>
              <a:rPr lang="en-CH" dirty="0"/>
              <a:t>Observability agents</a:t>
            </a:r>
          </a:p>
          <a:p>
            <a:pPr lvl="1"/>
            <a:r>
              <a:rPr lang="en-CH" dirty="0"/>
              <a:t>Filebeat </a:t>
            </a:r>
            <a:r>
              <a:rPr lang="en-CH"/>
              <a:t>and Metricbeat</a:t>
            </a:r>
            <a:endParaRPr lang="en-US" dirty="0"/>
          </a:p>
          <a:p>
            <a:pPr lvl="1"/>
            <a:r>
              <a:rPr lang="en-US" dirty="0"/>
              <a:t>Prometheus remote write to </a:t>
            </a:r>
            <a:r>
              <a:rPr lang="en-US" dirty="0" err="1"/>
              <a:t>VictoriaMetrics</a:t>
            </a:r>
            <a:r>
              <a:rPr lang="en-US" dirty="0"/>
              <a:t> </a:t>
            </a:r>
            <a:endParaRPr lang="en-CH" dirty="0"/>
          </a:p>
          <a:p>
            <a:r>
              <a:rPr lang="en-CH" dirty="0"/>
              <a:t>Kured</a:t>
            </a:r>
          </a:p>
          <a:p>
            <a:pPr lvl="1"/>
            <a:r>
              <a:rPr lang="en-GB" dirty="0"/>
              <a:t>A</a:t>
            </a:r>
            <a:r>
              <a:rPr lang="en-CH" dirty="0"/>
              <a:t>uto automatically manage nodes reboot</a:t>
            </a:r>
          </a:p>
        </p:txBody>
      </p:sp>
      <p:sp>
        <p:nvSpPr>
          <p:cNvPr id="4" name="Footer Placeholder 3">
            <a:extLst>
              <a:ext uri="{FF2B5EF4-FFF2-40B4-BE49-F238E27FC236}">
                <a16:creationId xmlns:a16="http://schemas.microsoft.com/office/drawing/2014/main" id="{174A854E-0758-9E49-99A9-36A9EF60B7D1}"/>
              </a:ext>
            </a:extLst>
          </p:cNvPr>
          <p:cNvSpPr>
            <a:spLocks noGrp="1"/>
          </p:cNvSpPr>
          <p:nvPr>
            <p:ph type="ftr" sz="quarter" idx="3"/>
          </p:nvPr>
        </p:nvSpPr>
        <p:spPr/>
        <p:txBody>
          <a:bodyPr/>
          <a:lstStyle/>
          <a:p>
            <a:r>
              <a:rPr lang="en-US" noProof="0"/>
              <a:t>A Hybrid Kubernetes Infrastructure for the Swiss SKA Regional Centre</a:t>
            </a:r>
            <a:endParaRPr lang="en-US" noProof="0" dirty="0"/>
          </a:p>
        </p:txBody>
      </p:sp>
      <p:sp>
        <p:nvSpPr>
          <p:cNvPr id="5" name="Slide Number Placeholder 4">
            <a:extLst>
              <a:ext uri="{FF2B5EF4-FFF2-40B4-BE49-F238E27FC236}">
                <a16:creationId xmlns:a16="http://schemas.microsoft.com/office/drawing/2014/main" id="{81F12BC6-F0FE-9547-8878-1762CE94190B}"/>
              </a:ext>
            </a:extLst>
          </p:cNvPr>
          <p:cNvSpPr>
            <a:spLocks noGrp="1"/>
          </p:cNvSpPr>
          <p:nvPr>
            <p:ph type="sldNum" sz="quarter" idx="4"/>
          </p:nvPr>
        </p:nvSpPr>
        <p:spPr/>
        <p:txBody>
          <a:bodyPr/>
          <a:lstStyle/>
          <a:p>
            <a:fld id="{69C859BB-BF0B-4BDC-BBD4-42B4A100F88B}" type="slidenum">
              <a:rPr lang="de-CH" smtClean="0"/>
              <a:pPr/>
              <a:t>21</a:t>
            </a:fld>
            <a:endParaRPr lang="de-CH" dirty="0"/>
          </a:p>
        </p:txBody>
      </p:sp>
      <p:sp>
        <p:nvSpPr>
          <p:cNvPr id="2" name="Title 1">
            <a:extLst>
              <a:ext uri="{FF2B5EF4-FFF2-40B4-BE49-F238E27FC236}">
                <a16:creationId xmlns:a16="http://schemas.microsoft.com/office/drawing/2014/main" id="{7E9D1769-A2BC-0E48-8CC7-5573BE9A6D7C}"/>
              </a:ext>
            </a:extLst>
          </p:cNvPr>
          <p:cNvSpPr>
            <a:spLocks noGrp="1"/>
          </p:cNvSpPr>
          <p:nvPr>
            <p:ph type="title"/>
          </p:nvPr>
        </p:nvSpPr>
        <p:spPr/>
        <p:txBody>
          <a:bodyPr/>
          <a:lstStyle/>
          <a:p>
            <a:r>
              <a:rPr lang="en-US" dirty="0"/>
              <a:t>Kubernetes clusters common features</a:t>
            </a:r>
          </a:p>
        </p:txBody>
      </p:sp>
      <p:pic>
        <p:nvPicPr>
          <p:cNvPr id="14" name="Picture 13" descr="A screenshot of a computer&#10;&#10;Description automatically generated">
            <a:extLst>
              <a:ext uri="{FF2B5EF4-FFF2-40B4-BE49-F238E27FC236}">
                <a16:creationId xmlns:a16="http://schemas.microsoft.com/office/drawing/2014/main" id="{7DA05553-F184-8F2F-BB8B-39583D61CF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5920" y="940883"/>
            <a:ext cx="6649168" cy="5659525"/>
          </a:xfrm>
          <a:prstGeom prst="rect">
            <a:avLst/>
          </a:prstGeom>
        </p:spPr>
      </p:pic>
    </p:spTree>
    <p:extLst>
      <p:ext uri="{BB962C8B-B14F-4D97-AF65-F5344CB8AC3E}">
        <p14:creationId xmlns:p14="http://schemas.microsoft.com/office/powerpoint/2010/main" val="3161425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F8B1A-BDBF-FA00-6C92-0B4543FCEF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ED54F-0B9C-2835-DDCC-2921CDB09B48}"/>
              </a:ext>
            </a:extLst>
          </p:cNvPr>
          <p:cNvSpPr>
            <a:spLocks noGrp="1"/>
          </p:cNvSpPr>
          <p:nvPr>
            <p:ph type="ctrTitle"/>
          </p:nvPr>
        </p:nvSpPr>
        <p:spPr>
          <a:xfrm>
            <a:off x="431800" y="2781238"/>
            <a:ext cx="11328400" cy="647762"/>
          </a:xfrm>
        </p:spPr>
        <p:txBody>
          <a:bodyPr/>
          <a:lstStyle/>
          <a:p>
            <a:r>
              <a:rPr lang="en-GB" dirty="0"/>
              <a:t>Alpernetes</a:t>
            </a:r>
            <a:endParaRPr lang="en-CH" dirty="0"/>
          </a:p>
        </p:txBody>
      </p:sp>
      <p:pic>
        <p:nvPicPr>
          <p:cNvPr id="3" name="Picture 2" descr="A graphic of a computer tower&#10;&#10;AI-generated content may be incorrect.">
            <a:extLst>
              <a:ext uri="{FF2B5EF4-FFF2-40B4-BE49-F238E27FC236}">
                <a16:creationId xmlns:a16="http://schemas.microsoft.com/office/drawing/2014/main" id="{721EF312-FC24-22FF-5F9D-5B6B077C01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6120" y="620688"/>
            <a:ext cx="3888432" cy="5832648"/>
          </a:xfrm>
          <a:prstGeom prst="rect">
            <a:avLst/>
          </a:prstGeom>
        </p:spPr>
      </p:pic>
      <p:sp>
        <p:nvSpPr>
          <p:cNvPr id="6" name="Title 1">
            <a:extLst>
              <a:ext uri="{FF2B5EF4-FFF2-40B4-BE49-F238E27FC236}">
                <a16:creationId xmlns:a16="http://schemas.microsoft.com/office/drawing/2014/main" id="{4AA5D90E-8132-861D-01A6-B1897B616B85}"/>
              </a:ext>
            </a:extLst>
          </p:cNvPr>
          <p:cNvSpPr txBox="1">
            <a:spLocks/>
          </p:cNvSpPr>
          <p:nvPr/>
        </p:nvSpPr>
        <p:spPr>
          <a:xfrm>
            <a:off x="431800" y="3501008"/>
            <a:ext cx="6528296" cy="503746"/>
          </a:xfrm>
          <a:prstGeom prst="rect">
            <a:avLst/>
          </a:prstGeom>
        </p:spPr>
        <p:txBody>
          <a:bodyPr vert="horz" lIns="0" tIns="0" rIns="0" bIns="72000" rtlCol="0" anchor="b" anchorCtr="0">
            <a:noAutofit/>
          </a:bodyPr>
          <a:lstStyle>
            <a:lvl1pPr algn="l" defTabSz="914400" rtl="0" eaLnBrk="1" latinLnBrk="0" hangingPunct="1">
              <a:lnSpc>
                <a:spcPct val="100000"/>
              </a:lnSpc>
              <a:spcBef>
                <a:spcPct val="0"/>
              </a:spcBef>
              <a:buNone/>
              <a:defRPr sz="2800" b="1" kern="1200">
                <a:solidFill>
                  <a:schemeClr val="tx1">
                    <a:lumMod val="75000"/>
                    <a:lumOff val="25000"/>
                  </a:schemeClr>
                </a:solidFill>
                <a:latin typeface="Arial" panose="020B0604020202020204" pitchFamily="34" charset="0"/>
                <a:ea typeface="Tahoma" panose="020B0604030504040204" pitchFamily="34" charset="0"/>
                <a:cs typeface="Arial" panose="020B0604020202020204" pitchFamily="34" charset="0"/>
              </a:defRPr>
            </a:lvl1pPr>
          </a:lstStyle>
          <a:p>
            <a:pPr>
              <a:spcBef>
                <a:spcPts val="0"/>
              </a:spcBef>
            </a:pPr>
            <a:r>
              <a:rPr lang="en-GB" sz="2000" dirty="0"/>
              <a:t>A special blend of Alps + Kubernetes </a:t>
            </a:r>
            <a:endParaRPr lang="en-CH" sz="2000" dirty="0"/>
          </a:p>
        </p:txBody>
      </p:sp>
    </p:spTree>
    <p:extLst>
      <p:ext uri="{BB962C8B-B14F-4D97-AF65-F5344CB8AC3E}">
        <p14:creationId xmlns:p14="http://schemas.microsoft.com/office/powerpoint/2010/main" val="3285950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24D82-FB6B-FA0C-5D0B-2F043DB95347}"/>
              </a:ext>
            </a:extLst>
          </p:cNvPr>
          <p:cNvSpPr>
            <a:spLocks noGrp="1"/>
          </p:cNvSpPr>
          <p:nvPr>
            <p:ph type="title"/>
          </p:nvPr>
        </p:nvSpPr>
        <p:spPr/>
        <p:txBody>
          <a:bodyPr/>
          <a:lstStyle/>
          <a:p>
            <a:r>
              <a:rPr lang="en-CH" dirty="0"/>
              <a:t>Alpernetes – version 2.0</a:t>
            </a:r>
          </a:p>
        </p:txBody>
      </p:sp>
      <p:sp>
        <p:nvSpPr>
          <p:cNvPr id="3" name="Content Placeholder 2">
            <a:extLst>
              <a:ext uri="{FF2B5EF4-FFF2-40B4-BE49-F238E27FC236}">
                <a16:creationId xmlns:a16="http://schemas.microsoft.com/office/drawing/2014/main" id="{B3186FF9-2BC4-4AC2-060E-E844EC4B0AFA}"/>
              </a:ext>
            </a:extLst>
          </p:cNvPr>
          <p:cNvSpPr>
            <a:spLocks noGrp="1"/>
          </p:cNvSpPr>
          <p:nvPr>
            <p:ph idx="1"/>
          </p:nvPr>
        </p:nvSpPr>
        <p:spPr/>
        <p:txBody>
          <a:bodyPr>
            <a:normAutofit lnSpcReduction="10000"/>
          </a:bodyPr>
          <a:lstStyle/>
          <a:p>
            <a:pPr marL="0" indent="0">
              <a:buNone/>
            </a:pPr>
            <a:r>
              <a:rPr lang="en-GB" dirty="0"/>
              <a:t>To provision a hybrid Kubernetes infrastructure (</a:t>
            </a:r>
            <a:r>
              <a:rPr lang="en-GB" b="1" dirty="0" err="1"/>
              <a:t>Alpernetes</a:t>
            </a:r>
            <a:r>
              <a:rPr lang="en-GB" dirty="0"/>
              <a:t>), we combine </a:t>
            </a:r>
            <a:r>
              <a:rPr lang="en-GB" b="1" dirty="0"/>
              <a:t>Harvester VMs</a:t>
            </a:r>
            <a:r>
              <a:rPr lang="en-GB" dirty="0"/>
              <a:t> and </a:t>
            </a:r>
            <a:r>
              <a:rPr lang="en-GB" b="1" dirty="0"/>
              <a:t>ALPS HPC nodes</a:t>
            </a:r>
            <a:r>
              <a:rPr lang="en-GB" dirty="0"/>
              <a:t>. The result is a Kubernetes cluster with:</a:t>
            </a:r>
          </a:p>
          <a:p>
            <a:r>
              <a:rPr lang="en-GB" b="1" dirty="0"/>
              <a:t>Master nodes</a:t>
            </a:r>
            <a:r>
              <a:rPr lang="en-GB" dirty="0"/>
              <a:t> and </a:t>
            </a:r>
            <a:r>
              <a:rPr lang="en-GB" b="1" dirty="0"/>
              <a:t>worker nodes</a:t>
            </a:r>
            <a:r>
              <a:rPr lang="en-GB" dirty="0"/>
              <a:t> running on Harvester</a:t>
            </a:r>
          </a:p>
          <a:p>
            <a:r>
              <a:rPr lang="en-GB" dirty="0"/>
              <a:t>Additional </a:t>
            </a:r>
            <a:r>
              <a:rPr lang="en-GB" b="1" dirty="0"/>
              <a:t>HPC worker nodes</a:t>
            </a:r>
            <a:r>
              <a:rPr lang="en-GB" dirty="0"/>
              <a:t> for compute-intensive workloads from ALPS</a:t>
            </a:r>
          </a:p>
          <a:p>
            <a:endParaRPr lang="en-GB" dirty="0"/>
          </a:p>
          <a:p>
            <a:pPr marL="0" indent="0">
              <a:buNone/>
            </a:pPr>
            <a:r>
              <a:rPr lang="en-GB" dirty="0"/>
              <a:t>This setup allows for the deployment of mixed services. For example:</a:t>
            </a:r>
          </a:p>
          <a:p>
            <a:r>
              <a:rPr lang="en-GB" b="1" dirty="0" err="1"/>
              <a:t>JupyterHub</a:t>
            </a:r>
            <a:r>
              <a:rPr lang="en-GB" dirty="0"/>
              <a:t>: The hub, which doesn't require high performance, runs on VM-based worker nodes, while the actual user notebooks, which may demand significant computing power, run on HPC nodes.</a:t>
            </a:r>
          </a:p>
          <a:p>
            <a:r>
              <a:rPr lang="en-GB" b="1" dirty="0"/>
              <a:t>Inference services</a:t>
            </a:r>
            <a:r>
              <a:rPr lang="en-GB" dirty="0"/>
              <a:t>: The Chat UI runs on VM-based workers, while the </a:t>
            </a:r>
            <a:r>
              <a:rPr lang="en-GB" b="1" dirty="0"/>
              <a:t>LLM service</a:t>
            </a:r>
            <a:r>
              <a:rPr lang="en-GB" dirty="0"/>
              <a:t> is deployed on </a:t>
            </a:r>
            <a:r>
              <a:rPr lang="en-GB" b="1" dirty="0"/>
              <a:t>HPC GPU nodes</a:t>
            </a:r>
            <a:r>
              <a:rPr lang="en-GB" dirty="0"/>
              <a:t> to handle large language models efficiently.</a:t>
            </a:r>
          </a:p>
          <a:p>
            <a:pPr marL="0" indent="0">
              <a:buNone/>
            </a:pPr>
            <a:endParaRPr lang="en-GB" dirty="0"/>
          </a:p>
        </p:txBody>
      </p:sp>
      <p:sp>
        <p:nvSpPr>
          <p:cNvPr id="4" name="Footer Placeholder 3">
            <a:extLst>
              <a:ext uri="{FF2B5EF4-FFF2-40B4-BE49-F238E27FC236}">
                <a16:creationId xmlns:a16="http://schemas.microsoft.com/office/drawing/2014/main" id="{1DC3266F-144A-1CB7-755B-F4FD69145145}"/>
              </a:ext>
            </a:extLst>
          </p:cNvPr>
          <p:cNvSpPr>
            <a:spLocks noGrp="1"/>
          </p:cNvSpPr>
          <p:nvPr>
            <p:ph type="ftr" sz="quarter" idx="3"/>
          </p:nvPr>
        </p:nvSpPr>
        <p:spPr/>
        <p:txBody>
          <a:bodyPr/>
          <a:lstStyle/>
          <a:p>
            <a:r>
              <a:rPr lang="en-US" noProof="0"/>
              <a:t>A Hybrid Kubernetes Infrastructure for the Swiss SKA Regional Centre</a:t>
            </a:r>
            <a:endParaRPr lang="en-US" noProof="0" dirty="0"/>
          </a:p>
        </p:txBody>
      </p:sp>
      <p:sp>
        <p:nvSpPr>
          <p:cNvPr id="5" name="Slide Number Placeholder 4">
            <a:extLst>
              <a:ext uri="{FF2B5EF4-FFF2-40B4-BE49-F238E27FC236}">
                <a16:creationId xmlns:a16="http://schemas.microsoft.com/office/drawing/2014/main" id="{004FAFF6-09D4-EA58-3BE3-26B0D9CE3F99}"/>
              </a:ext>
            </a:extLst>
          </p:cNvPr>
          <p:cNvSpPr>
            <a:spLocks noGrp="1"/>
          </p:cNvSpPr>
          <p:nvPr>
            <p:ph type="sldNum" sz="quarter" idx="4"/>
          </p:nvPr>
        </p:nvSpPr>
        <p:spPr/>
        <p:txBody>
          <a:bodyPr/>
          <a:lstStyle/>
          <a:p>
            <a:fld id="{69C859BB-BF0B-4BDC-BBD4-42B4A100F88B}" type="slidenum">
              <a:rPr lang="de-CH" smtClean="0"/>
              <a:pPr/>
              <a:t>23</a:t>
            </a:fld>
            <a:endParaRPr lang="de-CH" dirty="0"/>
          </a:p>
        </p:txBody>
      </p:sp>
    </p:spTree>
    <p:extLst>
      <p:ext uri="{BB962C8B-B14F-4D97-AF65-F5344CB8AC3E}">
        <p14:creationId xmlns:p14="http://schemas.microsoft.com/office/powerpoint/2010/main" val="42910060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998E7D-04A3-1EF5-D218-211E992AD3E9}"/>
              </a:ext>
            </a:extLst>
          </p:cNvPr>
          <p:cNvSpPr>
            <a:spLocks noGrp="1"/>
          </p:cNvSpPr>
          <p:nvPr>
            <p:ph type="title"/>
          </p:nvPr>
        </p:nvSpPr>
        <p:spPr>
          <a:xfrm>
            <a:off x="431800" y="46039"/>
            <a:ext cx="11328400" cy="862012"/>
          </a:xfrm>
        </p:spPr>
        <p:txBody>
          <a:bodyPr wrap="none" anchor="b">
            <a:normAutofit/>
          </a:bodyPr>
          <a:lstStyle/>
          <a:p>
            <a:r>
              <a:rPr lang="en-GB" sz="2800" dirty="0" err="1"/>
              <a:t>Alpernetes</a:t>
            </a:r>
            <a:r>
              <a:rPr lang="en-GB" sz="2800" dirty="0"/>
              <a:t> – Architecture</a:t>
            </a:r>
            <a:endParaRPr lang="en-CH" sz="2800" dirty="0"/>
          </a:p>
        </p:txBody>
      </p:sp>
      <p:sp>
        <p:nvSpPr>
          <p:cNvPr id="4" name="Footer Placeholder 3">
            <a:extLst>
              <a:ext uri="{FF2B5EF4-FFF2-40B4-BE49-F238E27FC236}">
                <a16:creationId xmlns:a16="http://schemas.microsoft.com/office/drawing/2014/main" id="{B6FB2A4A-3B0B-3D05-1B71-185E02BD9DE4}"/>
              </a:ext>
            </a:extLst>
          </p:cNvPr>
          <p:cNvSpPr>
            <a:spLocks noGrp="1"/>
          </p:cNvSpPr>
          <p:nvPr>
            <p:ph type="ftr" sz="quarter" idx="3"/>
          </p:nvPr>
        </p:nvSpPr>
        <p:spPr>
          <a:xfrm>
            <a:off x="1967541" y="6456392"/>
            <a:ext cx="4116579" cy="144016"/>
          </a:xfrm>
        </p:spPr>
        <p:txBody>
          <a:bodyPr anchor="ctr">
            <a:normAutofit/>
          </a:bodyPr>
          <a:lstStyle/>
          <a:p>
            <a:pPr>
              <a:spcAft>
                <a:spcPts val="600"/>
              </a:spcAft>
            </a:pPr>
            <a:r>
              <a:rPr lang="en-US" noProof="0"/>
              <a:t>Beyond Pre-Training</a:t>
            </a:r>
          </a:p>
        </p:txBody>
      </p:sp>
      <p:sp>
        <p:nvSpPr>
          <p:cNvPr id="5" name="Slide Number Placeholder 4">
            <a:extLst>
              <a:ext uri="{FF2B5EF4-FFF2-40B4-BE49-F238E27FC236}">
                <a16:creationId xmlns:a16="http://schemas.microsoft.com/office/drawing/2014/main" id="{C2ED0762-38A6-0CD7-1E35-CE793F312BA2}"/>
              </a:ext>
            </a:extLst>
          </p:cNvPr>
          <p:cNvSpPr>
            <a:spLocks noGrp="1"/>
          </p:cNvSpPr>
          <p:nvPr>
            <p:ph type="sldNum" sz="quarter" idx="4"/>
          </p:nvPr>
        </p:nvSpPr>
        <p:spPr>
          <a:xfrm>
            <a:off x="6096000" y="6456393"/>
            <a:ext cx="384043" cy="144016"/>
          </a:xfrm>
        </p:spPr>
        <p:txBody>
          <a:bodyPr anchor="ctr">
            <a:normAutofit/>
          </a:bodyPr>
          <a:lstStyle/>
          <a:p>
            <a:pPr>
              <a:spcAft>
                <a:spcPts val="600"/>
              </a:spcAft>
            </a:pPr>
            <a:fld id="{69C859BB-BF0B-4BDC-BBD4-42B4A100F88B}" type="slidenum">
              <a:rPr lang="de-CH" smtClean="0"/>
              <a:pPr>
                <a:spcAft>
                  <a:spcPts val="600"/>
                </a:spcAft>
              </a:pPr>
              <a:t>24</a:t>
            </a:fld>
            <a:endParaRPr lang="de-CH"/>
          </a:p>
        </p:txBody>
      </p:sp>
      <p:pic>
        <p:nvPicPr>
          <p:cNvPr id="13" name="Picture 12" descr="A screenshot of a computer&#10;&#10;AI-generated content may be incorrect.">
            <a:extLst>
              <a:ext uri="{FF2B5EF4-FFF2-40B4-BE49-F238E27FC236}">
                <a16:creationId xmlns:a16="http://schemas.microsoft.com/office/drawing/2014/main" id="{0427D6B4-3244-DCF6-DEE0-8A9E36BA33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80" y="120260"/>
            <a:ext cx="11473060" cy="6362874"/>
          </a:xfrm>
          <a:prstGeom prst="rect">
            <a:avLst/>
          </a:prstGeom>
        </p:spPr>
      </p:pic>
    </p:spTree>
    <p:extLst>
      <p:ext uri="{BB962C8B-B14F-4D97-AF65-F5344CB8AC3E}">
        <p14:creationId xmlns:p14="http://schemas.microsoft.com/office/powerpoint/2010/main" val="13288019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2D9B3-CAF1-4532-A70B-188A7896C7F3}"/>
              </a:ext>
            </a:extLst>
          </p:cNvPr>
          <p:cNvSpPr>
            <a:spLocks noGrp="1"/>
          </p:cNvSpPr>
          <p:nvPr>
            <p:ph type="ctrTitle"/>
          </p:nvPr>
        </p:nvSpPr>
        <p:spPr/>
        <p:txBody>
          <a:bodyPr/>
          <a:lstStyle/>
          <a:p>
            <a:r>
              <a:rPr lang="en-US" dirty="0" err="1"/>
              <a:t>dCache</a:t>
            </a:r>
            <a:r>
              <a:rPr lang="en-US" dirty="0"/>
              <a:t> on Kubernetes</a:t>
            </a:r>
          </a:p>
        </p:txBody>
      </p:sp>
    </p:spTree>
    <p:extLst>
      <p:ext uri="{BB962C8B-B14F-4D97-AF65-F5344CB8AC3E}">
        <p14:creationId xmlns:p14="http://schemas.microsoft.com/office/powerpoint/2010/main" val="34627406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58534A2-F2D6-711F-A347-7C316DD17ED5}"/>
              </a:ext>
            </a:extLst>
          </p:cNvPr>
          <p:cNvSpPr>
            <a:spLocks noGrp="1"/>
          </p:cNvSpPr>
          <p:nvPr>
            <p:ph type="ftr" sz="quarter" idx="11"/>
          </p:nvPr>
        </p:nvSpPr>
        <p:spPr/>
        <p:txBody>
          <a:bodyPr/>
          <a:lstStyle/>
          <a:p>
            <a:r>
              <a:rPr lang="en-US" noProof="0"/>
              <a:t>A Hybrid Kubernetes Infrastructure for the Swiss SKA Regional Centre</a:t>
            </a:r>
            <a:endParaRPr lang="en-US" noProof="0" dirty="0"/>
          </a:p>
        </p:txBody>
      </p:sp>
      <p:sp>
        <p:nvSpPr>
          <p:cNvPr id="5" name="Slide Number Placeholder 4">
            <a:extLst>
              <a:ext uri="{FF2B5EF4-FFF2-40B4-BE49-F238E27FC236}">
                <a16:creationId xmlns:a16="http://schemas.microsoft.com/office/drawing/2014/main" id="{97410500-3CAA-773D-D271-DD595C151F50}"/>
              </a:ext>
            </a:extLst>
          </p:cNvPr>
          <p:cNvSpPr>
            <a:spLocks noGrp="1"/>
          </p:cNvSpPr>
          <p:nvPr>
            <p:ph type="sldNum" sz="quarter" idx="12"/>
          </p:nvPr>
        </p:nvSpPr>
        <p:spPr/>
        <p:txBody>
          <a:bodyPr/>
          <a:lstStyle/>
          <a:p>
            <a:fld id="{69C859BB-BF0B-4BDC-BBD4-42B4A100F88B}" type="slidenum">
              <a:rPr lang="de-CH" smtClean="0"/>
              <a:pPr/>
              <a:t>26</a:t>
            </a:fld>
            <a:endParaRPr lang="de-CH" dirty="0"/>
          </a:p>
        </p:txBody>
      </p:sp>
      <p:sp>
        <p:nvSpPr>
          <p:cNvPr id="8" name="Title 7">
            <a:extLst>
              <a:ext uri="{FF2B5EF4-FFF2-40B4-BE49-F238E27FC236}">
                <a16:creationId xmlns:a16="http://schemas.microsoft.com/office/drawing/2014/main" id="{B330F5D9-64CE-8FA7-922D-9C418C6725BA}"/>
              </a:ext>
            </a:extLst>
          </p:cNvPr>
          <p:cNvSpPr>
            <a:spLocks noGrp="1"/>
          </p:cNvSpPr>
          <p:nvPr>
            <p:ph type="title"/>
          </p:nvPr>
        </p:nvSpPr>
        <p:spPr/>
        <p:txBody>
          <a:bodyPr/>
          <a:lstStyle/>
          <a:p>
            <a:r>
              <a:rPr lang="en-US" dirty="0" err="1"/>
              <a:t>dCache</a:t>
            </a:r>
            <a:r>
              <a:rPr lang="en-US" dirty="0"/>
              <a:t> on Kubernetes for SKACH</a:t>
            </a:r>
          </a:p>
        </p:txBody>
      </p:sp>
      <p:pic>
        <p:nvPicPr>
          <p:cNvPr id="7" name="Picture 6">
            <a:extLst>
              <a:ext uri="{FF2B5EF4-FFF2-40B4-BE49-F238E27FC236}">
                <a16:creationId xmlns:a16="http://schemas.microsoft.com/office/drawing/2014/main" id="{E8C6583E-2694-2AF2-C25F-8CC2FA155C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3784" y="1340768"/>
            <a:ext cx="9984432" cy="4669884"/>
          </a:xfrm>
          <a:prstGeom prst="rect">
            <a:avLst/>
          </a:prstGeom>
        </p:spPr>
      </p:pic>
    </p:spTree>
    <p:extLst>
      <p:ext uri="{BB962C8B-B14F-4D97-AF65-F5344CB8AC3E}">
        <p14:creationId xmlns:p14="http://schemas.microsoft.com/office/powerpoint/2010/main" val="825808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5954-0F14-5A41-1AC7-635804530B71}"/>
              </a:ext>
            </a:extLst>
          </p:cNvPr>
          <p:cNvSpPr>
            <a:spLocks noGrp="1"/>
          </p:cNvSpPr>
          <p:nvPr>
            <p:ph type="ctrTitle"/>
          </p:nvPr>
        </p:nvSpPr>
        <p:spPr/>
        <p:txBody>
          <a:bodyPr/>
          <a:lstStyle/>
          <a:p>
            <a:r>
              <a:rPr lang="en-GB" dirty="0"/>
              <a:t>Use cases</a:t>
            </a:r>
            <a:endParaRPr lang="en-CH" dirty="0"/>
          </a:p>
        </p:txBody>
      </p:sp>
    </p:spTree>
    <p:extLst>
      <p:ext uri="{BB962C8B-B14F-4D97-AF65-F5344CB8AC3E}">
        <p14:creationId xmlns:p14="http://schemas.microsoft.com/office/powerpoint/2010/main" val="31569427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E235A6-8177-1146-73C4-DEDC9C372FCB}"/>
              </a:ext>
            </a:extLst>
          </p:cNvPr>
          <p:cNvSpPr>
            <a:spLocks noGrp="1"/>
          </p:cNvSpPr>
          <p:nvPr>
            <p:ph sz="half" idx="1"/>
          </p:nvPr>
        </p:nvSpPr>
        <p:spPr>
          <a:xfrm>
            <a:off x="431800" y="2276872"/>
            <a:ext cx="5664200" cy="3950891"/>
          </a:xfrm>
        </p:spPr>
        <p:txBody>
          <a:bodyPr/>
          <a:lstStyle/>
          <a:p>
            <a:r>
              <a:rPr lang="en-CH" dirty="0"/>
              <a:t>dCache</a:t>
            </a:r>
            <a:endParaRPr lang="en-CH" sz="1800" i="1" dirty="0"/>
          </a:p>
          <a:p>
            <a:pPr lvl="1"/>
            <a:r>
              <a:rPr lang="en-CH" dirty="0"/>
              <a:t>24 </a:t>
            </a:r>
            <a:r>
              <a:rPr lang="en-US" dirty="0"/>
              <a:t>bare metal nodes</a:t>
            </a:r>
          </a:p>
          <a:p>
            <a:pPr lvl="1"/>
            <a:r>
              <a:rPr lang="en-CH" dirty="0"/>
              <a:t>~420 pools</a:t>
            </a:r>
          </a:p>
          <a:p>
            <a:pPr lvl="1"/>
            <a:r>
              <a:rPr lang="en-GB" dirty="0"/>
              <a:t>48TiB of PVCs via </a:t>
            </a:r>
            <a:r>
              <a:rPr lang="en-GB" dirty="0" err="1"/>
              <a:t>Ceph</a:t>
            </a:r>
            <a:r>
              <a:rPr lang="en-GB" dirty="0"/>
              <a:t> RBD (Total 20PiB WLCG + CTA + SKA)</a:t>
            </a:r>
            <a:endParaRPr lang="en-CH" dirty="0"/>
          </a:p>
          <a:p>
            <a:endParaRPr lang="en-CH" dirty="0"/>
          </a:p>
          <a:p>
            <a:r>
              <a:rPr lang="en-CH" dirty="0"/>
              <a:t>WLCG Services</a:t>
            </a:r>
          </a:p>
          <a:p>
            <a:pPr lvl="1"/>
            <a:r>
              <a:rPr lang="en-GB" dirty="0"/>
              <a:t>Frontier Squid</a:t>
            </a:r>
          </a:p>
          <a:p>
            <a:pPr lvl="2"/>
            <a:r>
              <a:rPr lang="en-GB" dirty="0"/>
              <a:t>W</a:t>
            </a:r>
            <a:r>
              <a:rPr lang="en-CH" dirty="0"/>
              <a:t>ith multus and </a:t>
            </a:r>
            <a:r>
              <a:rPr lang="en-GB" dirty="0"/>
              <a:t>whereabouts (IPAM)</a:t>
            </a:r>
            <a:endParaRPr lang="en-CH" dirty="0"/>
          </a:p>
          <a:p>
            <a:pPr lvl="1"/>
            <a:r>
              <a:rPr lang="en-CH" dirty="0"/>
              <a:t>Nordugrid ARC CEs</a:t>
            </a:r>
          </a:p>
          <a:p>
            <a:pPr lvl="1"/>
            <a:r>
              <a:rPr lang="en-GB" dirty="0" err="1"/>
              <a:t>si</a:t>
            </a:r>
            <a:r>
              <a:rPr lang="en-CH" dirty="0"/>
              <a:t>te-bdii</a:t>
            </a:r>
          </a:p>
          <a:p>
            <a:pPr lvl="2"/>
            <a:endParaRPr lang="en-CH" dirty="0"/>
          </a:p>
        </p:txBody>
      </p:sp>
      <p:sp>
        <p:nvSpPr>
          <p:cNvPr id="4" name="Footer Placeholder 3">
            <a:extLst>
              <a:ext uri="{FF2B5EF4-FFF2-40B4-BE49-F238E27FC236}">
                <a16:creationId xmlns:a16="http://schemas.microsoft.com/office/drawing/2014/main" id="{371F5591-1BE0-A70A-D96B-CBA61A900CEC}"/>
              </a:ext>
            </a:extLst>
          </p:cNvPr>
          <p:cNvSpPr>
            <a:spLocks noGrp="1"/>
          </p:cNvSpPr>
          <p:nvPr>
            <p:ph type="ftr" sz="quarter" idx="3"/>
          </p:nvPr>
        </p:nvSpPr>
        <p:spPr/>
        <p:txBody>
          <a:bodyPr/>
          <a:lstStyle/>
          <a:p>
            <a:r>
              <a:rPr lang="en-US" noProof="0"/>
              <a:t>A Hybrid Kubernetes Infrastructure for the Swiss SKA Regional Centre</a:t>
            </a:r>
            <a:endParaRPr lang="en-US" noProof="0" dirty="0"/>
          </a:p>
        </p:txBody>
      </p:sp>
      <p:sp>
        <p:nvSpPr>
          <p:cNvPr id="5" name="Slide Number Placeholder 4">
            <a:extLst>
              <a:ext uri="{FF2B5EF4-FFF2-40B4-BE49-F238E27FC236}">
                <a16:creationId xmlns:a16="http://schemas.microsoft.com/office/drawing/2014/main" id="{CC17F0A4-8372-C3BB-928B-0D1C87902047}"/>
              </a:ext>
            </a:extLst>
          </p:cNvPr>
          <p:cNvSpPr>
            <a:spLocks noGrp="1"/>
          </p:cNvSpPr>
          <p:nvPr>
            <p:ph type="sldNum" sz="quarter" idx="4"/>
          </p:nvPr>
        </p:nvSpPr>
        <p:spPr/>
        <p:txBody>
          <a:bodyPr/>
          <a:lstStyle/>
          <a:p>
            <a:fld id="{69C859BB-BF0B-4BDC-BBD4-42B4A100F88B}" type="slidenum">
              <a:rPr lang="de-CH" smtClean="0"/>
              <a:pPr/>
              <a:t>28</a:t>
            </a:fld>
            <a:endParaRPr lang="de-CH" dirty="0"/>
          </a:p>
        </p:txBody>
      </p:sp>
      <p:sp>
        <p:nvSpPr>
          <p:cNvPr id="6" name="Title 5">
            <a:extLst>
              <a:ext uri="{FF2B5EF4-FFF2-40B4-BE49-F238E27FC236}">
                <a16:creationId xmlns:a16="http://schemas.microsoft.com/office/drawing/2014/main" id="{9D116C19-E1E5-3779-870E-C4DFAB762682}"/>
              </a:ext>
            </a:extLst>
          </p:cNvPr>
          <p:cNvSpPr>
            <a:spLocks noGrp="1"/>
          </p:cNvSpPr>
          <p:nvPr>
            <p:ph type="title"/>
          </p:nvPr>
        </p:nvSpPr>
        <p:spPr/>
        <p:txBody>
          <a:bodyPr/>
          <a:lstStyle/>
          <a:p>
            <a:r>
              <a:rPr lang="en-CH"/>
              <a:t>Use</a:t>
            </a:r>
            <a:r>
              <a:rPr lang="en-US" dirty="0"/>
              <a:t> </a:t>
            </a:r>
            <a:r>
              <a:rPr lang="en-CH"/>
              <a:t>cases</a:t>
            </a:r>
            <a:endParaRPr lang="en-CH" dirty="0"/>
          </a:p>
        </p:txBody>
      </p:sp>
      <p:sp>
        <p:nvSpPr>
          <p:cNvPr id="7" name="Content Placeholder 1">
            <a:extLst>
              <a:ext uri="{FF2B5EF4-FFF2-40B4-BE49-F238E27FC236}">
                <a16:creationId xmlns:a16="http://schemas.microsoft.com/office/drawing/2014/main" id="{5EC901E4-DCF8-A45C-A542-748CDCD0191A}"/>
              </a:ext>
            </a:extLst>
          </p:cNvPr>
          <p:cNvSpPr txBox="1">
            <a:spLocks/>
          </p:cNvSpPr>
          <p:nvPr/>
        </p:nvSpPr>
        <p:spPr>
          <a:xfrm>
            <a:off x="6288021" y="2276872"/>
            <a:ext cx="5664200" cy="3953709"/>
          </a:xfrm>
          <a:prstGeom prst="rect">
            <a:avLst/>
          </a:prstGeom>
        </p:spPr>
        <p:txBody>
          <a:bodyPr vert="horz" lIns="0" tIns="72000" rIns="0" bIns="45720" rtlCol="0">
            <a:normAutofit fontScale="92500" lnSpcReduction="20000"/>
          </a:bodyPr>
          <a:lstStyle>
            <a:lvl1pPr marL="342900" indent="-342900" algn="l" defTabSz="914400" rtl="0" eaLnBrk="1" latinLnBrk="0" hangingPunct="1">
              <a:spcBef>
                <a:spcPct val="20000"/>
              </a:spcBef>
              <a:spcAft>
                <a:spcPts val="600"/>
              </a:spcAft>
              <a:buClr>
                <a:srgbClr val="A60B16"/>
              </a:buClr>
              <a:buFont typeface="Wingdings" panose="05000000000000000000" pitchFamily="2" charset="2"/>
              <a:buChar char="§"/>
              <a:defRPr sz="2000" kern="1200">
                <a:solidFill>
                  <a:schemeClr val="tx1"/>
                </a:solidFill>
                <a:latin typeface="+mn-lt"/>
                <a:ea typeface="+mn-ea"/>
                <a:cs typeface="+mn-cs"/>
              </a:defRPr>
            </a:lvl1pPr>
            <a:lvl2pPr marL="742950" indent="-285750" algn="l" defTabSz="914400" rtl="0" eaLnBrk="1" latinLnBrk="0" hangingPunct="1">
              <a:spcBef>
                <a:spcPts val="0"/>
              </a:spcBef>
              <a:buClr>
                <a:srgbClr val="A60B16"/>
              </a:buClr>
              <a:buFont typeface="Wingdings" panose="05000000000000000000" pitchFamily="2" charset="2"/>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Clr>
                <a:srgbClr val="A60B16"/>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A60B16"/>
              </a:buClr>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A60B16"/>
              </a:buClr>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r>
              <a:rPr lang="en-US" dirty="0"/>
              <a:t>Observability cluster</a:t>
            </a:r>
          </a:p>
          <a:p>
            <a:pPr lvl="1"/>
            <a:r>
              <a:rPr lang="en-US" dirty="0"/>
              <a:t>120 bare metal nodes</a:t>
            </a:r>
          </a:p>
          <a:p>
            <a:pPr lvl="1"/>
            <a:r>
              <a:rPr lang="en-US" dirty="0"/>
              <a:t>Local </a:t>
            </a:r>
            <a:r>
              <a:rPr lang="en-US" dirty="0" err="1"/>
              <a:t>NVMe</a:t>
            </a:r>
            <a:r>
              <a:rPr lang="en-US" dirty="0"/>
              <a:t> storage</a:t>
            </a:r>
          </a:p>
          <a:p>
            <a:pPr lvl="2"/>
            <a:r>
              <a:rPr lang="en-US" dirty="0"/>
              <a:t>Local Path for Elasticsearch data nodes</a:t>
            </a:r>
          </a:p>
          <a:p>
            <a:pPr lvl="2"/>
            <a:r>
              <a:rPr lang="en-US" dirty="0"/>
              <a:t>Longhorn for all other persistent services</a:t>
            </a:r>
          </a:p>
          <a:p>
            <a:pPr marL="457200" lvl="1" indent="0">
              <a:buNone/>
            </a:pPr>
            <a:endParaRPr lang="en-US" dirty="0"/>
          </a:p>
          <a:p>
            <a:r>
              <a:rPr lang="en-US" dirty="0"/>
              <a:t>Central CSCS services</a:t>
            </a:r>
          </a:p>
          <a:p>
            <a:pPr lvl="1"/>
            <a:r>
              <a:rPr lang="en-US" dirty="0"/>
              <a:t>Vault</a:t>
            </a:r>
          </a:p>
          <a:p>
            <a:pPr lvl="1"/>
            <a:r>
              <a:rPr lang="en-US" dirty="0" err="1"/>
              <a:t>Jfrog</a:t>
            </a:r>
            <a:endParaRPr lang="en-US" dirty="0"/>
          </a:p>
          <a:p>
            <a:pPr lvl="1"/>
            <a:r>
              <a:rPr lang="en-US" dirty="0"/>
              <a:t>Gitlab-runners</a:t>
            </a:r>
          </a:p>
          <a:p>
            <a:pPr lvl="1"/>
            <a:r>
              <a:rPr lang="en-US" dirty="0" err="1"/>
              <a:t>Slurm</a:t>
            </a:r>
            <a:r>
              <a:rPr lang="en-US" dirty="0"/>
              <a:t> Control Daemons</a:t>
            </a:r>
          </a:p>
          <a:p>
            <a:pPr marL="457200" lvl="1" indent="0">
              <a:buNone/>
            </a:pPr>
            <a:endParaRPr lang="en-US" dirty="0"/>
          </a:p>
          <a:p>
            <a:r>
              <a:rPr lang="en-US" dirty="0" err="1"/>
              <a:t>Alpernetes</a:t>
            </a:r>
            <a:endParaRPr lang="en-US" dirty="0"/>
          </a:p>
          <a:p>
            <a:pPr lvl="1"/>
            <a:r>
              <a:rPr lang="en-US" dirty="0"/>
              <a:t>GH200 cluster on RKE2 – Inference Service</a:t>
            </a:r>
          </a:p>
          <a:p>
            <a:pPr lvl="1"/>
            <a:r>
              <a:rPr lang="en-US" dirty="0"/>
              <a:t>SKAO</a:t>
            </a:r>
          </a:p>
          <a:p>
            <a:pPr lvl="1"/>
            <a:r>
              <a:rPr lang="en-US" dirty="0"/>
              <a:t>CTAO</a:t>
            </a:r>
          </a:p>
          <a:p>
            <a:pPr lvl="1"/>
            <a:endParaRPr lang="en-US" dirty="0"/>
          </a:p>
          <a:p>
            <a:pPr lvl="1"/>
            <a:endParaRPr lang="en-US" dirty="0"/>
          </a:p>
        </p:txBody>
      </p:sp>
      <p:sp>
        <p:nvSpPr>
          <p:cNvPr id="8" name="Content Placeholder 1">
            <a:extLst>
              <a:ext uri="{FF2B5EF4-FFF2-40B4-BE49-F238E27FC236}">
                <a16:creationId xmlns:a16="http://schemas.microsoft.com/office/drawing/2014/main" id="{D0F13390-B3E3-7BF3-EC50-D43AB03EAED7}"/>
              </a:ext>
            </a:extLst>
          </p:cNvPr>
          <p:cNvSpPr txBox="1">
            <a:spLocks/>
          </p:cNvSpPr>
          <p:nvPr/>
        </p:nvSpPr>
        <p:spPr>
          <a:xfrm>
            <a:off x="431799" y="908051"/>
            <a:ext cx="11520421" cy="1224805"/>
          </a:xfrm>
          <a:prstGeom prst="rect">
            <a:avLst/>
          </a:prstGeom>
        </p:spPr>
        <p:txBody>
          <a:bodyPr vert="horz" lIns="0" tIns="72000" rIns="0" bIns="45720" rtlCol="0">
            <a:normAutofit/>
          </a:bodyPr>
          <a:lstStyle>
            <a:lvl1pPr marL="342900" indent="-342900" algn="l" defTabSz="914400" rtl="0" eaLnBrk="1" latinLnBrk="0" hangingPunct="1">
              <a:spcBef>
                <a:spcPct val="20000"/>
              </a:spcBef>
              <a:spcAft>
                <a:spcPts val="600"/>
              </a:spcAft>
              <a:buClr>
                <a:srgbClr val="A60B16"/>
              </a:buClr>
              <a:buFont typeface="Wingdings" panose="05000000000000000000" pitchFamily="2" charset="2"/>
              <a:buChar char="§"/>
              <a:defRPr sz="2000" kern="1200">
                <a:solidFill>
                  <a:schemeClr val="tx1"/>
                </a:solidFill>
                <a:latin typeface="+mn-lt"/>
                <a:ea typeface="+mn-ea"/>
                <a:cs typeface="+mn-cs"/>
              </a:defRPr>
            </a:lvl1pPr>
            <a:lvl2pPr marL="742950" indent="-285750" algn="l" defTabSz="914400" rtl="0" eaLnBrk="1" latinLnBrk="0" hangingPunct="1">
              <a:spcBef>
                <a:spcPts val="0"/>
              </a:spcBef>
              <a:buClr>
                <a:srgbClr val="A60B16"/>
              </a:buClr>
              <a:buFont typeface="Wingdings" panose="05000000000000000000" pitchFamily="2" charset="2"/>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Clr>
                <a:srgbClr val="A60B16"/>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A60B16"/>
              </a:buClr>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A60B16"/>
              </a:buClr>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57150" indent="0">
              <a:buNone/>
            </a:pPr>
            <a:r>
              <a:rPr lang="en-US" dirty="0"/>
              <a:t>We are running a total of 69 downstream clusters, with ~500 VMs and ~200 bare metal nodes</a:t>
            </a:r>
          </a:p>
          <a:p>
            <a:pPr marL="57150" indent="0">
              <a:buNone/>
            </a:pPr>
            <a:r>
              <a:rPr lang="en-US" dirty="0"/>
              <a:t>Here are some of the Kubernetes clusters:</a:t>
            </a:r>
            <a:endParaRPr lang="en-CH" dirty="0"/>
          </a:p>
        </p:txBody>
      </p:sp>
    </p:spTree>
    <p:extLst>
      <p:ext uri="{BB962C8B-B14F-4D97-AF65-F5344CB8AC3E}">
        <p14:creationId xmlns:p14="http://schemas.microsoft.com/office/powerpoint/2010/main" val="24459768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3514D81-8611-739B-D3E4-B37C66790783}"/>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Lst>
          </a:blip>
          <a:srcRect l="14776" t="21307" r="21588" b="19886"/>
          <a:stretch>
            <a:fillRect/>
          </a:stretch>
        </p:blipFill>
        <p:spPr>
          <a:xfrm>
            <a:off x="1631504" y="1412776"/>
            <a:ext cx="3240360" cy="5323449"/>
          </a:xfrm>
          <a:prstGeom prst="rect">
            <a:avLst/>
          </a:prstGeom>
          <a:effectLst>
            <a:outerShdw blurRad="213751" dist="38100" sx="103000" sy="103000" algn="l" rotWithShape="0">
              <a:prstClr val="black">
                <a:alpha val="40000"/>
              </a:prstClr>
            </a:outerShdw>
          </a:effectLst>
        </p:spPr>
      </p:pic>
      <p:sp>
        <p:nvSpPr>
          <p:cNvPr id="8" name="Oval Callout 7">
            <a:extLst>
              <a:ext uri="{FF2B5EF4-FFF2-40B4-BE49-F238E27FC236}">
                <a16:creationId xmlns:a16="http://schemas.microsoft.com/office/drawing/2014/main" id="{DB348E85-7B79-9603-9475-F376E7E671D2}"/>
              </a:ext>
            </a:extLst>
          </p:cNvPr>
          <p:cNvSpPr/>
          <p:nvPr/>
        </p:nvSpPr>
        <p:spPr>
          <a:xfrm>
            <a:off x="5087888" y="404664"/>
            <a:ext cx="3960440" cy="2016224"/>
          </a:xfrm>
          <a:prstGeom prst="wedgeEllipseCallout">
            <a:avLst>
              <a:gd name="adj1" fmla="val -58614"/>
              <a:gd name="adj2" fmla="val 57690"/>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sz="4000" dirty="0">
                <a:ln w="0"/>
                <a:solidFill>
                  <a:schemeClr val="tx1"/>
                </a:solidFill>
                <a:effectLst>
                  <a:outerShdw blurRad="38100" dist="19050" dir="2700000" algn="tl" rotWithShape="0">
                    <a:schemeClr val="dk1">
                      <a:alpha val="40000"/>
                    </a:schemeClr>
                  </a:outerShdw>
                </a:effectLst>
              </a:rPr>
              <a:t>Questions?</a:t>
            </a:r>
          </a:p>
        </p:txBody>
      </p:sp>
    </p:spTree>
    <p:extLst>
      <p:ext uri="{BB962C8B-B14F-4D97-AF65-F5344CB8AC3E}">
        <p14:creationId xmlns:p14="http://schemas.microsoft.com/office/powerpoint/2010/main" val="915222145"/>
      </p:ext>
    </p:extLst>
  </p:cSld>
  <p:clrMapOvr>
    <a:masterClrMapping/>
  </p:clrMapOvr>
</p:sld>
</file>

<file path=ppt/theme/theme1.xml><?xml version="1.0" encoding="utf-8"?>
<a:theme xmlns:a="http://schemas.openxmlformats.org/drawingml/2006/main" name="PPT Template CSCS">
  <a:themeElements>
    <a:clrScheme name="CSCS_Renato">
      <a:dk1>
        <a:sysClr val="windowText" lastClr="000000"/>
      </a:dk1>
      <a:lt1>
        <a:sysClr val="window" lastClr="FFFFFF"/>
      </a:lt1>
      <a:dk2>
        <a:srgbClr val="1F407A"/>
      </a:dk2>
      <a:lt2>
        <a:srgbClr val="E2001A"/>
      </a:lt2>
      <a:accent1>
        <a:srgbClr val="72791C"/>
      </a:accent1>
      <a:accent2>
        <a:srgbClr val="007A96"/>
      </a:accent2>
      <a:accent3>
        <a:srgbClr val="974806"/>
      </a:accent3>
      <a:accent4>
        <a:srgbClr val="800080"/>
      </a:accent4>
      <a:accent5>
        <a:srgbClr val="A78720"/>
      </a:accent5>
      <a:accent6>
        <a:srgbClr val="A60B16"/>
      </a:accent6>
      <a:hlink>
        <a:srgbClr val="A60B16"/>
      </a:hlink>
      <a:folHlink>
        <a:srgbClr val="A60B16"/>
      </a:folHlink>
    </a:clrScheme>
    <a:fontScheme name="CSCS">
      <a:majorFont>
        <a:latin typeface="Arial"/>
        <a:ea typeface=""/>
        <a:cs typeface=""/>
      </a:majorFont>
      <a:minorFont>
        <a:latin typeface="Arial"/>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_CSCS_E_vorlage_169_cscs2_v12.potx" id="{B1361C31-3486-4802-8FB1-ED9A73F0E5B5}" vid="{48833DF4-C07B-4928-B65C-E5B40020B3C7}"/>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CSCS PowerPoint Template 16to9 2015</Template>
  <TotalTime>316943</TotalTime>
  <Words>1640</Words>
  <Application>Microsoft Macintosh PowerPoint</Application>
  <PresentationFormat>Widescreen</PresentationFormat>
  <Paragraphs>320</Paragraphs>
  <Slides>29</Slides>
  <Notes>26</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Courier New</vt:lpstr>
      <vt:lpstr>Wingdings</vt:lpstr>
      <vt:lpstr>PPT Template CSCS</vt:lpstr>
      <vt:lpstr>A Hybrid Kubernetes Infrastructure for the Swiss SKA Regional Centre</vt:lpstr>
      <vt:lpstr>ALPS</vt:lpstr>
      <vt:lpstr>Alps</vt:lpstr>
      <vt:lpstr>Alps - Technology</vt:lpstr>
      <vt:lpstr>PowerPoint Presentation</vt:lpstr>
      <vt:lpstr>Storage</vt:lpstr>
      <vt:lpstr>Storage - Technologies</vt:lpstr>
      <vt:lpstr>Introducing Cloud Native Key Components</vt:lpstr>
      <vt:lpstr>Introduction to SUSE Virtualization (Harvester)</vt:lpstr>
      <vt:lpstr>Introduction to SUSE Rancher</vt:lpstr>
      <vt:lpstr>Introduction to ArgoCD</vt:lpstr>
      <vt:lpstr>Hyperconverged Cloud Infrastructure at CSCS</vt:lpstr>
      <vt:lpstr>Rancher cluster architecture</vt:lpstr>
      <vt:lpstr>Harvester architecture</vt:lpstr>
      <vt:lpstr>Longhorn – detailed view</vt:lpstr>
      <vt:lpstr>Where CSCS runs Kubernetes</vt:lpstr>
      <vt:lpstr>Tenants overview – Kubernetes clusters distribution</vt:lpstr>
      <vt:lpstr>Infrastructure as a code and GitOps</vt:lpstr>
      <vt:lpstr>IaC cluster provisioning</vt:lpstr>
      <vt:lpstr>GitOps with ArgoCD</vt:lpstr>
      <vt:lpstr>Kubernetes clusters common features</vt:lpstr>
      <vt:lpstr>Alpernetes</vt:lpstr>
      <vt:lpstr>Alpernetes – version 2.0</vt:lpstr>
      <vt:lpstr>Alpernetes – Architecture</vt:lpstr>
      <vt:lpstr>dCache on Kubernetes</vt:lpstr>
      <vt:lpstr>dCache on Kubernetes for SKACH</vt:lpstr>
      <vt:lpstr>Use cases</vt:lpstr>
      <vt:lpstr>Use cases</vt:lpstr>
      <vt:lpstr>PowerPoint Presentation</vt:lpstr>
    </vt:vector>
  </TitlesOfParts>
  <Manager/>
  <Company>CSCS Swiss National Supercomputing Centre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 Logs and Metrics Collector</dc:title>
  <dc:subject/>
  <dc:creator>Dino Conciatore</dc:creator>
  <cp:keywords/>
  <dc:description/>
  <cp:lastModifiedBy>Oggian  Elia</cp:lastModifiedBy>
  <cp:revision>558</cp:revision>
  <cp:lastPrinted>2025-09-11T08:49:08Z</cp:lastPrinted>
  <dcterms:created xsi:type="dcterms:W3CDTF">2015-08-06T09:30:01Z</dcterms:created>
  <dcterms:modified xsi:type="dcterms:W3CDTF">2026-08-31T11:09:53Z</dcterms:modified>
  <cp:category/>
</cp:coreProperties>
</file>