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4" r:id="rId4"/>
  </p:sldMasterIdLst>
  <p:notesMasterIdLst>
    <p:notesMasterId r:id="rId22"/>
  </p:notesMasterIdLst>
  <p:handoutMasterIdLst>
    <p:handoutMasterId r:id="rId23"/>
  </p:handoutMasterIdLst>
  <p:sldIdLst>
    <p:sldId id="6515" r:id="rId5"/>
    <p:sldId id="6513" r:id="rId6"/>
    <p:sldId id="6582" r:id="rId7"/>
    <p:sldId id="6540" r:id="rId8"/>
    <p:sldId id="6594" r:id="rId9"/>
    <p:sldId id="6590" r:id="rId10"/>
    <p:sldId id="6591" r:id="rId11"/>
    <p:sldId id="6595" r:id="rId12"/>
    <p:sldId id="6589" r:id="rId13"/>
    <p:sldId id="6539" r:id="rId14"/>
    <p:sldId id="6588" r:id="rId15"/>
    <p:sldId id="6547" r:id="rId16"/>
    <p:sldId id="6598" r:id="rId17"/>
    <p:sldId id="6545" r:id="rId18"/>
    <p:sldId id="6597" r:id="rId19"/>
    <p:sldId id="6526" r:id="rId20"/>
    <p:sldId id="6533" r:id="rId21"/>
  </p:sldIdLst>
  <p:sldSz cx="12192000" cy="6858000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69941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139882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209824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27976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3497074" algn="l" defTabSz="139882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4196487" algn="l" defTabSz="139882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4895902" algn="l" defTabSz="139882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5595317" algn="l" defTabSz="139882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yungsun Won" initials="KW" lastIdx="4" clrIdx="6">
    <p:extLst>
      <p:ext uri="{19B8F6BF-5375-455C-9EA6-DF929625EA0E}">
        <p15:presenceInfo xmlns:p15="http://schemas.microsoft.com/office/powerpoint/2012/main" userId="S::kyungsun.won@cosylab.com::9f721b1c-6019-45e8-bfd7-61983cb2d1df" providerId="AD"/>
      </p:ext>
    </p:extLst>
  </p:cmAuthor>
  <p:cmAuthor id="1" name="Uroš Mitrović" initials="UM" lastIdx="90" clrIdx="0">
    <p:extLst>
      <p:ext uri="{19B8F6BF-5375-455C-9EA6-DF929625EA0E}">
        <p15:presenceInfo xmlns:p15="http://schemas.microsoft.com/office/powerpoint/2012/main" userId="S-1-5-21-657170302-1258432296-86014489-1715" providerId="AD"/>
      </p:ext>
    </p:extLst>
  </p:cmAuthor>
  <p:cmAuthor id="8" name="Matej Logar" initials="ML" lastIdx="16" clrIdx="7">
    <p:extLst>
      <p:ext uri="{19B8F6BF-5375-455C-9EA6-DF929625EA0E}">
        <p15:presenceInfo xmlns:p15="http://schemas.microsoft.com/office/powerpoint/2012/main" userId="S::matej.logar@cosylab.com::03cfd086-bdd9-4357-a034-0bc31afa009a" providerId="AD"/>
      </p:ext>
    </p:extLst>
  </p:cmAuthor>
  <p:cmAuthor id="2" name="Vanja Anderle" initials="VA" lastIdx="60" clrIdx="1">
    <p:extLst>
      <p:ext uri="{19B8F6BF-5375-455C-9EA6-DF929625EA0E}">
        <p15:presenceInfo xmlns:p15="http://schemas.microsoft.com/office/powerpoint/2012/main" userId="S-1-5-21-657170302-1258432296-86014489-3247" providerId="AD"/>
      </p:ext>
    </p:extLst>
  </p:cmAuthor>
  <p:cmAuthor id="9" name="Matej Gašperin" initials="MG" lastIdx="4" clrIdx="8">
    <p:extLst>
      <p:ext uri="{19B8F6BF-5375-455C-9EA6-DF929625EA0E}">
        <p15:presenceInfo xmlns:p15="http://schemas.microsoft.com/office/powerpoint/2012/main" userId="S::matej.gasperin@cosylab.com::97018f15-25e6-4960-bec5-e55cdb193a2a" providerId="AD"/>
      </p:ext>
    </p:extLst>
  </p:cmAuthor>
  <p:cmAuthor id="3" name="Metka Šilar Šturm" initials="MŠŠ" lastIdx="41" clrIdx="2">
    <p:extLst>
      <p:ext uri="{19B8F6BF-5375-455C-9EA6-DF929625EA0E}">
        <p15:presenceInfo xmlns:p15="http://schemas.microsoft.com/office/powerpoint/2012/main" userId="S-1-5-21-657170302-1258432296-86014489-7164" providerId="AD"/>
      </p:ext>
    </p:extLst>
  </p:cmAuthor>
  <p:cmAuthor id="4" name="Vanja Anderle" initials="VA [2]" lastIdx="12" clrIdx="3">
    <p:extLst>
      <p:ext uri="{19B8F6BF-5375-455C-9EA6-DF929625EA0E}">
        <p15:presenceInfo xmlns:p15="http://schemas.microsoft.com/office/powerpoint/2012/main" userId="S::vanja.anderle@cosylab.com::192933c3-7da1-4135-9f81-191737cb339b" providerId="AD"/>
      </p:ext>
    </p:extLst>
  </p:cmAuthor>
  <p:cmAuthor id="5" name="Uroš Mitrović" initials="UM [2]" lastIdx="141" clrIdx="4">
    <p:extLst>
      <p:ext uri="{19B8F6BF-5375-455C-9EA6-DF929625EA0E}">
        <p15:presenceInfo xmlns:p15="http://schemas.microsoft.com/office/powerpoint/2012/main" userId="S::uros.mitrovic@cosylab.com::7f1c7dcd-8ae1-4c7c-ba69-053c901e571e" providerId="AD"/>
      </p:ext>
    </p:extLst>
  </p:cmAuthor>
  <p:cmAuthor id="6" name="Tanja  Gerkman" initials="TG" lastIdx="6" clrIdx="5">
    <p:extLst>
      <p:ext uri="{19B8F6BF-5375-455C-9EA6-DF929625EA0E}">
        <p15:presenceInfo xmlns:p15="http://schemas.microsoft.com/office/powerpoint/2012/main" userId="S::tanja.gerkman@cosylab.com::af2bbec3-6d12-43ea-b85c-e92a1beec70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2D7F"/>
    <a:srgbClr val="27C4B1"/>
    <a:srgbClr val="1FA9A6"/>
    <a:srgbClr val="337985"/>
    <a:srgbClr val="32946F"/>
    <a:srgbClr val="349F80"/>
    <a:srgbClr val="9AEBA3"/>
    <a:srgbClr val="344D6A"/>
    <a:srgbClr val="2C8BAE"/>
    <a:srgbClr val="1E5D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46"/>
    <p:restoredTop sz="96327"/>
  </p:normalViewPr>
  <p:slideViewPr>
    <p:cSldViewPr snapToGrid="0">
      <p:cViewPr varScale="1">
        <p:scale>
          <a:sx n="128" d="100"/>
          <a:sy n="128" d="100"/>
        </p:scale>
        <p:origin x="12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03882-C255-0E4F-8870-721C5DD5558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11A7E8-385F-1549-87B1-2E2FD61CE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443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FADC21-2FE8-7B42-9DEA-6D6E4680DC0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E5A3D-B73C-3A43-AC4A-78F3759E4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56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3E5A3D-B73C-3A43-AC4A-78F3759E46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440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sty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793EDCD-0C22-2DD3-AF44-E80B40C095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D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sz="12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181B005-02AD-B475-0201-E0E23E93340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3417" r="14377"/>
          <a:stretch/>
        </p:blipFill>
        <p:spPr>
          <a:xfrm>
            <a:off x="6693032" y="0"/>
            <a:ext cx="5498968" cy="6839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AD74510-A1C3-807F-B389-B5C24F691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3166" y="2564780"/>
            <a:ext cx="2502495" cy="4891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57F818-4A40-2AC4-1A99-42A95BF3AFF7}"/>
              </a:ext>
            </a:extLst>
          </p:cNvPr>
          <p:cNvSpPr txBox="1"/>
          <p:nvPr/>
        </p:nvSpPr>
        <p:spPr>
          <a:xfrm>
            <a:off x="8720166" y="3342604"/>
            <a:ext cx="33944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2000" b="0" i="0" dirty="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Advancing humanity.</a:t>
            </a:r>
          </a:p>
          <a:p>
            <a:r>
              <a:rPr lang="en-SI" sz="2000" b="0" i="0" dirty="0">
                <a:solidFill>
                  <a:schemeClr val="accent4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Engineering remarkable.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CA9E5F8-C385-F59C-F8E6-AC128C24B6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72014" y="1460144"/>
            <a:ext cx="4975705" cy="176908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46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 dirty="0"/>
              <a:t>Title</a:t>
            </a:r>
            <a:endParaRPr lang="en-SI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860FA882-D9D7-47A8-29C9-4189CF9BE7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72014" y="3342604"/>
            <a:ext cx="4975705" cy="62645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en-SI" dirty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E10C5A7-10AB-3D90-37E7-8F4C20DF08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2014" y="4716837"/>
            <a:ext cx="4414838" cy="3651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1" i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</a:lstStyle>
          <a:p>
            <a:pPr lvl="0"/>
            <a:r>
              <a:rPr lang="en-SI" dirty="0"/>
              <a:t>Name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2D82D874-3D50-7D02-096F-291DF3CB82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15" y="5195334"/>
            <a:ext cx="3203171" cy="2413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Job title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4837FB79-68FB-66D3-DA5F-CB55B95589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15" y="5548328"/>
            <a:ext cx="3203171" cy="2413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email@cosylab.com</a:t>
            </a:r>
          </a:p>
        </p:txBody>
      </p:sp>
    </p:spTree>
    <p:extLst>
      <p:ext uri="{BB962C8B-B14F-4D97-AF65-F5344CB8AC3E}">
        <p14:creationId xmlns:p14="http://schemas.microsoft.com/office/powerpoint/2010/main" val="2701588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_sty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B95A60-5E00-2BC4-BF1F-ECADCB05A0D3}"/>
              </a:ext>
            </a:extLst>
          </p:cNvPr>
          <p:cNvSpPr/>
          <p:nvPr/>
        </p:nvSpPr>
        <p:spPr>
          <a:xfrm>
            <a:off x="10320471" y="164637"/>
            <a:ext cx="1632181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sz="1200"/>
          </a:p>
        </p:txBody>
      </p:sp>
      <p:pic>
        <p:nvPicPr>
          <p:cNvPr id="3" name="Picture 2" descr="A colorful swirly shapes on a black background&#10;&#10;Description automatically generated">
            <a:extLst>
              <a:ext uri="{FF2B5EF4-FFF2-40B4-BE49-F238E27FC236}">
                <a16:creationId xmlns:a16="http://schemas.microsoft.com/office/drawing/2014/main" id="{ED69313A-DA84-D195-9C02-CCDB27ACA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7762">
            <a:off x="7571225" y="-260730"/>
            <a:ext cx="5607111" cy="363423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C24E9B8-EFD0-6BD4-7B4E-83439F12436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2656" y="1434657"/>
            <a:ext cx="4975705" cy="176908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46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 dirty="0"/>
              <a:t>Title</a:t>
            </a:r>
            <a:endParaRPr lang="en-SI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33E0390-FB62-E979-1027-1E0998123C0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32656" y="3317119"/>
            <a:ext cx="4975705" cy="626457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000" b="0" i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46" indent="0" algn="ctr">
              <a:buNone/>
              <a:defRPr sz="2000"/>
            </a:lvl2pPr>
            <a:lvl3pPr marL="914492" indent="0" algn="ctr">
              <a:buNone/>
              <a:defRPr sz="1800"/>
            </a:lvl3pPr>
            <a:lvl4pPr marL="1371738" indent="0" algn="ctr">
              <a:buNone/>
              <a:defRPr sz="1600"/>
            </a:lvl4pPr>
            <a:lvl5pPr marL="1828983" indent="0" algn="ctr">
              <a:buNone/>
              <a:defRPr sz="1600"/>
            </a:lvl5pPr>
            <a:lvl6pPr marL="2286228" indent="0" algn="ctr">
              <a:buNone/>
              <a:defRPr sz="1600"/>
            </a:lvl6pPr>
            <a:lvl7pPr marL="2743475" indent="0" algn="ctr">
              <a:buNone/>
              <a:defRPr sz="1600"/>
            </a:lvl7pPr>
            <a:lvl8pPr marL="3200720" indent="0" algn="ctr">
              <a:buNone/>
              <a:defRPr sz="1600"/>
            </a:lvl8pPr>
            <a:lvl9pPr marL="3657966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en-SI" dirty="0"/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F7A2FF-2967-9004-8D48-066E94302C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32656" y="4691351"/>
            <a:ext cx="4414838" cy="3651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1" i="0">
                <a:solidFill>
                  <a:srgbClr val="502D7F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</a:lstStyle>
          <a:p>
            <a:pPr lvl="0"/>
            <a:r>
              <a:rPr lang="en-SI" dirty="0"/>
              <a:t>Name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68AE589-9364-6A8D-4F6E-E613D16109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32657" y="5169848"/>
            <a:ext cx="3203171" cy="2413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0" i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Job title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855C485-8D4D-B45B-FB19-5A9F3DF451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32657" y="5522842"/>
            <a:ext cx="3203171" cy="2413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 b="0" i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email@cosylab.com</a:t>
            </a:r>
          </a:p>
        </p:txBody>
      </p:sp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AC180E7F-C1D8-23FE-B6BC-AC4CA88FC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4299" y="5190294"/>
            <a:ext cx="2492139" cy="573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734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8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 dirty="0"/>
              <a:t>Agenda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000" y="1636776"/>
            <a:ext cx="11309212" cy="4860000"/>
          </a:xfrm>
          <a:prstGeom prst="rect">
            <a:avLst/>
          </a:prstGeom>
        </p:spPr>
        <p:txBody>
          <a:bodyPr>
            <a:normAutofit/>
          </a:bodyPr>
          <a:lstStyle>
            <a:lvl1pPr marL="228611" indent="-228611">
              <a:lnSpc>
                <a:spcPct val="100000"/>
              </a:lnSpc>
              <a:spcAft>
                <a:spcPts val="600"/>
              </a:spcAft>
              <a:buClr>
                <a:srgbClr val="502D7F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 marL="685834" indent="-228611">
              <a:lnSpc>
                <a:spcPct val="100000"/>
              </a:lnSpc>
              <a:spcAft>
                <a:spcPts val="600"/>
              </a:spcAft>
              <a:buClr>
                <a:srgbClr val="502D7F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4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4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</a:lstStyle>
          <a:p>
            <a:pPr lvl="0"/>
            <a:r>
              <a:rPr lang="en-GB" dirty="0"/>
              <a:t>Agenda 1</a:t>
            </a:r>
          </a:p>
          <a:p>
            <a:pPr lvl="1"/>
            <a:endParaRPr lang="en-GB" dirty="0"/>
          </a:p>
          <a:p>
            <a:pPr lvl="0"/>
            <a:r>
              <a:rPr lang="en-GB" dirty="0"/>
              <a:t>Agenda 2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Agenda 3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Agenda 4</a:t>
            </a:r>
          </a:p>
        </p:txBody>
      </p:sp>
    </p:spTree>
    <p:extLst>
      <p:ext uri="{BB962C8B-B14F-4D97-AF65-F5344CB8AC3E}">
        <p14:creationId xmlns:p14="http://schemas.microsoft.com/office/powerpoint/2010/main" val="283196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_break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Background pattern&#10;&#10;Description automatically generated">
            <a:extLst>
              <a:ext uri="{FF2B5EF4-FFF2-40B4-BE49-F238E27FC236}">
                <a16:creationId xmlns:a16="http://schemas.microsoft.com/office/drawing/2014/main" id="{C6547622-D119-5B89-4456-71DC139867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00D9F19-8D35-08B7-7EC1-47E88788B9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04968" y="234200"/>
            <a:ext cx="1339698" cy="26185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E9ED113-2A01-B1F2-928F-81E4EF7927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6518"/>
            <a:ext cx="9144000" cy="141892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spcBef>
                <a:spcPts val="0"/>
              </a:spcBef>
              <a:spcAft>
                <a:spcPts val="0"/>
              </a:spcAft>
              <a:defRPr sz="480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 dirty="0"/>
              <a:t>Page breaker title</a:t>
            </a:r>
            <a:endParaRPr lang="en-S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AD5F3EA2-0A9B-FF6B-B74B-5CC4D7776B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768814"/>
            <a:ext cx="9144000" cy="632208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159353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age_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9E9ED113-2A01-B1F2-928F-81E4EF7927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7461" y="2007665"/>
            <a:ext cx="9144000" cy="141892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spcBef>
                <a:spcPts val="0"/>
              </a:spcBef>
              <a:spcAft>
                <a:spcPts val="0"/>
              </a:spcAft>
              <a:defRPr sz="48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r>
              <a:rPr lang="en-GB" dirty="0"/>
              <a:t>Page breaker title</a:t>
            </a:r>
            <a:endParaRPr lang="en-SI" dirty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AD5F3EA2-0A9B-FF6B-B74B-5CC4D7776B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7461" y="3539961"/>
            <a:ext cx="9144000" cy="632208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2400" b="0" i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dirty="0"/>
              <a:t>Subtitle</a:t>
            </a:r>
            <a:endParaRPr lang="en-SI" dirty="0"/>
          </a:p>
        </p:txBody>
      </p:sp>
      <p:pic>
        <p:nvPicPr>
          <p:cNvPr id="5" name="Picture 4" descr="A colorful swirly shapes on a black background&#10;&#10;Description automatically generated">
            <a:extLst>
              <a:ext uri="{FF2B5EF4-FFF2-40B4-BE49-F238E27FC236}">
                <a16:creationId xmlns:a16="http://schemas.microsoft.com/office/drawing/2014/main" id="{3BCA259F-C4CB-4D38-214B-27D52DC7E0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85" t="-5472" r="17322" b="2934"/>
          <a:stretch/>
        </p:blipFill>
        <p:spPr>
          <a:xfrm>
            <a:off x="7933631" y="3539961"/>
            <a:ext cx="4307052" cy="334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494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7600" cy="1119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8000"/>
            <a:ext cx="11309212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lnSpc>
                <a:spcPct val="100000"/>
              </a:lnSpc>
              <a:spcAft>
                <a:spcPts val="600"/>
              </a:spcAft>
              <a:defRPr sz="14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4pPr>
            <a:lvl5pPr>
              <a:lnSpc>
                <a:spcPct val="100000"/>
              </a:lnSpc>
              <a:spcAft>
                <a:spcPts val="600"/>
              </a:spcAft>
              <a:defRPr sz="1400" b="0" i="0"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97334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3322817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Split text boxes_sty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7999"/>
            <a:ext cx="5562000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A7D5E6-7F67-8929-FC26-249C1D89EE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4128" y="1637999"/>
            <a:ext cx="5562000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5288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Split text boxes_styl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744" y="1638000"/>
            <a:ext cx="36720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2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A7D5E6-7F67-8929-FC26-249C1D89EE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182344" y="1638000"/>
            <a:ext cx="36720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2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F76EA27-A509-2AD8-A7C3-36EFD62FE63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377044" y="1638000"/>
            <a:ext cx="36720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2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6817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Text and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7999"/>
            <a:ext cx="5562000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B933D0C-56A0-BF21-96B1-3C2B135F9D8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35241" y="1646236"/>
            <a:ext cx="2775679" cy="18958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E7830F7B-DA1C-C57A-9393-E699FCABFEC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5533" y="1646237"/>
            <a:ext cx="2775679" cy="1894454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9B3F27C-1A48-BCB6-D627-088D32DE21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235241" y="4054964"/>
            <a:ext cx="2775679" cy="18958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12B6707-8894-73E7-E379-C841B753C1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85533" y="4054964"/>
            <a:ext cx="2775679" cy="18958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86C8F9-F09A-F9F2-7E13-7A9BF38AE3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4780" y="3540691"/>
            <a:ext cx="2776537" cy="283089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53A6D9-5FCA-E66F-0B4B-DB49BA008A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85533" y="3540691"/>
            <a:ext cx="2776537" cy="283089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176276F-A874-F879-BD0B-517BD823D4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34780" y="5973264"/>
            <a:ext cx="2776537" cy="283089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8A39E8A-09B4-1A2E-87EC-7851885D82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85533" y="5973264"/>
            <a:ext cx="2776537" cy="283089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05850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_Text and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8000"/>
            <a:ext cx="6326661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B933D0C-56A0-BF21-96B1-3C2B135F9D8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6276" y="1642368"/>
            <a:ext cx="2297726" cy="131598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E7830F7B-DA1C-C57A-9393-E699FCABFEC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62668" y="1642368"/>
            <a:ext cx="2296800" cy="131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9B3F27C-1A48-BCB6-D627-088D32DE21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64996" y="3285703"/>
            <a:ext cx="2296908" cy="131211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12B6707-8894-73E7-E379-C841B753C1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562668" y="3285703"/>
            <a:ext cx="2296908" cy="131211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86C8F9-F09A-F9F2-7E13-7A9BF38AE3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4996" y="2962570"/>
            <a:ext cx="2297726" cy="243276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53A6D9-5FCA-E66F-0B4B-DB49BA008A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62668" y="2962570"/>
            <a:ext cx="2297726" cy="243276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176276F-A874-F879-BD0B-517BD823D4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4996" y="4601067"/>
            <a:ext cx="2296908" cy="243276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8A39E8A-09B4-1A2E-87EC-7851885D82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2668" y="4601067"/>
            <a:ext cx="2296908" cy="243276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B42B5F0-6A3A-1B49-5AE2-55FFD527D84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164996" y="4932816"/>
            <a:ext cx="2297726" cy="131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1C176715-147B-94DF-F5E3-5D53E88A712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562668" y="4932816"/>
            <a:ext cx="2297726" cy="1317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2281328-FB4C-86CF-EAE4-8C2D6A09AB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4996" y="6254724"/>
            <a:ext cx="2297726" cy="243276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C928B65-5B8E-0977-01E4-F7E5D38B67D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62668" y="6254724"/>
            <a:ext cx="2297726" cy="243276"/>
          </a:xfrm>
          <a:prstGeom prst="rect">
            <a:avLst/>
          </a:prstGeom>
          <a:solidFill>
            <a:schemeClr val="tx1">
              <a:lumMod val="65000"/>
              <a:lumOff val="35000"/>
              <a:alpha val="10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7879643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lor_Agenda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C0FEBD4F-F53E-A7A6-5696-37F7BADA9D39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 dirty="0"/>
              <a:t>Agenda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2000" y="1638000"/>
            <a:ext cx="11307600" cy="4860000"/>
          </a:xfrm>
          <a:prstGeom prst="rect">
            <a:avLst/>
          </a:prstGeom>
        </p:spPr>
        <p:txBody>
          <a:bodyPr>
            <a:normAutofit/>
          </a:bodyPr>
          <a:lstStyle>
            <a:lvl1pPr marL="228611" indent="-228611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2000">
                <a:solidFill>
                  <a:schemeClr val="tx1"/>
                </a:solidFill>
              </a:defRPr>
            </a:lvl1pPr>
            <a:lvl2pPr marL="457223" indent="0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Tx/>
              <a:buNone/>
              <a:defRPr sz="1800">
                <a:solidFill>
                  <a:schemeClr val="tx1"/>
                </a:solidFill>
              </a:defRPr>
            </a:lvl2pPr>
            <a:lvl3pPr marL="1143057" indent="-228611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600">
                <a:solidFill>
                  <a:schemeClr val="tx1"/>
                </a:solidFill>
              </a:defRPr>
            </a:lvl3pPr>
            <a:lvl4pPr marL="1600280" indent="-228611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>
                <a:solidFill>
                  <a:schemeClr val="tx1"/>
                </a:solidFill>
              </a:defRPr>
            </a:lvl4pPr>
            <a:lvl5pPr marL="2057503" indent="-228611"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Agenda 1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Agenda 2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Agenda 3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Agenda 4</a:t>
            </a:r>
          </a:p>
        </p:txBody>
      </p:sp>
    </p:spTree>
    <p:extLst>
      <p:ext uri="{BB962C8B-B14F-4D97-AF65-F5344CB8AC3E}">
        <p14:creationId xmlns:p14="http://schemas.microsoft.com/office/powerpoint/2010/main" val="15001982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lor_Title and Conten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42DF6203-4D9A-A9FB-0DE6-2FF5BDEADEBE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8000"/>
            <a:ext cx="113076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4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1980224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Title only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0832E987-92B6-380F-5F66-8EAB7358FB92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3827094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plit text boxes_style_1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DFFECB8-70A0-2084-943C-FA8C00699C1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7999"/>
            <a:ext cx="5560542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1A7D5E6-7F67-8929-FC26-249C1D89EED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00670" y="1637999"/>
            <a:ext cx="5560542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868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_Split text boxes_style_2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AE6464A4-5B7F-0E55-83BE-7FD689ECDDD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F4A60D-5599-430F-38B6-723EA42D7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040" y="1638000"/>
            <a:ext cx="36720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/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2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3C3589-8199-D230-039B-53F00CEEF3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184640" y="1638000"/>
            <a:ext cx="36720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2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414FC1D-ED6D-F23A-5366-0B5D9D98662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379340" y="1638000"/>
            <a:ext cx="3672000" cy="486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4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defRPr sz="12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92722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_Text and 4 images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89145B03-FF9C-DB63-5AF0-0EFC18EF2C98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7999"/>
            <a:ext cx="5560542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A8134725-BBE1-04B7-5C49-1A9D57753AF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35241" y="1637999"/>
            <a:ext cx="2775679" cy="190269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F60CEB7E-78D2-FE6B-3F3A-4E319A341D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085533" y="1637999"/>
            <a:ext cx="2775679" cy="1902691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6F674B50-5D14-B43B-5866-E146F876C2AB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235241" y="4047567"/>
            <a:ext cx="2775679" cy="1903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08A4A6A1-F0B5-55A4-5AA6-7FE17DBDD1C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85533" y="4047567"/>
            <a:ext cx="2775679" cy="19032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3214D1B1-C7D1-8BE1-9B4A-DFF4C76789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4780" y="3540691"/>
            <a:ext cx="2776537" cy="28308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defRPr lang="en-SI" sz="1200" dirty="0">
                <a:solidFill>
                  <a:schemeClr val="accent5"/>
                </a:solidFill>
              </a:defRPr>
            </a:lvl1pPr>
          </a:lstStyle>
          <a:p>
            <a:pPr marL="0" lvl="0" indent="0">
              <a:buNone/>
            </a:pPr>
            <a:r>
              <a:rPr lang="en-SI" dirty="0"/>
              <a:t>Description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0410504-0E10-5EAD-F575-226590E69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85533" y="3540691"/>
            <a:ext cx="2776537" cy="28308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defRPr lang="en-SI" sz="1200" dirty="0">
                <a:solidFill>
                  <a:schemeClr val="accent5"/>
                </a:solidFill>
              </a:defRPr>
            </a:lvl1pPr>
          </a:lstStyle>
          <a:p>
            <a:pPr marL="0" lvl="0" indent="0">
              <a:buNone/>
            </a:pPr>
            <a:r>
              <a:rPr lang="en-SI" dirty="0"/>
              <a:t>Description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CBD57869-9274-053E-4366-B2747468A7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34780" y="5973264"/>
            <a:ext cx="2776537" cy="28308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defRPr lang="en-SI" sz="1200" dirty="0">
                <a:solidFill>
                  <a:schemeClr val="accent5"/>
                </a:solidFill>
              </a:defRPr>
            </a:lvl1pPr>
          </a:lstStyle>
          <a:p>
            <a:pPr marL="0" lvl="0" indent="0">
              <a:buNone/>
            </a:pPr>
            <a:r>
              <a:rPr lang="en-SI" dirty="0"/>
              <a:t>Description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4A0E9ACE-C4C6-4CE4-117C-78CDB7F1FE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085533" y="5973264"/>
            <a:ext cx="2776537" cy="283089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>
              <a:defRPr lang="en-SI" sz="1200" dirty="0">
                <a:solidFill>
                  <a:schemeClr val="accent5"/>
                </a:solidFill>
              </a:defRPr>
            </a:lvl1pPr>
          </a:lstStyle>
          <a:p>
            <a:pPr marL="0" lvl="0" indent="0">
              <a:buNone/>
            </a:pPr>
            <a:r>
              <a:rPr lang="en-SI" dirty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140071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_Text and 6 images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9D97E943-878B-B16D-5547-5A53DAC6E2A1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8821" b="13187"/>
          <a:stretch/>
        </p:blipFill>
        <p:spPr>
          <a:xfrm>
            <a:off x="6826815" y="574590"/>
            <a:ext cx="5365185" cy="62834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AFF623-DB05-2DF5-7E14-2D5E115B1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02D7F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467FB4-3B5E-6528-DCAA-4763997C9E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8000"/>
            <a:ext cx="6326661" cy="486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20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  <a:lvl2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8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2pPr>
            <a:lvl3pPr>
              <a:lnSpc>
                <a:spcPct val="100000"/>
              </a:lnSpc>
              <a:spcAft>
                <a:spcPts val="600"/>
              </a:spcAft>
              <a:buClr>
                <a:schemeClr val="tx2"/>
              </a:buClr>
              <a:defRPr sz="1600" b="0" i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3pPr>
            <a:lvl4pPr>
              <a:defRPr sz="1400"/>
            </a:lvl4pPr>
            <a:lvl5pPr marL="1828891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B933D0C-56A0-BF21-96B1-3C2B135F9D8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66276" y="1642368"/>
            <a:ext cx="2297726" cy="13202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E7830F7B-DA1C-C57A-9393-E699FCABFEC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563487" y="1642368"/>
            <a:ext cx="2297726" cy="132020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9B3F27C-1A48-BCB6-D627-088D32DE21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66276" y="3285703"/>
            <a:ext cx="2297726" cy="131211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112B6707-8894-73E7-E379-C841B753C16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563487" y="3285703"/>
            <a:ext cx="2297726" cy="131211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886C8F9-F09A-F9F2-7E13-7A9BF38AE3E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67093" y="2962570"/>
            <a:ext cx="2297726" cy="24327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B553A6D9-5FCA-E66F-0B4B-DB49BA008A9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64765" y="2962570"/>
            <a:ext cx="2297726" cy="24327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7176276F-A874-F879-BD0B-517BD823D40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67093" y="4601067"/>
            <a:ext cx="2297726" cy="24327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A8A39E8A-09B4-1A2E-87EC-7851885D82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4765" y="4601067"/>
            <a:ext cx="2297726" cy="24327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B42B5F0-6A3A-1B49-5AE2-55FFD527D84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166276" y="4927438"/>
            <a:ext cx="2297726" cy="13229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1C176715-147B-94DF-F5E3-5D53E88A712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9563487" y="4927438"/>
            <a:ext cx="2297726" cy="13229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GB" dirty="0"/>
              <a:t>C</a:t>
            </a:r>
            <a:r>
              <a:rPr lang="en-SI" dirty="0"/>
              <a:t>lick to insert image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D2281328-FB4C-86CF-EAE4-8C2D6A09ABB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7093" y="6254724"/>
            <a:ext cx="2297726" cy="24327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9C928B65-5B8E-0977-01E4-F7E5D38B67D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64765" y="6254724"/>
            <a:ext cx="2297726" cy="243276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anchor="ctr">
            <a:noAutofit/>
          </a:bodyPr>
          <a:lstStyle>
            <a:lvl1pPr marL="0" indent="0">
              <a:buNone/>
              <a:defRPr sz="1050" b="0" i="0">
                <a:solidFill>
                  <a:schemeClr val="accent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SI" dirty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235027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_styl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D9CE5E67-20E0-9976-6C27-E70C40839B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C191678-FD03-BD48-4190-89AA845D4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032" y="5807329"/>
            <a:ext cx="2107530" cy="411927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4F531B8-6835-955C-EE42-2933181D31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5027" y="3325006"/>
            <a:ext cx="2712991" cy="3136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</a:lstStyle>
          <a:p>
            <a:pPr lvl="0"/>
            <a:r>
              <a:rPr lang="en-SI" dirty="0"/>
              <a:t>Name and surname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FBEB8A2-9BA4-A923-8B00-157A66C186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5026" y="3670262"/>
            <a:ext cx="4414838" cy="31367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Contact info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75AFC-8D3D-C32C-A503-14D0EBAB7150}"/>
              </a:ext>
            </a:extLst>
          </p:cNvPr>
          <p:cNvSpPr txBox="1"/>
          <p:nvPr/>
        </p:nvSpPr>
        <p:spPr>
          <a:xfrm>
            <a:off x="6855027" y="2247389"/>
            <a:ext cx="4668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4000" b="1" i="0" dirty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Thank you.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E2DBAE-E475-E944-7D6E-2EBA772C3C3E}"/>
              </a:ext>
            </a:extLst>
          </p:cNvPr>
          <p:cNvSpPr txBox="1"/>
          <p:nvPr/>
        </p:nvSpPr>
        <p:spPr>
          <a:xfrm>
            <a:off x="1071032" y="561187"/>
            <a:ext cx="5853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SI" sz="2000" b="0" i="0" dirty="0">
                <a:solidFill>
                  <a:schemeClr val="tx2">
                    <a:lumMod val="20000"/>
                    <a:lumOff val="8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Advancing humanity. Engineering remarkable.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1A935A-E596-28CC-8E00-6333092F29BE}"/>
              </a:ext>
            </a:extLst>
          </p:cNvPr>
          <p:cNvSpPr txBox="1"/>
          <p:nvPr/>
        </p:nvSpPr>
        <p:spPr>
          <a:xfrm>
            <a:off x="6855027" y="5898184"/>
            <a:ext cx="20947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SI" sz="1400" b="0" i="0" dirty="0">
                <a:solidFill>
                  <a:schemeClr val="accent6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www.cosylab.com</a:t>
            </a:r>
          </a:p>
        </p:txBody>
      </p:sp>
    </p:spTree>
    <p:extLst>
      <p:ext uri="{BB962C8B-B14F-4D97-AF65-F5344CB8AC3E}">
        <p14:creationId xmlns:p14="http://schemas.microsoft.com/office/powerpoint/2010/main" val="3115254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_style_2">
    <p:bg>
      <p:bgPr>
        <a:solidFill>
          <a:srgbClr val="502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C387AD6-CA8C-9911-9154-B49AE5C2596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D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sz="1200"/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B79778EF-11D3-F65B-74C7-C1E0E2A03A1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38" t="10589" r="6153" b="-1421"/>
          <a:stretch/>
        </p:blipFill>
        <p:spPr>
          <a:xfrm>
            <a:off x="6338996" y="0"/>
            <a:ext cx="5853006" cy="69710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4C0924D-B9E8-CE63-9B4F-B7F4405EC1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9418" y="2771186"/>
            <a:ext cx="2617315" cy="511566"/>
          </a:xfrm>
          <a:prstGeom prst="rect">
            <a:avLst/>
          </a:prstGeom>
        </p:spPr>
      </p:pic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25EB1982-26C3-B8A9-EFCB-9448CFA24D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4006" y="5019786"/>
            <a:ext cx="4414838" cy="2662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1" i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</a:lstStyle>
          <a:p>
            <a:pPr lvl="0"/>
            <a:r>
              <a:rPr lang="en-SI" dirty="0"/>
              <a:t>Name and surname</a:t>
            </a:r>
          </a:p>
        </p:txBody>
      </p:sp>
      <p:sp>
        <p:nvSpPr>
          <p:cNvPr id="3" name="Text Placeholder 10">
            <a:extLst>
              <a:ext uri="{FF2B5EF4-FFF2-40B4-BE49-F238E27FC236}">
                <a16:creationId xmlns:a16="http://schemas.microsoft.com/office/drawing/2014/main" id="{F9EDA283-AC0A-A58D-B512-66F9871182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74006" y="5369198"/>
            <a:ext cx="4414838" cy="21209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 b="0" i="0">
                <a:solidFill>
                  <a:schemeClr val="bg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Contact info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AD92EF-392E-F261-0CD9-29FBDE5FC1F7}"/>
              </a:ext>
            </a:extLst>
          </p:cNvPr>
          <p:cNvSpPr txBox="1"/>
          <p:nvPr/>
        </p:nvSpPr>
        <p:spPr>
          <a:xfrm>
            <a:off x="1074006" y="1095462"/>
            <a:ext cx="4668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4400" b="1" i="0" dirty="0">
                <a:solidFill>
                  <a:schemeClr val="bg1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Thank you.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36C41B-4B09-E550-3020-69308DF60EC9}"/>
              </a:ext>
            </a:extLst>
          </p:cNvPr>
          <p:cNvSpPr txBox="1"/>
          <p:nvPr/>
        </p:nvSpPr>
        <p:spPr>
          <a:xfrm>
            <a:off x="1074006" y="2842302"/>
            <a:ext cx="58530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1800" b="0" i="0" dirty="0">
                <a:solidFill>
                  <a:schemeClr val="accent3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Advancing humanity. Engineering remarkable.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08EAEF-9148-902D-6C92-47840A744887}"/>
              </a:ext>
            </a:extLst>
          </p:cNvPr>
          <p:cNvSpPr txBox="1"/>
          <p:nvPr/>
        </p:nvSpPr>
        <p:spPr>
          <a:xfrm>
            <a:off x="1074005" y="6211020"/>
            <a:ext cx="200562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SI" sz="1400" b="0" i="0" dirty="0">
                <a:solidFill>
                  <a:schemeClr val="accent3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www.cosylab.com</a:t>
            </a:r>
          </a:p>
        </p:txBody>
      </p:sp>
    </p:spTree>
    <p:extLst>
      <p:ext uri="{BB962C8B-B14F-4D97-AF65-F5344CB8AC3E}">
        <p14:creationId xmlns:p14="http://schemas.microsoft.com/office/powerpoint/2010/main" val="24122299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_styl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B95A60-5E00-2BC4-BF1F-ECADCB05A0D3}"/>
              </a:ext>
            </a:extLst>
          </p:cNvPr>
          <p:cNvSpPr/>
          <p:nvPr/>
        </p:nvSpPr>
        <p:spPr>
          <a:xfrm>
            <a:off x="10320470" y="164637"/>
            <a:ext cx="1632181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I" sz="1200"/>
          </a:p>
        </p:txBody>
      </p:sp>
      <p:pic>
        <p:nvPicPr>
          <p:cNvPr id="3" name="Picture 2" descr="A colorful swirly shapes on a black background&#10;&#10;Description automatically generated">
            <a:extLst>
              <a:ext uri="{FF2B5EF4-FFF2-40B4-BE49-F238E27FC236}">
                <a16:creationId xmlns:a16="http://schemas.microsoft.com/office/drawing/2014/main" id="{ED69313A-DA84-D195-9C02-CCDB27ACA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8117">
            <a:off x="6776667" y="2161527"/>
            <a:ext cx="6658355" cy="4315601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5BF7A2FF-2967-9004-8D48-066E94302C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3300" y="3246438"/>
            <a:ext cx="4414838" cy="3651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1" i="0">
                <a:solidFill>
                  <a:srgbClr val="502D7F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defRPr>
            </a:lvl1pPr>
          </a:lstStyle>
          <a:p>
            <a:pPr lvl="0"/>
            <a:r>
              <a:rPr lang="en-SI" dirty="0"/>
              <a:t>Name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168AE589-9364-6A8D-4F6E-E613D16109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3300" y="3724934"/>
            <a:ext cx="3203171" cy="24139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400" b="0" i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Contact info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1855C485-8D4D-B45B-FB19-5A9F3DF451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3300" y="4077929"/>
            <a:ext cx="3203171" cy="2413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 b="0" i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SI" dirty="0"/>
              <a:t>email@cosylab.com</a:t>
            </a:r>
          </a:p>
        </p:txBody>
      </p:sp>
      <p:pic>
        <p:nvPicPr>
          <p:cNvPr id="9" name="Picture 8" descr="A close-up of a logo&#10;&#10;Description automatically generated">
            <a:extLst>
              <a:ext uri="{FF2B5EF4-FFF2-40B4-BE49-F238E27FC236}">
                <a16:creationId xmlns:a16="http://schemas.microsoft.com/office/drawing/2014/main" id="{AC180E7F-C1D8-23FE-B6BC-AC4CA88FCF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4273" y="884718"/>
            <a:ext cx="2492139" cy="57394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3E5F4F-2FDF-792B-DA9F-DFBFD03F0139}"/>
              </a:ext>
            </a:extLst>
          </p:cNvPr>
          <p:cNvSpPr txBox="1"/>
          <p:nvPr/>
        </p:nvSpPr>
        <p:spPr>
          <a:xfrm>
            <a:off x="1073300" y="1777409"/>
            <a:ext cx="4668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I" sz="4400" b="1" i="0" dirty="0">
                <a:solidFill>
                  <a:srgbClr val="502D7F"/>
                </a:solidFill>
                <a:latin typeface="Lato Semibold" panose="020F0502020204030203" pitchFamily="34" charset="0"/>
                <a:ea typeface="Lato Semibold" panose="020F0502020204030203" pitchFamily="34" charset="0"/>
                <a:cs typeface="Lato Semibold" panose="020F0502020204030203" pitchFamily="34" charset="0"/>
              </a:rPr>
              <a:t>Thank you.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D5A72CB-A9DC-52FD-E6E3-0EEE3C3F1858}"/>
              </a:ext>
            </a:extLst>
          </p:cNvPr>
          <p:cNvSpPr txBox="1"/>
          <p:nvPr/>
        </p:nvSpPr>
        <p:spPr>
          <a:xfrm>
            <a:off x="1073300" y="5882132"/>
            <a:ext cx="2005625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SI" sz="1400" b="0" i="0" dirty="0">
                <a:solidFill>
                  <a:srgbClr val="502D7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www.cosylab.com</a:t>
            </a:r>
          </a:p>
        </p:txBody>
      </p:sp>
    </p:spTree>
    <p:extLst>
      <p:ext uri="{BB962C8B-B14F-4D97-AF65-F5344CB8AC3E}">
        <p14:creationId xmlns:p14="http://schemas.microsoft.com/office/powerpoint/2010/main" val="246837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48BAEA-A060-15A5-AA8B-2F60FA1DD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2000" y="1800000"/>
            <a:ext cx="10908956" cy="4691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11" marR="0" lvl="0" indent="-228611" algn="l" defTabSz="91444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BA013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Click to edit Master text styles</a:t>
            </a:r>
          </a:p>
          <a:p>
            <a:pPr marL="685834" marR="0" lvl="1" indent="-228611" algn="l" defTabSz="914446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A013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Second level</a:t>
            </a:r>
          </a:p>
          <a:p>
            <a:pPr marL="1143057" marR="0" lvl="2" indent="-228611" algn="l" defTabSz="914446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BA013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5E5E5E">
                    <a:lumMod val="65000"/>
                    <a:lumOff val="35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Third level</a:t>
            </a:r>
          </a:p>
          <a:p>
            <a:pPr lvl="2"/>
            <a:endParaRPr lang="en-GB" dirty="0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DDF23ADD-9A76-2F2A-AC1B-C9C18555C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360000"/>
            <a:ext cx="109089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SI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F47A95-4508-1BAE-5F5A-3A620E50564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504968" y="234200"/>
            <a:ext cx="1339703" cy="2618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8E3342B-AA59-6869-4C35-E2D5E252903C}"/>
              </a:ext>
            </a:extLst>
          </p:cNvPr>
          <p:cNvSpPr txBox="1"/>
          <p:nvPr/>
        </p:nvSpPr>
        <p:spPr>
          <a:xfrm>
            <a:off x="5815490" y="6536877"/>
            <a:ext cx="558963" cy="235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DBC60C90-5EA9-2045-89F4-6482CFB45D0F}" type="slidenum">
              <a:rPr lang="en-SI" sz="933" smtClean="0">
                <a:solidFill>
                  <a:schemeClr val="accent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‹#›</a:t>
            </a:fld>
            <a:endParaRPr lang="en-SI" sz="800" dirty="0">
              <a:solidFill>
                <a:schemeClr val="accent4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9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  <p:sldLayoutId id="2147483746" r:id="rId12"/>
    <p:sldLayoutId id="2147483747" r:id="rId13"/>
    <p:sldLayoutId id="2147483748" r:id="rId14"/>
    <p:sldLayoutId id="2147483749" r:id="rId15"/>
    <p:sldLayoutId id="2147483750" r:id="rId16"/>
    <p:sldLayoutId id="2147483751" r:id="rId17"/>
    <p:sldLayoutId id="2147483752" r:id="rId18"/>
    <p:sldLayoutId id="2147483753" r:id="rId19"/>
    <p:sldLayoutId id="2147483754" r:id="rId20"/>
    <p:sldLayoutId id="2147483755" r:id="rId21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200" b="0" i="0" kern="1200">
          <a:solidFill>
            <a:schemeClr val="tx2"/>
          </a:solidFill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Clr>
          <a:srgbClr val="BA0135"/>
        </a:buClr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Clr>
          <a:srgbClr val="BA013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Clr>
          <a:srgbClr val="BA0135"/>
        </a:buClr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Clr>
          <a:srgbClr val="BA0135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Clr>
          <a:srgbClr val="BA0135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SI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4">
          <p15:clr>
            <a:srgbClr val="F26B43"/>
          </p15:clr>
        </p15:guide>
        <p15:guide id="3" pos="520">
          <p15:clr>
            <a:srgbClr val="F26B43"/>
          </p15:clr>
        </p15:guide>
        <p15:guide id="4" pos="7160">
          <p15:clr>
            <a:srgbClr val="F26B43"/>
          </p15:clr>
        </p15:guide>
        <p15:guide id="5" orient="horz" pos="3240">
          <p15:clr>
            <a:srgbClr val="F26B43"/>
          </p15:clr>
        </p15:guide>
        <p15:guide id="6" pos="81">
          <p15:clr>
            <a:srgbClr val="F26B43"/>
          </p15:clr>
        </p15:guide>
        <p15:guide id="7" pos="780">
          <p15:clr>
            <a:srgbClr val="F26B43"/>
          </p15:clr>
        </p15:guide>
        <p15:guide id="8" pos="107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sv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jpeg"/><Relationship Id="rId15" Type="http://schemas.openxmlformats.org/officeDocument/2006/relationships/image" Target="../media/image22.svg"/><Relationship Id="rId23" Type="http://schemas.openxmlformats.org/officeDocument/2006/relationships/image" Target="../media/image30.png"/><Relationship Id="rId10" Type="http://schemas.openxmlformats.org/officeDocument/2006/relationships/image" Target="../media/image17.jpeg"/><Relationship Id="rId19" Type="http://schemas.openxmlformats.org/officeDocument/2006/relationships/image" Target="../media/image26.jpeg"/><Relationship Id="rId4" Type="http://schemas.openxmlformats.org/officeDocument/2006/relationships/image" Target="../media/image11.jpe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4D30B-84FB-B965-283F-405170DFA5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2014" y="1460144"/>
            <a:ext cx="6118334" cy="1769088"/>
          </a:xfrm>
        </p:spPr>
        <p:txBody>
          <a:bodyPr>
            <a:normAutofit fontScale="90000"/>
          </a:bodyPr>
          <a:lstStyle/>
          <a:p>
            <a:r>
              <a:rPr lang="en-US" dirty="0"/>
              <a:t>CSP.LMC: Five Years of Progress and the Challenges Ahead</a:t>
            </a:r>
            <a:endParaRPr lang="en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CA2561-02CD-20C4-5C96-129AB0F044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dirty="0" err="1"/>
              <a:t>Swiss</a:t>
            </a:r>
            <a:r>
              <a:rPr lang="sl-SI" dirty="0"/>
              <a:t> SKA </a:t>
            </a:r>
            <a:r>
              <a:rPr lang="sl-SI" dirty="0" err="1"/>
              <a:t>Days</a:t>
            </a:r>
            <a:r>
              <a:rPr lang="sl-SI" dirty="0"/>
              <a:t> 2026</a:t>
            </a:r>
            <a:endParaRPr lang="en-S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87B2E-0B5D-4B89-DFD8-B596DD44B9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l-SI" dirty="0"/>
              <a:t>Ivana Novak</a:t>
            </a:r>
            <a:endParaRPr lang="en-SI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A1ACE4-0582-4861-86F9-0B5570BAE2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20000"/>
          </a:bodyPr>
          <a:lstStyle/>
          <a:p>
            <a:endParaRPr lang="en-S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9DD6D69-C43D-F50C-BDF6-5F18476EDD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l-SI" dirty="0"/>
              <a:t>ivana.novak@cosylab.com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803760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4AECF90-86C8-4AA8-53DB-4B6F2F762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Cosylab’s profile</a:t>
            </a:r>
            <a:endParaRPr lang="en-SI" dirty="0">
              <a:solidFill>
                <a:schemeClr val="tx2"/>
              </a:solidFill>
            </a:endParaRP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09D7DABD-C6EA-DE47-A53F-F2A11743BC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03101" y="4039913"/>
            <a:ext cx="1441894" cy="1412062"/>
          </a:xfr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66A592A-490A-BEDC-8B52-AE70B7C1D18E}"/>
              </a:ext>
            </a:extLst>
          </p:cNvPr>
          <p:cNvSpPr txBox="1">
            <a:spLocks/>
          </p:cNvSpPr>
          <p:nvPr/>
        </p:nvSpPr>
        <p:spPr>
          <a:xfrm>
            <a:off x="552000" y="1605456"/>
            <a:ext cx="5255537" cy="19808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288000" indent="-28800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00" indent="-28800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64000" indent="-28575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000" indent="-28575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40000" indent="-28575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28000" indent="-28800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16000" indent="-288000" algn="l" defTabSz="914400" rtl="0" eaLnBrk="1" latinLnBrk="0" hangingPunct="1"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300" dirty="0">
                <a:solidFill>
                  <a:schemeClr val="tx2"/>
                </a:solidFill>
                <a:latin typeface="Lato"/>
                <a:ea typeface="Lato"/>
                <a:cs typeface="Lato"/>
              </a:rPr>
              <a:t>The leading provider of </a:t>
            </a:r>
            <a:r>
              <a:rPr lang="en-GB" sz="1300" b="1" dirty="0">
                <a:solidFill>
                  <a:schemeClr val="tx2"/>
                </a:solidFill>
                <a:latin typeface="Lato"/>
                <a:ea typeface="Lato"/>
                <a:cs typeface="Lato"/>
              </a:rPr>
              <a:t>turnkey software solutions</a:t>
            </a:r>
            <a:r>
              <a:rPr lang="en-GB" sz="1300" dirty="0">
                <a:solidFill>
                  <a:schemeClr val="tx2"/>
                </a:solidFill>
                <a:latin typeface="Lato"/>
                <a:ea typeface="Lato"/>
                <a:cs typeface="Lato"/>
              </a:rPr>
              <a:t> </a:t>
            </a:r>
            <a:r>
              <a:rPr lang="en-GB" sz="1300" b="1" dirty="0">
                <a:solidFill>
                  <a:schemeClr val="tx2"/>
                </a:solidFill>
                <a:latin typeface="Lato"/>
                <a:ea typeface="Lato"/>
                <a:cs typeface="Lato"/>
              </a:rPr>
              <a:t>and electronics</a:t>
            </a:r>
            <a:r>
              <a:rPr lang="en-GB" sz="1300" dirty="0">
                <a:solidFill>
                  <a:schemeClr val="tx2"/>
                </a:solidFill>
                <a:latin typeface="Lato"/>
                <a:ea typeface="Lato"/>
                <a:cs typeface="Lato"/>
              </a:rPr>
              <a:t> </a:t>
            </a:r>
            <a:br>
              <a:rPr lang="en-GB" sz="13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en-GB" sz="1300" dirty="0">
                <a:solidFill>
                  <a:schemeClr val="tx2"/>
                </a:solidFill>
                <a:latin typeface="Lato"/>
                <a:ea typeface="Lato"/>
                <a:cs typeface="Lato"/>
              </a:rPr>
              <a:t>for the world's most complex, precise and advanced systems</a:t>
            </a:r>
            <a:endParaRPr lang="en-US" dirty="0">
              <a:solidFill>
                <a:schemeClr val="tx2"/>
              </a:solidFill>
              <a:latin typeface="Lato"/>
              <a:ea typeface="Lato"/>
              <a:cs typeface="Lato"/>
            </a:endParaRPr>
          </a:p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3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20+ years of </a:t>
            </a:r>
            <a:r>
              <a:rPr lang="en-GB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experience </a:t>
            </a:r>
          </a:p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Global team of  </a:t>
            </a:r>
            <a:r>
              <a:rPr lang="en-GB" sz="13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300+ highly skilled developers and engineers</a:t>
            </a:r>
            <a:r>
              <a:rPr lang="en-GB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 </a:t>
            </a:r>
          </a:p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sl-SI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Exceptional</a:t>
            </a:r>
            <a:r>
              <a:rPr lang="en-GB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GB" sz="13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expertise</a:t>
            </a:r>
            <a:r>
              <a:rPr lang="sl-SI" sz="13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and innovation </a:t>
            </a:r>
            <a:endParaRPr lang="en-GB" sz="1300" b="1" dirty="0">
              <a:solidFill>
                <a:schemeClr val="tx2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Established processes, </a:t>
            </a:r>
            <a:r>
              <a:rPr lang="en-GB" sz="13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ISO certified and IEC compliant</a:t>
            </a:r>
          </a:p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chemeClr val="accent1"/>
              </a:buClr>
              <a:defRPr/>
            </a:pPr>
            <a:r>
              <a:rPr lang="en-GB" altLang="ja-JP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HQ in Europe; subsidiaries </a:t>
            </a:r>
            <a:r>
              <a:rPr lang="en-GB" altLang="ja-JP" sz="1300" b="1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worldwide</a:t>
            </a:r>
          </a:p>
          <a:p>
            <a:pPr marL="287655" indent="-287655" defTabSz="1371463" fontAlgn="auto">
              <a:spcBef>
                <a:spcPts val="750"/>
              </a:spcBef>
              <a:spcAft>
                <a:spcPts val="0"/>
              </a:spcAft>
              <a:buClr>
                <a:srgbClr val="FF0000"/>
              </a:buClr>
              <a:defRPr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4407A8-07CA-7FE7-195F-2B500AAE2F30}"/>
              </a:ext>
            </a:extLst>
          </p:cNvPr>
          <p:cNvSpPr txBox="1"/>
          <p:nvPr/>
        </p:nvSpPr>
        <p:spPr>
          <a:xfrm>
            <a:off x="5964954" y="1592796"/>
            <a:ext cx="5896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 fontAlgn="auto">
              <a:spcBef>
                <a:spcPts val="0"/>
              </a:spcBef>
              <a:spcAft>
                <a:spcPts val="0"/>
              </a:spcAft>
            </a:pPr>
            <a:r>
              <a:rPr lang="en-GB" altLang="ja-JP" sz="14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</a:t>
            </a:r>
            <a:r>
              <a:rPr lang="en-GB" altLang="ja-JP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ancer therapy systems / Complex medical devices / P</a:t>
            </a:r>
            <a:r>
              <a:rPr lang="en-GB" sz="1300" dirty="0">
                <a:solidFill>
                  <a:schemeClr val="tx2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article accelerators / Large telescopes / Fusion reactors / Space industry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DD62FC-EFB8-B895-151E-6CCA3FB1607D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/>
          <a:srcRect l="16556" t="2144" r="12361" b="3528"/>
          <a:stretch/>
        </p:blipFill>
        <p:spPr>
          <a:xfrm>
            <a:off x="7803101" y="2419030"/>
            <a:ext cx="1440000" cy="14377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DF237D-0F00-73CF-B695-26DD2CED608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711" t="327" b="327"/>
          <a:stretch/>
        </p:blipFill>
        <p:spPr>
          <a:xfrm>
            <a:off x="9494692" y="4011975"/>
            <a:ext cx="1440000" cy="144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455032-F866-B33D-3428-7126D207D4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0730" t="2772" r="23312" b="3193"/>
          <a:stretch/>
        </p:blipFill>
        <p:spPr>
          <a:xfrm>
            <a:off x="9493454" y="2414889"/>
            <a:ext cx="1440000" cy="1440831"/>
          </a:xfrm>
          <a:prstGeom prst="rect">
            <a:avLst/>
          </a:prstGeom>
          <a:ln w="152400" cap="rnd">
            <a:noFill/>
          </a:ln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2A9E9EFD-0FC3-A566-80A7-29AFC9996D6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660" t="3214" r="10851" b="6574"/>
          <a:stretch/>
        </p:blipFill>
        <p:spPr>
          <a:xfrm>
            <a:off x="6116081" y="4038359"/>
            <a:ext cx="1440003" cy="1437719"/>
          </a:xfrm>
          <a:prstGeom prst="rect">
            <a:avLst/>
          </a:prstGeom>
          <a:ln>
            <a:noFill/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15BDA5-390E-90F6-C5BB-AF46DB208C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78" y="6132378"/>
            <a:ext cx="367531" cy="36054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4345061-B095-64B3-A16F-A2F3F1AFD92B}"/>
              </a:ext>
            </a:extLst>
          </p:cNvPr>
          <p:cNvPicPr>
            <a:picLocks noChangeAspect="1"/>
          </p:cNvPicPr>
          <p:nvPr/>
        </p:nvPicPr>
        <p:blipFill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292" y="6187482"/>
            <a:ext cx="1244942" cy="2503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A99EA2-04B8-E26B-BCE6-72602106EA7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166" y="6124683"/>
            <a:ext cx="266771" cy="3759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B2DE86-4140-9250-8066-2A258DC86855}"/>
              </a:ext>
            </a:extLst>
          </p:cNvPr>
          <p:cNvPicPr>
            <a:picLocks noChangeAspect="1"/>
          </p:cNvPicPr>
          <p:nvPr/>
        </p:nvPicPr>
        <p:blipFill>
          <a:blip r:embed="rId11">
            <a:grayscl/>
          </a:blip>
          <a:stretch>
            <a:fillRect/>
          </a:stretch>
        </p:blipFill>
        <p:spPr>
          <a:xfrm>
            <a:off x="2224472" y="6127616"/>
            <a:ext cx="375154" cy="37006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36B2D7B-0D43-722E-DB0B-EC1A28C9F203}"/>
              </a:ext>
            </a:extLst>
          </p:cNvPr>
          <p:cNvPicPr>
            <a:picLocks noChangeAspect="1"/>
          </p:cNvPicPr>
          <p:nvPr/>
        </p:nvPicPr>
        <p:blipFill>
          <a:blip r:embed="rId12">
            <a:grayscl/>
          </a:blip>
          <a:stretch>
            <a:fillRect/>
          </a:stretch>
        </p:blipFill>
        <p:spPr>
          <a:xfrm>
            <a:off x="556433" y="6127616"/>
            <a:ext cx="905645" cy="37006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39F82A5-B148-5F33-673F-D2FA0228173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057754" y="6132450"/>
            <a:ext cx="1119714" cy="360399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025FC5F-F438-2852-0ECE-6009C7B77DD1}"/>
              </a:ext>
            </a:extLst>
          </p:cNvPr>
          <p:cNvSpPr txBox="1"/>
          <p:nvPr/>
        </p:nvSpPr>
        <p:spPr>
          <a:xfrm>
            <a:off x="487098" y="5554254"/>
            <a:ext cx="1506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l-SI" altLang="ja-JP" b="1" dirty="0" err="1">
                <a:solidFill>
                  <a:schemeClr val="accent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References</a:t>
            </a:r>
            <a:endParaRPr lang="ja-JP" altLang="en-US" b="1" dirty="0">
              <a:solidFill>
                <a:schemeClr val="accent4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F9BCB8F-A2BB-58B5-49A0-7FC80FF9F21A}"/>
              </a:ext>
            </a:extLst>
          </p:cNvPr>
          <p:cNvSpPr txBox="1"/>
          <p:nvPr/>
        </p:nvSpPr>
        <p:spPr>
          <a:xfrm>
            <a:off x="4442397" y="3781776"/>
            <a:ext cx="1260576" cy="887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309" fontAlgn="auto">
              <a:spcBef>
                <a:spcPts val="0"/>
              </a:spcBef>
              <a:spcAft>
                <a:spcPts val="200"/>
              </a:spcAft>
            </a:pPr>
            <a:r>
              <a:rPr lang="en-US" sz="9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Switzerland</a:t>
            </a:r>
          </a:p>
          <a:p>
            <a:pPr defTabSz="914309" fontAlgn="auto">
              <a:spcBef>
                <a:spcPts val="0"/>
              </a:spcBef>
              <a:spcAft>
                <a:spcPts val="200"/>
              </a:spcAft>
            </a:pPr>
            <a:r>
              <a:rPr lang="en-US" sz="9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Slovenia HQ</a:t>
            </a:r>
          </a:p>
          <a:p>
            <a:pPr defTabSz="914309" fontAlgn="auto">
              <a:spcBef>
                <a:spcPts val="0"/>
              </a:spcBef>
              <a:spcAft>
                <a:spcPts val="200"/>
              </a:spcAft>
            </a:pPr>
            <a:r>
              <a:rPr lang="en-US" sz="9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Japan</a:t>
            </a:r>
          </a:p>
          <a:p>
            <a:pPr defTabSz="914309" fontAlgn="auto">
              <a:spcBef>
                <a:spcPts val="0"/>
              </a:spcBef>
              <a:spcAft>
                <a:spcPts val="200"/>
              </a:spcAft>
            </a:pPr>
            <a:r>
              <a:rPr lang="en-US" sz="9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China</a:t>
            </a:r>
          </a:p>
          <a:p>
            <a:pPr defTabSz="914309" fontAlgn="auto">
              <a:spcBef>
                <a:spcPts val="0"/>
              </a:spcBef>
              <a:spcAft>
                <a:spcPts val="200"/>
              </a:spcAft>
            </a:pPr>
            <a:r>
              <a:rPr lang="en-US" sz="900">
                <a:solidFill>
                  <a:srgbClr val="502D7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United States</a:t>
            </a:r>
            <a:endParaRPr lang="sl-SI" sz="900">
              <a:solidFill>
                <a:srgbClr val="502D7F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56DE36A-F6CE-5A7A-35AA-4C2651C55D1D}"/>
              </a:ext>
            </a:extLst>
          </p:cNvPr>
          <p:cNvGrpSpPr/>
          <p:nvPr/>
        </p:nvGrpSpPr>
        <p:grpSpPr>
          <a:xfrm>
            <a:off x="580606" y="3735917"/>
            <a:ext cx="3869254" cy="1795371"/>
            <a:chOff x="477098" y="3945452"/>
            <a:chExt cx="4326928" cy="1961373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62D22A3E-BBBB-3D35-FCBF-8905FCB4BCC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77098" y="3945452"/>
              <a:ext cx="4326928" cy="1961373"/>
            </a:xfrm>
            <a:prstGeom prst="rect">
              <a:avLst/>
            </a:prstGeom>
          </p:spPr>
        </p:pic>
        <p:pic>
          <p:nvPicPr>
            <p:cNvPr id="36" name="Graphic 35" descr="Marker">
              <a:extLst>
                <a:ext uri="{FF2B5EF4-FFF2-40B4-BE49-F238E27FC236}">
                  <a16:creationId xmlns:a16="http://schemas.microsoft.com/office/drawing/2014/main" id="{29BA69B1-1F57-279A-E6AD-0F2D08CF89E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819534" y="4587341"/>
              <a:ext cx="273832" cy="241537"/>
            </a:xfrm>
            <a:prstGeom prst="rect">
              <a:avLst/>
            </a:prstGeom>
          </p:spPr>
        </p:pic>
        <p:pic>
          <p:nvPicPr>
            <p:cNvPr id="37" name="Graphic 36" descr="Marker">
              <a:extLst>
                <a:ext uri="{FF2B5EF4-FFF2-40B4-BE49-F238E27FC236}">
                  <a16:creationId xmlns:a16="http://schemas.microsoft.com/office/drawing/2014/main" id="{14D34086-E8B7-5989-69A8-350F6E08F72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2572834" y="4507822"/>
              <a:ext cx="273832" cy="241537"/>
            </a:xfrm>
            <a:prstGeom prst="rect">
              <a:avLst/>
            </a:prstGeom>
          </p:spPr>
        </p:pic>
        <p:pic>
          <p:nvPicPr>
            <p:cNvPr id="38" name="Graphic 37" descr="Marker">
              <a:extLst>
                <a:ext uri="{FF2B5EF4-FFF2-40B4-BE49-F238E27FC236}">
                  <a16:creationId xmlns:a16="http://schemas.microsoft.com/office/drawing/2014/main" id="{D27B5838-486D-05D8-A59E-F55E88FA35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875349" y="4682244"/>
              <a:ext cx="273832" cy="241537"/>
            </a:xfrm>
            <a:prstGeom prst="rect">
              <a:avLst/>
            </a:prstGeom>
          </p:spPr>
        </p:pic>
        <p:pic>
          <p:nvPicPr>
            <p:cNvPr id="40" name="Graphic 39" descr="Marker">
              <a:extLst>
                <a:ext uri="{FF2B5EF4-FFF2-40B4-BE49-F238E27FC236}">
                  <a16:creationId xmlns:a16="http://schemas.microsoft.com/office/drawing/2014/main" id="{7820F5FA-DF25-74ED-6804-CC21CD02194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614482" y="4569951"/>
              <a:ext cx="273832" cy="241537"/>
            </a:xfrm>
            <a:prstGeom prst="rect">
              <a:avLst/>
            </a:prstGeom>
          </p:spPr>
        </p:pic>
        <p:pic>
          <p:nvPicPr>
            <p:cNvPr id="41" name="Graphic 40" descr="Marker">
              <a:extLst>
                <a:ext uri="{FF2B5EF4-FFF2-40B4-BE49-F238E27FC236}">
                  <a16:creationId xmlns:a16="http://schemas.microsoft.com/office/drawing/2014/main" id="{C59572B9-E355-4893-57FA-B950191770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4165190" y="4579940"/>
              <a:ext cx="273832" cy="241537"/>
            </a:xfrm>
            <a:prstGeom prst="rect">
              <a:avLst/>
            </a:prstGeom>
          </p:spPr>
        </p:pic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96639891-CC6B-3F50-6DB5-6CA85E164DDC}"/>
              </a:ext>
            </a:extLst>
          </p:cNvPr>
          <p:cNvSpPr txBox="1"/>
          <p:nvPr/>
        </p:nvSpPr>
        <p:spPr>
          <a:xfrm>
            <a:off x="487098" y="1196976"/>
            <a:ext cx="12529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l-SI" altLang="ja-JP" b="1" dirty="0">
                <a:solidFill>
                  <a:schemeClr val="accent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Company</a:t>
            </a:r>
            <a:endParaRPr lang="ja-JP" altLang="en-US" b="1">
              <a:solidFill>
                <a:schemeClr val="accent4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7A1100D-43E6-3586-3D1A-26B52D9F8140}"/>
              </a:ext>
            </a:extLst>
          </p:cNvPr>
          <p:cNvSpPr txBox="1"/>
          <p:nvPr/>
        </p:nvSpPr>
        <p:spPr>
          <a:xfrm>
            <a:off x="5964954" y="1191240"/>
            <a:ext cx="2553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sl-SI" altLang="ja-JP" b="1" dirty="0">
                <a:solidFill>
                  <a:schemeClr val="accent4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Powered by Cosylab</a:t>
            </a:r>
            <a:endParaRPr lang="ja-JP" altLang="en-US" b="1" dirty="0">
              <a:solidFill>
                <a:schemeClr val="accent4"/>
              </a:solidFill>
              <a:latin typeface="Lato" panose="020F0502020204030203" pitchFamily="34" charset="0"/>
              <a:cs typeface="Lato" panose="020F0502020204030203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84999E6-0220-2E8D-F283-8B0438E005A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871" y="6124570"/>
            <a:ext cx="451390" cy="37615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0E3AC06-FF40-4EB5-5645-D81FA580B628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461" y="6107520"/>
            <a:ext cx="828305" cy="410258"/>
          </a:xfrm>
          <a:prstGeom prst="rect">
            <a:avLst/>
          </a:prstGeom>
        </p:spPr>
      </p:pic>
      <p:pic>
        <p:nvPicPr>
          <p:cNvPr id="30" name="Picture 8">
            <a:extLst>
              <a:ext uri="{FF2B5EF4-FFF2-40B4-BE49-F238E27FC236}">
                <a16:creationId xmlns:a16="http://schemas.microsoft.com/office/drawing/2014/main" id="{779DD653-F01C-00CC-5E71-7CB40AA6A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767" y="6129577"/>
            <a:ext cx="636530" cy="36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16F66AB-FE8F-A374-2EAA-C7A5098ACA7D}"/>
              </a:ext>
            </a:extLst>
          </p:cNvPr>
          <p:cNvPicPr>
            <a:picLocks noChangeAspect="1"/>
          </p:cNvPicPr>
          <p:nvPr/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501" y="6237024"/>
            <a:ext cx="919147" cy="151251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E92F282-7334-0FD0-68C1-A18E8F428B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892" y="6197169"/>
            <a:ext cx="923925" cy="33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4021606-51D7-B909-7DFF-B8C47455E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3264" y="6088789"/>
            <a:ext cx="87630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B42C51C-5487-2F84-8FAE-8EF58A07D38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89805" y="2414890"/>
            <a:ext cx="1534210" cy="143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65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DB467-8431-BD1D-E9B7-E97ED22E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Participation in OMC ART in 2025-2026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FF6C2-EF17-7A18-B797-C7EDCE677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2 FTEs within Cream Team – OMC</a:t>
            </a:r>
          </a:p>
          <a:p>
            <a:pPr lvl="1"/>
            <a:r>
              <a:rPr lang="sl-SI" dirty="0" err="1"/>
              <a:t>Members</a:t>
            </a:r>
            <a:r>
              <a:rPr lang="sl-SI" dirty="0"/>
              <a:t> </a:t>
            </a:r>
            <a:r>
              <a:rPr lang="sl-SI" dirty="0" err="1"/>
              <a:t>from</a:t>
            </a:r>
            <a:r>
              <a:rPr lang="sl-SI" dirty="0"/>
              <a:t> INAF (</a:t>
            </a:r>
            <a:r>
              <a:rPr lang="sl-SI" dirty="0" err="1"/>
              <a:t>Italy</a:t>
            </a:r>
            <a:r>
              <a:rPr lang="sl-SI" dirty="0"/>
              <a:t>), Cosylab CH (</a:t>
            </a:r>
            <a:r>
              <a:rPr lang="sl-SI" dirty="0" err="1"/>
              <a:t>Switzerland</a:t>
            </a:r>
            <a:r>
              <a:rPr lang="sl-SI" dirty="0"/>
              <a:t>), </a:t>
            </a:r>
          </a:p>
          <a:p>
            <a:pPr lvl="1"/>
            <a:r>
              <a:rPr lang="sl-SI" dirty="0" err="1"/>
              <a:t>Atlat</a:t>
            </a:r>
            <a:r>
              <a:rPr lang="sl-SI" dirty="0"/>
              <a:t> </a:t>
            </a:r>
            <a:r>
              <a:rPr lang="sl-SI" dirty="0" err="1"/>
              <a:t>Innovation</a:t>
            </a:r>
            <a:r>
              <a:rPr lang="sl-SI" dirty="0"/>
              <a:t> (</a:t>
            </a:r>
            <a:r>
              <a:rPr lang="sl-SI" dirty="0" err="1"/>
              <a:t>Portugal</a:t>
            </a:r>
            <a:r>
              <a:rPr lang="sl-SI" dirty="0"/>
              <a:t>), </a:t>
            </a:r>
            <a:r>
              <a:rPr lang="sl-SI" dirty="0" err="1"/>
              <a:t>Persistent</a:t>
            </a:r>
            <a:r>
              <a:rPr lang="sl-SI" dirty="0"/>
              <a:t> (</a:t>
            </a:r>
            <a:r>
              <a:rPr lang="sl-SI" dirty="0" err="1"/>
              <a:t>India</a:t>
            </a:r>
            <a:r>
              <a:rPr lang="sl-SI" dirty="0"/>
              <a:t>)</a:t>
            </a:r>
          </a:p>
          <a:p>
            <a:r>
              <a:rPr lang="sl-SI" dirty="0" err="1"/>
              <a:t>Team‘s</a:t>
            </a:r>
            <a:r>
              <a:rPr lang="sl-SI" dirty="0"/>
              <a:t> </a:t>
            </a:r>
            <a:r>
              <a:rPr lang="sl-SI" dirty="0" err="1"/>
              <a:t>Product</a:t>
            </a:r>
            <a:r>
              <a:rPr lang="sl-SI" dirty="0"/>
              <a:t> </a:t>
            </a:r>
            <a:r>
              <a:rPr lang="sl-SI" dirty="0" err="1"/>
              <a:t>Owner</a:t>
            </a:r>
            <a:r>
              <a:rPr lang="sl-SI" dirty="0"/>
              <a:t> </a:t>
            </a:r>
            <a:r>
              <a:rPr lang="sl-SI" dirty="0" err="1"/>
              <a:t>replacement</a:t>
            </a:r>
            <a:endParaRPr lang="sl-SI" dirty="0"/>
          </a:p>
          <a:p>
            <a:pPr lvl="1"/>
            <a:r>
              <a:rPr lang="sl-SI" dirty="0"/>
              <a:t>Carlo Baffa (INAF) -&gt; Ivana Novak (Cosylab CH)</a:t>
            </a:r>
          </a:p>
        </p:txBody>
      </p:sp>
      <p:sp>
        <p:nvSpPr>
          <p:cNvPr id="4" name="AutoShape 2" descr="IMG_0191">
            <a:extLst>
              <a:ext uri="{FF2B5EF4-FFF2-40B4-BE49-F238E27FC236}">
                <a16:creationId xmlns:a16="http://schemas.microsoft.com/office/drawing/2014/main" id="{9E64B910-1232-68F2-3267-0A7104EF6F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9D44F9-3A63-DEE0-7F84-19C97FB42CCD}"/>
              </a:ext>
            </a:extLst>
          </p:cNvPr>
          <p:cNvSpPr txBox="1"/>
          <p:nvPr/>
        </p:nvSpPr>
        <p:spPr>
          <a:xfrm>
            <a:off x="7084400" y="6285821"/>
            <a:ext cx="4195379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sl-SI" sz="1400" dirty="0"/>
              <a:t>PI Planning in Einhoven, Netherlands, </a:t>
            </a:r>
            <a:r>
              <a:rPr lang="sl-SI" sz="1400" dirty="0" err="1"/>
              <a:t>March</a:t>
            </a:r>
            <a:r>
              <a:rPr lang="sl-SI" sz="1400" dirty="0"/>
              <a:t> 2026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8FBC01-914A-7B7D-D76E-56BF4A797DEF}"/>
              </a:ext>
            </a:extLst>
          </p:cNvPr>
          <p:cNvSpPr txBox="1"/>
          <p:nvPr/>
        </p:nvSpPr>
        <p:spPr>
          <a:xfrm>
            <a:off x="241436" y="4738773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O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bservation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M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anagement and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ontrol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83E48C-8E35-74AF-B6BA-D938C0819936}"/>
              </a:ext>
            </a:extLst>
          </p:cNvPr>
          <p:cNvSpPr txBox="1"/>
          <p:nvPr/>
        </p:nvSpPr>
        <p:spPr>
          <a:xfrm>
            <a:off x="241436" y="5288340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A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gile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R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elease</a:t>
            </a:r>
            <a:endParaRPr lang="sl-SI" sz="900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rain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A04D655-9164-F23F-55DC-85D9C62AFB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9" b="8051"/>
          <a:stretch>
            <a:fillRect/>
          </a:stretch>
        </p:blipFill>
        <p:spPr>
          <a:xfrm>
            <a:off x="6563053" y="2322704"/>
            <a:ext cx="548207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76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49381-E82B-C2E5-4AFB-8E9FC3205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E4586-5EFC-3A83-3B96-244458DE0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Products</a:t>
            </a:r>
            <a:endParaRPr lang="en-SI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89BCB52-F9C1-AE83-1A1D-25BF3C445985}"/>
              </a:ext>
            </a:extLst>
          </p:cNvPr>
          <p:cNvSpPr/>
          <p:nvPr/>
        </p:nvSpPr>
        <p:spPr>
          <a:xfrm>
            <a:off x="552000" y="1637999"/>
            <a:ext cx="5337458" cy="22147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CSP.LMC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CFAF8E8-6A44-765F-E8ED-F1FF0336906F}"/>
              </a:ext>
            </a:extLst>
          </p:cNvPr>
          <p:cNvSpPr/>
          <p:nvPr/>
        </p:nvSpPr>
        <p:spPr>
          <a:xfrm>
            <a:off x="6522141" y="1638001"/>
            <a:ext cx="5337458" cy="22147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PSS.LMC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4A2B8D7-DEF4-0A7D-F1DF-AD6EEDC6EBE3}"/>
              </a:ext>
            </a:extLst>
          </p:cNvPr>
          <p:cNvSpPr/>
          <p:nvPr/>
        </p:nvSpPr>
        <p:spPr>
          <a:xfrm>
            <a:off x="552000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Taranta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07A8F25-705A-940E-0583-74512869D330}"/>
              </a:ext>
            </a:extLst>
          </p:cNvPr>
          <p:cNvSpPr/>
          <p:nvPr/>
        </p:nvSpPr>
        <p:spPr>
          <a:xfrm>
            <a:off x="6522141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IC@MS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A218828-7CC2-DD2C-0072-9579235C4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8" y="2745378"/>
            <a:ext cx="1216126" cy="82570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70FF0842-01DD-38DC-2A9E-0EE04CBCB16B}"/>
              </a:ext>
            </a:extLst>
          </p:cNvPr>
          <p:cNvSpPr txBox="1"/>
          <p:nvPr/>
        </p:nvSpPr>
        <p:spPr>
          <a:xfrm>
            <a:off x="2255921" y="1804737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Control Layer of CSP as a </a:t>
            </a:r>
            <a:r>
              <a:rPr lang="sl-SI" sz="1200" dirty="0" err="1"/>
              <a:t>whole</a:t>
            </a:r>
            <a:endParaRPr lang="sl-S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Ensuring</a:t>
            </a:r>
            <a:r>
              <a:rPr lang="sl-SI" sz="1200" dirty="0"/>
              <a:t> CSP </a:t>
            </a:r>
            <a:r>
              <a:rPr lang="sl-SI" sz="1200" dirty="0" err="1"/>
              <a:t>acts</a:t>
            </a:r>
            <a:r>
              <a:rPr lang="sl-SI" sz="1200" dirty="0"/>
              <a:t> as a </a:t>
            </a:r>
            <a:r>
              <a:rPr lang="sl-SI" sz="1200" dirty="0" err="1"/>
              <a:t>single</a:t>
            </a:r>
            <a:r>
              <a:rPr lang="sl-SI" sz="1200" dirty="0"/>
              <a:t> </a:t>
            </a:r>
            <a:r>
              <a:rPr lang="sl-SI" sz="1200" dirty="0" err="1"/>
              <a:t>unit</a:t>
            </a:r>
            <a:r>
              <a:rPr lang="sl-SI" sz="1200" dirty="0"/>
              <a:t> </a:t>
            </a:r>
            <a:r>
              <a:rPr lang="sl-SI" sz="1200" dirty="0" err="1"/>
              <a:t>interfacing</a:t>
            </a:r>
            <a:r>
              <a:rPr lang="sl-SI" sz="1200" dirty="0"/>
              <a:t> with TMC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Coordinating</a:t>
            </a:r>
            <a:r>
              <a:rPr lang="sl-SI" sz="1200" dirty="0"/>
              <a:t> workflow between CBF, PSS and PST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Managing commands, reporting monitoring data, aggregating status</a:t>
            </a:r>
            <a:endParaRPr lang="en-US" sz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A012ACEF-77E6-1E0C-60F5-FF77CD5073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0" y="5509233"/>
            <a:ext cx="1704691" cy="9887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925111D2-40C5-232C-FFB1-2C205D73D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41" y="5509233"/>
            <a:ext cx="1696452" cy="988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17C297-A9EB-F5B0-AF61-67ED8E7AA8CE}"/>
              </a:ext>
            </a:extLst>
          </p:cNvPr>
          <p:cNvSpPr txBox="1"/>
          <p:nvPr/>
        </p:nvSpPr>
        <p:spPr>
          <a:xfrm>
            <a:off x="2255921" y="4432419"/>
            <a:ext cx="3477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Web UI tool developed in collaboration with MaxIV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Used for engineering dashboards and by development teams for testing, integration and demos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Dashboards can be built by anyone using specialized widgets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75117C-72AA-672F-739D-8C87049BF1DF}"/>
              </a:ext>
            </a:extLst>
          </p:cNvPr>
          <p:cNvSpPr txBox="1"/>
          <p:nvPr/>
        </p:nvSpPr>
        <p:spPr>
          <a:xfrm>
            <a:off x="8218593" y="1804736"/>
            <a:ext cx="3477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Cheetah = </a:t>
            </a:r>
            <a:r>
              <a:rPr lang="en-US" sz="1200" dirty="0"/>
              <a:t>a set of computational pipelines for processing beamformed dat</a:t>
            </a:r>
            <a:r>
              <a:rPr lang="sl-SI" sz="1200" dirty="0"/>
              <a:t>a and producing pulsar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PSS.LMC = Control layer of Pulsar Search component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Integration with CSP.LMC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0FFE85-78E3-2FB6-33E9-99579B451F6B}"/>
              </a:ext>
            </a:extLst>
          </p:cNvPr>
          <p:cNvSpPr txBox="1"/>
          <p:nvPr/>
        </p:nvSpPr>
        <p:spPr>
          <a:xfrm>
            <a:off x="8218593" y="4432419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l-SI" sz="1200" dirty="0"/>
              <a:t>I</a:t>
            </a:r>
            <a:r>
              <a:rPr lang="en-US" sz="1200" dirty="0"/>
              <a:t>nterface layer for the SKA Alarm Management System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Connects applications and operator interfaces to alarm services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Provides access to current alarms, states, and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EAB7CAC-0E19-43B6-BE7D-E4DD2A032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141" y="2305579"/>
            <a:ext cx="1213189" cy="15493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FBF9134-3BF8-09C8-6AD5-70FF0F7925A8}"/>
              </a:ext>
            </a:extLst>
          </p:cNvPr>
          <p:cNvSpPr txBox="1"/>
          <p:nvPr/>
        </p:nvSpPr>
        <p:spPr>
          <a:xfrm>
            <a:off x="-68312" y="4567722"/>
            <a:ext cx="10671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orrelator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and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B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eam</a:t>
            </a:r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F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ormer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A00FC8-AC7B-D7CF-D1B0-E6282661543C}"/>
              </a:ext>
            </a:extLst>
          </p:cNvPr>
          <p:cNvSpPr txBox="1"/>
          <p:nvPr/>
        </p:nvSpPr>
        <p:spPr>
          <a:xfrm>
            <a:off x="-68313" y="2718226"/>
            <a:ext cx="112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ul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ar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earch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1D7275-BD0D-1471-1B66-C161BAB28C10}"/>
              </a:ext>
            </a:extLst>
          </p:cNvPr>
          <p:cNvSpPr txBox="1"/>
          <p:nvPr/>
        </p:nvSpPr>
        <p:spPr>
          <a:xfrm>
            <a:off x="-67935" y="3121204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L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ocal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M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onitoring and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ontrol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278C607-1BCD-DD9F-B08A-D6E9231F1FFB}"/>
              </a:ext>
            </a:extLst>
          </p:cNvPr>
          <p:cNvSpPr txBox="1"/>
          <p:nvPr/>
        </p:nvSpPr>
        <p:spPr>
          <a:xfrm>
            <a:off x="-68313" y="3770443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elescope</a:t>
            </a:r>
            <a:endParaRPr lang="sl-SI" sz="9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M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onitoring and</a:t>
            </a:r>
          </a:p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rontrol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5AC3B1-7546-D08C-8746-D66B55B117CE}"/>
              </a:ext>
            </a:extLst>
          </p:cNvPr>
          <p:cNvSpPr txBox="1"/>
          <p:nvPr/>
        </p:nvSpPr>
        <p:spPr>
          <a:xfrm>
            <a:off x="-68313" y="2179693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entral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ignal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rocessor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D2395A4-596C-7597-4398-9C2B5C30E073}"/>
              </a:ext>
            </a:extLst>
          </p:cNvPr>
          <p:cNvSpPr txBox="1"/>
          <p:nvPr/>
        </p:nvSpPr>
        <p:spPr>
          <a:xfrm>
            <a:off x="-52098" y="5140445"/>
            <a:ext cx="112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ul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ar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iming</a:t>
            </a:r>
            <a:endParaRPr lang="sl-SI" sz="9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256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2631B-B013-EEF6-3CC6-D9497C38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Products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E43DF7-2CE8-60A2-2A4A-C6EFFE556549}"/>
              </a:ext>
            </a:extLst>
          </p:cNvPr>
          <p:cNvCxnSpPr>
            <a:cxnSpLocks/>
          </p:cNvCxnSpPr>
          <p:nvPr/>
        </p:nvCxnSpPr>
        <p:spPr>
          <a:xfrm>
            <a:off x="123534" y="4326358"/>
            <a:ext cx="1189501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4A74CE-045B-3368-BE1D-3E00BAE102D8}"/>
              </a:ext>
            </a:extLst>
          </p:cNvPr>
          <p:cNvSpPr txBox="1"/>
          <p:nvPr/>
        </p:nvSpPr>
        <p:spPr>
          <a:xfrm>
            <a:off x="9367631" y="2454964"/>
            <a:ext cx="24935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Components</a:t>
            </a:r>
            <a:r>
              <a:rPr lang="sl-SI" sz="1400" dirty="0"/>
              <a:t> of </a:t>
            </a:r>
            <a:r>
              <a:rPr lang="sl-SI" sz="1400" dirty="0" err="1"/>
              <a:t>telescope</a:t>
            </a:r>
            <a:r>
              <a:rPr lang="sl-SI" sz="1400" dirty="0"/>
              <a:t> </a:t>
            </a:r>
            <a:r>
              <a:rPr lang="sl-SI" sz="1400" dirty="0" err="1"/>
              <a:t>control</a:t>
            </a:r>
            <a:r>
              <a:rPr lang="sl-SI" sz="1400" dirty="0"/>
              <a:t> </a:t>
            </a:r>
            <a:r>
              <a:rPr lang="sl-SI" sz="1400" dirty="0" err="1"/>
              <a:t>system</a:t>
            </a: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TANGO </a:t>
            </a:r>
            <a:r>
              <a:rPr lang="sl-SI" sz="1400" dirty="0" err="1"/>
              <a:t>based</a:t>
            </a:r>
            <a:endParaRPr lang="en-US" sz="1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13FA2AD-EBC1-3529-1C08-6E6B6EDEC203}"/>
              </a:ext>
            </a:extLst>
          </p:cNvPr>
          <p:cNvSpPr txBox="1"/>
          <p:nvPr/>
        </p:nvSpPr>
        <p:spPr>
          <a:xfrm>
            <a:off x="9367631" y="4788572"/>
            <a:ext cx="2493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UI </a:t>
            </a:r>
            <a:r>
              <a:rPr lang="sl-SI" sz="1400" dirty="0" err="1"/>
              <a:t>tools</a:t>
            </a:r>
            <a:endParaRPr lang="sl-SI" sz="1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0E8303-61B1-0312-B8D3-551B6F389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882" y="2344162"/>
            <a:ext cx="8699276" cy="17238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D29EE7-7E21-5A78-1543-4888CFD899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82" y="4678091"/>
            <a:ext cx="8666102" cy="175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34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021C9-9A44-F651-B92F-7184ECA1E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66D37-96A5-B109-882A-C7CA47CF8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Taranta</a:t>
            </a:r>
            <a:endParaRPr lang="en-SI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41ED1CB-C9B0-2FF4-37CD-843C575B2F5C}"/>
              </a:ext>
            </a:extLst>
          </p:cNvPr>
          <p:cNvSpPr/>
          <p:nvPr/>
        </p:nvSpPr>
        <p:spPr>
          <a:xfrm>
            <a:off x="552000" y="1637999"/>
            <a:ext cx="5337458" cy="22147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CSP.LMC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BF98806-FD10-E52A-D9D9-29F11C01C50F}"/>
              </a:ext>
            </a:extLst>
          </p:cNvPr>
          <p:cNvSpPr/>
          <p:nvPr/>
        </p:nvSpPr>
        <p:spPr>
          <a:xfrm>
            <a:off x="6522141" y="1638001"/>
            <a:ext cx="5337458" cy="22147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PSS.LMC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3D17FE8-94B1-FD80-428F-9188A243A8D0}"/>
              </a:ext>
            </a:extLst>
          </p:cNvPr>
          <p:cNvSpPr/>
          <p:nvPr/>
        </p:nvSpPr>
        <p:spPr>
          <a:xfrm>
            <a:off x="552000" y="4283241"/>
            <a:ext cx="5337458" cy="22147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Taranta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0ACE7BF-98EB-7CAF-942C-E0C4D821643B}"/>
              </a:ext>
            </a:extLst>
          </p:cNvPr>
          <p:cNvSpPr/>
          <p:nvPr/>
        </p:nvSpPr>
        <p:spPr>
          <a:xfrm>
            <a:off x="6522141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IC@MS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D73947C5-3D12-CAD3-C9AC-A882B20A5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8" y="2745378"/>
            <a:ext cx="1216126" cy="82570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77F3D4E-FF2F-4E09-DBB2-6FFA40413C40}"/>
              </a:ext>
            </a:extLst>
          </p:cNvPr>
          <p:cNvSpPr txBox="1"/>
          <p:nvPr/>
        </p:nvSpPr>
        <p:spPr>
          <a:xfrm>
            <a:off x="2255921" y="1804737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Control Layer of CSP as a </a:t>
            </a:r>
            <a:r>
              <a:rPr lang="sl-SI" sz="1200" dirty="0" err="1"/>
              <a:t>whole</a:t>
            </a:r>
            <a:endParaRPr lang="sl-S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Ensuring</a:t>
            </a:r>
            <a:r>
              <a:rPr lang="sl-SI" sz="1200" dirty="0"/>
              <a:t> CSP </a:t>
            </a:r>
            <a:r>
              <a:rPr lang="sl-SI" sz="1200" dirty="0" err="1"/>
              <a:t>acts</a:t>
            </a:r>
            <a:r>
              <a:rPr lang="sl-SI" sz="1200" dirty="0"/>
              <a:t> as a </a:t>
            </a:r>
            <a:r>
              <a:rPr lang="sl-SI" sz="1200" dirty="0" err="1"/>
              <a:t>single</a:t>
            </a:r>
            <a:r>
              <a:rPr lang="sl-SI" sz="1200" dirty="0"/>
              <a:t> </a:t>
            </a:r>
            <a:r>
              <a:rPr lang="sl-SI" sz="1200" dirty="0" err="1"/>
              <a:t>unit</a:t>
            </a:r>
            <a:r>
              <a:rPr lang="sl-SI" sz="1200" dirty="0"/>
              <a:t> </a:t>
            </a:r>
            <a:r>
              <a:rPr lang="sl-SI" sz="1200" dirty="0" err="1"/>
              <a:t>interfacing</a:t>
            </a:r>
            <a:r>
              <a:rPr lang="sl-SI" sz="1200" dirty="0"/>
              <a:t> with TMC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Coordinating</a:t>
            </a:r>
            <a:r>
              <a:rPr lang="sl-SI" sz="1200" dirty="0"/>
              <a:t> workflow between CBF, PSS and PST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Managing commands, reporting monitoring data, aggregating status</a:t>
            </a:r>
            <a:endParaRPr lang="en-US" sz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58656BE-3432-5104-EE8D-329E09B75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0" y="5509233"/>
            <a:ext cx="1704691" cy="9887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95D70EE-AE29-AA3D-AA29-7A641140D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41" y="5509233"/>
            <a:ext cx="1696452" cy="988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7A057B-80B4-DA5E-E80F-B352BF2234A1}"/>
              </a:ext>
            </a:extLst>
          </p:cNvPr>
          <p:cNvSpPr txBox="1"/>
          <p:nvPr/>
        </p:nvSpPr>
        <p:spPr>
          <a:xfrm>
            <a:off x="2255921" y="4432419"/>
            <a:ext cx="3477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Web UI tool developed in collaboration with MaxIV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Used for engineering dashboards and by development teams for testing, integration and demos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Dashboards can be built by anyone using specialized widgets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38443F-A4E5-0974-A4CA-285E9D1328B6}"/>
              </a:ext>
            </a:extLst>
          </p:cNvPr>
          <p:cNvSpPr txBox="1"/>
          <p:nvPr/>
        </p:nvSpPr>
        <p:spPr>
          <a:xfrm>
            <a:off x="8218593" y="1804736"/>
            <a:ext cx="3477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Cheetah = </a:t>
            </a:r>
            <a:r>
              <a:rPr lang="en-US" sz="1200" dirty="0"/>
              <a:t>a set of computational pipelines for processing beamformed dat</a:t>
            </a:r>
            <a:r>
              <a:rPr lang="sl-SI" sz="1200" dirty="0"/>
              <a:t>a and producing pulsar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PSS.LMC = Control layer of Pulsar Search component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Integration with CSP.LMC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6BFB1E-A41A-4850-15A3-7238BF4AE8A5}"/>
              </a:ext>
            </a:extLst>
          </p:cNvPr>
          <p:cNvSpPr txBox="1"/>
          <p:nvPr/>
        </p:nvSpPr>
        <p:spPr>
          <a:xfrm>
            <a:off x="8218593" y="4432419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l-SI" sz="1200" dirty="0"/>
              <a:t>I</a:t>
            </a:r>
            <a:r>
              <a:rPr lang="en-US" sz="1200" dirty="0"/>
              <a:t>nterface layer for the SKA Alarm Management System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Connects applications and operator interfaces to alarm services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Provides access to current alarms, states, and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2A87E62-0BBE-6751-B980-8461D2032E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141" y="2305579"/>
            <a:ext cx="1213189" cy="154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37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FEEEE-C3FC-B297-E7AB-6D55B0CB1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Taranta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E725940-FA34-ACF5-4834-B5100D5853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624"/>
          <a:stretch>
            <a:fillRect/>
          </a:stretch>
        </p:blipFill>
        <p:spPr>
          <a:xfrm>
            <a:off x="2141621" y="1130164"/>
            <a:ext cx="9829799" cy="540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38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23D8C-EC2F-06E0-AFDD-2742FC3B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Taranta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2D61AAC-02B1-E2C7-40FB-189DE0EC1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048" y="1059675"/>
            <a:ext cx="9924164" cy="55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03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886EE-48B5-1B4A-5754-F78E72927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9FCE2-3461-D979-A9E6-904A58B13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IC@MS</a:t>
            </a:r>
            <a:endParaRPr lang="en-SI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46784A2-C57B-5A43-464F-76C4666A07D3}"/>
              </a:ext>
            </a:extLst>
          </p:cNvPr>
          <p:cNvSpPr/>
          <p:nvPr/>
        </p:nvSpPr>
        <p:spPr>
          <a:xfrm>
            <a:off x="552000" y="1637999"/>
            <a:ext cx="5337458" cy="22147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CSP.LMC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19B648B-5A72-E884-840D-DB6CE9BF9178}"/>
              </a:ext>
            </a:extLst>
          </p:cNvPr>
          <p:cNvSpPr/>
          <p:nvPr/>
        </p:nvSpPr>
        <p:spPr>
          <a:xfrm>
            <a:off x="6522141" y="1638001"/>
            <a:ext cx="5337458" cy="22147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PSS.LMC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CDAB35C-14BD-FC4C-927D-E28CAE91963F}"/>
              </a:ext>
            </a:extLst>
          </p:cNvPr>
          <p:cNvSpPr/>
          <p:nvPr/>
        </p:nvSpPr>
        <p:spPr>
          <a:xfrm>
            <a:off x="552000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Taranta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A996E26-0E21-F5A0-7B2F-0AC113DC569F}"/>
              </a:ext>
            </a:extLst>
          </p:cNvPr>
          <p:cNvSpPr/>
          <p:nvPr/>
        </p:nvSpPr>
        <p:spPr>
          <a:xfrm>
            <a:off x="6522141" y="4283241"/>
            <a:ext cx="5337458" cy="221475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IC@MS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638350CA-CB59-D929-B978-8E6695A18B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8" y="2745378"/>
            <a:ext cx="1216126" cy="82570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0CC7428A-ECC6-4F8B-A375-1EC5CE1C29DF}"/>
              </a:ext>
            </a:extLst>
          </p:cNvPr>
          <p:cNvSpPr txBox="1"/>
          <p:nvPr/>
        </p:nvSpPr>
        <p:spPr>
          <a:xfrm>
            <a:off x="2255921" y="1804737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Control Layer of CSP as a </a:t>
            </a:r>
            <a:r>
              <a:rPr lang="sl-SI" sz="1200" dirty="0" err="1"/>
              <a:t>whole</a:t>
            </a:r>
            <a:endParaRPr lang="sl-S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Ensuring</a:t>
            </a:r>
            <a:r>
              <a:rPr lang="sl-SI" sz="1200" dirty="0"/>
              <a:t> CSP </a:t>
            </a:r>
            <a:r>
              <a:rPr lang="sl-SI" sz="1200" dirty="0" err="1"/>
              <a:t>acts</a:t>
            </a:r>
            <a:r>
              <a:rPr lang="sl-SI" sz="1200" dirty="0"/>
              <a:t> as a </a:t>
            </a:r>
            <a:r>
              <a:rPr lang="sl-SI" sz="1200" dirty="0" err="1"/>
              <a:t>single</a:t>
            </a:r>
            <a:r>
              <a:rPr lang="sl-SI" sz="1200" dirty="0"/>
              <a:t> </a:t>
            </a:r>
            <a:r>
              <a:rPr lang="sl-SI" sz="1200" dirty="0" err="1"/>
              <a:t>unit</a:t>
            </a:r>
            <a:r>
              <a:rPr lang="sl-SI" sz="1200" dirty="0"/>
              <a:t> </a:t>
            </a:r>
            <a:r>
              <a:rPr lang="sl-SI" sz="1200" dirty="0" err="1"/>
              <a:t>interfacing</a:t>
            </a:r>
            <a:r>
              <a:rPr lang="sl-SI" sz="1200" dirty="0"/>
              <a:t> with TMC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Coordinating</a:t>
            </a:r>
            <a:r>
              <a:rPr lang="sl-SI" sz="1200" dirty="0"/>
              <a:t> workflow between CBF, PSS and PST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Managing commands, reporting monitoring data, aggregating status</a:t>
            </a:r>
            <a:endParaRPr lang="en-US" sz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FA06DB3-2825-E914-532A-73AD21FA4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0" y="5509233"/>
            <a:ext cx="1704691" cy="9887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EAC41DA3-F8A9-2909-BFB4-2FBFBE07E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41" y="5509233"/>
            <a:ext cx="1696452" cy="988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DE5896-2221-F5B6-3E8B-E77F3AE50609}"/>
              </a:ext>
            </a:extLst>
          </p:cNvPr>
          <p:cNvSpPr txBox="1"/>
          <p:nvPr/>
        </p:nvSpPr>
        <p:spPr>
          <a:xfrm>
            <a:off x="2255921" y="4432419"/>
            <a:ext cx="3477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Web UI tool developed in collaboration with MaxIV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Used for engineering dashboards and by development teams for testing, integration and demos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Dashboards can be built by anyone using specialized widgets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6A8769-C704-FB76-E135-05025D47AC91}"/>
              </a:ext>
            </a:extLst>
          </p:cNvPr>
          <p:cNvSpPr txBox="1"/>
          <p:nvPr/>
        </p:nvSpPr>
        <p:spPr>
          <a:xfrm>
            <a:off x="8218593" y="1804736"/>
            <a:ext cx="3477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Cheetah = </a:t>
            </a:r>
            <a:r>
              <a:rPr lang="en-US" sz="1200" dirty="0"/>
              <a:t>a set of computational pipelines for processing beamformed dat</a:t>
            </a:r>
            <a:r>
              <a:rPr lang="sl-SI" sz="1200" dirty="0"/>
              <a:t>a and producing pulsar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PSS.LMC = Control layer of Pulsar Search component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Integration with CSP.LMC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BA303E-D720-2A81-7278-0D0A5426BE5A}"/>
              </a:ext>
            </a:extLst>
          </p:cNvPr>
          <p:cNvSpPr txBox="1"/>
          <p:nvPr/>
        </p:nvSpPr>
        <p:spPr>
          <a:xfrm>
            <a:off x="8218593" y="4432419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l-SI" sz="1200" dirty="0"/>
              <a:t>I</a:t>
            </a:r>
            <a:r>
              <a:rPr lang="en-US" sz="1200" dirty="0"/>
              <a:t>nterface layer for the SKA Alarm Management System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Connects applications and operator interfaces to alarm services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Provides access to current alarms, states, and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39B142-E77C-CFBF-F99E-7AA0E28F6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141" y="2305579"/>
            <a:ext cx="1213189" cy="154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857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224BA-475B-9466-94D4-9A887AD4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</p:spPr>
        <p:txBody>
          <a:bodyPr anchor="ctr">
            <a:normAutofit/>
          </a:bodyPr>
          <a:lstStyle/>
          <a:p>
            <a:r>
              <a:rPr lang="sl-SI" dirty="0"/>
              <a:t>IC@MS (</a:t>
            </a:r>
            <a:r>
              <a:rPr lang="en-US" b="1" dirty="0"/>
              <a:t>I</a:t>
            </a:r>
            <a:r>
              <a:rPr lang="en-US" dirty="0"/>
              <a:t>ntegrated </a:t>
            </a:r>
            <a:r>
              <a:rPr lang="en-US" b="1" dirty="0"/>
              <a:t>C</a:t>
            </a:r>
            <a:r>
              <a:rPr lang="en-US" dirty="0"/>
              <a:t>ontrol </a:t>
            </a:r>
            <a:r>
              <a:rPr lang="en-US" b="1" dirty="0"/>
              <a:t>A</a:t>
            </a:r>
            <a:r>
              <a:rPr lang="en-US" dirty="0"/>
              <a:t>larm </a:t>
            </a:r>
            <a:r>
              <a:rPr lang="en-US" b="1" dirty="0"/>
              <a:t>M</a:t>
            </a:r>
            <a:r>
              <a:rPr lang="en-US" dirty="0"/>
              <a:t>anagement </a:t>
            </a:r>
            <a:r>
              <a:rPr lang="en-US" b="1" dirty="0"/>
              <a:t>S</a:t>
            </a:r>
            <a:r>
              <a:rPr lang="en-US" dirty="0"/>
              <a:t>ystem</a:t>
            </a:r>
            <a:r>
              <a:rPr lang="sl-SI" dirty="0"/>
              <a:t>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46E83-A95E-D4C2-E19C-FDC354B1CB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00" y="1637999"/>
            <a:ext cx="5560542" cy="4860000"/>
          </a:xfrm>
        </p:spPr>
        <p:txBody>
          <a:bodyPr>
            <a:normAutofit fontScale="92500" lnSpcReduction="20000"/>
          </a:bodyPr>
          <a:lstStyle/>
          <a:p>
            <a:r>
              <a:rPr lang="sl-SI" dirty="0"/>
              <a:t>T</a:t>
            </a:r>
            <a:r>
              <a:rPr lang="en-US" dirty="0"/>
              <a:t>housands of devices continuously publish telemetry and state information. </a:t>
            </a:r>
            <a:endParaRPr lang="sl-SI" dirty="0"/>
          </a:p>
          <a:p>
            <a:r>
              <a:rPr lang="en-US" dirty="0"/>
              <a:t>Operators must be able to detect abnormal conditions quickly and react appropriately.</a:t>
            </a:r>
            <a:endParaRPr lang="sl-SI" dirty="0"/>
          </a:p>
          <a:p>
            <a:r>
              <a:rPr lang="en-US" b="1" dirty="0"/>
              <a:t>IC@MS receives events from Tango devices</a:t>
            </a:r>
            <a:r>
              <a:rPr lang="en-US" dirty="0"/>
              <a:t> and </a:t>
            </a:r>
            <a:r>
              <a:rPr lang="en-US" b="1" dirty="0"/>
              <a:t>evaluates</a:t>
            </a:r>
            <a:r>
              <a:rPr lang="en-US" dirty="0"/>
              <a:t> them against configurable alarm </a:t>
            </a:r>
            <a:r>
              <a:rPr lang="en-US" b="1" dirty="0"/>
              <a:t>rules</a:t>
            </a:r>
            <a:r>
              <a:rPr lang="en-US" dirty="0"/>
              <a:t>. When a rule is </a:t>
            </a:r>
            <a:r>
              <a:rPr lang="en-US" b="1" dirty="0"/>
              <a:t>triggered</a:t>
            </a:r>
            <a:r>
              <a:rPr lang="en-US" dirty="0"/>
              <a:t>, the system </a:t>
            </a:r>
            <a:r>
              <a:rPr lang="en-US" b="1" dirty="0"/>
              <a:t>generates an alarm</a:t>
            </a:r>
            <a:r>
              <a:rPr lang="en-US" dirty="0"/>
              <a:t> that can be </a:t>
            </a:r>
            <a:r>
              <a:rPr lang="en-US" b="1" dirty="0"/>
              <a:t>displayed</a:t>
            </a:r>
            <a:r>
              <a:rPr lang="en-US" dirty="0"/>
              <a:t> to operators or consumed by other software components.</a:t>
            </a:r>
          </a:p>
          <a:p>
            <a:r>
              <a:rPr lang="en-US" dirty="0"/>
              <a:t>IC@MS provides:</a:t>
            </a:r>
            <a:endParaRPr lang="sl-SI" dirty="0"/>
          </a:p>
          <a:p>
            <a:pPr lvl="1"/>
            <a:r>
              <a:rPr lang="en-US" dirty="0"/>
              <a:t>alarm rule evaluation</a:t>
            </a:r>
          </a:p>
          <a:p>
            <a:pPr lvl="1" fontAlgn="base"/>
            <a:r>
              <a:rPr lang="en-US" dirty="0"/>
              <a:t>alarm state management</a:t>
            </a:r>
          </a:p>
          <a:p>
            <a:pPr lvl="1" fontAlgn="base"/>
            <a:r>
              <a:rPr lang="en-US" dirty="0"/>
              <a:t>alarm history</a:t>
            </a:r>
          </a:p>
          <a:p>
            <a:pPr lvl="1" fontAlgn="base"/>
            <a:r>
              <a:rPr lang="en-US" dirty="0"/>
              <a:t>integration with Tango-based control systems</a:t>
            </a:r>
            <a:endParaRPr lang="sl-SI" dirty="0"/>
          </a:p>
          <a:p>
            <a:pPr lvl="1" fontAlgn="base"/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9DDB68-88A9-A758-6C8B-0693F8F2F5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670" y="2448491"/>
            <a:ext cx="5560542" cy="32390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7329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14E8B-2AD5-7638-08DC-AB1B32B4B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71536-2DEF-4F6F-D004-B8D47A191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Products</a:t>
            </a:r>
            <a:endParaRPr lang="en-SI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843643-27D6-9003-19DC-A633CDC7A26B}"/>
              </a:ext>
            </a:extLst>
          </p:cNvPr>
          <p:cNvSpPr/>
          <p:nvPr/>
        </p:nvSpPr>
        <p:spPr>
          <a:xfrm>
            <a:off x="552000" y="1637999"/>
            <a:ext cx="5337458" cy="22147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CSP.LMC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D2EE22-851D-1677-C380-EC08C534FABA}"/>
              </a:ext>
            </a:extLst>
          </p:cNvPr>
          <p:cNvSpPr/>
          <p:nvPr/>
        </p:nvSpPr>
        <p:spPr>
          <a:xfrm>
            <a:off x="6522141" y="1638001"/>
            <a:ext cx="5337458" cy="221475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PSS.LMC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E94414C-41AE-5A84-DF5D-995DAD04465A}"/>
              </a:ext>
            </a:extLst>
          </p:cNvPr>
          <p:cNvSpPr/>
          <p:nvPr/>
        </p:nvSpPr>
        <p:spPr>
          <a:xfrm>
            <a:off x="552000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Taranta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934FB31-E55C-25EF-E3CB-A2AC32034F1D}"/>
              </a:ext>
            </a:extLst>
          </p:cNvPr>
          <p:cNvSpPr/>
          <p:nvPr/>
        </p:nvSpPr>
        <p:spPr>
          <a:xfrm>
            <a:off x="6522141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IC@MS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33FD7708-C4B7-E36F-929F-948DE5E9E9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8" y="2745378"/>
            <a:ext cx="1216126" cy="82570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870885B-5F00-CCD6-208C-033127ABA58A}"/>
              </a:ext>
            </a:extLst>
          </p:cNvPr>
          <p:cNvSpPr txBox="1"/>
          <p:nvPr/>
        </p:nvSpPr>
        <p:spPr>
          <a:xfrm>
            <a:off x="2255921" y="1804737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Control Layer of CSP as a </a:t>
            </a:r>
            <a:r>
              <a:rPr lang="sl-SI" sz="1200" dirty="0" err="1"/>
              <a:t>whole</a:t>
            </a:r>
            <a:endParaRPr lang="sl-S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Ensuring</a:t>
            </a:r>
            <a:r>
              <a:rPr lang="sl-SI" sz="1200" dirty="0"/>
              <a:t> CSP </a:t>
            </a:r>
            <a:r>
              <a:rPr lang="sl-SI" sz="1200" dirty="0" err="1"/>
              <a:t>acts</a:t>
            </a:r>
            <a:r>
              <a:rPr lang="sl-SI" sz="1200" dirty="0"/>
              <a:t> as a </a:t>
            </a:r>
            <a:r>
              <a:rPr lang="sl-SI" sz="1200" dirty="0" err="1"/>
              <a:t>single</a:t>
            </a:r>
            <a:r>
              <a:rPr lang="sl-SI" sz="1200" dirty="0"/>
              <a:t> </a:t>
            </a:r>
            <a:r>
              <a:rPr lang="sl-SI" sz="1200" dirty="0" err="1"/>
              <a:t>unit</a:t>
            </a:r>
            <a:r>
              <a:rPr lang="sl-SI" sz="1200" dirty="0"/>
              <a:t> </a:t>
            </a:r>
            <a:r>
              <a:rPr lang="sl-SI" sz="1200" dirty="0" err="1"/>
              <a:t>interfacing</a:t>
            </a:r>
            <a:r>
              <a:rPr lang="sl-SI" sz="1200" dirty="0"/>
              <a:t> with TMC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Coordinating</a:t>
            </a:r>
            <a:r>
              <a:rPr lang="sl-SI" sz="1200" dirty="0"/>
              <a:t> workflow between CBF, PSS and PST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Managing commands, reporting monitoring data, aggregating status</a:t>
            </a:r>
            <a:endParaRPr lang="en-US" sz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CCA9AC8-3724-473C-E7A6-62068E4AD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0" y="5509233"/>
            <a:ext cx="1704691" cy="9887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2624B3DE-45FC-F60A-DC9E-020C9B28C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41" y="5509233"/>
            <a:ext cx="1696452" cy="988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F23777-9686-6CBE-A9B4-C499886EB191}"/>
              </a:ext>
            </a:extLst>
          </p:cNvPr>
          <p:cNvSpPr txBox="1"/>
          <p:nvPr/>
        </p:nvSpPr>
        <p:spPr>
          <a:xfrm>
            <a:off x="2255921" y="4432419"/>
            <a:ext cx="3477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Web UI tool developed in collaboration with MaxIV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Used for engineering dashboards and by development teams for testing, integration and demos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Dashboards can be built by anyone using specialized widgets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78519-F63A-E518-A3F2-0979AB63A17A}"/>
              </a:ext>
            </a:extLst>
          </p:cNvPr>
          <p:cNvSpPr txBox="1"/>
          <p:nvPr/>
        </p:nvSpPr>
        <p:spPr>
          <a:xfrm>
            <a:off x="8218593" y="1804736"/>
            <a:ext cx="3477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Cheetah = </a:t>
            </a:r>
            <a:r>
              <a:rPr lang="en-US" sz="1200" dirty="0"/>
              <a:t>a set of computational pipelines for processing beamformed dat</a:t>
            </a:r>
            <a:r>
              <a:rPr lang="sl-SI" sz="1200" dirty="0"/>
              <a:t>a and producing pulsar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PSS.LMC = Control layer of Pulsar Search component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Integration with CSP.LMC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076D9F-2ECF-D031-5CC6-7BB6C8264495}"/>
              </a:ext>
            </a:extLst>
          </p:cNvPr>
          <p:cNvSpPr txBox="1"/>
          <p:nvPr/>
        </p:nvSpPr>
        <p:spPr>
          <a:xfrm>
            <a:off x="8218593" y="4432419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l-SI" sz="1200" dirty="0"/>
              <a:t>I</a:t>
            </a:r>
            <a:r>
              <a:rPr lang="en-US" sz="1200" dirty="0"/>
              <a:t>nterface layer for the SKA Alarm Management System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Connects applications and operator interfaces to alarm services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Provides access to current alarms, states, and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9E50A09-3E72-79C8-BD08-66187D2F39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141" y="2305579"/>
            <a:ext cx="1213189" cy="154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191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ABB0A-5478-C37F-D8FF-AAE4AB192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40686-E322-0562-A4D5-B1DF3E315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Pulsar Search Integration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F8E623B-7D7B-C802-7F31-DD57740EA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8678" y="920423"/>
            <a:ext cx="4818184" cy="54382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268050-6568-B482-AFC0-480BDFC6A93A}"/>
              </a:ext>
            </a:extLst>
          </p:cNvPr>
          <p:cNvSpPr txBox="1"/>
          <p:nvPr/>
        </p:nvSpPr>
        <p:spPr>
          <a:xfrm>
            <a:off x="375138" y="1803951"/>
            <a:ext cx="5256567" cy="33855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600" b="1" dirty="0"/>
              <a:t>Last </a:t>
            </a:r>
            <a:r>
              <a:rPr lang="sl-SI" sz="1600" b="1" dirty="0" err="1"/>
              <a:t>year</a:t>
            </a:r>
            <a:endParaRPr lang="sl-SI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PSS.LMC </a:t>
            </a:r>
            <a:r>
              <a:rPr lang="sl-SI" sz="1400" dirty="0" err="1"/>
              <a:t>Subarray</a:t>
            </a:r>
            <a:r>
              <a:rPr lang="sl-SI" sz="1400" dirty="0"/>
              <a:t> and </a:t>
            </a:r>
            <a:r>
              <a:rPr lang="sl-SI" sz="1400" dirty="0" err="1"/>
              <a:t>Controller</a:t>
            </a:r>
            <a:r>
              <a:rPr lang="sl-SI" sz="1400" dirty="0"/>
              <a:t> </a:t>
            </a:r>
            <a:r>
              <a:rPr lang="sl-SI" sz="1400" dirty="0" err="1"/>
              <a:t>devices</a:t>
            </a:r>
            <a:r>
              <a:rPr lang="sl-SI" sz="1400" dirty="0"/>
              <a:t> </a:t>
            </a:r>
            <a:r>
              <a:rPr lang="sl-SI" sz="1400" dirty="0" err="1"/>
              <a:t>implementation</a:t>
            </a: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Integration with CSP.LMC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Allowing</a:t>
            </a:r>
            <a:r>
              <a:rPr lang="sl-SI" sz="1400" dirty="0"/>
              <a:t> for </a:t>
            </a:r>
            <a:r>
              <a:rPr lang="sl-SI" sz="1400" dirty="0" err="1"/>
              <a:t>first</a:t>
            </a:r>
            <a:r>
              <a:rPr lang="sl-SI" sz="1400" dirty="0"/>
              <a:t> </a:t>
            </a:r>
            <a:r>
              <a:rPr lang="sl-SI" sz="1400" dirty="0" err="1"/>
              <a:t>tests</a:t>
            </a:r>
            <a:r>
              <a:rPr lang="sl-SI" sz="1400" dirty="0"/>
              <a:t> of pulsar </a:t>
            </a:r>
            <a:r>
              <a:rPr lang="sl-SI" sz="1400" dirty="0" err="1"/>
              <a:t>detection</a:t>
            </a:r>
            <a:r>
              <a:rPr lang="sl-SI" sz="1400" dirty="0"/>
              <a:t> with real hardware </a:t>
            </a:r>
          </a:p>
          <a:p>
            <a:r>
              <a:rPr lang="sl-SI" sz="1400" dirty="0"/>
              <a:t>using </a:t>
            </a:r>
            <a:r>
              <a:rPr lang="sl-SI" sz="1400" dirty="0" err="1"/>
              <a:t>Low</a:t>
            </a:r>
            <a:r>
              <a:rPr lang="sl-SI" sz="1400" dirty="0"/>
              <a:t> ITF and data </a:t>
            </a:r>
            <a:r>
              <a:rPr lang="sl-SI" sz="1400" dirty="0" err="1"/>
              <a:t>from</a:t>
            </a:r>
            <a:r>
              <a:rPr lang="sl-SI" sz="1400" dirty="0"/>
              <a:t> </a:t>
            </a:r>
            <a:r>
              <a:rPr lang="sl-SI" sz="1400" dirty="0" err="1"/>
              <a:t>Low</a:t>
            </a:r>
            <a:r>
              <a:rPr lang="sl-SI" sz="1400" dirty="0"/>
              <a:t> </a:t>
            </a:r>
            <a:r>
              <a:rPr lang="sl-SI" sz="1400" dirty="0" err="1"/>
              <a:t>station</a:t>
            </a:r>
            <a:r>
              <a:rPr lang="sl-SI" sz="1400" dirty="0"/>
              <a:t> </a:t>
            </a:r>
          </a:p>
          <a:p>
            <a:endParaRPr lang="sl-SI" sz="1400" dirty="0"/>
          </a:p>
          <a:p>
            <a:r>
              <a:rPr lang="sl-SI" sz="1600" b="1" dirty="0" err="1"/>
              <a:t>Current</a:t>
            </a:r>
            <a:r>
              <a:rPr lang="sl-SI" sz="1600" b="1" dirty="0"/>
              <a:t> </a:t>
            </a:r>
            <a:r>
              <a:rPr lang="sl-SI" sz="1600" b="1" dirty="0" err="1"/>
              <a:t>focus</a:t>
            </a:r>
            <a:endParaRPr lang="sl-SI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Integration of RPC </a:t>
            </a:r>
            <a:r>
              <a:rPr lang="sl-SI" sz="1400" dirty="0" err="1"/>
              <a:t>protocol</a:t>
            </a:r>
            <a:r>
              <a:rPr lang="sl-SI" sz="1400" dirty="0"/>
              <a:t> to </a:t>
            </a:r>
            <a:r>
              <a:rPr lang="sl-SI" sz="1400" dirty="0" err="1"/>
              <a:t>expand</a:t>
            </a:r>
            <a:r>
              <a:rPr lang="sl-SI" sz="1400" dirty="0"/>
              <a:t> </a:t>
            </a:r>
            <a:r>
              <a:rPr lang="sl-SI" sz="1400" dirty="0" err="1"/>
              <a:t>the</a:t>
            </a:r>
            <a:r>
              <a:rPr lang="sl-SI" sz="1400" dirty="0"/>
              <a:t> </a:t>
            </a:r>
            <a:r>
              <a:rPr lang="sl-SI" sz="1400" dirty="0" err="1"/>
              <a:t>interface</a:t>
            </a:r>
            <a:r>
              <a:rPr lang="sl-SI" sz="1400" dirty="0"/>
              <a:t> between</a:t>
            </a:r>
          </a:p>
          <a:p>
            <a:r>
              <a:rPr lang="sl-SI" sz="1400" dirty="0"/>
              <a:t>Cheetah </a:t>
            </a:r>
            <a:r>
              <a:rPr lang="sl-SI" sz="1400" dirty="0" err="1"/>
              <a:t>application</a:t>
            </a:r>
            <a:r>
              <a:rPr lang="sl-SI" sz="1400" dirty="0"/>
              <a:t> and PSS.LMC Cheetah Ctrl Device</a:t>
            </a:r>
          </a:p>
          <a:p>
            <a:endParaRPr lang="sl-SI" sz="1400" dirty="0"/>
          </a:p>
          <a:p>
            <a:r>
              <a:rPr lang="sl-SI" sz="1600" b="1" dirty="0"/>
              <a:t>Future </a:t>
            </a:r>
            <a:r>
              <a:rPr lang="sl-SI" sz="1600" b="1" dirty="0" err="1"/>
              <a:t>work</a:t>
            </a:r>
            <a:endParaRPr lang="sl-SI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Expansion</a:t>
            </a:r>
            <a:r>
              <a:rPr lang="sl-SI" sz="1400" dirty="0"/>
              <a:t> of </a:t>
            </a:r>
            <a:r>
              <a:rPr lang="sl-SI" sz="1400" dirty="0" err="1"/>
              <a:t>interface</a:t>
            </a:r>
            <a:r>
              <a:rPr lang="sl-SI" sz="1400" dirty="0"/>
              <a:t> and </a:t>
            </a:r>
            <a:r>
              <a:rPr lang="sl-SI" sz="1400" dirty="0" err="1"/>
              <a:t>refinement</a:t>
            </a:r>
            <a:r>
              <a:rPr lang="sl-SI" sz="1400" dirty="0"/>
              <a:t> of </a:t>
            </a:r>
            <a:r>
              <a:rPr lang="sl-SI" sz="1400" dirty="0" err="1"/>
              <a:t>command</a:t>
            </a:r>
            <a:r>
              <a:rPr lang="sl-SI" sz="1400" dirty="0"/>
              <a:t> </a:t>
            </a:r>
            <a:r>
              <a:rPr lang="sl-SI" sz="1400" dirty="0" err="1"/>
              <a:t>behavior</a:t>
            </a: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Handling</a:t>
            </a:r>
            <a:r>
              <a:rPr lang="sl-SI" sz="1400" dirty="0"/>
              <a:t> of PULSAR_SEARCH mode in </a:t>
            </a:r>
            <a:r>
              <a:rPr lang="sl-SI" sz="1400" dirty="0" err="1"/>
              <a:t>the</a:t>
            </a:r>
            <a:r>
              <a:rPr lang="sl-SI" sz="1400" dirty="0"/>
              <a:t> </a:t>
            </a:r>
            <a:r>
              <a:rPr lang="sl-SI" sz="1400" dirty="0" err="1"/>
              <a:t>background</a:t>
            </a:r>
            <a:r>
              <a:rPr lang="sl-SI" sz="1400" dirty="0"/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Scaling</a:t>
            </a:r>
            <a:r>
              <a:rPr lang="sl-SI" sz="1400" dirty="0"/>
              <a:t> up to </a:t>
            </a:r>
            <a:r>
              <a:rPr lang="sl-SI" sz="1400" dirty="0" err="1"/>
              <a:t>planned</a:t>
            </a:r>
            <a:r>
              <a:rPr lang="sl-SI" sz="1400" dirty="0"/>
              <a:t> </a:t>
            </a:r>
            <a:r>
              <a:rPr lang="sl-SI" sz="1400" dirty="0" err="1"/>
              <a:t>number</a:t>
            </a:r>
            <a:r>
              <a:rPr lang="sl-SI" sz="1400" dirty="0"/>
              <a:t> of PSS </a:t>
            </a:r>
            <a:r>
              <a:rPr lang="sl-SI" sz="1400" dirty="0" err="1"/>
              <a:t>beams</a:t>
            </a: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Integration of PSS in </a:t>
            </a:r>
            <a:r>
              <a:rPr lang="sl-SI" sz="1400" dirty="0" err="1"/>
              <a:t>Mid</a:t>
            </a:r>
            <a:r>
              <a:rPr lang="sl-SI" sz="1400" dirty="0"/>
              <a:t> </a:t>
            </a:r>
            <a:r>
              <a:rPr lang="sl-SI" sz="1400" dirty="0" err="1"/>
              <a:t>telescope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6606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72494-32A9-1D07-C784-5DD4562E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DBBF3-33EF-AA43-66A3-CEFBB1E35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 err="1"/>
              <a:t>Products</a:t>
            </a:r>
            <a:endParaRPr lang="en-SI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BADA83-1437-BF54-665C-FD1227AF7426}"/>
              </a:ext>
            </a:extLst>
          </p:cNvPr>
          <p:cNvSpPr/>
          <p:nvPr/>
        </p:nvSpPr>
        <p:spPr>
          <a:xfrm>
            <a:off x="552000" y="1637999"/>
            <a:ext cx="5337458" cy="22147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CSP.LMC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618AE5D-735D-0B10-2471-6864BC56B798}"/>
              </a:ext>
            </a:extLst>
          </p:cNvPr>
          <p:cNvSpPr/>
          <p:nvPr/>
        </p:nvSpPr>
        <p:spPr>
          <a:xfrm>
            <a:off x="6522141" y="1638001"/>
            <a:ext cx="5337458" cy="221475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PSS.LMC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C648549-AF85-04D2-16B2-F07F6BC84F7F}"/>
              </a:ext>
            </a:extLst>
          </p:cNvPr>
          <p:cNvSpPr/>
          <p:nvPr/>
        </p:nvSpPr>
        <p:spPr>
          <a:xfrm>
            <a:off x="552000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Taranta</a:t>
            </a:r>
            <a:endParaRPr lang="en-US" dirty="0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7A960A6-0079-C7AB-D1A4-7F673E23063F}"/>
              </a:ext>
            </a:extLst>
          </p:cNvPr>
          <p:cNvSpPr/>
          <p:nvPr/>
        </p:nvSpPr>
        <p:spPr>
          <a:xfrm>
            <a:off x="6522141" y="4283241"/>
            <a:ext cx="5337458" cy="22147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sl-SI" dirty="0"/>
              <a:t>IC@MS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EBBFADB-3773-BBB4-D198-6BD56D3F3E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208" y="2745378"/>
            <a:ext cx="1216126" cy="82570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2E7C7576-B9BC-4ED1-C159-BA15E2F64C86}"/>
              </a:ext>
            </a:extLst>
          </p:cNvPr>
          <p:cNvSpPr txBox="1"/>
          <p:nvPr/>
        </p:nvSpPr>
        <p:spPr>
          <a:xfrm>
            <a:off x="2255921" y="1804737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Control Layer of CSP as a </a:t>
            </a:r>
            <a:r>
              <a:rPr lang="sl-SI" sz="1200" dirty="0" err="1"/>
              <a:t>whole</a:t>
            </a:r>
            <a:endParaRPr lang="sl-SI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Ensuring</a:t>
            </a:r>
            <a:r>
              <a:rPr lang="sl-SI" sz="1200" dirty="0"/>
              <a:t> CSP </a:t>
            </a:r>
            <a:r>
              <a:rPr lang="sl-SI" sz="1200" dirty="0" err="1"/>
              <a:t>acts</a:t>
            </a:r>
            <a:r>
              <a:rPr lang="sl-SI" sz="1200" dirty="0"/>
              <a:t> as a </a:t>
            </a:r>
            <a:r>
              <a:rPr lang="sl-SI" sz="1200" dirty="0" err="1"/>
              <a:t>single</a:t>
            </a:r>
            <a:r>
              <a:rPr lang="sl-SI" sz="1200" dirty="0"/>
              <a:t> </a:t>
            </a:r>
            <a:r>
              <a:rPr lang="sl-SI" sz="1200" dirty="0" err="1"/>
              <a:t>unit</a:t>
            </a:r>
            <a:r>
              <a:rPr lang="sl-SI" sz="1200" dirty="0"/>
              <a:t> </a:t>
            </a:r>
            <a:r>
              <a:rPr lang="sl-SI" sz="1200" dirty="0" err="1"/>
              <a:t>interfacing</a:t>
            </a:r>
            <a:r>
              <a:rPr lang="sl-SI" sz="1200" dirty="0"/>
              <a:t> with TMC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 err="1"/>
              <a:t>Coordinating</a:t>
            </a:r>
            <a:r>
              <a:rPr lang="sl-SI" sz="1200" dirty="0"/>
              <a:t> workflow between CBF, PSS and PST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Managing commands, reporting monitoring data, aggregating status</a:t>
            </a:r>
            <a:endParaRPr lang="en-US" sz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F83EA6A8-B76D-BA23-08EC-C4728CE1F5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000" y="5509233"/>
            <a:ext cx="1704691" cy="98876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09883864-99E3-D3F4-7A84-1C73129942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2141" y="5509233"/>
            <a:ext cx="1696452" cy="98876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F80F9C-F38C-8314-C6BF-5BCD4C7225FC}"/>
              </a:ext>
            </a:extLst>
          </p:cNvPr>
          <p:cNvSpPr txBox="1"/>
          <p:nvPr/>
        </p:nvSpPr>
        <p:spPr>
          <a:xfrm>
            <a:off x="2255921" y="4432419"/>
            <a:ext cx="34771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Web UI tool developed in collaboration with MaxIV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Used for engineering dashboards and by development teams for testing, integration and demos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l-SI" sz="1200" dirty="0"/>
              <a:t>Dashboards can be built by anyone using specialized widgets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2672FB-E75E-1088-EFB2-98CC6F20F45F}"/>
              </a:ext>
            </a:extLst>
          </p:cNvPr>
          <p:cNvSpPr txBox="1"/>
          <p:nvPr/>
        </p:nvSpPr>
        <p:spPr>
          <a:xfrm>
            <a:off x="8218593" y="1804736"/>
            <a:ext cx="34771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Cheetah = </a:t>
            </a:r>
            <a:r>
              <a:rPr lang="en-US" sz="1200" dirty="0"/>
              <a:t>a set of computational pipelines for processing beamformed dat</a:t>
            </a:r>
            <a:r>
              <a:rPr lang="sl-SI" sz="1200" dirty="0"/>
              <a:t>a and producing pulsar candidates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PSS.LMC = Control layer of Pulsar Search component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200" dirty="0"/>
              <a:t>Integration with CSP.LMC</a:t>
            </a:r>
            <a:endParaRPr lang="en-US" sz="1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A50355-FA2A-AD13-B516-4871E19F11DA}"/>
              </a:ext>
            </a:extLst>
          </p:cNvPr>
          <p:cNvSpPr txBox="1"/>
          <p:nvPr/>
        </p:nvSpPr>
        <p:spPr>
          <a:xfrm>
            <a:off x="8218593" y="4432419"/>
            <a:ext cx="34771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sl-SI" sz="1200" dirty="0"/>
              <a:t>I</a:t>
            </a:r>
            <a:r>
              <a:rPr lang="en-US" sz="1200" dirty="0"/>
              <a:t>nterface layer for the SKA Alarm Management System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Connects applications and operator interfaces to alarm services </a:t>
            </a:r>
            <a:endParaRPr lang="sl-SI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Provides access to current alarms, states, and history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AF79373-FD61-8974-9AEB-0E84963510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141" y="2305579"/>
            <a:ext cx="1213189" cy="154935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CDD5257-EC75-3781-AC8C-E95ED7B73B68}"/>
              </a:ext>
            </a:extLst>
          </p:cNvPr>
          <p:cNvSpPr txBox="1"/>
          <p:nvPr/>
        </p:nvSpPr>
        <p:spPr>
          <a:xfrm>
            <a:off x="-68312" y="4567722"/>
            <a:ext cx="106719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orrelator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and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B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eam</a:t>
            </a:r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F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ormer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4AD8CE-726E-BBAB-3479-FBB8C6EC9CEF}"/>
              </a:ext>
            </a:extLst>
          </p:cNvPr>
          <p:cNvSpPr txBox="1"/>
          <p:nvPr/>
        </p:nvSpPr>
        <p:spPr>
          <a:xfrm>
            <a:off x="-68313" y="2718226"/>
            <a:ext cx="112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ul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ar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earch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FCCDBD0-8D7D-63CD-6167-A18C2020A32D}"/>
              </a:ext>
            </a:extLst>
          </p:cNvPr>
          <p:cNvSpPr txBox="1"/>
          <p:nvPr/>
        </p:nvSpPr>
        <p:spPr>
          <a:xfrm>
            <a:off x="-67935" y="3121204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L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ocal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M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onitoring and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ontrol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094C28-3A33-AA86-1463-AD6934B57C60}"/>
              </a:ext>
            </a:extLst>
          </p:cNvPr>
          <p:cNvSpPr txBox="1"/>
          <p:nvPr/>
        </p:nvSpPr>
        <p:spPr>
          <a:xfrm>
            <a:off x="-68313" y="3770443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elescope</a:t>
            </a:r>
            <a:endParaRPr lang="sl-SI" sz="900" b="1" dirty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M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onitoring and</a:t>
            </a:r>
          </a:p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rontrol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024750D-84FC-F26A-C92B-0B60362C369A}"/>
              </a:ext>
            </a:extLst>
          </p:cNvPr>
          <p:cNvSpPr txBox="1"/>
          <p:nvPr/>
        </p:nvSpPr>
        <p:spPr>
          <a:xfrm>
            <a:off x="-68313" y="2179693"/>
            <a:ext cx="112918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C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entral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ignal</a:t>
            </a:r>
          </a:p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rocessor</a:t>
            </a:r>
            <a:endParaRPr lang="en-US" sz="900" dirty="0">
              <a:solidFill>
                <a:schemeClr val="bg2">
                  <a:lumMod val="75000"/>
                </a:schemeClr>
              </a:solidFill>
            </a:endParaRPr>
          </a:p>
          <a:p>
            <a:endParaRPr lang="en-US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EFBFDC-A3CA-2EE4-D24A-62C969056836}"/>
              </a:ext>
            </a:extLst>
          </p:cNvPr>
          <p:cNvSpPr txBox="1"/>
          <p:nvPr/>
        </p:nvSpPr>
        <p:spPr>
          <a:xfrm>
            <a:off x="-52098" y="5140445"/>
            <a:ext cx="11291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P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ul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S</a:t>
            </a:r>
            <a:r>
              <a:rPr lang="sl-SI" sz="900" dirty="0">
                <a:solidFill>
                  <a:schemeClr val="bg2">
                    <a:lumMod val="75000"/>
                  </a:schemeClr>
                </a:solidFill>
              </a:rPr>
              <a:t>ar</a:t>
            </a:r>
            <a:r>
              <a:rPr lang="sl-SI" sz="9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  <a:p>
            <a:r>
              <a:rPr lang="sl-SI" sz="900" b="1" dirty="0" err="1">
                <a:solidFill>
                  <a:schemeClr val="bg2">
                    <a:lumMod val="75000"/>
                  </a:schemeClr>
                </a:solidFill>
              </a:rPr>
              <a:t>T</a:t>
            </a:r>
            <a:r>
              <a:rPr lang="sl-SI" sz="900" dirty="0" err="1">
                <a:solidFill>
                  <a:schemeClr val="bg2">
                    <a:lumMod val="75000"/>
                  </a:schemeClr>
                </a:solidFill>
              </a:rPr>
              <a:t>iming</a:t>
            </a:r>
            <a:endParaRPr lang="sl-SI" sz="900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159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70AEA-3C86-1F14-FE8D-20BAEAFF4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6EDA4-597E-F9C9-AA37-9275CB26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Scan </a:t>
            </a:r>
            <a:r>
              <a:rPr lang="sl-SI" dirty="0" err="1"/>
              <a:t>duration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B6DCC3D-198F-975E-E824-7F1C95BC9BAB}"/>
              </a:ext>
            </a:extLst>
          </p:cNvPr>
          <p:cNvSpPr txBox="1"/>
          <p:nvPr/>
        </p:nvSpPr>
        <p:spPr>
          <a:xfrm>
            <a:off x="268356" y="1590261"/>
            <a:ext cx="5349541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/>
              <a:t>Problem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Telescope</a:t>
            </a:r>
            <a:r>
              <a:rPr lang="sl-SI" sz="1400" dirty="0"/>
              <a:t> is not </a:t>
            </a:r>
            <a:r>
              <a:rPr lang="sl-SI" sz="1400" dirty="0" err="1"/>
              <a:t>actually</a:t>
            </a:r>
            <a:r>
              <a:rPr lang="sl-SI" sz="1400" dirty="0"/>
              <a:t> </a:t>
            </a:r>
            <a:r>
              <a:rPr lang="sl-SI" sz="1400" dirty="0" err="1"/>
              <a:t>ready</a:t>
            </a:r>
            <a:r>
              <a:rPr lang="sl-SI" sz="1400" dirty="0"/>
              <a:t> </a:t>
            </a:r>
            <a:r>
              <a:rPr lang="sl-SI" sz="1400" dirty="0" err="1"/>
              <a:t>when</a:t>
            </a:r>
            <a:r>
              <a:rPr lang="sl-SI" sz="1400" dirty="0"/>
              <a:t> it </a:t>
            </a:r>
            <a:r>
              <a:rPr lang="sl-SI" sz="1400" dirty="0" err="1"/>
              <a:t>says</a:t>
            </a:r>
            <a:r>
              <a:rPr lang="sl-SI" sz="1400" dirty="0"/>
              <a:t> it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Application</a:t>
            </a:r>
            <a:r>
              <a:rPr lang="sl-SI" sz="1400" dirty="0"/>
              <a:t> of </a:t>
            </a:r>
            <a:r>
              <a:rPr lang="sl-SI" sz="1400" dirty="0" err="1"/>
              <a:t>delays</a:t>
            </a:r>
            <a:r>
              <a:rPr lang="sl-SI" sz="1400" dirty="0"/>
              <a:t> and Jones </a:t>
            </a:r>
            <a:r>
              <a:rPr lang="sl-SI" sz="1400" dirty="0" err="1"/>
              <a:t>matrices</a:t>
            </a:r>
            <a:r>
              <a:rPr lang="sl-SI" sz="1400" dirty="0"/>
              <a:t> </a:t>
            </a:r>
            <a:r>
              <a:rPr lang="sl-SI" sz="1400" dirty="0" err="1"/>
              <a:t>included</a:t>
            </a:r>
            <a:r>
              <a:rPr lang="sl-SI" sz="1400" dirty="0"/>
              <a:t> in </a:t>
            </a:r>
            <a:r>
              <a:rPr lang="sl-SI" sz="1400" dirty="0" err="1"/>
              <a:t>the</a:t>
            </a:r>
            <a:r>
              <a:rPr lang="sl-SI" sz="1400" dirty="0"/>
              <a:t> scan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/>
              <a:t>Invalid data </a:t>
            </a:r>
            <a:r>
              <a:rPr lang="sl-SI" sz="1400" dirty="0" err="1"/>
              <a:t>incuded</a:t>
            </a:r>
            <a:r>
              <a:rPr lang="sl-SI" sz="1400" dirty="0"/>
              <a:t> in </a:t>
            </a:r>
            <a:r>
              <a:rPr lang="sl-SI" sz="1400" dirty="0" err="1"/>
              <a:t>the</a:t>
            </a:r>
            <a:r>
              <a:rPr lang="sl-SI" sz="1400" dirty="0"/>
              <a:t> scan </a:t>
            </a:r>
            <a:r>
              <a:rPr lang="sl-SI" sz="1400" dirty="0" err="1"/>
              <a:t>means</a:t>
            </a:r>
            <a:r>
              <a:rPr lang="sl-SI" sz="1400" dirty="0"/>
              <a:t> </a:t>
            </a:r>
            <a:r>
              <a:rPr lang="sl-SI" sz="1400" dirty="0" err="1"/>
              <a:t>that</a:t>
            </a:r>
            <a:r>
              <a:rPr lang="sl-SI" sz="1400" dirty="0"/>
              <a:t> </a:t>
            </a:r>
            <a:r>
              <a:rPr lang="sl-SI" sz="1400" dirty="0" err="1"/>
              <a:t>sensitivity</a:t>
            </a:r>
            <a:r>
              <a:rPr lang="sl-SI" sz="1400" dirty="0"/>
              <a:t> of </a:t>
            </a:r>
            <a:r>
              <a:rPr lang="sl-SI" sz="1400" dirty="0" err="1"/>
              <a:t>the</a:t>
            </a:r>
            <a:endParaRPr lang="sl-SI" sz="1400" dirty="0"/>
          </a:p>
          <a:p>
            <a:r>
              <a:rPr lang="sl-SI" sz="1400" dirty="0" err="1"/>
              <a:t>telescope</a:t>
            </a:r>
            <a:r>
              <a:rPr lang="sl-SI" sz="1400" dirty="0"/>
              <a:t> </a:t>
            </a:r>
            <a:r>
              <a:rPr lang="sl-SI" sz="1400" dirty="0" err="1"/>
              <a:t>will</a:t>
            </a:r>
            <a:r>
              <a:rPr lang="sl-SI" sz="1400" dirty="0"/>
              <a:t> be </a:t>
            </a:r>
            <a:r>
              <a:rPr lang="sl-SI" sz="1400" dirty="0" err="1"/>
              <a:t>overestimated</a:t>
            </a: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13AD9B-7614-D2B6-81B9-40AA49B0E4A3}"/>
              </a:ext>
            </a:extLst>
          </p:cNvPr>
          <p:cNvSpPr txBox="1"/>
          <p:nvPr/>
        </p:nvSpPr>
        <p:spPr>
          <a:xfrm>
            <a:off x="268356" y="4190522"/>
            <a:ext cx="5248553" cy="12311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b="1" dirty="0" err="1"/>
              <a:t>Solution</a:t>
            </a:r>
            <a:endParaRPr lang="sl-SI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Separate observing workflow state from science-data quality</a:t>
            </a:r>
            <a:endParaRPr lang="sl-SI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l-SI" sz="1400" dirty="0" err="1"/>
              <a:t>Mechanisms</a:t>
            </a:r>
            <a:r>
              <a:rPr lang="sl-SI" sz="1400" dirty="0"/>
              <a:t> </a:t>
            </a:r>
            <a:r>
              <a:rPr lang="sl-SI" sz="1400" dirty="0" err="1"/>
              <a:t>added</a:t>
            </a:r>
            <a:r>
              <a:rPr lang="sl-SI" sz="1400" dirty="0"/>
              <a:t>	</a:t>
            </a:r>
          </a:p>
          <a:p>
            <a:pPr marL="985165" lvl="1" indent="-285750">
              <a:buFont typeface="Arial" panose="020B0604020202020204" pitchFamily="34" charset="0"/>
              <a:buChar char="•"/>
            </a:pPr>
            <a:r>
              <a:rPr lang="sl-SI" sz="1400" dirty="0"/>
              <a:t>QA </a:t>
            </a:r>
            <a:r>
              <a:rPr lang="sl-SI" sz="1400" dirty="0" err="1"/>
              <a:t>metrics</a:t>
            </a:r>
            <a:endParaRPr lang="sl-SI" sz="1400" dirty="0"/>
          </a:p>
          <a:p>
            <a:pPr marL="985165" lvl="1" indent="-285750">
              <a:buFont typeface="Arial" panose="020B0604020202020204" pitchFamily="34" charset="0"/>
              <a:buChar char="•"/>
            </a:pPr>
            <a:r>
              <a:rPr lang="sl-SI" sz="1400" i="1" dirty="0" err="1"/>
              <a:t>start_time</a:t>
            </a:r>
            <a:r>
              <a:rPr lang="sl-SI" sz="1400" dirty="0"/>
              <a:t> and </a:t>
            </a:r>
            <a:r>
              <a:rPr lang="sl-SI" sz="1400" i="1" dirty="0" err="1"/>
              <a:t>duration</a:t>
            </a:r>
            <a:r>
              <a:rPr lang="sl-SI" sz="1400" i="1" dirty="0"/>
              <a:t> </a:t>
            </a:r>
            <a:r>
              <a:rPr lang="sl-SI" sz="1400" dirty="0" err="1"/>
              <a:t>parameters</a:t>
            </a:r>
            <a:endParaRPr lang="sl-SI" sz="1400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39F676DC-D1CA-3009-E34E-6D03850C695C}"/>
              </a:ext>
            </a:extLst>
          </p:cNvPr>
          <p:cNvSpPr/>
          <p:nvPr/>
        </p:nvSpPr>
        <p:spPr>
          <a:xfrm>
            <a:off x="2589143" y="2459935"/>
            <a:ext cx="253448" cy="506895"/>
          </a:xfrm>
          <a:prstGeom prst="down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C77C7F-F686-E4DE-95F2-F65C04188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6507" y="1197665"/>
            <a:ext cx="5567707" cy="3160643"/>
          </a:xfrm>
          <a:prstGeom prst="rect">
            <a:avLst/>
          </a:prstGeom>
        </p:spPr>
      </p:pic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478DC42-AC80-DE20-3F12-CAC0A0062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0724392"/>
              </p:ext>
            </p:extLst>
          </p:nvPr>
        </p:nvGraphicFramePr>
        <p:xfrm>
          <a:off x="6273879" y="4748437"/>
          <a:ext cx="5248552" cy="156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4276">
                  <a:extLst>
                    <a:ext uri="{9D8B030D-6E8A-4147-A177-3AD203B41FA5}">
                      <a16:colId xmlns:a16="http://schemas.microsoft.com/office/drawing/2014/main" val="426259810"/>
                    </a:ext>
                  </a:extLst>
                </a:gridCol>
                <a:gridCol w="2624276">
                  <a:extLst>
                    <a:ext uri="{9D8B030D-6E8A-4147-A177-3AD203B41FA5}">
                      <a16:colId xmlns:a16="http://schemas.microsoft.com/office/drawing/2014/main" val="3062278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l-SI" sz="1200" dirty="0"/>
                        <a:t>Device</a:t>
                      </a:r>
                      <a:endParaRPr lang="en-US" sz="1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l-SI" sz="1200" dirty="0"/>
                        <a:t>Attribute </a:t>
                      </a:r>
                      <a:endParaRPr lang="en-US" sz="12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07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l-SI" sz="1200" dirty="0"/>
                        <a:t>CBF </a:t>
                      </a:r>
                      <a:r>
                        <a:rPr lang="sl-SI" sz="1200" dirty="0" err="1"/>
                        <a:t>Subarray</a:t>
                      </a:r>
                      <a:endParaRPr lang="en-US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processorsReadyPercent</a:t>
                      </a:r>
                      <a:r>
                        <a:rPr lang="sl-SI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531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200" dirty="0"/>
                        <a:t>CBF </a:t>
                      </a:r>
                      <a:r>
                        <a:rPr lang="sl-SI" sz="1200" dirty="0" err="1"/>
                        <a:t>Subarray</a:t>
                      </a:r>
                      <a:endParaRPr lang="en-US" sz="12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stationBeamDelayReadyPercent</a:t>
                      </a:r>
                      <a:endParaRPr lang="en-US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93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l-SI" sz="1200" dirty="0"/>
                        <a:t>PST </a:t>
                      </a:r>
                      <a:r>
                        <a:rPr lang="sl-SI" sz="1200" dirty="0" err="1"/>
                        <a:t>Beam</a:t>
                      </a:r>
                      <a:endParaRPr lang="en-US" sz="1200" dirty="0"/>
                    </a:p>
                    <a:p>
                      <a:endParaRPr lang="en-US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4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percentageValidPolarisationCorrection</a:t>
                      </a:r>
                      <a:endParaRPr lang="sl-SI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200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556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661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140B8-5CCB-50AF-CC50-2B584B207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CSP.LMC </a:t>
            </a:r>
            <a:r>
              <a:rPr lang="sl-SI" dirty="0" err="1"/>
              <a:t>Progress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64484E99-3CE7-10D9-875B-B531E4F74BA7}"/>
              </a:ext>
            </a:extLst>
          </p:cNvPr>
          <p:cNvCxnSpPr>
            <a:cxnSpLocks/>
          </p:cNvCxnSpPr>
          <p:nvPr/>
        </p:nvCxnSpPr>
        <p:spPr>
          <a:xfrm>
            <a:off x="1923222" y="1724439"/>
            <a:ext cx="0" cy="497950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1DC2FA52-ED4A-D657-5F02-F31262C7A1A3}"/>
              </a:ext>
            </a:extLst>
          </p:cNvPr>
          <p:cNvSpPr/>
          <p:nvPr/>
        </p:nvSpPr>
        <p:spPr>
          <a:xfrm>
            <a:off x="1874910" y="2212840"/>
            <a:ext cx="96624" cy="96624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E6FE6F5-D4D7-E3EB-63E5-C633414232FF}"/>
              </a:ext>
            </a:extLst>
          </p:cNvPr>
          <p:cNvSpPr/>
          <p:nvPr/>
        </p:nvSpPr>
        <p:spPr>
          <a:xfrm>
            <a:off x="1869940" y="2867738"/>
            <a:ext cx="96624" cy="96624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1961058-9DD8-DDC1-6D5A-A0ED035440CA}"/>
              </a:ext>
            </a:extLst>
          </p:cNvPr>
          <p:cNvSpPr/>
          <p:nvPr/>
        </p:nvSpPr>
        <p:spPr>
          <a:xfrm>
            <a:off x="1873246" y="3566791"/>
            <a:ext cx="96624" cy="96624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0E0F20C-166A-3020-CA76-CA4CB9DD3F00}"/>
              </a:ext>
            </a:extLst>
          </p:cNvPr>
          <p:cNvSpPr/>
          <p:nvPr/>
        </p:nvSpPr>
        <p:spPr>
          <a:xfrm>
            <a:off x="1871583" y="4290691"/>
            <a:ext cx="96624" cy="96624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5F59028-2ADD-D03B-0444-C2A2C82F9FA4}"/>
              </a:ext>
            </a:extLst>
          </p:cNvPr>
          <p:cNvSpPr/>
          <p:nvPr/>
        </p:nvSpPr>
        <p:spPr>
          <a:xfrm>
            <a:off x="1874891" y="4989745"/>
            <a:ext cx="96624" cy="96624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DD1B328-04A8-B22A-A23C-5AF75012BD6D}"/>
              </a:ext>
            </a:extLst>
          </p:cNvPr>
          <p:cNvSpPr/>
          <p:nvPr/>
        </p:nvSpPr>
        <p:spPr>
          <a:xfrm>
            <a:off x="1878199" y="5673905"/>
            <a:ext cx="96624" cy="96624"/>
          </a:xfrm>
          <a:prstGeom prst="ellipse">
            <a:avLst/>
          </a:prstGeom>
        </p:spPr>
        <p:style>
          <a:lnRef idx="1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41428B-52EC-0BED-3076-DA81990B9B7E}"/>
              </a:ext>
            </a:extLst>
          </p:cNvPr>
          <p:cNvSpPr txBox="1"/>
          <p:nvPr/>
        </p:nvSpPr>
        <p:spPr>
          <a:xfrm>
            <a:off x="1149111" y="2743747"/>
            <a:ext cx="85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2022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0E410A9-25B7-3921-117D-84A56C4FE584}"/>
              </a:ext>
            </a:extLst>
          </p:cNvPr>
          <p:cNvSpPr txBox="1"/>
          <p:nvPr/>
        </p:nvSpPr>
        <p:spPr>
          <a:xfrm>
            <a:off x="1149111" y="2089575"/>
            <a:ext cx="85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2021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C5E34C-7DDF-E909-4A6A-97FC86DA65D5}"/>
              </a:ext>
            </a:extLst>
          </p:cNvPr>
          <p:cNvSpPr txBox="1"/>
          <p:nvPr/>
        </p:nvSpPr>
        <p:spPr>
          <a:xfrm>
            <a:off x="1149111" y="3426639"/>
            <a:ext cx="85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2023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29BF91-DCB0-50C2-CA09-D54CF252C5C3}"/>
              </a:ext>
            </a:extLst>
          </p:cNvPr>
          <p:cNvSpPr txBox="1"/>
          <p:nvPr/>
        </p:nvSpPr>
        <p:spPr>
          <a:xfrm>
            <a:off x="1149111" y="4134904"/>
            <a:ext cx="85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2024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466C382-DE42-E5BC-9503-469E374A01D2}"/>
              </a:ext>
            </a:extLst>
          </p:cNvPr>
          <p:cNvSpPr txBox="1"/>
          <p:nvPr/>
        </p:nvSpPr>
        <p:spPr>
          <a:xfrm>
            <a:off x="1149111" y="5536936"/>
            <a:ext cx="85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2026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531461-B2F9-9B19-A2EE-BC0C3D59DB01}"/>
              </a:ext>
            </a:extLst>
          </p:cNvPr>
          <p:cNvSpPr txBox="1"/>
          <p:nvPr/>
        </p:nvSpPr>
        <p:spPr>
          <a:xfrm>
            <a:off x="1149111" y="4842991"/>
            <a:ext cx="851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b="1" dirty="0">
                <a:solidFill>
                  <a:schemeClr val="accent1">
                    <a:lumMod val="75000"/>
                  </a:schemeClr>
                </a:solidFill>
              </a:rPr>
              <a:t>2025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E18BF5F-8E4A-BDE0-2340-E8B91796BFDE}"/>
              </a:ext>
            </a:extLst>
          </p:cNvPr>
          <p:cNvSpPr txBox="1"/>
          <p:nvPr/>
        </p:nvSpPr>
        <p:spPr>
          <a:xfrm>
            <a:off x="6651189" y="1111515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SW Integration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251B62-7DBA-9825-6CC3-4BC9D76640DC}"/>
              </a:ext>
            </a:extLst>
          </p:cNvPr>
          <p:cNvSpPr txBox="1"/>
          <p:nvPr/>
        </p:nvSpPr>
        <p:spPr>
          <a:xfrm>
            <a:off x="9170758" y="1111515"/>
            <a:ext cx="1723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HW Integration</a:t>
            </a:r>
            <a:endParaRPr lang="en-US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24C0C9E-ED92-9939-9ADE-92F451F2C672}"/>
              </a:ext>
            </a:extLst>
          </p:cNvPr>
          <p:cNvSpPr txBox="1"/>
          <p:nvPr/>
        </p:nvSpPr>
        <p:spPr>
          <a:xfrm>
            <a:off x="6651189" y="2058951"/>
            <a:ext cx="21803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400" dirty="0" err="1"/>
              <a:t>Mid</a:t>
            </a:r>
            <a:r>
              <a:rPr lang="sl-SI" sz="1400" dirty="0"/>
              <a:t> CBF &amp; </a:t>
            </a:r>
            <a:r>
              <a:rPr lang="sl-SI" sz="1400" dirty="0" err="1"/>
              <a:t>Low</a:t>
            </a:r>
            <a:r>
              <a:rPr lang="sl-SI" sz="1400" dirty="0"/>
              <a:t> CBF</a:t>
            </a:r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3120D2F-7D2E-18A7-93F0-A5205753F581}"/>
              </a:ext>
            </a:extLst>
          </p:cNvPr>
          <p:cNvSpPr txBox="1"/>
          <p:nvPr/>
        </p:nvSpPr>
        <p:spPr>
          <a:xfrm>
            <a:off x="6785367" y="2713849"/>
            <a:ext cx="17651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 err="1"/>
              <a:t>Low</a:t>
            </a:r>
            <a:r>
              <a:rPr lang="sl-SI" sz="1400" dirty="0"/>
              <a:t> CBF &amp; PST</a:t>
            </a:r>
            <a:endParaRPr lang="en-US" sz="1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7575C61-9996-F284-610E-5D4A0AFB0AEC}"/>
              </a:ext>
            </a:extLst>
          </p:cNvPr>
          <p:cNvSpPr txBox="1"/>
          <p:nvPr/>
        </p:nvSpPr>
        <p:spPr>
          <a:xfrm>
            <a:off x="9222501" y="3307326"/>
            <a:ext cx="27013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 err="1"/>
              <a:t>Low</a:t>
            </a:r>
            <a:r>
              <a:rPr lang="sl-SI" sz="1400" dirty="0"/>
              <a:t> CBF &amp; PST in </a:t>
            </a:r>
            <a:r>
              <a:rPr lang="sl-SI" sz="1400" dirty="0" err="1"/>
              <a:t>Low</a:t>
            </a:r>
            <a:r>
              <a:rPr lang="sl-SI" sz="1400" dirty="0"/>
              <a:t> PSI</a:t>
            </a:r>
            <a:endParaRPr lang="en-US" sz="1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E7CCE27-AD02-5CCB-9532-ECE2EA11A15F}"/>
              </a:ext>
            </a:extLst>
          </p:cNvPr>
          <p:cNvSpPr txBox="1"/>
          <p:nvPr/>
        </p:nvSpPr>
        <p:spPr>
          <a:xfrm>
            <a:off x="9222501" y="3633823"/>
            <a:ext cx="25978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400" dirty="0" err="1"/>
              <a:t>Mid</a:t>
            </a:r>
            <a:r>
              <a:rPr lang="sl-SI" sz="1400" dirty="0"/>
              <a:t> CBF in </a:t>
            </a:r>
            <a:r>
              <a:rPr lang="sl-SI" sz="1400" dirty="0" err="1"/>
              <a:t>Mid</a:t>
            </a:r>
            <a:r>
              <a:rPr lang="sl-SI" sz="1400" dirty="0"/>
              <a:t> PSI</a:t>
            </a:r>
            <a:endParaRPr lang="en-US" sz="14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A140870-1118-2F8D-B6C4-5EEC6C6EF8B0}"/>
              </a:ext>
            </a:extLst>
          </p:cNvPr>
          <p:cNvSpPr txBox="1"/>
          <p:nvPr/>
        </p:nvSpPr>
        <p:spPr>
          <a:xfrm>
            <a:off x="6785367" y="4582505"/>
            <a:ext cx="15442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400" dirty="0" err="1"/>
              <a:t>Low</a:t>
            </a:r>
            <a:r>
              <a:rPr lang="sl-SI" sz="1400" dirty="0"/>
              <a:t> CBF &amp; PSS</a:t>
            </a:r>
            <a:endParaRPr lang="en-US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978F53-EEAA-9B5A-DCBE-755DF1581651}"/>
              </a:ext>
            </a:extLst>
          </p:cNvPr>
          <p:cNvSpPr txBox="1"/>
          <p:nvPr/>
        </p:nvSpPr>
        <p:spPr>
          <a:xfrm>
            <a:off x="6802745" y="4932480"/>
            <a:ext cx="15591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400" dirty="0" err="1"/>
              <a:t>Mid</a:t>
            </a:r>
            <a:r>
              <a:rPr lang="sl-SI" sz="1400" dirty="0"/>
              <a:t> CBF &amp; PST</a:t>
            </a:r>
            <a:endParaRPr lang="en-US" sz="1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FB1EDE7-E9D1-C701-0A57-01A3A764018A}"/>
              </a:ext>
            </a:extLst>
          </p:cNvPr>
          <p:cNvSpPr txBox="1"/>
          <p:nvPr/>
        </p:nvSpPr>
        <p:spPr>
          <a:xfrm>
            <a:off x="9222501" y="5133805"/>
            <a:ext cx="23841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400" dirty="0" err="1"/>
              <a:t>Mid</a:t>
            </a:r>
            <a:r>
              <a:rPr lang="sl-SI" sz="1400" dirty="0"/>
              <a:t> CBF &amp; PST in </a:t>
            </a:r>
            <a:r>
              <a:rPr lang="sl-SI" sz="1400" dirty="0" err="1"/>
              <a:t>Mid</a:t>
            </a:r>
            <a:r>
              <a:rPr lang="sl-SI" sz="1400" dirty="0"/>
              <a:t> PSI</a:t>
            </a:r>
            <a:endParaRPr lang="en-US" sz="1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A4E43FB-0D56-8F56-CB73-8CB9E6396C7B}"/>
              </a:ext>
            </a:extLst>
          </p:cNvPr>
          <p:cNvSpPr txBox="1"/>
          <p:nvPr/>
        </p:nvSpPr>
        <p:spPr>
          <a:xfrm>
            <a:off x="8863638" y="4730280"/>
            <a:ext cx="33283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400" dirty="0" err="1"/>
              <a:t>Low</a:t>
            </a:r>
            <a:r>
              <a:rPr lang="sl-SI" sz="1400" dirty="0"/>
              <a:t> CBF &amp; PSS: </a:t>
            </a:r>
            <a:r>
              <a:rPr lang="sl-SI" sz="1400" dirty="0" err="1"/>
              <a:t>Low</a:t>
            </a:r>
            <a:r>
              <a:rPr lang="sl-SI" sz="1400" dirty="0"/>
              <a:t> CLP &amp; </a:t>
            </a:r>
            <a:r>
              <a:rPr lang="sl-SI" sz="1400" dirty="0" err="1"/>
              <a:t>Low</a:t>
            </a:r>
            <a:r>
              <a:rPr lang="sl-SI" sz="1400" dirty="0"/>
              <a:t> ITF</a:t>
            </a:r>
            <a:endParaRPr lang="en-US" sz="1400" dirty="0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AEF81D3-32F0-BD58-C3ED-1E31B893F84A}"/>
              </a:ext>
            </a:extLst>
          </p:cNvPr>
          <p:cNvCxnSpPr/>
          <p:nvPr/>
        </p:nvCxnSpPr>
        <p:spPr>
          <a:xfrm>
            <a:off x="3498574" y="1808922"/>
            <a:ext cx="0" cy="41694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922EDBE-35BE-BE10-A3F0-F77139CF304E}"/>
              </a:ext>
            </a:extLst>
          </p:cNvPr>
          <p:cNvSpPr txBox="1"/>
          <p:nvPr/>
        </p:nvSpPr>
        <p:spPr>
          <a:xfrm>
            <a:off x="2697334" y="6057900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/>
              <a:t>Mature </a:t>
            </a:r>
            <a:r>
              <a:rPr lang="sl-SI" dirty="0" err="1"/>
              <a:t>product</a:t>
            </a:r>
            <a:endParaRPr lang="en-US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4D3D4F2-6225-3D15-827C-7B87E2920DAA}"/>
              </a:ext>
            </a:extLst>
          </p:cNvPr>
          <p:cNvSpPr txBox="1"/>
          <p:nvPr/>
        </p:nvSpPr>
        <p:spPr>
          <a:xfrm>
            <a:off x="8261512" y="6422928"/>
            <a:ext cx="15185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400" dirty="0" err="1"/>
              <a:t>Mid</a:t>
            </a:r>
            <a:r>
              <a:rPr lang="sl-SI" sz="1400" dirty="0"/>
              <a:t> CBF &amp; PSS</a:t>
            </a:r>
            <a:endParaRPr lang="en-US" sz="1400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C1A355EF-4D95-C069-D5EE-B326ECF9F26B}"/>
              </a:ext>
            </a:extLst>
          </p:cNvPr>
          <p:cNvSpPr/>
          <p:nvPr/>
        </p:nvSpPr>
        <p:spPr>
          <a:xfrm>
            <a:off x="8174935" y="6341165"/>
            <a:ext cx="1559166" cy="459971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DA30601-D233-C89E-3D18-141B5B2DA0C3}"/>
              </a:ext>
            </a:extLst>
          </p:cNvPr>
          <p:cNvSpPr txBox="1"/>
          <p:nvPr/>
        </p:nvSpPr>
        <p:spPr>
          <a:xfrm>
            <a:off x="2290969" y="2089575"/>
            <a:ext cx="21868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 err="1"/>
              <a:t>Resilient</a:t>
            </a:r>
            <a:r>
              <a:rPr lang="sl-SI" sz="1200" dirty="0"/>
              <a:t> </a:t>
            </a:r>
            <a:r>
              <a:rPr lang="sl-SI" sz="1200" dirty="0" err="1"/>
              <a:t>command</a:t>
            </a:r>
            <a:r>
              <a:rPr lang="sl-SI" sz="1200" dirty="0"/>
              <a:t> </a:t>
            </a:r>
            <a:r>
              <a:rPr lang="sl-SI" sz="1200" dirty="0" err="1"/>
              <a:t>execution</a:t>
            </a:r>
            <a:endParaRPr lang="en-US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119815F-52EB-37D1-02B2-F4FB41F2EA01}"/>
              </a:ext>
            </a:extLst>
          </p:cNvPr>
          <p:cNvSpPr txBox="1"/>
          <p:nvPr/>
        </p:nvSpPr>
        <p:spPr>
          <a:xfrm>
            <a:off x="2383437" y="3140515"/>
            <a:ext cx="1899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/>
              <a:t>Scan </a:t>
            </a:r>
            <a:r>
              <a:rPr lang="sl-SI" sz="1200" dirty="0" err="1"/>
              <a:t>consistency</a:t>
            </a:r>
            <a:r>
              <a:rPr lang="sl-SI" sz="1200" dirty="0"/>
              <a:t> </a:t>
            </a:r>
            <a:r>
              <a:rPr lang="sl-SI" sz="1200" dirty="0" err="1"/>
              <a:t>checks</a:t>
            </a:r>
            <a:endParaRPr lang="en-US" sz="1200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F1B3B77-06AD-D291-A18A-79A4E852D5DF}"/>
              </a:ext>
            </a:extLst>
          </p:cNvPr>
          <p:cNvSpPr txBox="1"/>
          <p:nvPr/>
        </p:nvSpPr>
        <p:spPr>
          <a:xfrm>
            <a:off x="2825526" y="3666088"/>
            <a:ext cx="21098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 err="1"/>
              <a:t>Fault</a:t>
            </a:r>
            <a:r>
              <a:rPr lang="sl-SI" sz="1200" dirty="0"/>
              <a:t> </a:t>
            </a:r>
            <a:r>
              <a:rPr lang="sl-SI" sz="1200" dirty="0" err="1"/>
              <a:t>detection</a:t>
            </a:r>
            <a:r>
              <a:rPr lang="sl-SI" sz="1200" dirty="0"/>
              <a:t> and </a:t>
            </a:r>
            <a:r>
              <a:rPr lang="sl-SI" sz="1200" dirty="0" err="1"/>
              <a:t>handling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85D882E-A99B-428E-DB1C-99BC5BC7C361}"/>
              </a:ext>
            </a:extLst>
          </p:cNvPr>
          <p:cNvSpPr txBox="1"/>
          <p:nvPr/>
        </p:nvSpPr>
        <p:spPr>
          <a:xfrm>
            <a:off x="2502718" y="4574795"/>
            <a:ext cx="21820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 err="1"/>
              <a:t>Alignment</a:t>
            </a:r>
            <a:r>
              <a:rPr lang="sl-SI" sz="1200" dirty="0"/>
              <a:t> with </a:t>
            </a:r>
            <a:r>
              <a:rPr lang="sl-SI" sz="1200" dirty="0" err="1"/>
              <a:t>other</a:t>
            </a:r>
            <a:r>
              <a:rPr lang="sl-SI" sz="1200" dirty="0"/>
              <a:t> </a:t>
            </a:r>
            <a:r>
              <a:rPr lang="sl-SI" sz="1200" dirty="0" err="1"/>
              <a:t>systems</a:t>
            </a:r>
            <a:endParaRPr lang="en-US" sz="12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AF92B041-4777-5767-59B8-B09684CBBBC0}"/>
              </a:ext>
            </a:extLst>
          </p:cNvPr>
          <p:cNvSpPr txBox="1"/>
          <p:nvPr/>
        </p:nvSpPr>
        <p:spPr>
          <a:xfrm>
            <a:off x="3034562" y="5010694"/>
            <a:ext cx="8996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 err="1"/>
              <a:t>Scaling</a:t>
            </a:r>
            <a:r>
              <a:rPr lang="sl-SI" sz="1200" dirty="0"/>
              <a:t> up</a:t>
            </a:r>
            <a:endParaRPr lang="en-US" sz="120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5FEB037-6BA8-DB6E-0D62-93F87F5D0F02}"/>
              </a:ext>
            </a:extLst>
          </p:cNvPr>
          <p:cNvSpPr txBox="1"/>
          <p:nvPr/>
        </p:nvSpPr>
        <p:spPr>
          <a:xfrm>
            <a:off x="2605011" y="2638128"/>
            <a:ext cx="31854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 err="1"/>
              <a:t>Improved</a:t>
            </a:r>
            <a:r>
              <a:rPr lang="sl-SI" sz="1200" dirty="0"/>
              <a:t> monitoring and status </a:t>
            </a:r>
            <a:r>
              <a:rPr lang="sl-SI" sz="1200" dirty="0" err="1"/>
              <a:t>aggregation</a:t>
            </a:r>
            <a:endParaRPr lang="en-US" sz="12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3D9C57A-AD47-310E-2350-52670DFBADF6}"/>
              </a:ext>
            </a:extLst>
          </p:cNvPr>
          <p:cNvSpPr txBox="1"/>
          <p:nvPr/>
        </p:nvSpPr>
        <p:spPr>
          <a:xfrm>
            <a:off x="2339423" y="4072408"/>
            <a:ext cx="23965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 sz="1200" dirty="0" err="1"/>
              <a:t>User</a:t>
            </a:r>
            <a:r>
              <a:rPr lang="sl-SI" sz="1200" dirty="0"/>
              <a:t> </a:t>
            </a:r>
            <a:r>
              <a:rPr lang="sl-SI" sz="1200" dirty="0" err="1"/>
              <a:t>friendly</a:t>
            </a:r>
            <a:r>
              <a:rPr lang="sl-SI" sz="1200" dirty="0"/>
              <a:t> </a:t>
            </a:r>
            <a:r>
              <a:rPr lang="sl-SI" sz="1200" dirty="0" err="1"/>
              <a:t>logs</a:t>
            </a:r>
            <a:endParaRPr lang="en-US" sz="120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D3B6BC4-F51D-5A8C-FF3B-C4E20AB39914}"/>
              </a:ext>
            </a:extLst>
          </p:cNvPr>
          <p:cNvSpPr txBox="1"/>
          <p:nvPr/>
        </p:nvSpPr>
        <p:spPr>
          <a:xfrm>
            <a:off x="2502718" y="5489322"/>
            <a:ext cx="16001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1200" dirty="0" err="1"/>
              <a:t>Higher</a:t>
            </a:r>
            <a:r>
              <a:rPr lang="sl-SI" sz="1200" dirty="0"/>
              <a:t> test </a:t>
            </a:r>
            <a:r>
              <a:rPr lang="sl-SI" sz="1200" dirty="0" err="1"/>
              <a:t>coverage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7991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4" grpId="0"/>
      <p:bldP spid="46" grpId="0"/>
      <p:bldP spid="48" grpId="0"/>
      <p:bldP spid="50" grpId="0"/>
      <p:bldP spid="52" grpId="0"/>
      <p:bldP spid="55" grpId="0"/>
      <p:bldP spid="57" grpId="0"/>
      <p:bldP spid="58" grpId="0" animBg="1"/>
      <p:bldP spid="59" grpId="0"/>
      <p:bldP spid="61" grpId="0"/>
      <p:bldP spid="63" grpId="0"/>
      <p:bldP spid="65" grpId="0"/>
      <p:bldP spid="67" grpId="0"/>
      <p:bldP spid="69" grpId="0"/>
      <p:bldP spid="71" grpId="0"/>
      <p:bldP spid="7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55B5A-6B13-A1BD-2053-9F0BCEC9D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00" y="360000"/>
            <a:ext cx="11309212" cy="11208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 err="1"/>
              <a:t>Planned</a:t>
            </a:r>
            <a:r>
              <a:rPr lang="sl-SI" dirty="0"/>
              <a:t> Team </a:t>
            </a:r>
            <a:r>
              <a:rPr lang="sl-SI" dirty="0" err="1"/>
              <a:t>Rampdown</a:t>
            </a:r>
            <a:r>
              <a:rPr lang="sl-SI" dirty="0"/>
              <a:t> and </a:t>
            </a:r>
            <a:r>
              <a:rPr lang="sl-SI" dirty="0" err="1"/>
              <a:t>Product</a:t>
            </a:r>
            <a:r>
              <a:rPr lang="sl-SI" dirty="0"/>
              <a:t> </a:t>
            </a:r>
            <a:r>
              <a:rPr lang="sl-SI" dirty="0" err="1"/>
              <a:t>Handover</a:t>
            </a:r>
            <a:endParaRPr lang="en-SI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E6A239-75C1-85F7-0BCB-04F84ECD9CE1}"/>
              </a:ext>
            </a:extLst>
          </p:cNvPr>
          <p:cNvSpPr txBox="1"/>
          <p:nvPr/>
        </p:nvSpPr>
        <p:spPr>
          <a:xfrm>
            <a:off x="552000" y="1637999"/>
            <a:ext cx="5560542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11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Planned conclusion of the work for the team at the end of 2027 (end of PI36)</a:t>
            </a:r>
          </a:p>
          <a:p>
            <a:pPr marL="228611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20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Products need to be ready for handover</a:t>
            </a:r>
          </a:p>
          <a:p>
            <a:pPr marL="928025" lvl="2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Documentation</a:t>
            </a:r>
          </a:p>
          <a:p>
            <a:pPr marL="928025" lvl="2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Testing record</a:t>
            </a:r>
          </a:p>
          <a:p>
            <a:pPr marL="928025" lvl="2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GB" sz="16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Code and artefacts</a:t>
            </a:r>
          </a:p>
          <a:p>
            <a:pPr marL="228611" lvl="1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sl-SI" sz="20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Challenges</a:t>
            </a:r>
            <a:endParaRPr lang="sl-SI" sz="20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28025" lvl="2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sl-SI" sz="1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Alignment</a:t>
            </a:r>
            <a:r>
              <a:rPr lang="sl-SI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with </a:t>
            </a:r>
            <a:r>
              <a:rPr lang="sl-SI" sz="1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other</a:t>
            </a:r>
            <a:r>
              <a:rPr lang="sl-SI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teams </a:t>
            </a:r>
            <a:r>
              <a:rPr lang="sl-SI" sz="1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roadmap</a:t>
            </a:r>
            <a:endParaRPr lang="sl-SI" sz="14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928025" lvl="2" indent="-228611" defTabSz="914446">
              <a:spcBef>
                <a:spcPts val="100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sl-SI" sz="1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Scope</a:t>
            </a:r>
            <a:r>
              <a:rPr lang="sl-SI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sl-SI" sz="1400" dirty="0" err="1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changes</a:t>
            </a:r>
            <a:r>
              <a:rPr lang="sl-SI" sz="1400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32DD5-EFA4-19CA-62B3-4FE6906AEEA0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sl-SI" dirty="0" err="1"/>
              <a:t>Remaining</a:t>
            </a:r>
            <a:r>
              <a:rPr lang="sl-SI" dirty="0"/>
              <a:t> </a:t>
            </a:r>
            <a:r>
              <a:rPr lang="sl-SI" dirty="0" err="1"/>
              <a:t>work</a:t>
            </a:r>
            <a:endParaRPr lang="sl-SI" dirty="0"/>
          </a:p>
          <a:p>
            <a:pPr lvl="1"/>
            <a:r>
              <a:rPr lang="sl-SI" dirty="0" err="1"/>
              <a:t>Mid</a:t>
            </a:r>
            <a:r>
              <a:rPr lang="sl-SI" dirty="0"/>
              <a:t> </a:t>
            </a:r>
            <a:r>
              <a:rPr lang="sl-SI" dirty="0" err="1"/>
              <a:t>support</a:t>
            </a:r>
            <a:r>
              <a:rPr lang="sl-SI" dirty="0"/>
              <a:t> for </a:t>
            </a:r>
            <a:r>
              <a:rPr lang="sl-SI" dirty="0" err="1"/>
              <a:t>Agilex</a:t>
            </a:r>
            <a:r>
              <a:rPr lang="sl-SI" dirty="0"/>
              <a:t> </a:t>
            </a:r>
            <a:r>
              <a:rPr lang="sl-SI" dirty="0" err="1"/>
              <a:t>based</a:t>
            </a:r>
            <a:r>
              <a:rPr lang="sl-SI" dirty="0"/>
              <a:t> </a:t>
            </a:r>
            <a:r>
              <a:rPr lang="sl-SI" dirty="0" err="1"/>
              <a:t>architecture</a:t>
            </a:r>
            <a:r>
              <a:rPr lang="sl-SI" dirty="0"/>
              <a:t> and </a:t>
            </a:r>
            <a:r>
              <a:rPr lang="sl-SI" dirty="0" err="1"/>
              <a:t>scaling</a:t>
            </a:r>
            <a:r>
              <a:rPr lang="sl-SI" dirty="0"/>
              <a:t> up</a:t>
            </a:r>
          </a:p>
          <a:p>
            <a:pPr lvl="1"/>
            <a:r>
              <a:rPr lang="sl-SI" dirty="0"/>
              <a:t>PSS integration in </a:t>
            </a:r>
            <a:r>
              <a:rPr lang="sl-SI"/>
              <a:t>Mid</a:t>
            </a:r>
            <a:endParaRPr lang="sl-SI" dirty="0"/>
          </a:p>
          <a:p>
            <a:pPr lvl="1"/>
            <a:r>
              <a:rPr lang="sl-SI" dirty="0"/>
              <a:t>PSS development</a:t>
            </a:r>
          </a:p>
          <a:p>
            <a:pPr lvl="2"/>
            <a:r>
              <a:rPr lang="sl-SI" dirty="0" err="1"/>
              <a:t>Interface</a:t>
            </a:r>
            <a:r>
              <a:rPr lang="sl-SI" dirty="0"/>
              <a:t> </a:t>
            </a:r>
            <a:r>
              <a:rPr lang="sl-SI" dirty="0" err="1"/>
              <a:t>still</a:t>
            </a:r>
            <a:r>
              <a:rPr lang="sl-SI" dirty="0"/>
              <a:t> not </a:t>
            </a:r>
            <a:r>
              <a:rPr lang="sl-SI" dirty="0" err="1"/>
              <a:t>stable</a:t>
            </a:r>
            <a:endParaRPr lang="sl-SI" dirty="0"/>
          </a:p>
          <a:p>
            <a:pPr lvl="2"/>
            <a:r>
              <a:rPr lang="sl-SI" dirty="0" err="1"/>
              <a:t>Support</a:t>
            </a:r>
            <a:r>
              <a:rPr lang="sl-SI" dirty="0"/>
              <a:t> for Pulsar Search mode</a:t>
            </a:r>
          </a:p>
          <a:p>
            <a:pPr lvl="2"/>
            <a:r>
              <a:rPr lang="sl-SI" dirty="0" err="1"/>
              <a:t>Scaling</a:t>
            </a:r>
            <a:r>
              <a:rPr lang="sl-SI" dirty="0"/>
              <a:t> up</a:t>
            </a:r>
          </a:p>
          <a:p>
            <a:pPr lvl="1"/>
            <a:r>
              <a:rPr lang="sl-SI" dirty="0"/>
              <a:t>IC@MS </a:t>
            </a:r>
            <a:r>
              <a:rPr lang="sl-SI" dirty="0" err="1"/>
              <a:t>refactoring</a:t>
            </a:r>
            <a:r>
              <a:rPr lang="sl-SI" dirty="0"/>
              <a:t> and </a:t>
            </a:r>
            <a:r>
              <a:rPr lang="sl-SI" dirty="0" err="1"/>
              <a:t>missing</a:t>
            </a:r>
            <a:r>
              <a:rPr lang="sl-SI" dirty="0"/>
              <a:t> </a:t>
            </a:r>
            <a:r>
              <a:rPr lang="sl-SI" dirty="0" err="1"/>
              <a:t>functionalities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097836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2139F7-C1A7-0FF5-6749-32392F1749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sl-SI" dirty="0"/>
              <a:t>Ivana Novak</a:t>
            </a:r>
            <a:endParaRPr lang="en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13B69C-18C7-88FA-EADE-471525E3BA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sl-SI" dirty="0"/>
              <a:t>ivana. novak@cosylab.com</a:t>
            </a:r>
            <a:endParaRPr lang="en-SI" dirty="0"/>
          </a:p>
        </p:txBody>
      </p:sp>
    </p:spTree>
    <p:extLst>
      <p:ext uri="{BB962C8B-B14F-4D97-AF65-F5344CB8AC3E}">
        <p14:creationId xmlns:p14="http://schemas.microsoft.com/office/powerpoint/2010/main" val="3897240773"/>
      </p:ext>
    </p:extLst>
  </p:cSld>
  <p:clrMapOvr>
    <a:masterClrMapping/>
  </p:clrMapOvr>
</p:sld>
</file>

<file path=ppt/theme/theme1.xml><?xml version="1.0" encoding="utf-8"?>
<a:theme xmlns:a="http://schemas.openxmlformats.org/drawingml/2006/main" name="Cosylab_PPT_theme_2023">
  <a:themeElements>
    <a:clrScheme name="Cosylab 1">
      <a:dk1>
        <a:srgbClr val="5E5E5E"/>
      </a:dk1>
      <a:lt1>
        <a:srgbClr val="FFFFFF"/>
      </a:lt1>
      <a:dk2>
        <a:srgbClr val="361C4E"/>
      </a:dk2>
      <a:lt2>
        <a:srgbClr val="FFFFFF"/>
      </a:lt2>
      <a:accent1>
        <a:srgbClr val="C7335B"/>
      </a:accent1>
      <a:accent2>
        <a:srgbClr val="FF3459"/>
      </a:accent2>
      <a:accent3>
        <a:srgbClr val="B47FEA"/>
      </a:accent3>
      <a:accent4>
        <a:srgbClr val="735697"/>
      </a:accent4>
      <a:accent5>
        <a:srgbClr val="5F4A72"/>
      </a:accent5>
      <a:accent6>
        <a:srgbClr val="B9ABCC"/>
      </a:accent6>
      <a:hlink>
        <a:srgbClr val="C7A0EF"/>
      </a:hlink>
      <a:folHlink>
        <a:srgbClr val="D5658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4E6B40E8-5237-5C48-93C7-E84FBE520F68}" vid="{71A541E3-83AF-5542-8E84-A1E877B0C11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B50C03CFE44D44A2D2E8B4586687A0" ma:contentTypeVersion="6" ma:contentTypeDescription="Create a new document." ma:contentTypeScope="" ma:versionID="6a246848e4edda4a491a77e75a23dfb6">
  <xsd:schema xmlns:xsd="http://www.w3.org/2001/XMLSchema" xmlns:xs="http://www.w3.org/2001/XMLSchema" xmlns:p="http://schemas.microsoft.com/office/2006/metadata/properties" xmlns:ns2="f28f59dc-6c93-4f14-9902-d3bdfaabc97a" xmlns:ns3="f150b36c-cdbc-4e07-a895-40e310b1b8ac" targetNamespace="http://schemas.microsoft.com/office/2006/metadata/properties" ma:root="true" ma:fieldsID="2db4c66d718121a0467b57d34fae89f2" ns2:_="" ns3:_="">
    <xsd:import namespace="f28f59dc-6c93-4f14-9902-d3bdfaabc97a"/>
    <xsd:import namespace="f150b36c-cdbc-4e07-a895-40e310b1b8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8f59dc-6c93-4f14-9902-d3bdfaabc9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0b36c-cdbc-4e07-a895-40e310b1b8a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150b36c-cdbc-4e07-a895-40e310b1b8ac">
      <UserInfo>
        <DisplayName>Gregor Humar</DisplayName>
        <AccountId>363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C97134C-E582-4614-B540-63510310DB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8f59dc-6c93-4f14-9902-d3bdfaabc97a"/>
    <ds:schemaRef ds:uri="f150b36c-cdbc-4e07-a895-40e310b1b8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0D59165-52C4-4BB0-85B8-6A2608AA3A43}">
  <ds:schemaRefs>
    <ds:schemaRef ds:uri="f150b36c-cdbc-4e07-a895-40e310b1b8ac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metadata/properties"/>
    <ds:schemaRef ds:uri="http://schemas.microsoft.com/office/2006/documentManagement/types"/>
    <ds:schemaRef ds:uri="f28f59dc-6c93-4f14-9902-d3bdfaabc97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BBFA9AC-7225-42D0-ABBD-AF8B8212C64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Cosylab_PPT_theme_2023</Template>
  <TotalTime>7556</TotalTime>
  <Words>1330</Words>
  <Application>Microsoft Office PowerPoint</Application>
  <PresentationFormat>Widescreen</PresentationFormat>
  <Paragraphs>253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Lato</vt:lpstr>
      <vt:lpstr>Lato Light</vt:lpstr>
      <vt:lpstr>Lato Semibold</vt:lpstr>
      <vt:lpstr>Open Sans</vt:lpstr>
      <vt:lpstr>Cosylab_PPT_theme_2023</vt:lpstr>
      <vt:lpstr>CSP.LMC: Five Years of Progress and the Challenges Ahead</vt:lpstr>
      <vt:lpstr>Cosylab’s profile</vt:lpstr>
      <vt:lpstr>Participation in OMC ART in 2025-2026</vt:lpstr>
      <vt:lpstr>Products</vt:lpstr>
      <vt:lpstr>Products</vt:lpstr>
      <vt:lpstr>Taranta</vt:lpstr>
      <vt:lpstr>Taranta</vt:lpstr>
      <vt:lpstr>Taranta</vt:lpstr>
      <vt:lpstr>IC@MS</vt:lpstr>
      <vt:lpstr>IC@MS (Integrated Control Alarm Management System)</vt:lpstr>
      <vt:lpstr>Products</vt:lpstr>
      <vt:lpstr>Pulsar Search Integration</vt:lpstr>
      <vt:lpstr>Products</vt:lpstr>
      <vt:lpstr>Scan duration</vt:lpstr>
      <vt:lpstr>CSP.LMC Progress</vt:lpstr>
      <vt:lpstr>Planned Team Rampdown and Product Handover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Ivana Novak</dc:creator>
  <cp:keywords/>
  <dc:description/>
  <cp:lastModifiedBy>Ivana Novak</cp:lastModifiedBy>
  <cp:revision>21</cp:revision>
  <dcterms:created xsi:type="dcterms:W3CDTF">2023-10-13T10:01:19Z</dcterms:created>
  <dcterms:modified xsi:type="dcterms:W3CDTF">2026-08-31T20:51:27Z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_Version">
    <vt:lpwstr>2.0</vt:lpwstr>
  </property>
  <property fmtid="{D5CDD505-2E9C-101B-9397-08002B2CF9AE}" pid="3" name="Template_Name">
    <vt:lpwstr>CSL-QM-PRES-T-00_General_Presentation</vt:lpwstr>
  </property>
  <property fmtid="{D5CDD505-2E9C-101B-9397-08002B2CF9AE}" pid="4" name="ContentTypeId">
    <vt:lpwstr>0x01010008B50C03CFE44D44A2D2E8B4586687A0</vt:lpwstr>
  </property>
</Properties>
</file>