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6858000" cx="12191675"/>
  <p:notesSz cx="6858000" cy="1219167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9" roundtripDataSignature="AMtx7miGMMcCH2All64CgM0rQF6r0i6xx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customschemas.google.com/relationships/presentationmetadata" Target="metadata"/><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Welcome / thanks to organisers. I'm speaking on behalf of the IAU Centre for the Protection of the Dark and Quiet Sky. CPS is hosted by the SKAO, NSF NOIRLab and ESO. Today: a broad update, but framed for this audience — what satellite constellations mean for radio astronomy and the SKA, what CPS has learned and built, and how you can help. ~15 minutes, then questions.</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 name="Google Shape;2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Headline numbers: ~15k operational satellites today, ~10k of them Starlink. Filings now total several million. The chart shows tracked objects over time — note the sharp upturn in the last few years (Starlink in purple), plus the growing debris population below the axis. The point for this room: the radio environment above every telescope is changing faster than at any time in the history of the field.</a:t>
            </a:r>
            <a:endParaRPr/>
          </a:p>
        </p:txBody>
      </p:sp>
      <p:sp>
        <p:nvSpPr>
          <p:cNvPr id="27" name="Google Shape;2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 name="Google Shape;4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Three mechanisms. (1) Intended downlinks — the obvious one, but note frequencies are climbing and protected bands are tiny relative to the bandwidth we actually observe. (2) UEMR — leakage from electronics, the most insidious because it shows up in 'quiet' bands and even with no active downlink. (3) Reflection and thermal — they're bright even passively. The illustration: it isn't only the main beam pointed at a city; sidelobes spray emission everywhere, including toward the telescope.</a:t>
            </a:r>
            <a:endParaRPr/>
          </a:p>
        </p:txBody>
      </p:sp>
      <p:sp>
        <p:nvSpPr>
          <p:cNvPr id="48" name="Google Shape;48;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 name="Google Shape;7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CPS exists because no single observatory or country can tackle this alone. Crucially for this room: it's hosted by the SKAO — radio astronomy is built into its DNA — alongside NOIRLab and ESO. Four hubs. I'll spend most time on SatHub (tools and observations), then touch Policy, because the ITU and UN work is where radio-band protection actually happens.</a:t>
            </a:r>
            <a:endParaRPr/>
          </a:p>
        </p:txBody>
      </p:sp>
      <p:sp>
        <p:nvSpPr>
          <p:cNvPr id="75" name="Google Shape;7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 name="Google Shape;10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my favourite single demonstration. Two all-sky maps from the same QUIJOTE telescope on Tenerife, ten years apart. 2014: the bright arc is geostationary satellites — a known, fixed nuisance. 2024: the whole sky is dotted with new emission from low-Earth-orbit constellations sweeping through. Nothing changed about the instrument or the Galaxy — this is purely the satellites.</a:t>
            </a:r>
            <a:endParaRPr/>
          </a:p>
        </p:txBody>
      </p:sp>
      <p:sp>
        <p:nvSpPr>
          <p:cNvPr id="101" name="Google Shape;10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the slide that should worry an SKA-Low audience. LOFAR — same frequency regime as SKA-Low — sees clear unintended emission from Starlink between roughly 110 and 190 MHz. The key point: nobody is licensed to transmit there. It's leakage from the spacecraft electronics. The dynamic spectrum on the left shows individual passes; the panel on the right is a single 175 MHz snapshot with a satellite tracking across the array. SKA-Low will be exquisitely sensitive in exactly this band.</a:t>
            </a:r>
            <a:endParaRPr/>
          </a:p>
        </p:txBody>
      </p:sp>
      <p:sp>
        <p:nvSpPr>
          <p:cNvPr id="120" name="Google Shape;12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Even passive satellites are a problem at high radio / mm frequencies. CMB telescopes like SPT-3G see satellites and spent rocket stages as bright, Jansky-level sources at 90, 150 and 220 GHz — the beam maps on the left. The measured spectral index near 2 matches a 300 K blackbody, and crucially they're seen in Earth's shadow too, so this is thermal self-emission, not reflected sunlight. Relevant to the high end of SKA-Mid and to mm facilities generally.</a:t>
            </a:r>
            <a:endParaRPr/>
          </a:p>
        </p:txBody>
      </p:sp>
      <p:sp>
        <p:nvSpPr>
          <p:cNvPr id="138" name="Google Shape;138;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SatChecker is the prediction engine. It's an open API: you hand it a pointing and a time, it tells you which satellites are in or near your field. It's backed by a huge TLE archive going back to the dawn of the space age. For radio, the field-of-view service is the useful bit — you can plan around predicted passes, or flag them in processing.</a:t>
            </a:r>
            <a:endParaRPr/>
          </a:p>
        </p:txBody>
      </p:sp>
      <p:sp>
        <p:nvSpPr>
          <p:cNvPr id="155" name="Google Shape;15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SCORE is the data side. It's where observers deposit calibrated brightness and position measurements, automatically cross-referenced against SatChecker so we know we're looking at the right object. Until now it's been optical-magnitude focused. The development that matters for this audience: we're building radio support — a standard format and an upload API so radio detections can live alongside the optical ones. This is exactly where the SKA community can contribute data.</a:t>
            </a:r>
            <a:endParaRPr/>
          </a:p>
        </p:txBody>
      </p:sp>
      <p:sp>
        <p:nvSpPr>
          <p:cNvPr id="172" name="Google Shape;17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Tools are only as good as the orbits behind them. We continuously validate SatChecker against real observed passes — the plot shows predicted vs observed tracks. TLEs are the weak link: low precision, no error bars, blind to manoeuvres, so there's active work on covariance-bearing ephemerides. All of this feeds CPS's radio-impact modelling effort (SCEPTER): fold orbits, emission and the telescope's full response — sidelobes included — into an estimate of aggregate interference. That's what underpins both observation planning and the formal EPFD-type assessments regulators ask for.</a:t>
            </a:r>
            <a:endParaRPr/>
          </a:p>
        </p:txBody>
      </p:sp>
      <p:sp>
        <p:nvSpPr>
          <p:cNvPr id="187" name="Google Shape;18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Tools mitigate; policy prevents. Two arenas. The ITU is where spectrum is legally governed — and WRC-27 has, for the first time, an agenda item (1.16) </a:t>
            </a:r>
            <a:r>
              <a:rPr lang="en-US">
                <a:solidFill>
                  <a:srgbClr val="444746"/>
                </a:solidFill>
              </a:rPr>
              <a:t>is discussing protections of RAS bands from satellites and recognition of RQZs in the radio regulations</a:t>
            </a:r>
            <a:r>
              <a:rPr lang="en-US">
                <a:extLst>
                  <a:ext uri="http://customooxmlschemas.google.com/">
                    <go:slidesCustomData xmlns:go="http://customooxmlschemas.google.com/" textRoundtripDataId="4"/>
                  </a:ext>
                </a:extLst>
              </a:rPr>
              <a:t>.</a:t>
            </a:r>
            <a:r>
              <a:rPr lang="en-US"/>
              <a:t> </a:t>
            </a:r>
            <a:r>
              <a:rPr lang="en-US"/>
              <a:t>That is very important for the SKA, which depends on its radio-quiet zone. CPS also contributes the UEMR report at WP7D. Separately, at the UN COPUOS, Dark &amp; Quiet Skies is now a standing agenda item with a Group of Friends — and note Switzerland's own Space Sustainability Rating as a national example.</a:t>
            </a:r>
            <a:endParaRPr/>
          </a:p>
        </p:txBody>
      </p:sp>
      <p:sp>
        <p:nvSpPr>
          <p:cNvPr id="202" name="Google Shape;20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Concrete asks for this room. One: observe and share — any calibrated satellite detection is valuable; please upload to SCORE rather than discarding it. Two: help us build the radio side of SCORE — formats, priority targets, legacy datasets. Three: policy — your national society's voice at WRC-27 on RAS bands and RQZs genuinely matters. Four: just join — it's free, and SKA-relevant expertise is exactly what we need.</a:t>
            </a:r>
            <a:endParaRPr/>
          </a:p>
        </p:txBody>
      </p:sp>
      <p:sp>
        <p:nvSpPr>
          <p:cNvPr id="223" name="Google Shape;22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And the trend line points up. Bigger satellites and direct-to-cell arrays (which are optically and radio-bright). Orbital data centres — SpaceX has literally filed for around a million satellites to run compute in orbit. Novel uses like orbital mirrors selling 'daylight as a service.' The chart shows cumulative filings already exceeding a million. The planning we do now — tools, data, policy — has to be sized for this, not for today.</a:t>
            </a:r>
            <a:endParaRPr/>
          </a:p>
        </p:txBody>
      </p:sp>
      <p:sp>
        <p:nvSpPr>
          <p:cNvPr id="254" name="Google Shape;254;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To close. The numbers are rising fast and the radio footprint already runs from SKA-Low frequencies up to mm. CPS gives the community open tools — SatChecker and SCORE — plus the modelling and the policy machinery at the ITU and UN. But the missing ingredient is you: radio observations and radio voices. Please scan the code, join CPS, and bring your SKA expertise. Thank you — happy to take questions.</a:t>
            </a:r>
            <a:endParaRPr/>
          </a:p>
        </p:txBody>
      </p:sp>
      <p:sp>
        <p:nvSpPr>
          <p:cNvPr id="269" name="Google Shape;269;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2.png"/><Relationship Id="rId5"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jpg"/><Relationship Id="rId5" Type="http://schemas.openxmlformats.org/officeDocument/2006/relationships/image" Target="../media/image3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3.jpg"/><Relationship Id="rId5" Type="http://schemas.openxmlformats.org/officeDocument/2006/relationships/image" Target="../media/image3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15.png"/><Relationship Id="rId6" Type="http://schemas.openxmlformats.org/officeDocument/2006/relationships/image" Target="../media/image3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1.png"/><Relationship Id="rId5" Type="http://schemas.openxmlformats.org/officeDocument/2006/relationships/image" Target="../media/image14.png"/><Relationship Id="rId6"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10.png"/><Relationship Id="rId6" Type="http://schemas.openxmlformats.org/officeDocument/2006/relationships/image" Target="../media/image3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33.png"/><Relationship Id="rId6" Type="http://schemas.openxmlformats.org/officeDocument/2006/relationships/image" Target="../media/image3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46.png"/><Relationship Id="rId5" Type="http://schemas.openxmlformats.org/officeDocument/2006/relationships/image" Target="../media/image3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4.png"/><Relationship Id="rId5" Type="http://schemas.openxmlformats.org/officeDocument/2006/relationships/image" Target="../media/image3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25.png"/><Relationship Id="rId5" Type="http://schemas.openxmlformats.org/officeDocument/2006/relationships/image" Target="../media/image39.png"/><Relationship Id="rId6" Type="http://schemas.openxmlformats.org/officeDocument/2006/relationships/image" Target="../media/image3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41.png"/><Relationship Id="rId5"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4.jpg"/><Relationship Id="rId4" Type="http://schemas.openxmlformats.org/officeDocument/2006/relationships/image" Target="../media/image1.png"/><Relationship Id="rId5" Type="http://schemas.openxmlformats.org/officeDocument/2006/relationships/image" Target="../media/image45.png"/><Relationship Id="rId6"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 name="Shape 15"/>
        <p:cNvGrpSpPr/>
        <p:nvPr/>
      </p:nvGrpSpPr>
      <p:grpSpPr>
        <a:xfrm>
          <a:off x="0" y="0"/>
          <a:ext cx="0" cy="0"/>
          <a:chOff x="0" y="0"/>
          <a:chExt cx="0" cy="0"/>
        </a:xfrm>
      </p:grpSpPr>
      <p:pic>
        <p:nvPicPr>
          <p:cNvPr descr="/tmp/work/assets/cps_white.png" id="16" name="Google Shape;16;p1"/>
          <p:cNvPicPr preferRelativeResize="0"/>
          <p:nvPr/>
        </p:nvPicPr>
        <p:blipFill rotWithShape="1">
          <a:blip r:embed="rId4">
            <a:alphaModFix/>
          </a:blip>
          <a:srcRect b="0" l="0" r="0" t="0"/>
          <a:stretch/>
        </p:blipFill>
        <p:spPr>
          <a:xfrm>
            <a:off x="548640" y="685800"/>
            <a:ext cx="1417320" cy="1636776"/>
          </a:xfrm>
          <a:prstGeom prst="rect">
            <a:avLst/>
          </a:prstGeom>
          <a:noFill/>
          <a:ln>
            <a:noFill/>
          </a:ln>
        </p:spPr>
      </p:pic>
      <p:sp>
        <p:nvSpPr>
          <p:cNvPr id="17" name="Google Shape;17;p1"/>
          <p:cNvSpPr/>
          <p:nvPr/>
        </p:nvSpPr>
        <p:spPr>
          <a:xfrm>
            <a:off x="502920" y="2670048"/>
            <a:ext cx="109728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ADCFC"/>
              </a:buClr>
              <a:buSzPts val="1300"/>
              <a:buFont typeface="Calibri"/>
              <a:buNone/>
            </a:pPr>
            <a:r>
              <a:rPr b="1" i="0" lang="en-US" sz="1300" u="none" cap="none" strike="noStrike">
                <a:solidFill>
                  <a:srgbClr val="CADCFC"/>
                </a:solidFill>
                <a:latin typeface="Calibri"/>
                <a:ea typeface="Calibri"/>
                <a:cs typeface="Calibri"/>
                <a:sym typeface="Calibri"/>
              </a:rPr>
              <a:t>PROTECTING THE DARK &amp; QUIET SKY  ·  SWISS SKA DAYS 2026</a:t>
            </a:r>
            <a:endParaRPr b="0" i="0" sz="1300" u="none" cap="none" strike="noStrike">
              <a:solidFill>
                <a:schemeClr val="dk1"/>
              </a:solidFill>
              <a:latin typeface="Calibri"/>
              <a:ea typeface="Calibri"/>
              <a:cs typeface="Calibri"/>
              <a:sym typeface="Calibri"/>
            </a:endParaRPr>
          </a:p>
        </p:txBody>
      </p:sp>
      <p:sp>
        <p:nvSpPr>
          <p:cNvPr id="18" name="Google Shape;18;p1"/>
          <p:cNvSpPr/>
          <p:nvPr/>
        </p:nvSpPr>
        <p:spPr>
          <a:xfrm>
            <a:off x="502920" y="2999232"/>
            <a:ext cx="11155680" cy="1554480"/>
          </a:xfrm>
          <a:prstGeom prst="rect">
            <a:avLst/>
          </a:prstGeom>
          <a:noFill/>
          <a:ln>
            <a:noFill/>
          </a:ln>
        </p:spPr>
        <p:txBody>
          <a:bodyPr anchorCtr="0" anchor="ctr" bIns="0" lIns="0" spcFirstLastPara="1" rIns="0" wrap="square" tIns="0">
            <a:noAutofit/>
          </a:bodyPr>
          <a:lstStyle/>
          <a:p>
            <a:pPr indent="0" lvl="0" marL="0" marR="0" rtl="0" algn="l">
              <a:lnSpc>
                <a:spcPct val="108695"/>
              </a:lnSpc>
              <a:spcBef>
                <a:spcPts val="0"/>
              </a:spcBef>
              <a:spcAft>
                <a:spcPts val="0"/>
              </a:spcAft>
              <a:buClr>
                <a:srgbClr val="FFFFFF"/>
              </a:buClr>
              <a:buSzPts val="4600"/>
              <a:buFont typeface="Calibri"/>
              <a:buNone/>
            </a:pPr>
            <a:r>
              <a:rPr b="1" i="0" lang="en-US" sz="4600" u="none" cap="none" strike="noStrike">
                <a:solidFill>
                  <a:srgbClr val="FFFFFF"/>
                </a:solidFill>
                <a:latin typeface="Calibri"/>
                <a:ea typeface="Calibri"/>
                <a:cs typeface="Calibri"/>
                <a:sym typeface="Calibri"/>
              </a:rPr>
              <a:t>Protecting the radio sky</a:t>
            </a:r>
            <a:endParaRPr b="0" i="0" sz="4600" u="none" cap="none" strike="noStrike">
              <a:solidFill>
                <a:schemeClr val="dk1"/>
              </a:solidFill>
              <a:latin typeface="Calibri"/>
              <a:ea typeface="Calibri"/>
              <a:cs typeface="Calibri"/>
              <a:sym typeface="Calibri"/>
            </a:endParaRPr>
          </a:p>
          <a:p>
            <a:pPr indent="0" lvl="0" marL="0" marR="0" rtl="0" algn="l">
              <a:lnSpc>
                <a:spcPct val="108695"/>
              </a:lnSpc>
              <a:spcBef>
                <a:spcPts val="0"/>
              </a:spcBef>
              <a:spcAft>
                <a:spcPts val="0"/>
              </a:spcAft>
              <a:buClr>
                <a:srgbClr val="FFFFFF"/>
              </a:buClr>
              <a:buSzPts val="4600"/>
              <a:buFont typeface="Calibri"/>
              <a:buNone/>
            </a:pPr>
            <a:r>
              <a:rPr b="1" i="0" lang="en-US" sz="4600" u="none" cap="none" strike="noStrike">
                <a:solidFill>
                  <a:srgbClr val="FFFFFF"/>
                </a:solidFill>
                <a:latin typeface="Calibri"/>
                <a:ea typeface="Calibri"/>
                <a:cs typeface="Calibri"/>
                <a:sym typeface="Calibri"/>
              </a:rPr>
              <a:t>in the SKA era</a:t>
            </a:r>
            <a:endParaRPr b="0" i="0" sz="4600" u="none" cap="none" strike="noStrike">
              <a:solidFill>
                <a:schemeClr val="dk1"/>
              </a:solidFill>
              <a:latin typeface="Calibri"/>
              <a:ea typeface="Calibri"/>
              <a:cs typeface="Calibri"/>
              <a:sym typeface="Calibri"/>
            </a:endParaRPr>
          </a:p>
        </p:txBody>
      </p:sp>
      <p:sp>
        <p:nvSpPr>
          <p:cNvPr id="19" name="Google Shape;19;p1"/>
          <p:cNvSpPr/>
          <p:nvPr/>
        </p:nvSpPr>
        <p:spPr>
          <a:xfrm>
            <a:off x="502920" y="4526280"/>
            <a:ext cx="105156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ADCFC"/>
              </a:buClr>
              <a:buSzPts val="1800"/>
              <a:buFont typeface="Calibri"/>
              <a:buNone/>
            </a:pPr>
            <a:r>
              <a:rPr b="0" i="0" lang="en-US" sz="1800" u="none" cap="none" strike="noStrike">
                <a:solidFill>
                  <a:srgbClr val="CADCFC"/>
                </a:solidFill>
                <a:latin typeface="Calibri"/>
                <a:ea typeface="Calibri"/>
                <a:cs typeface="Calibri"/>
                <a:sym typeface="Calibri"/>
              </a:rPr>
              <a:t>An update from the IAU Centre for the Protection of the Dark and Quiet Sky</a:t>
            </a:r>
            <a:endParaRPr b="0" i="0" sz="1800" u="none" cap="none" strike="noStrike">
              <a:solidFill>
                <a:schemeClr val="dk1"/>
              </a:solidFill>
              <a:latin typeface="Calibri"/>
              <a:ea typeface="Calibri"/>
              <a:cs typeface="Calibri"/>
              <a:sym typeface="Calibri"/>
            </a:endParaRPr>
          </a:p>
        </p:txBody>
      </p:sp>
      <p:sp>
        <p:nvSpPr>
          <p:cNvPr id="20" name="Google Shape;20;p1"/>
          <p:cNvSpPr/>
          <p:nvPr/>
        </p:nvSpPr>
        <p:spPr>
          <a:xfrm>
            <a:off x="502920" y="5138928"/>
            <a:ext cx="10515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500"/>
              <a:buFont typeface="Calibri"/>
              <a:buNone/>
            </a:pPr>
            <a:r>
              <a:rPr b="1" lang="en-US" sz="1500">
                <a:solidFill>
                  <a:srgbClr val="FFFFFF"/>
                </a:solidFill>
                <a:latin typeface="Calibri"/>
                <a:ea typeface="Calibri"/>
                <a:cs typeface="Calibri"/>
                <a:sym typeface="Calibri"/>
              </a:rPr>
              <a:t>Chris Finlay</a:t>
            </a:r>
            <a:r>
              <a:rPr b="0" i="0" lang="en-US" sz="1500" u="none" cap="none" strike="noStrike">
                <a:solidFill>
                  <a:srgbClr val="CADCFC"/>
                </a:solidFill>
                <a:latin typeface="Calibri"/>
                <a:ea typeface="Calibri"/>
                <a:cs typeface="Calibri"/>
                <a:sym typeface="Calibri"/>
              </a:rPr>
              <a:t>, EPFL  —  on behalf of the IAU CPS / SatHub</a:t>
            </a:r>
            <a:endParaRPr b="0" i="0" sz="1500" u="none" cap="none" strike="noStrike">
              <a:solidFill>
                <a:schemeClr val="dk1"/>
              </a:solidFill>
              <a:latin typeface="Calibri"/>
              <a:ea typeface="Calibri"/>
              <a:cs typeface="Calibri"/>
              <a:sym typeface="Calibri"/>
            </a:endParaRPr>
          </a:p>
        </p:txBody>
      </p:sp>
      <p:sp>
        <p:nvSpPr>
          <p:cNvPr id="21" name="Google Shape;21;p1"/>
          <p:cNvSpPr/>
          <p:nvPr/>
        </p:nvSpPr>
        <p:spPr>
          <a:xfrm>
            <a:off x="502920" y="5504688"/>
            <a:ext cx="105156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FB0D6"/>
              </a:buClr>
              <a:buSzPts val="1200"/>
              <a:buFont typeface="Calibri"/>
              <a:buNone/>
            </a:pPr>
            <a:r>
              <a:rPr b="0" i="1" lang="en-US" sz="1200" u="none" cap="none" strike="noStrike">
                <a:solidFill>
                  <a:srgbClr val="9FB0D6"/>
                </a:solidFill>
                <a:latin typeface="Calibri"/>
                <a:ea typeface="Calibri"/>
                <a:cs typeface="Calibri"/>
                <a:sym typeface="Calibri"/>
              </a:rPr>
              <a:t>with M. Peel, F. di Vruno, M. Rawls, S. Eggl, M. Dadighat, D</a:t>
            </a:r>
            <a:r>
              <a:rPr i="1" lang="en-US" sz="1200">
                <a:solidFill>
                  <a:srgbClr val="9FB0D6"/>
                </a:solidFill>
                <a:latin typeface="Calibri"/>
                <a:ea typeface="Calibri"/>
                <a:cs typeface="Calibri"/>
                <a:sym typeface="Calibri"/>
              </a:rPr>
              <a:t>. Barron</a:t>
            </a:r>
            <a:r>
              <a:rPr b="0" i="1" lang="en-US" sz="1200" u="none" cap="none" strike="noStrike">
                <a:solidFill>
                  <a:srgbClr val="9FB0D6"/>
                </a:solidFill>
                <a:latin typeface="Calibri"/>
                <a:ea typeface="Calibri"/>
                <a:cs typeface="Calibri"/>
                <a:sym typeface="Calibri"/>
              </a:rPr>
              <a:t> and the CPS community</a:t>
            </a:r>
            <a:endParaRPr b="0" i="0" sz="1200" u="none" cap="none" strike="noStrike">
              <a:solidFill>
                <a:schemeClr val="dk1"/>
              </a:solidFill>
              <a:latin typeface="Calibri"/>
              <a:ea typeface="Calibri"/>
              <a:cs typeface="Calibri"/>
              <a:sym typeface="Calibri"/>
            </a:endParaRPr>
          </a:p>
        </p:txBody>
      </p:sp>
      <p:pic>
        <p:nvPicPr>
          <p:cNvPr descr="/tmp/work/assets/hosts_white.png" id="22" name="Google Shape;22;p1"/>
          <p:cNvPicPr preferRelativeResize="0"/>
          <p:nvPr/>
        </p:nvPicPr>
        <p:blipFill rotWithShape="1">
          <a:blip r:embed="rId5">
            <a:alphaModFix/>
          </a:blip>
          <a:srcRect b="0" l="0" r="0" t="0"/>
          <a:stretch/>
        </p:blipFill>
        <p:spPr>
          <a:xfrm>
            <a:off x="502920" y="6199632"/>
            <a:ext cx="2249424" cy="402336"/>
          </a:xfrm>
          <a:prstGeom prst="rect">
            <a:avLst/>
          </a:prstGeom>
          <a:noFill/>
          <a:ln>
            <a:noFill/>
          </a:ln>
        </p:spPr>
      </p:pic>
      <p:sp>
        <p:nvSpPr>
          <p:cNvPr id="23" name="Google Shape;23;p1"/>
          <p:cNvSpPr/>
          <p:nvPr/>
        </p:nvSpPr>
        <p:spPr>
          <a:xfrm>
            <a:off x="9509760" y="6236208"/>
            <a:ext cx="2194560" cy="32918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CADCFC"/>
              </a:buClr>
              <a:buSzPts val="1300"/>
              <a:buFont typeface="Calibri"/>
              <a:buNone/>
            </a:pPr>
            <a:r>
              <a:rPr b="1" i="0" lang="en-US" sz="1300" u="none" cap="none" strike="noStrike">
                <a:solidFill>
                  <a:srgbClr val="CADCFC"/>
                </a:solidFill>
                <a:latin typeface="Calibri"/>
                <a:ea typeface="Calibri"/>
                <a:cs typeface="Calibri"/>
                <a:sym typeface="Calibri"/>
              </a:rPr>
              <a:t>cps.iau.org</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 name="Shape 28"/>
        <p:cNvGrpSpPr/>
        <p:nvPr/>
      </p:nvGrpSpPr>
      <p:grpSpPr>
        <a:xfrm>
          <a:off x="0" y="0"/>
          <a:ext cx="0" cy="0"/>
          <a:chOff x="0" y="0"/>
          <a:chExt cx="0" cy="0"/>
        </a:xfrm>
      </p:grpSpPr>
      <p:pic>
        <p:nvPicPr>
          <p:cNvPr descr="/tmp/work/assets/cps_color.png" id="29" name="Google Shape;29;p2"/>
          <p:cNvPicPr preferRelativeResize="0"/>
          <p:nvPr/>
        </p:nvPicPr>
        <p:blipFill rotWithShape="1">
          <a:blip r:embed="rId3">
            <a:alphaModFix/>
          </a:blip>
          <a:srcRect b="0" l="0" r="0" t="0"/>
          <a:stretch/>
        </p:blipFill>
        <p:spPr>
          <a:xfrm>
            <a:off x="502920" y="384048"/>
            <a:ext cx="658368" cy="658368"/>
          </a:xfrm>
          <a:prstGeom prst="rect">
            <a:avLst/>
          </a:prstGeom>
          <a:noFill/>
          <a:ln>
            <a:noFill/>
          </a:ln>
        </p:spPr>
      </p:pic>
      <p:sp>
        <p:nvSpPr>
          <p:cNvPr id="30" name="Google Shape;30;p2"/>
          <p:cNvSpPr/>
          <p:nvPr/>
        </p:nvSpPr>
        <p:spPr>
          <a:xfrm>
            <a:off x="1298448" y="384048"/>
            <a:ext cx="100584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8FB0"/>
              </a:buClr>
              <a:buSzPts val="1250"/>
              <a:buFont typeface="Calibri"/>
              <a:buNone/>
            </a:pPr>
            <a:r>
              <a:rPr b="1" i="0" lang="en-US" sz="1250" u="none" cap="none" strike="noStrike">
                <a:solidFill>
                  <a:srgbClr val="1C8FB0"/>
                </a:solidFill>
                <a:latin typeface="Calibri"/>
                <a:ea typeface="Calibri"/>
                <a:cs typeface="Calibri"/>
                <a:sym typeface="Calibri"/>
              </a:rPr>
              <a:t>THE CONTEXT</a:t>
            </a:r>
            <a:endParaRPr b="0" i="0" sz="1250" u="none" cap="none" strike="noStrike">
              <a:solidFill>
                <a:schemeClr val="dk1"/>
              </a:solidFill>
              <a:latin typeface="Calibri"/>
              <a:ea typeface="Calibri"/>
              <a:cs typeface="Calibri"/>
              <a:sym typeface="Calibri"/>
            </a:endParaRPr>
          </a:p>
        </p:txBody>
      </p:sp>
      <p:sp>
        <p:nvSpPr>
          <p:cNvPr id="31" name="Google Shape;31;p2"/>
          <p:cNvSpPr/>
          <p:nvPr/>
        </p:nvSpPr>
        <p:spPr>
          <a:xfrm>
            <a:off x="1298448" y="658368"/>
            <a:ext cx="10241280" cy="868680"/>
          </a:xfrm>
          <a:prstGeom prst="rect">
            <a:avLst/>
          </a:prstGeom>
          <a:noFill/>
          <a:ln>
            <a:noFill/>
          </a:ln>
        </p:spPr>
        <p:txBody>
          <a:bodyPr anchorCtr="0" anchor="t" bIns="0" lIns="0" spcFirstLastPara="1" rIns="0" wrap="square" tIns="0">
            <a:noAutofit/>
          </a:bodyPr>
          <a:lstStyle/>
          <a:p>
            <a:pPr indent="0" lvl="0" marL="0" marR="0" rtl="0" algn="l">
              <a:lnSpc>
                <a:spcPct val="106451"/>
              </a:lnSpc>
              <a:spcBef>
                <a:spcPts val="0"/>
              </a:spcBef>
              <a:spcAft>
                <a:spcPts val="0"/>
              </a:spcAft>
              <a:buClr>
                <a:srgbClr val="152042"/>
              </a:buClr>
              <a:buSzPts val="3100"/>
              <a:buFont typeface="Calibri"/>
              <a:buNone/>
            </a:pPr>
            <a:r>
              <a:rPr b="1" i="0" lang="en-US" sz="3100" u="none" cap="none" strike="noStrike">
                <a:solidFill>
                  <a:srgbClr val="152042"/>
                </a:solidFill>
                <a:latin typeface="Calibri"/>
                <a:ea typeface="Calibri"/>
                <a:cs typeface="Calibri"/>
                <a:sym typeface="Calibri"/>
              </a:rPr>
              <a:t>Space is changing rapidly</a:t>
            </a:r>
            <a:endParaRPr b="0" i="0" sz="3100" u="none" cap="none" strike="noStrike">
              <a:solidFill>
                <a:schemeClr val="dk1"/>
              </a:solidFill>
              <a:latin typeface="Calibri"/>
              <a:ea typeface="Calibri"/>
              <a:cs typeface="Calibri"/>
              <a:sym typeface="Calibri"/>
            </a:endParaRPr>
          </a:p>
        </p:txBody>
      </p:sp>
      <p:sp>
        <p:nvSpPr>
          <p:cNvPr id="32" name="Google Shape;32;p2"/>
          <p:cNvSpPr/>
          <p:nvPr/>
        </p:nvSpPr>
        <p:spPr>
          <a:xfrm>
            <a:off x="502920" y="1783080"/>
            <a:ext cx="40233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3800"/>
              <a:buFont typeface="Calibri"/>
              <a:buNone/>
            </a:pPr>
            <a:r>
              <a:rPr b="1" i="0" lang="en-US" sz="3800" u="none" cap="none" strike="noStrike">
                <a:solidFill>
                  <a:srgbClr val="152042"/>
                </a:solidFill>
                <a:latin typeface="Calibri"/>
                <a:ea typeface="Calibri"/>
                <a:cs typeface="Calibri"/>
                <a:sym typeface="Calibri"/>
              </a:rPr>
              <a:t>15,000+</a:t>
            </a:r>
            <a:endParaRPr b="0" i="0" sz="3800" u="none" cap="none" strike="noStrike">
              <a:solidFill>
                <a:schemeClr val="dk1"/>
              </a:solidFill>
              <a:latin typeface="Calibri"/>
              <a:ea typeface="Calibri"/>
              <a:cs typeface="Calibri"/>
              <a:sym typeface="Calibri"/>
            </a:endParaRPr>
          </a:p>
        </p:txBody>
      </p:sp>
      <p:sp>
        <p:nvSpPr>
          <p:cNvPr id="33" name="Google Shape;33;p2"/>
          <p:cNvSpPr/>
          <p:nvPr/>
        </p:nvSpPr>
        <p:spPr>
          <a:xfrm>
            <a:off x="521208" y="2386584"/>
            <a:ext cx="4663440" cy="566928"/>
          </a:xfrm>
          <a:prstGeom prst="rect">
            <a:avLst/>
          </a:prstGeom>
          <a:noFill/>
          <a:ln>
            <a:noFill/>
          </a:ln>
        </p:spPr>
        <p:txBody>
          <a:bodyPr anchorCtr="0" anchor="t" bIns="0" lIns="0" spcFirstLastPara="1" rIns="0" wrap="square" tIns="0">
            <a:noAutofit/>
          </a:bodyPr>
          <a:lstStyle/>
          <a:p>
            <a:pPr indent="0" lvl="0" marL="0" marR="0" rtl="0" algn="l">
              <a:lnSpc>
                <a:spcPct val="118518"/>
              </a:lnSpc>
              <a:spcBef>
                <a:spcPts val="0"/>
              </a:spcBef>
              <a:spcAft>
                <a:spcPts val="0"/>
              </a:spcAft>
              <a:buClr>
                <a:srgbClr val="5C6B86"/>
              </a:buClr>
              <a:buSzPts val="1350"/>
              <a:buFont typeface="Calibri"/>
              <a:buNone/>
            </a:pPr>
            <a:r>
              <a:rPr b="0" i="0" lang="en-US" sz="1350" u="none" cap="none" strike="noStrike">
                <a:solidFill>
                  <a:srgbClr val="5C6B86"/>
                </a:solidFill>
                <a:latin typeface="Calibri"/>
                <a:ea typeface="Calibri"/>
                <a:cs typeface="Calibri"/>
                <a:sym typeface="Calibri"/>
              </a:rPr>
              <a:t>active satellites in low-Earth orbit — about 10,000 are Starlink</a:t>
            </a:r>
            <a:endParaRPr b="0" i="0" sz="1350" u="none" cap="none" strike="noStrike">
              <a:solidFill>
                <a:schemeClr val="dk1"/>
              </a:solidFill>
              <a:latin typeface="Calibri"/>
              <a:ea typeface="Calibri"/>
              <a:cs typeface="Calibri"/>
              <a:sym typeface="Calibri"/>
            </a:endParaRPr>
          </a:p>
        </p:txBody>
      </p:sp>
      <p:sp>
        <p:nvSpPr>
          <p:cNvPr id="34" name="Google Shape;34;p2"/>
          <p:cNvSpPr/>
          <p:nvPr/>
        </p:nvSpPr>
        <p:spPr>
          <a:xfrm>
            <a:off x="502920" y="3200400"/>
            <a:ext cx="40233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603A"/>
              </a:buClr>
              <a:buSzPts val="3800"/>
              <a:buFont typeface="Calibri"/>
              <a:buNone/>
            </a:pPr>
            <a:r>
              <a:rPr b="1" i="0" lang="en-US" sz="3800" u="none" cap="none" strike="noStrike">
                <a:solidFill>
                  <a:srgbClr val="C9603A"/>
                </a:solidFill>
                <a:latin typeface="Calibri"/>
                <a:ea typeface="Calibri"/>
                <a:cs typeface="Calibri"/>
                <a:sym typeface="Calibri"/>
              </a:rPr>
              <a:t>&gt;3 million</a:t>
            </a:r>
            <a:endParaRPr b="0" i="0" sz="3800" u="none" cap="none" strike="noStrike">
              <a:solidFill>
                <a:schemeClr val="dk1"/>
              </a:solidFill>
              <a:latin typeface="Calibri"/>
              <a:ea typeface="Calibri"/>
              <a:cs typeface="Calibri"/>
              <a:sym typeface="Calibri"/>
            </a:endParaRPr>
          </a:p>
        </p:txBody>
      </p:sp>
      <p:sp>
        <p:nvSpPr>
          <p:cNvPr id="35" name="Google Shape;35;p2"/>
          <p:cNvSpPr/>
          <p:nvPr/>
        </p:nvSpPr>
        <p:spPr>
          <a:xfrm>
            <a:off x="521208" y="3803904"/>
            <a:ext cx="4663440" cy="566928"/>
          </a:xfrm>
          <a:prstGeom prst="rect">
            <a:avLst/>
          </a:prstGeom>
          <a:noFill/>
          <a:ln>
            <a:noFill/>
          </a:ln>
        </p:spPr>
        <p:txBody>
          <a:bodyPr anchorCtr="0" anchor="t" bIns="0" lIns="0" spcFirstLastPara="1" rIns="0" wrap="square" tIns="0">
            <a:noAutofit/>
          </a:bodyPr>
          <a:lstStyle/>
          <a:p>
            <a:pPr indent="0" lvl="0" marL="0" marR="0" rtl="0" algn="l">
              <a:lnSpc>
                <a:spcPct val="118518"/>
              </a:lnSpc>
              <a:spcBef>
                <a:spcPts val="0"/>
              </a:spcBef>
              <a:spcAft>
                <a:spcPts val="0"/>
              </a:spcAft>
              <a:buClr>
                <a:srgbClr val="5C6B86"/>
              </a:buClr>
              <a:buSzPts val="1350"/>
              <a:buFont typeface="Calibri"/>
              <a:buNone/>
            </a:pPr>
            <a:r>
              <a:rPr b="0" i="0" lang="en-US" sz="1350" u="none" cap="none" strike="noStrike">
                <a:solidFill>
                  <a:srgbClr val="5C6B86"/>
                </a:solidFill>
                <a:latin typeface="Calibri"/>
                <a:ea typeface="Calibri"/>
                <a:cs typeface="Calibri"/>
                <a:sym typeface="Calibri"/>
              </a:rPr>
              <a:t>satellites in filings submitted for the 2030s</a:t>
            </a:r>
            <a:endParaRPr b="0" i="0" sz="1350" u="none" cap="none" strike="noStrike">
              <a:solidFill>
                <a:schemeClr val="dk1"/>
              </a:solidFill>
              <a:latin typeface="Calibri"/>
              <a:ea typeface="Calibri"/>
              <a:cs typeface="Calibri"/>
              <a:sym typeface="Calibri"/>
            </a:endParaRPr>
          </a:p>
        </p:txBody>
      </p:sp>
      <p:sp>
        <p:nvSpPr>
          <p:cNvPr id="36" name="Google Shape;36;p2"/>
          <p:cNvSpPr/>
          <p:nvPr/>
        </p:nvSpPr>
        <p:spPr>
          <a:xfrm>
            <a:off x="502920" y="4617720"/>
            <a:ext cx="40233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677E"/>
              </a:buClr>
              <a:buSzPts val="3800"/>
              <a:buFont typeface="Calibri"/>
              <a:buNone/>
            </a:pPr>
            <a:r>
              <a:rPr b="1" i="0" lang="en-US" sz="3800" u="none" cap="none" strike="noStrike">
                <a:solidFill>
                  <a:srgbClr val="12677E"/>
                </a:solidFill>
                <a:latin typeface="Calibri"/>
                <a:ea typeface="Calibri"/>
                <a:cs typeface="Calibri"/>
                <a:sym typeface="Calibri"/>
              </a:rPr>
              <a:t>70 yrs</a:t>
            </a:r>
            <a:endParaRPr b="0" i="0" sz="3800" u="none" cap="none" strike="noStrike">
              <a:solidFill>
                <a:schemeClr val="dk1"/>
              </a:solidFill>
              <a:latin typeface="Calibri"/>
              <a:ea typeface="Calibri"/>
              <a:cs typeface="Calibri"/>
              <a:sym typeface="Calibri"/>
            </a:endParaRPr>
          </a:p>
        </p:txBody>
      </p:sp>
      <p:sp>
        <p:nvSpPr>
          <p:cNvPr id="37" name="Google Shape;37;p2"/>
          <p:cNvSpPr/>
          <p:nvPr/>
        </p:nvSpPr>
        <p:spPr>
          <a:xfrm>
            <a:off x="521208" y="5221224"/>
            <a:ext cx="4663440" cy="566928"/>
          </a:xfrm>
          <a:prstGeom prst="rect">
            <a:avLst/>
          </a:prstGeom>
          <a:noFill/>
          <a:ln>
            <a:noFill/>
          </a:ln>
        </p:spPr>
        <p:txBody>
          <a:bodyPr anchorCtr="0" anchor="t" bIns="0" lIns="0" spcFirstLastPara="1" rIns="0" wrap="square" tIns="0">
            <a:noAutofit/>
          </a:bodyPr>
          <a:lstStyle/>
          <a:p>
            <a:pPr indent="0" lvl="0" marL="0" marR="0" rtl="0" algn="l">
              <a:lnSpc>
                <a:spcPct val="118518"/>
              </a:lnSpc>
              <a:spcBef>
                <a:spcPts val="0"/>
              </a:spcBef>
              <a:spcAft>
                <a:spcPts val="0"/>
              </a:spcAft>
              <a:buClr>
                <a:srgbClr val="5C6B86"/>
              </a:buClr>
              <a:buSzPts val="1350"/>
              <a:buFont typeface="Calibri"/>
              <a:buNone/>
            </a:pPr>
            <a:r>
              <a:rPr b="0" i="0" lang="en-US" sz="1350" u="none" cap="none" strike="noStrike">
                <a:solidFill>
                  <a:srgbClr val="5C6B86"/>
                </a:solidFill>
                <a:latin typeface="Calibri"/>
                <a:ea typeface="Calibri"/>
                <a:cs typeface="Calibri"/>
                <a:sym typeface="Calibri"/>
              </a:rPr>
              <a:t>of launches — but most of this growth is in the last five</a:t>
            </a:r>
            <a:endParaRPr b="0" i="0" sz="1350" u="none" cap="none" strike="noStrike">
              <a:solidFill>
                <a:schemeClr val="dk1"/>
              </a:solidFill>
              <a:latin typeface="Calibri"/>
              <a:ea typeface="Calibri"/>
              <a:cs typeface="Calibri"/>
              <a:sym typeface="Calibri"/>
            </a:endParaRPr>
          </a:p>
        </p:txBody>
      </p:sp>
      <p:sp>
        <p:nvSpPr>
          <p:cNvPr id="38" name="Google Shape;38;p2"/>
          <p:cNvSpPr/>
          <p:nvPr/>
        </p:nvSpPr>
        <p:spPr>
          <a:xfrm>
            <a:off x="502920" y="5806440"/>
            <a:ext cx="5029200" cy="502920"/>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23304D"/>
              </a:buClr>
              <a:buSzPts val="1250"/>
              <a:buFont typeface="Calibri"/>
              <a:buNone/>
            </a:pPr>
            <a:r>
              <a:rPr b="0" i="1" lang="en-US" sz="1250" u="none" cap="none" strike="noStrike">
                <a:solidFill>
                  <a:srgbClr val="23304D"/>
                </a:solidFill>
                <a:latin typeface="Calibri"/>
                <a:ea typeface="Calibri"/>
                <a:cs typeface="Calibri"/>
                <a:sym typeface="Calibri"/>
              </a:rPr>
              <a:t>Concerns span optical &amp; radio astronomy, the night sky, space-traffic management and debris.</a:t>
            </a:r>
            <a:endParaRPr b="0" i="0" sz="1250" u="none" cap="none" strike="noStrike">
              <a:solidFill>
                <a:schemeClr val="dk1"/>
              </a:solidFill>
              <a:latin typeface="Calibri"/>
              <a:ea typeface="Calibri"/>
              <a:cs typeface="Calibri"/>
              <a:sym typeface="Calibri"/>
            </a:endParaRPr>
          </a:p>
        </p:txBody>
      </p:sp>
      <p:sp>
        <p:nvSpPr>
          <p:cNvPr id="39" name="Google Shape;39;p2"/>
          <p:cNvSpPr/>
          <p:nvPr/>
        </p:nvSpPr>
        <p:spPr>
          <a:xfrm>
            <a:off x="5742432" y="1711452"/>
            <a:ext cx="6071616" cy="4120896"/>
          </a:xfrm>
          <a:prstGeom prst="roundRect">
            <a:avLst>
              <a:gd fmla="val 1331" name="adj"/>
            </a:avLst>
          </a:prstGeom>
          <a:solidFill>
            <a:srgbClr val="FFFFFF"/>
          </a:solidFill>
          <a:ln cap="flat" cmpd="sng" w="12700">
            <a:solidFill>
              <a:srgbClr val="E4ECF6"/>
            </a:solidFill>
            <a:prstDash val="solid"/>
            <a:round/>
            <a:headEnd len="sm" w="sm" type="none"/>
            <a:tailEnd len="sm" w="sm" type="none"/>
          </a:ln>
          <a:effectLst>
            <a:outerShdw blurRad="114300" rotWithShape="0" algn="bl" dir="5400000" dist="38100">
              <a:srgbClr val="000000">
                <a:alpha val="1607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 name="Google Shape;40;p2" title="stat002.jpg"/>
          <p:cNvPicPr preferRelativeResize="0"/>
          <p:nvPr/>
        </p:nvPicPr>
        <p:blipFill rotWithShape="1">
          <a:blip r:embed="rId4">
            <a:alphaModFix/>
          </a:blip>
          <a:srcRect b="0" l="0" r="0" t="0"/>
          <a:stretch/>
        </p:blipFill>
        <p:spPr>
          <a:xfrm>
            <a:off x="5852160" y="1821180"/>
            <a:ext cx="5852160" cy="3901440"/>
          </a:xfrm>
          <a:prstGeom prst="rect">
            <a:avLst/>
          </a:prstGeom>
          <a:noFill/>
          <a:ln>
            <a:noFill/>
          </a:ln>
        </p:spPr>
      </p:pic>
      <p:sp>
        <p:nvSpPr>
          <p:cNvPr id="41" name="Google Shape;41;p2"/>
          <p:cNvSpPr/>
          <p:nvPr/>
        </p:nvSpPr>
        <p:spPr>
          <a:xfrm>
            <a:off x="5943600" y="5943600"/>
            <a:ext cx="58521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C6B86"/>
              </a:buClr>
              <a:buSzPts val="950"/>
              <a:buFont typeface="Calibri"/>
              <a:buNone/>
            </a:pPr>
            <a:r>
              <a:rPr b="0" i="1" lang="en-US" sz="950" u="none" cap="none" strike="noStrike">
                <a:solidFill>
                  <a:srgbClr val="5C6B86"/>
                </a:solidFill>
                <a:latin typeface="Calibri"/>
                <a:ea typeface="Calibri"/>
                <a:cs typeface="Calibri"/>
                <a:sym typeface="Calibri"/>
              </a:rPr>
              <a:t>Tracked objects in orbit, 1960–present.</a:t>
            </a:r>
            <a:endParaRPr b="0" i="0" sz="950" u="none" cap="none" strike="noStrike">
              <a:solidFill>
                <a:schemeClr val="dk1"/>
              </a:solidFill>
              <a:latin typeface="Calibri"/>
              <a:ea typeface="Calibri"/>
              <a:cs typeface="Calibri"/>
              <a:sym typeface="Calibri"/>
            </a:endParaRPr>
          </a:p>
        </p:txBody>
      </p:sp>
      <p:sp>
        <p:nvSpPr>
          <p:cNvPr id="42" name="Google Shape;42;p2"/>
          <p:cNvSpPr/>
          <p:nvPr/>
        </p:nvSpPr>
        <p:spPr>
          <a:xfrm>
            <a:off x="502920" y="6437376"/>
            <a:ext cx="365760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1000"/>
              <a:buFont typeface="Calibri"/>
              <a:buNone/>
            </a:pPr>
            <a:r>
              <a:rPr b="1" i="0" lang="en-US" sz="1000" u="none" cap="none" strike="noStrike">
                <a:solidFill>
                  <a:srgbClr val="152042"/>
                </a:solidFill>
                <a:latin typeface="Calibri"/>
                <a:ea typeface="Calibri"/>
                <a:cs typeface="Calibri"/>
                <a:sym typeface="Calibri"/>
              </a:rPr>
              <a:t>IAU CPS</a:t>
            </a:r>
            <a:r>
              <a:rPr b="0" i="0" lang="en-US" sz="1000" u="none" cap="none" strike="noStrike">
                <a:solidFill>
                  <a:srgbClr val="5C6B86"/>
                </a:solidFill>
                <a:latin typeface="Calibri"/>
                <a:ea typeface="Calibri"/>
                <a:cs typeface="Calibri"/>
                <a:sym typeface="Calibri"/>
              </a:rPr>
              <a:t>  ·  cps.iau.org</a:t>
            </a:r>
            <a:endParaRPr b="0" i="0" sz="1000" u="none" cap="none" strike="noStrike">
              <a:solidFill>
                <a:schemeClr val="dk1"/>
              </a:solidFill>
              <a:latin typeface="Calibri"/>
              <a:ea typeface="Calibri"/>
              <a:cs typeface="Calibri"/>
              <a:sym typeface="Calibri"/>
            </a:endParaRPr>
          </a:p>
        </p:txBody>
      </p:sp>
      <p:pic>
        <p:nvPicPr>
          <p:cNvPr descr="/tmp/work/assets/hosts_dark.png" id="43" name="Google Shape;43;p2"/>
          <p:cNvPicPr preferRelativeResize="0"/>
          <p:nvPr/>
        </p:nvPicPr>
        <p:blipFill rotWithShape="1">
          <a:blip r:embed="rId5">
            <a:alphaModFix/>
          </a:blip>
          <a:srcRect b="0" l="0" r="0" t="0"/>
          <a:stretch/>
        </p:blipFill>
        <p:spPr>
          <a:xfrm>
            <a:off x="9930384" y="6419088"/>
            <a:ext cx="1755648" cy="312725"/>
          </a:xfrm>
          <a:prstGeom prst="rect">
            <a:avLst/>
          </a:prstGeom>
          <a:noFill/>
          <a:ln>
            <a:noFill/>
          </a:ln>
        </p:spPr>
      </p:pic>
      <p:sp>
        <p:nvSpPr>
          <p:cNvPr id="44" name="Google Shape;44;p2"/>
          <p:cNvSpPr/>
          <p:nvPr/>
        </p:nvSpPr>
        <p:spPr>
          <a:xfrm>
            <a:off x="9144000" y="6437376"/>
            <a:ext cx="640080" cy="29260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6B86"/>
              </a:buClr>
              <a:buSzPts val="1000"/>
              <a:buFont typeface="Calibri"/>
              <a:buNone/>
            </a:pPr>
            <a:r>
              <a:rPr b="0" i="0" lang="en-US" sz="1000" u="none" cap="none" strike="noStrike">
                <a:solidFill>
                  <a:srgbClr val="5C6B86"/>
                </a:solidFill>
                <a:latin typeface="Calibri"/>
                <a:ea typeface="Calibri"/>
                <a:cs typeface="Calibri"/>
                <a:sym typeface="Calibri"/>
              </a:rPr>
              <a:t>1</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9" name="Shape 49"/>
        <p:cNvGrpSpPr/>
        <p:nvPr/>
      </p:nvGrpSpPr>
      <p:grpSpPr>
        <a:xfrm>
          <a:off x="0" y="0"/>
          <a:ext cx="0" cy="0"/>
          <a:chOff x="0" y="0"/>
          <a:chExt cx="0" cy="0"/>
        </a:xfrm>
      </p:grpSpPr>
      <p:pic>
        <p:nvPicPr>
          <p:cNvPr descr="/tmp/work/assets/cps_color.png" id="50" name="Google Shape;50;p3"/>
          <p:cNvPicPr preferRelativeResize="0"/>
          <p:nvPr/>
        </p:nvPicPr>
        <p:blipFill rotWithShape="1">
          <a:blip r:embed="rId3">
            <a:alphaModFix/>
          </a:blip>
          <a:srcRect b="0" l="0" r="0" t="0"/>
          <a:stretch/>
        </p:blipFill>
        <p:spPr>
          <a:xfrm>
            <a:off x="502920" y="384048"/>
            <a:ext cx="658368" cy="658368"/>
          </a:xfrm>
          <a:prstGeom prst="rect">
            <a:avLst/>
          </a:prstGeom>
          <a:noFill/>
          <a:ln>
            <a:noFill/>
          </a:ln>
        </p:spPr>
      </p:pic>
      <p:sp>
        <p:nvSpPr>
          <p:cNvPr id="51" name="Google Shape;51;p3"/>
          <p:cNvSpPr/>
          <p:nvPr/>
        </p:nvSpPr>
        <p:spPr>
          <a:xfrm>
            <a:off x="1298448" y="384048"/>
            <a:ext cx="100584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8FB0"/>
              </a:buClr>
              <a:buSzPts val="1250"/>
              <a:buFont typeface="Calibri"/>
              <a:buNone/>
            </a:pPr>
            <a:r>
              <a:rPr b="1" i="0" lang="en-US" sz="1250" u="none" cap="none" strike="noStrike">
                <a:solidFill>
                  <a:srgbClr val="1C8FB0"/>
                </a:solidFill>
                <a:latin typeface="Calibri"/>
                <a:ea typeface="Calibri"/>
                <a:cs typeface="Calibri"/>
                <a:sym typeface="Calibri"/>
              </a:rPr>
              <a:t>WHY RADIO ASTRONOMY CARES</a:t>
            </a:r>
            <a:endParaRPr b="0" i="0" sz="1250" u="none" cap="none" strike="noStrike">
              <a:solidFill>
                <a:schemeClr val="dk1"/>
              </a:solidFill>
              <a:latin typeface="Calibri"/>
              <a:ea typeface="Calibri"/>
              <a:cs typeface="Calibri"/>
              <a:sym typeface="Calibri"/>
            </a:endParaRPr>
          </a:p>
        </p:txBody>
      </p:sp>
      <p:sp>
        <p:nvSpPr>
          <p:cNvPr id="52" name="Google Shape;52;p3"/>
          <p:cNvSpPr/>
          <p:nvPr/>
        </p:nvSpPr>
        <p:spPr>
          <a:xfrm>
            <a:off x="1298448" y="658368"/>
            <a:ext cx="10241280" cy="868680"/>
          </a:xfrm>
          <a:prstGeom prst="rect">
            <a:avLst/>
          </a:prstGeom>
          <a:noFill/>
          <a:ln>
            <a:noFill/>
          </a:ln>
        </p:spPr>
        <p:txBody>
          <a:bodyPr anchorCtr="0" anchor="t" bIns="0" lIns="0" spcFirstLastPara="1" rIns="0" wrap="square" tIns="0">
            <a:noAutofit/>
          </a:bodyPr>
          <a:lstStyle/>
          <a:p>
            <a:pPr indent="0" lvl="0" marL="0" marR="0" rtl="0" algn="l">
              <a:lnSpc>
                <a:spcPct val="106451"/>
              </a:lnSpc>
              <a:spcBef>
                <a:spcPts val="0"/>
              </a:spcBef>
              <a:spcAft>
                <a:spcPts val="0"/>
              </a:spcAft>
              <a:buClr>
                <a:srgbClr val="152042"/>
              </a:buClr>
              <a:buSzPts val="3100"/>
              <a:buFont typeface="Calibri"/>
              <a:buNone/>
            </a:pPr>
            <a:r>
              <a:rPr b="1" i="0" lang="en-US" sz="3100" u="none" cap="none" strike="noStrike">
                <a:solidFill>
                  <a:srgbClr val="152042"/>
                </a:solidFill>
                <a:latin typeface="Calibri"/>
                <a:ea typeface="Calibri"/>
                <a:cs typeface="Calibri"/>
                <a:sym typeface="Calibri"/>
              </a:rPr>
              <a:t>Three ways satellites reach our receivers</a:t>
            </a:r>
            <a:endParaRPr b="0" i="0" sz="3100" u="none" cap="none" strike="noStrike">
              <a:solidFill>
                <a:schemeClr val="dk1"/>
              </a:solidFill>
              <a:latin typeface="Calibri"/>
              <a:ea typeface="Calibri"/>
              <a:cs typeface="Calibri"/>
              <a:sym typeface="Calibri"/>
            </a:endParaRPr>
          </a:p>
        </p:txBody>
      </p:sp>
      <p:sp>
        <p:nvSpPr>
          <p:cNvPr id="53" name="Google Shape;53;p3"/>
          <p:cNvSpPr/>
          <p:nvPr/>
        </p:nvSpPr>
        <p:spPr>
          <a:xfrm>
            <a:off x="502920" y="1819656"/>
            <a:ext cx="420624" cy="420624"/>
          </a:xfrm>
          <a:prstGeom prst="ellipse">
            <a:avLst/>
          </a:prstGeom>
          <a:solidFill>
            <a:srgbClr val="1520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3"/>
          <p:cNvSpPr/>
          <p:nvPr/>
        </p:nvSpPr>
        <p:spPr>
          <a:xfrm>
            <a:off x="502920" y="1819656"/>
            <a:ext cx="420624" cy="42062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1</a:t>
            </a:r>
            <a:endParaRPr b="0" i="0" sz="1900" u="none" cap="none" strike="noStrike">
              <a:solidFill>
                <a:schemeClr val="dk1"/>
              </a:solidFill>
              <a:latin typeface="Calibri"/>
              <a:ea typeface="Calibri"/>
              <a:cs typeface="Calibri"/>
              <a:sym typeface="Calibri"/>
            </a:endParaRPr>
          </a:p>
        </p:txBody>
      </p:sp>
      <p:sp>
        <p:nvSpPr>
          <p:cNvPr id="55" name="Google Shape;55;p3"/>
          <p:cNvSpPr/>
          <p:nvPr/>
        </p:nvSpPr>
        <p:spPr>
          <a:xfrm>
            <a:off x="1106424" y="1746504"/>
            <a:ext cx="54864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1700"/>
              <a:buFont typeface="Calibri"/>
              <a:buNone/>
            </a:pPr>
            <a:r>
              <a:rPr b="1" i="0" lang="en-US" sz="1700" u="none" cap="none" strike="noStrike">
                <a:solidFill>
                  <a:srgbClr val="152042"/>
                </a:solidFill>
                <a:latin typeface="Calibri"/>
                <a:ea typeface="Calibri"/>
                <a:cs typeface="Calibri"/>
                <a:sym typeface="Calibri"/>
              </a:rPr>
              <a:t>Intended downlinks</a:t>
            </a:r>
            <a:endParaRPr b="0" i="0" sz="1700" u="none" cap="none" strike="noStrike">
              <a:solidFill>
                <a:schemeClr val="dk1"/>
              </a:solidFill>
              <a:latin typeface="Calibri"/>
              <a:ea typeface="Calibri"/>
              <a:cs typeface="Calibri"/>
              <a:sym typeface="Calibri"/>
            </a:endParaRPr>
          </a:p>
        </p:txBody>
      </p:sp>
      <p:sp>
        <p:nvSpPr>
          <p:cNvPr id="56" name="Google Shape;56;p3"/>
          <p:cNvSpPr/>
          <p:nvPr/>
        </p:nvSpPr>
        <p:spPr>
          <a:xfrm>
            <a:off x="1106424" y="2112264"/>
            <a:ext cx="5532120" cy="868680"/>
          </a:xfrm>
          <a:prstGeom prst="rect">
            <a:avLst/>
          </a:prstGeom>
          <a:noFill/>
          <a:ln>
            <a:noFill/>
          </a:ln>
        </p:spPr>
        <p:txBody>
          <a:bodyPr anchorCtr="0" anchor="t" bIns="0" lIns="0" spcFirstLastPara="1" rIns="0" wrap="square" tIns="0">
            <a:noAutofit/>
          </a:bodyPr>
          <a:lstStyle/>
          <a:p>
            <a:pPr indent="0" lvl="0" marL="0" marR="0" rtl="0" algn="l">
              <a:lnSpc>
                <a:spcPct val="123076"/>
              </a:lnSpc>
              <a:spcBef>
                <a:spcPts val="0"/>
              </a:spcBef>
              <a:spcAft>
                <a:spcPts val="0"/>
              </a:spcAft>
              <a:buClr>
                <a:srgbClr val="5C6B86"/>
              </a:buClr>
              <a:buSzPts val="1300"/>
              <a:buFont typeface="Calibri"/>
              <a:buNone/>
            </a:pPr>
            <a:r>
              <a:rPr b="0" i="0" lang="en-US" sz="1300" u="none" cap="none" strike="noStrike">
                <a:solidFill>
                  <a:srgbClr val="5C6B86"/>
                </a:solidFill>
                <a:latin typeface="Calibri"/>
                <a:ea typeface="Calibri"/>
                <a:cs typeface="Calibri"/>
                <a:sym typeface="Calibri"/>
              </a:rPr>
              <a:t>Strong transmissions, currently ~10–20 GHz, with 40 GHz coming and filings up to 120–180 GHz. Protected RAS bands are narrow; </a:t>
            </a:r>
            <a:r>
              <a:rPr lang="en-US" sz="1300">
                <a:solidFill>
                  <a:srgbClr val="5C6B86"/>
                </a:solidFill>
                <a:latin typeface="Calibri"/>
                <a:ea typeface="Calibri"/>
                <a:cs typeface="Calibri"/>
                <a:sym typeface="Calibri"/>
              </a:rPr>
              <a:t>normally</a:t>
            </a:r>
            <a:r>
              <a:rPr b="0" i="0" lang="en-US" sz="1300" u="none" cap="none" strike="noStrike">
                <a:solidFill>
                  <a:srgbClr val="5C6B86"/>
                </a:solidFill>
                <a:latin typeface="Calibri"/>
                <a:ea typeface="Calibri"/>
                <a:cs typeface="Calibri"/>
                <a:sym typeface="Calibri"/>
              </a:rPr>
              <a:t> observations use far wider bandwidths.</a:t>
            </a:r>
            <a:endParaRPr b="0" i="0" sz="1300" u="none" cap="none" strike="noStrike">
              <a:solidFill>
                <a:schemeClr val="dk1"/>
              </a:solidFill>
              <a:latin typeface="Calibri"/>
              <a:ea typeface="Calibri"/>
              <a:cs typeface="Calibri"/>
              <a:sym typeface="Calibri"/>
            </a:endParaRPr>
          </a:p>
        </p:txBody>
      </p:sp>
      <p:sp>
        <p:nvSpPr>
          <p:cNvPr id="57" name="Google Shape;57;p3"/>
          <p:cNvSpPr/>
          <p:nvPr/>
        </p:nvSpPr>
        <p:spPr>
          <a:xfrm>
            <a:off x="502920" y="3209544"/>
            <a:ext cx="420624" cy="420624"/>
          </a:xfrm>
          <a:prstGeom prst="ellipse">
            <a:avLst/>
          </a:prstGeom>
          <a:solidFill>
            <a:srgbClr val="1520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3"/>
          <p:cNvSpPr/>
          <p:nvPr/>
        </p:nvSpPr>
        <p:spPr>
          <a:xfrm>
            <a:off x="502920" y="3209544"/>
            <a:ext cx="420624" cy="42062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2</a:t>
            </a:r>
            <a:endParaRPr b="0" i="0" sz="1900" u="none" cap="none" strike="noStrike">
              <a:solidFill>
                <a:schemeClr val="dk1"/>
              </a:solidFill>
              <a:latin typeface="Calibri"/>
              <a:ea typeface="Calibri"/>
              <a:cs typeface="Calibri"/>
              <a:sym typeface="Calibri"/>
            </a:endParaRPr>
          </a:p>
        </p:txBody>
      </p:sp>
      <p:sp>
        <p:nvSpPr>
          <p:cNvPr id="59" name="Google Shape;59;p3"/>
          <p:cNvSpPr/>
          <p:nvPr/>
        </p:nvSpPr>
        <p:spPr>
          <a:xfrm>
            <a:off x="1106424" y="3136392"/>
            <a:ext cx="54864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1700"/>
              <a:buFont typeface="Calibri"/>
              <a:buNone/>
            </a:pPr>
            <a:r>
              <a:rPr b="1" i="0" lang="en-US" sz="1700" u="none" cap="none" strike="noStrike">
                <a:solidFill>
                  <a:srgbClr val="152042"/>
                </a:solidFill>
                <a:latin typeface="Calibri"/>
                <a:ea typeface="Calibri"/>
                <a:cs typeface="Calibri"/>
                <a:sym typeface="Calibri"/>
              </a:rPr>
              <a:t>Unintended electromagnetic radiation (UEMR)</a:t>
            </a:r>
            <a:endParaRPr b="0" i="0" sz="1700" u="none" cap="none" strike="noStrike">
              <a:solidFill>
                <a:schemeClr val="dk1"/>
              </a:solidFill>
              <a:latin typeface="Calibri"/>
              <a:ea typeface="Calibri"/>
              <a:cs typeface="Calibri"/>
              <a:sym typeface="Calibri"/>
            </a:endParaRPr>
          </a:p>
        </p:txBody>
      </p:sp>
      <p:sp>
        <p:nvSpPr>
          <p:cNvPr id="60" name="Google Shape;60;p3"/>
          <p:cNvSpPr/>
          <p:nvPr/>
        </p:nvSpPr>
        <p:spPr>
          <a:xfrm>
            <a:off x="1106424" y="3502152"/>
            <a:ext cx="5532120" cy="868680"/>
          </a:xfrm>
          <a:prstGeom prst="rect">
            <a:avLst/>
          </a:prstGeom>
          <a:noFill/>
          <a:ln>
            <a:noFill/>
          </a:ln>
        </p:spPr>
        <p:txBody>
          <a:bodyPr anchorCtr="0" anchor="t" bIns="0" lIns="0" spcFirstLastPara="1" rIns="0" wrap="square" tIns="0">
            <a:noAutofit/>
          </a:bodyPr>
          <a:lstStyle/>
          <a:p>
            <a:pPr indent="0" lvl="0" marL="0" marR="0" rtl="0" algn="l">
              <a:lnSpc>
                <a:spcPct val="123076"/>
              </a:lnSpc>
              <a:spcBef>
                <a:spcPts val="0"/>
              </a:spcBef>
              <a:spcAft>
                <a:spcPts val="0"/>
              </a:spcAft>
              <a:buClr>
                <a:srgbClr val="5C6B86"/>
              </a:buClr>
              <a:buSzPts val="1300"/>
              <a:buFont typeface="Calibri"/>
              <a:buNone/>
            </a:pPr>
            <a:r>
              <a:rPr b="0" i="0" lang="en-US" sz="1300" u="none" cap="none" strike="noStrike">
                <a:solidFill>
                  <a:srgbClr val="5C6B86"/>
                </a:solidFill>
                <a:latin typeface="Calibri"/>
                <a:ea typeface="Calibri"/>
                <a:cs typeface="Calibri"/>
                <a:sym typeface="Calibri"/>
              </a:rPr>
              <a:t>Leakage from on-board electronics, appearing even in bands where nothing is licensed to transmit — and even when a satellite is not actively downlinking.</a:t>
            </a:r>
            <a:endParaRPr b="0" i="0" sz="1300" u="none" cap="none" strike="noStrike">
              <a:solidFill>
                <a:schemeClr val="dk1"/>
              </a:solidFill>
              <a:latin typeface="Calibri"/>
              <a:ea typeface="Calibri"/>
              <a:cs typeface="Calibri"/>
              <a:sym typeface="Calibri"/>
            </a:endParaRPr>
          </a:p>
        </p:txBody>
      </p:sp>
      <p:sp>
        <p:nvSpPr>
          <p:cNvPr id="61" name="Google Shape;61;p3"/>
          <p:cNvSpPr/>
          <p:nvPr/>
        </p:nvSpPr>
        <p:spPr>
          <a:xfrm>
            <a:off x="502920" y="4599432"/>
            <a:ext cx="420624" cy="420624"/>
          </a:xfrm>
          <a:prstGeom prst="ellipse">
            <a:avLst/>
          </a:prstGeom>
          <a:solidFill>
            <a:srgbClr val="1520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a:off x="502920" y="4599432"/>
            <a:ext cx="420624" cy="42062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3</a:t>
            </a:r>
            <a:endParaRPr b="0" i="0" sz="1900" u="none" cap="none" strike="noStrike">
              <a:solidFill>
                <a:schemeClr val="dk1"/>
              </a:solidFill>
              <a:latin typeface="Calibri"/>
              <a:ea typeface="Calibri"/>
              <a:cs typeface="Calibri"/>
              <a:sym typeface="Calibri"/>
            </a:endParaRPr>
          </a:p>
        </p:txBody>
      </p:sp>
      <p:sp>
        <p:nvSpPr>
          <p:cNvPr id="63" name="Google Shape;63;p3"/>
          <p:cNvSpPr/>
          <p:nvPr/>
        </p:nvSpPr>
        <p:spPr>
          <a:xfrm>
            <a:off x="1106424" y="4526280"/>
            <a:ext cx="54864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1700"/>
              <a:buFont typeface="Calibri"/>
              <a:buNone/>
            </a:pPr>
            <a:r>
              <a:rPr b="1" i="0" lang="en-US" sz="1700" u="none" cap="none" strike="noStrike">
                <a:solidFill>
                  <a:srgbClr val="152042"/>
                </a:solidFill>
                <a:latin typeface="Calibri"/>
                <a:ea typeface="Calibri"/>
                <a:cs typeface="Calibri"/>
                <a:sym typeface="Calibri"/>
              </a:rPr>
              <a:t>Reflection &amp; thermal emission</a:t>
            </a:r>
            <a:endParaRPr b="0" i="0" sz="1700" u="none" cap="none" strike="noStrike">
              <a:solidFill>
                <a:schemeClr val="dk1"/>
              </a:solidFill>
              <a:latin typeface="Calibri"/>
              <a:ea typeface="Calibri"/>
              <a:cs typeface="Calibri"/>
              <a:sym typeface="Calibri"/>
            </a:endParaRPr>
          </a:p>
        </p:txBody>
      </p:sp>
      <p:sp>
        <p:nvSpPr>
          <p:cNvPr id="64" name="Google Shape;64;p3"/>
          <p:cNvSpPr/>
          <p:nvPr/>
        </p:nvSpPr>
        <p:spPr>
          <a:xfrm>
            <a:off x="1106424" y="4892040"/>
            <a:ext cx="5532120" cy="868680"/>
          </a:xfrm>
          <a:prstGeom prst="rect">
            <a:avLst/>
          </a:prstGeom>
          <a:noFill/>
          <a:ln>
            <a:noFill/>
          </a:ln>
        </p:spPr>
        <p:txBody>
          <a:bodyPr anchorCtr="0" anchor="t" bIns="0" lIns="0" spcFirstLastPara="1" rIns="0" wrap="square" tIns="0">
            <a:noAutofit/>
          </a:bodyPr>
          <a:lstStyle/>
          <a:p>
            <a:pPr indent="0" lvl="0" marL="0" marR="0" rtl="0" algn="l">
              <a:lnSpc>
                <a:spcPct val="123076"/>
              </a:lnSpc>
              <a:spcBef>
                <a:spcPts val="0"/>
              </a:spcBef>
              <a:spcAft>
                <a:spcPts val="0"/>
              </a:spcAft>
              <a:buClr>
                <a:srgbClr val="5C6B86"/>
              </a:buClr>
              <a:buSzPts val="1300"/>
              <a:buFont typeface="Calibri"/>
              <a:buNone/>
            </a:pPr>
            <a:r>
              <a:rPr b="0" i="0" lang="en-US" sz="1300" u="none" cap="none" strike="noStrike">
                <a:solidFill>
                  <a:srgbClr val="5C6B86"/>
                </a:solidFill>
                <a:latin typeface="Calibri"/>
                <a:ea typeface="Calibri"/>
                <a:cs typeface="Calibri"/>
                <a:sym typeface="Calibri"/>
              </a:rPr>
              <a:t>Satellites reflect strong terrestrial signals, and their warm bodies are intrinsically bright at mm wavelengths — present in sunlight and in Earth's shadow.</a:t>
            </a:r>
            <a:endParaRPr b="0" i="0" sz="1300" u="none" cap="none" strike="noStrike">
              <a:solidFill>
                <a:schemeClr val="dk1"/>
              </a:solidFill>
              <a:latin typeface="Calibri"/>
              <a:ea typeface="Calibri"/>
              <a:cs typeface="Calibri"/>
              <a:sym typeface="Calibri"/>
            </a:endParaRPr>
          </a:p>
        </p:txBody>
      </p:sp>
      <p:sp>
        <p:nvSpPr>
          <p:cNvPr id="65" name="Google Shape;65;p3"/>
          <p:cNvSpPr/>
          <p:nvPr/>
        </p:nvSpPr>
        <p:spPr>
          <a:xfrm>
            <a:off x="502920" y="5943600"/>
            <a:ext cx="603504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3304D"/>
              </a:buClr>
              <a:buSzPts val="1350"/>
              <a:buFont typeface="Calibri"/>
              <a:buNone/>
            </a:pPr>
            <a:r>
              <a:rPr b="0" i="0" lang="en-US" sz="1350" u="none" cap="none" strike="noStrike">
                <a:solidFill>
                  <a:srgbClr val="23304D"/>
                </a:solidFill>
                <a:latin typeface="Calibri"/>
                <a:ea typeface="Calibri"/>
                <a:cs typeface="Calibri"/>
                <a:sym typeface="Calibri"/>
              </a:rPr>
              <a:t>These effects already span </a:t>
            </a:r>
            <a:r>
              <a:rPr b="1" i="0" lang="en-US" sz="1350" u="none" cap="none" strike="noStrike">
                <a:solidFill>
                  <a:srgbClr val="12677E"/>
                </a:solidFill>
                <a:latin typeface="Calibri"/>
                <a:ea typeface="Calibri"/>
                <a:cs typeface="Calibri"/>
                <a:sym typeface="Calibri"/>
              </a:rPr>
              <a:t>SKA-Low (50–350 MHz)</a:t>
            </a:r>
            <a:r>
              <a:rPr b="0" i="0" lang="en-US" sz="1350" u="none" cap="none" strike="noStrike">
                <a:solidFill>
                  <a:srgbClr val="23304D"/>
                </a:solidFill>
                <a:latin typeface="Calibri"/>
                <a:ea typeface="Calibri"/>
                <a:cs typeface="Calibri"/>
                <a:sym typeface="Calibri"/>
              </a:rPr>
              <a:t> to </a:t>
            </a:r>
            <a:r>
              <a:rPr b="1" i="0" lang="en-US" sz="1350" u="none" cap="none" strike="noStrike">
                <a:solidFill>
                  <a:srgbClr val="12677E"/>
                </a:solidFill>
                <a:latin typeface="Calibri"/>
                <a:ea typeface="Calibri"/>
                <a:cs typeface="Calibri"/>
                <a:sym typeface="Calibri"/>
              </a:rPr>
              <a:t>SKA-Mid (0.35–15 GHz)</a:t>
            </a:r>
            <a:r>
              <a:rPr b="0" i="0" lang="en-US" sz="1350" u="none" cap="none" strike="noStrike">
                <a:solidFill>
                  <a:srgbClr val="23304D"/>
                </a:solidFill>
                <a:latin typeface="Calibri"/>
                <a:ea typeface="Calibri"/>
                <a:cs typeface="Calibri"/>
                <a:sym typeface="Calibri"/>
              </a:rPr>
              <a:t> and beyond.</a:t>
            </a:r>
            <a:endParaRPr b="0" i="0" sz="1350" u="none" cap="none" strike="noStrike">
              <a:solidFill>
                <a:schemeClr val="dk1"/>
              </a:solidFill>
              <a:latin typeface="Calibri"/>
              <a:ea typeface="Calibri"/>
              <a:cs typeface="Calibri"/>
              <a:sym typeface="Calibri"/>
            </a:endParaRPr>
          </a:p>
        </p:txBody>
      </p:sp>
      <p:sp>
        <p:nvSpPr>
          <p:cNvPr id="66" name="Google Shape;66;p3"/>
          <p:cNvSpPr/>
          <p:nvPr/>
        </p:nvSpPr>
        <p:spPr>
          <a:xfrm>
            <a:off x="6812280" y="2088207"/>
            <a:ext cx="4892040" cy="3458825"/>
          </a:xfrm>
          <a:prstGeom prst="roundRect">
            <a:avLst>
              <a:gd fmla="val 1586" name="adj"/>
            </a:avLst>
          </a:prstGeom>
          <a:solidFill>
            <a:srgbClr val="FFFFFF"/>
          </a:solidFill>
          <a:ln cap="flat" cmpd="sng" w="12700">
            <a:solidFill>
              <a:srgbClr val="E4ECF6"/>
            </a:solidFill>
            <a:prstDash val="solid"/>
            <a:round/>
            <a:headEnd len="sm" w="sm" type="none"/>
            <a:tailEnd len="sm" w="sm" type="none"/>
          </a:ln>
          <a:effectLst>
            <a:outerShdw blurRad="114300" rotWithShape="0" algn="bl" dir="5400000" dist="38100">
              <a:srgbClr val="000000">
                <a:alpha val="1607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work/assets/fig_sidelobe.jpg" id="67" name="Google Shape;67;p3"/>
          <p:cNvPicPr preferRelativeResize="0"/>
          <p:nvPr/>
        </p:nvPicPr>
        <p:blipFill rotWithShape="1">
          <a:blip r:embed="rId4">
            <a:alphaModFix/>
          </a:blip>
          <a:srcRect b="0" l="0" r="0" t="0"/>
          <a:stretch/>
        </p:blipFill>
        <p:spPr>
          <a:xfrm>
            <a:off x="6812280" y="2088207"/>
            <a:ext cx="4892040" cy="3458825"/>
          </a:xfrm>
          <a:prstGeom prst="rect">
            <a:avLst/>
          </a:prstGeom>
          <a:noFill/>
          <a:ln>
            <a:noFill/>
          </a:ln>
        </p:spPr>
      </p:pic>
      <p:sp>
        <p:nvSpPr>
          <p:cNvPr id="68" name="Google Shape;68;p3"/>
          <p:cNvSpPr/>
          <p:nvPr/>
        </p:nvSpPr>
        <p:spPr>
          <a:xfrm>
            <a:off x="6812280" y="5961888"/>
            <a:ext cx="48920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C6B86"/>
              </a:buClr>
              <a:buSzPts val="950"/>
              <a:buFont typeface="Calibri"/>
              <a:buNone/>
            </a:pPr>
            <a:r>
              <a:rPr b="0" i="1" lang="en-US" sz="950" u="none" cap="none" strike="noStrike">
                <a:solidFill>
                  <a:srgbClr val="5C6B86"/>
                </a:solidFill>
                <a:latin typeface="Calibri"/>
                <a:ea typeface="Calibri"/>
                <a:cs typeface="Calibri"/>
                <a:sym typeface="Calibri"/>
              </a:rPr>
              <a:t>Main-beam transmissions plus low-level sidelobe emission in all directions.</a:t>
            </a:r>
            <a:endParaRPr b="0" i="0" sz="950" u="none" cap="none" strike="noStrike">
              <a:solidFill>
                <a:schemeClr val="dk1"/>
              </a:solidFill>
              <a:latin typeface="Calibri"/>
              <a:ea typeface="Calibri"/>
              <a:cs typeface="Calibri"/>
              <a:sym typeface="Calibri"/>
            </a:endParaRPr>
          </a:p>
        </p:txBody>
      </p:sp>
      <p:sp>
        <p:nvSpPr>
          <p:cNvPr id="69" name="Google Shape;69;p3"/>
          <p:cNvSpPr/>
          <p:nvPr/>
        </p:nvSpPr>
        <p:spPr>
          <a:xfrm>
            <a:off x="502920" y="6437376"/>
            <a:ext cx="365760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1000"/>
              <a:buFont typeface="Calibri"/>
              <a:buNone/>
            </a:pPr>
            <a:r>
              <a:rPr b="1" i="0" lang="en-US" sz="1000" u="none" cap="none" strike="noStrike">
                <a:solidFill>
                  <a:srgbClr val="152042"/>
                </a:solidFill>
                <a:latin typeface="Calibri"/>
                <a:ea typeface="Calibri"/>
                <a:cs typeface="Calibri"/>
                <a:sym typeface="Calibri"/>
              </a:rPr>
              <a:t>IAU CPS</a:t>
            </a:r>
            <a:r>
              <a:rPr b="0" i="0" lang="en-US" sz="1000" u="none" cap="none" strike="noStrike">
                <a:solidFill>
                  <a:srgbClr val="5C6B86"/>
                </a:solidFill>
                <a:latin typeface="Calibri"/>
                <a:ea typeface="Calibri"/>
                <a:cs typeface="Calibri"/>
                <a:sym typeface="Calibri"/>
              </a:rPr>
              <a:t>  ·  cps.iau.org</a:t>
            </a:r>
            <a:endParaRPr b="0" i="0" sz="1000" u="none" cap="none" strike="noStrike">
              <a:solidFill>
                <a:schemeClr val="dk1"/>
              </a:solidFill>
              <a:latin typeface="Calibri"/>
              <a:ea typeface="Calibri"/>
              <a:cs typeface="Calibri"/>
              <a:sym typeface="Calibri"/>
            </a:endParaRPr>
          </a:p>
        </p:txBody>
      </p:sp>
      <p:pic>
        <p:nvPicPr>
          <p:cNvPr descr="/tmp/work/assets/hosts_dark.png" id="70" name="Google Shape;70;p3"/>
          <p:cNvPicPr preferRelativeResize="0"/>
          <p:nvPr/>
        </p:nvPicPr>
        <p:blipFill rotWithShape="1">
          <a:blip r:embed="rId5">
            <a:alphaModFix/>
          </a:blip>
          <a:srcRect b="0" l="0" r="0" t="0"/>
          <a:stretch/>
        </p:blipFill>
        <p:spPr>
          <a:xfrm>
            <a:off x="9930384" y="6419088"/>
            <a:ext cx="1755648" cy="312725"/>
          </a:xfrm>
          <a:prstGeom prst="rect">
            <a:avLst/>
          </a:prstGeom>
          <a:noFill/>
          <a:ln>
            <a:noFill/>
          </a:ln>
        </p:spPr>
      </p:pic>
      <p:sp>
        <p:nvSpPr>
          <p:cNvPr id="71" name="Google Shape;71;p3"/>
          <p:cNvSpPr/>
          <p:nvPr/>
        </p:nvSpPr>
        <p:spPr>
          <a:xfrm>
            <a:off x="9144000" y="6437376"/>
            <a:ext cx="640080" cy="29260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6B86"/>
              </a:buClr>
              <a:buSzPts val="1000"/>
              <a:buFont typeface="Calibri"/>
              <a:buNone/>
            </a:pPr>
            <a:r>
              <a:rPr b="0" i="0" lang="en-US" sz="1000" u="none" cap="none" strike="noStrike">
                <a:solidFill>
                  <a:srgbClr val="5C6B86"/>
                </a:solidFill>
                <a:latin typeface="Calibri"/>
                <a:ea typeface="Calibri"/>
                <a:cs typeface="Calibri"/>
                <a:sym typeface="Calibri"/>
              </a:rPr>
              <a:t>2</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6" name="Shape 76"/>
        <p:cNvGrpSpPr/>
        <p:nvPr/>
      </p:nvGrpSpPr>
      <p:grpSpPr>
        <a:xfrm>
          <a:off x="0" y="0"/>
          <a:ext cx="0" cy="0"/>
          <a:chOff x="0" y="0"/>
          <a:chExt cx="0" cy="0"/>
        </a:xfrm>
      </p:grpSpPr>
      <p:pic>
        <p:nvPicPr>
          <p:cNvPr descr="/tmp/work/assets/cps_color.png" id="77" name="Google Shape;77;p4"/>
          <p:cNvPicPr preferRelativeResize="0"/>
          <p:nvPr/>
        </p:nvPicPr>
        <p:blipFill rotWithShape="1">
          <a:blip r:embed="rId3">
            <a:alphaModFix/>
          </a:blip>
          <a:srcRect b="0" l="0" r="0" t="0"/>
          <a:stretch/>
        </p:blipFill>
        <p:spPr>
          <a:xfrm>
            <a:off x="502920" y="384048"/>
            <a:ext cx="658368" cy="658368"/>
          </a:xfrm>
          <a:prstGeom prst="rect">
            <a:avLst/>
          </a:prstGeom>
          <a:noFill/>
          <a:ln>
            <a:noFill/>
          </a:ln>
        </p:spPr>
      </p:pic>
      <p:sp>
        <p:nvSpPr>
          <p:cNvPr id="78" name="Google Shape;78;p4"/>
          <p:cNvSpPr/>
          <p:nvPr/>
        </p:nvSpPr>
        <p:spPr>
          <a:xfrm>
            <a:off x="1298448" y="384048"/>
            <a:ext cx="100584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8FB0"/>
              </a:buClr>
              <a:buSzPts val="1250"/>
              <a:buFont typeface="Calibri"/>
              <a:buNone/>
            </a:pPr>
            <a:r>
              <a:rPr b="1" i="0" lang="en-US" sz="1250" u="none" cap="none" strike="noStrike">
                <a:solidFill>
                  <a:srgbClr val="1C8FB0"/>
                </a:solidFill>
                <a:latin typeface="Calibri"/>
                <a:ea typeface="Calibri"/>
                <a:cs typeface="Calibri"/>
                <a:sym typeface="Calibri"/>
              </a:rPr>
              <a:t>WHO WE ARE</a:t>
            </a:r>
            <a:endParaRPr b="0" i="0" sz="1250" u="none" cap="none" strike="noStrike">
              <a:solidFill>
                <a:schemeClr val="dk1"/>
              </a:solidFill>
              <a:latin typeface="Calibri"/>
              <a:ea typeface="Calibri"/>
              <a:cs typeface="Calibri"/>
              <a:sym typeface="Calibri"/>
            </a:endParaRPr>
          </a:p>
        </p:txBody>
      </p:sp>
      <p:sp>
        <p:nvSpPr>
          <p:cNvPr id="79" name="Google Shape;79;p4"/>
          <p:cNvSpPr/>
          <p:nvPr/>
        </p:nvSpPr>
        <p:spPr>
          <a:xfrm>
            <a:off x="1298448" y="658368"/>
            <a:ext cx="10241280" cy="868680"/>
          </a:xfrm>
          <a:prstGeom prst="rect">
            <a:avLst/>
          </a:prstGeom>
          <a:noFill/>
          <a:ln>
            <a:noFill/>
          </a:ln>
        </p:spPr>
        <p:txBody>
          <a:bodyPr anchorCtr="0" anchor="t" bIns="0" lIns="0" spcFirstLastPara="1" rIns="0" wrap="square" tIns="0">
            <a:noAutofit/>
          </a:bodyPr>
          <a:lstStyle/>
          <a:p>
            <a:pPr indent="0" lvl="0" marL="0" marR="0" rtl="0" algn="l">
              <a:lnSpc>
                <a:spcPct val="106451"/>
              </a:lnSpc>
              <a:spcBef>
                <a:spcPts val="0"/>
              </a:spcBef>
              <a:spcAft>
                <a:spcPts val="0"/>
              </a:spcAft>
              <a:buClr>
                <a:srgbClr val="152042"/>
              </a:buClr>
              <a:buSzPts val="3100"/>
              <a:buFont typeface="Calibri"/>
              <a:buNone/>
            </a:pPr>
            <a:r>
              <a:rPr b="1" i="0" lang="en-US" sz="3100" u="none" cap="none" strike="noStrike">
                <a:solidFill>
                  <a:srgbClr val="152042"/>
                </a:solidFill>
                <a:latin typeface="Calibri"/>
                <a:ea typeface="Calibri"/>
                <a:cs typeface="Calibri"/>
                <a:sym typeface="Calibri"/>
              </a:rPr>
              <a:t>The IAU Centre for the Protection of the Dark and Quiet Sky</a:t>
            </a:r>
            <a:endParaRPr b="0" i="0" sz="3100" u="none" cap="none" strike="noStrike">
              <a:solidFill>
                <a:schemeClr val="dk1"/>
              </a:solidFill>
              <a:latin typeface="Calibri"/>
              <a:ea typeface="Calibri"/>
              <a:cs typeface="Calibri"/>
              <a:sym typeface="Calibri"/>
            </a:endParaRPr>
          </a:p>
        </p:txBody>
      </p:sp>
      <p:pic>
        <p:nvPicPr>
          <p:cNvPr descr="/tmp/work/assets/cps_color.png" id="80" name="Google Shape;80;p4"/>
          <p:cNvPicPr preferRelativeResize="0"/>
          <p:nvPr/>
        </p:nvPicPr>
        <p:blipFill rotWithShape="1">
          <a:blip r:embed="rId3">
            <a:alphaModFix/>
          </a:blip>
          <a:srcRect b="0" l="0" r="0" t="0"/>
          <a:stretch/>
        </p:blipFill>
        <p:spPr>
          <a:xfrm>
            <a:off x="822960" y="1920240"/>
            <a:ext cx="2331720" cy="2331720"/>
          </a:xfrm>
          <a:prstGeom prst="rect">
            <a:avLst/>
          </a:prstGeom>
          <a:noFill/>
          <a:ln>
            <a:noFill/>
          </a:ln>
        </p:spPr>
      </p:pic>
      <p:sp>
        <p:nvSpPr>
          <p:cNvPr id="81" name="Google Shape;81;p4"/>
          <p:cNvSpPr/>
          <p:nvPr/>
        </p:nvSpPr>
        <p:spPr>
          <a:xfrm>
            <a:off x="502920" y="4480560"/>
            <a:ext cx="3566160" cy="914400"/>
          </a:xfrm>
          <a:prstGeom prst="rect">
            <a:avLst/>
          </a:prstGeom>
          <a:noFill/>
          <a:ln>
            <a:noFill/>
          </a:ln>
        </p:spPr>
        <p:txBody>
          <a:bodyPr anchorCtr="0" anchor="t" bIns="0" lIns="0" spcFirstLastPara="1" rIns="0" wrap="square" tIns="0">
            <a:noAutofit/>
          </a:bodyPr>
          <a:lstStyle/>
          <a:p>
            <a:pPr indent="0" lvl="0" marL="0" marR="0" rtl="0" algn="l">
              <a:lnSpc>
                <a:spcPct val="133333"/>
              </a:lnSpc>
              <a:spcBef>
                <a:spcPts val="0"/>
              </a:spcBef>
              <a:spcAft>
                <a:spcPts val="0"/>
              </a:spcAft>
              <a:buClr>
                <a:srgbClr val="23304D"/>
              </a:buClr>
              <a:buSzPts val="1350"/>
              <a:buFont typeface="Calibri"/>
              <a:buNone/>
            </a:pPr>
            <a:r>
              <a:rPr b="0" i="0" lang="en-US" sz="1350" u="none" cap="none" strike="noStrike">
                <a:solidFill>
                  <a:srgbClr val="23304D"/>
                </a:solidFill>
                <a:latin typeface="Calibri"/>
                <a:ea typeface="Calibri"/>
                <a:cs typeface="Calibri"/>
                <a:sym typeface="Calibri"/>
              </a:rPr>
              <a:t>A centre of expertise of the International Astronomical Union, </a:t>
            </a:r>
            <a:r>
              <a:rPr b="1" i="0" lang="en-US" sz="1350" u="none" cap="none" strike="noStrike">
                <a:solidFill>
                  <a:srgbClr val="152042"/>
                </a:solidFill>
                <a:latin typeface="Calibri"/>
                <a:ea typeface="Calibri"/>
                <a:cs typeface="Calibri"/>
                <a:sym typeface="Calibri"/>
              </a:rPr>
              <a:t>hosted by the SKAO</a:t>
            </a:r>
            <a:r>
              <a:rPr b="0" i="0" lang="en-US" sz="1350" u="none" cap="none" strike="noStrike">
                <a:solidFill>
                  <a:srgbClr val="23304D"/>
                </a:solidFill>
                <a:latin typeface="Calibri"/>
                <a:ea typeface="Calibri"/>
                <a:cs typeface="Calibri"/>
                <a:sym typeface="Calibri"/>
              </a:rPr>
              <a:t>, NSF NOIRLab and ESO.</a:t>
            </a:r>
            <a:endParaRPr b="0" i="0" sz="1350" u="none" cap="none" strike="noStrike">
              <a:solidFill>
                <a:schemeClr val="dk1"/>
              </a:solidFill>
              <a:latin typeface="Calibri"/>
              <a:ea typeface="Calibri"/>
              <a:cs typeface="Calibri"/>
              <a:sym typeface="Calibri"/>
            </a:endParaRPr>
          </a:p>
        </p:txBody>
      </p:sp>
      <p:sp>
        <p:nvSpPr>
          <p:cNvPr id="82" name="Google Shape;82;p4"/>
          <p:cNvSpPr/>
          <p:nvPr/>
        </p:nvSpPr>
        <p:spPr>
          <a:xfrm>
            <a:off x="502920" y="5257800"/>
            <a:ext cx="3657600" cy="100584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5C6B86"/>
              </a:buClr>
              <a:buSzPts val="1200"/>
              <a:buFont typeface="Calibri"/>
              <a:buNone/>
            </a:pPr>
            <a:r>
              <a:rPr b="0" i="1" lang="en-US" sz="1200" u="none" cap="none" strike="noStrike">
                <a:solidFill>
                  <a:srgbClr val="5C6B86"/>
                </a:solidFill>
                <a:latin typeface="Calibri"/>
                <a:ea typeface="Calibri"/>
                <a:cs typeface="Calibri"/>
                <a:sym typeface="Calibri"/>
              </a:rPr>
              <a:t>Uniting software engineers, observers, astronomers, satellite operators, policy experts and lawyers to protect the dark and quiet sky.</a:t>
            </a:r>
            <a:endParaRPr b="0" i="0" sz="1200" u="none" cap="none" strike="noStrike">
              <a:solidFill>
                <a:schemeClr val="dk1"/>
              </a:solidFill>
              <a:latin typeface="Calibri"/>
              <a:ea typeface="Calibri"/>
              <a:cs typeface="Calibri"/>
              <a:sym typeface="Calibri"/>
            </a:endParaRPr>
          </a:p>
        </p:txBody>
      </p:sp>
      <p:sp>
        <p:nvSpPr>
          <p:cNvPr id="83" name="Google Shape;83;p4"/>
          <p:cNvSpPr/>
          <p:nvPr/>
        </p:nvSpPr>
        <p:spPr>
          <a:xfrm>
            <a:off x="4526280" y="1783080"/>
            <a:ext cx="3520440" cy="1993392"/>
          </a:xfrm>
          <a:prstGeom prst="roundRect">
            <a:avLst>
              <a:gd fmla="val 4587" name="adj"/>
            </a:avLst>
          </a:prstGeom>
          <a:solidFill>
            <a:srgbClr val="EAF4F8"/>
          </a:solidFill>
          <a:ln cap="flat" cmpd="sng" w="19050">
            <a:solidFill>
              <a:srgbClr val="1C8FB0"/>
            </a:solidFill>
            <a:prstDash val="solid"/>
            <a:round/>
            <a:headEnd len="sm" w="sm" type="none"/>
            <a:tailEnd len="sm" w="sm" type="none"/>
          </a:ln>
          <a:effectLst>
            <a:outerShdw blurRad="88900" rotWithShape="0" algn="bl" dir="5400000" dist="25400">
              <a:srgbClr val="000000">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4"/>
          <p:cNvSpPr/>
          <p:nvPr/>
        </p:nvSpPr>
        <p:spPr>
          <a:xfrm>
            <a:off x="4782312" y="2002536"/>
            <a:ext cx="30632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677E"/>
              </a:buClr>
              <a:buSzPts val="1800"/>
              <a:buFont typeface="Calibri"/>
              <a:buNone/>
            </a:pPr>
            <a:r>
              <a:rPr b="1" i="0" lang="en-US" sz="1800" u="none" cap="none" strike="noStrike">
                <a:solidFill>
                  <a:srgbClr val="12677E"/>
                </a:solidFill>
                <a:latin typeface="Calibri"/>
                <a:ea typeface="Calibri"/>
                <a:cs typeface="Calibri"/>
                <a:sym typeface="Calibri"/>
              </a:rPr>
              <a:t>SatHub</a:t>
            </a:r>
            <a:endParaRPr b="0" i="0" sz="1800" u="none" cap="none" strike="noStrike">
              <a:solidFill>
                <a:schemeClr val="dk1"/>
              </a:solidFill>
              <a:latin typeface="Calibri"/>
              <a:ea typeface="Calibri"/>
              <a:cs typeface="Calibri"/>
              <a:sym typeface="Calibri"/>
            </a:endParaRPr>
          </a:p>
        </p:txBody>
      </p:sp>
      <p:sp>
        <p:nvSpPr>
          <p:cNvPr id="85" name="Google Shape;85;p4"/>
          <p:cNvSpPr/>
          <p:nvPr/>
        </p:nvSpPr>
        <p:spPr>
          <a:xfrm>
            <a:off x="4782312" y="2532888"/>
            <a:ext cx="3044952" cy="1097280"/>
          </a:xfrm>
          <a:prstGeom prst="rect">
            <a:avLst/>
          </a:prstGeom>
          <a:noFill/>
          <a:ln>
            <a:noFill/>
          </a:ln>
        </p:spPr>
        <p:txBody>
          <a:bodyPr anchorCtr="0" anchor="t" bIns="0" lIns="0" spcFirstLastPara="1" rIns="0" wrap="square" tIns="0">
            <a:noAutofit/>
          </a:bodyPr>
          <a:lstStyle/>
          <a:p>
            <a:pPr indent="0" lvl="0" marL="0" marR="0" rtl="0" algn="l">
              <a:lnSpc>
                <a:spcPct val="130769"/>
              </a:lnSpc>
              <a:spcBef>
                <a:spcPts val="0"/>
              </a:spcBef>
              <a:spcAft>
                <a:spcPts val="0"/>
              </a:spcAft>
              <a:buClr>
                <a:srgbClr val="5C6B86"/>
              </a:buClr>
              <a:buSzPts val="1300"/>
              <a:buFont typeface="Calibri"/>
              <a:buNone/>
            </a:pPr>
            <a:r>
              <a:rPr b="0" i="0" lang="en-US" sz="1300" u="none" cap="none" strike="noStrike">
                <a:solidFill>
                  <a:srgbClr val="5C6B86"/>
                </a:solidFill>
                <a:latin typeface="Calibri"/>
                <a:ea typeface="Calibri"/>
                <a:cs typeface="Calibri"/>
                <a:sym typeface="Calibri"/>
              </a:rPr>
              <a:t>Observation campaigns, brightness &amp; data analysis, open-source tools — our focus today.</a:t>
            </a:r>
            <a:endParaRPr b="0" i="0" sz="1300" u="none" cap="none" strike="noStrike">
              <a:solidFill>
                <a:schemeClr val="dk1"/>
              </a:solidFill>
              <a:latin typeface="Calibri"/>
              <a:ea typeface="Calibri"/>
              <a:cs typeface="Calibri"/>
              <a:sym typeface="Calibri"/>
            </a:endParaRPr>
          </a:p>
        </p:txBody>
      </p:sp>
      <p:sp>
        <p:nvSpPr>
          <p:cNvPr id="86" name="Google Shape;86;p4"/>
          <p:cNvSpPr/>
          <p:nvPr/>
        </p:nvSpPr>
        <p:spPr>
          <a:xfrm>
            <a:off x="8211312" y="1783080"/>
            <a:ext cx="3520440" cy="1993392"/>
          </a:xfrm>
          <a:prstGeom prst="roundRect">
            <a:avLst>
              <a:gd fmla="val 4587" name="adj"/>
            </a:avLst>
          </a:prstGeom>
          <a:solidFill>
            <a:srgbClr val="F3F6FB"/>
          </a:solidFill>
          <a:ln cap="flat" cmpd="sng" w="12700">
            <a:solidFill>
              <a:srgbClr val="E4ECF6"/>
            </a:solidFill>
            <a:prstDash val="solid"/>
            <a:round/>
            <a:headEnd len="sm" w="sm" type="none"/>
            <a:tailEnd len="sm" w="sm" type="none"/>
          </a:ln>
          <a:effectLst>
            <a:outerShdw blurRad="88900" rotWithShape="0" algn="bl" dir="5400000" dist="25400">
              <a:srgbClr val="000000">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a:off x="8467344" y="2002536"/>
            <a:ext cx="30632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1800"/>
              <a:buFont typeface="Calibri"/>
              <a:buNone/>
            </a:pPr>
            <a:r>
              <a:rPr b="1" i="0" lang="en-US" sz="1800" u="none" cap="none" strike="noStrike">
                <a:solidFill>
                  <a:srgbClr val="152042"/>
                </a:solidFill>
                <a:latin typeface="Calibri"/>
                <a:ea typeface="Calibri"/>
                <a:cs typeface="Calibri"/>
                <a:sym typeface="Calibri"/>
              </a:rPr>
              <a:t>Industry &amp; Technology</a:t>
            </a:r>
            <a:endParaRPr b="0" i="0" sz="1800" u="none" cap="none" strike="noStrike">
              <a:solidFill>
                <a:schemeClr val="dk1"/>
              </a:solidFill>
              <a:latin typeface="Calibri"/>
              <a:ea typeface="Calibri"/>
              <a:cs typeface="Calibri"/>
              <a:sym typeface="Calibri"/>
            </a:endParaRPr>
          </a:p>
        </p:txBody>
      </p:sp>
      <p:sp>
        <p:nvSpPr>
          <p:cNvPr id="88" name="Google Shape;88;p4"/>
          <p:cNvSpPr/>
          <p:nvPr/>
        </p:nvSpPr>
        <p:spPr>
          <a:xfrm>
            <a:off x="8467344" y="2532888"/>
            <a:ext cx="3044952" cy="1097280"/>
          </a:xfrm>
          <a:prstGeom prst="rect">
            <a:avLst/>
          </a:prstGeom>
          <a:noFill/>
          <a:ln>
            <a:noFill/>
          </a:ln>
        </p:spPr>
        <p:txBody>
          <a:bodyPr anchorCtr="0" anchor="t" bIns="0" lIns="0" spcFirstLastPara="1" rIns="0" wrap="square" tIns="0">
            <a:noAutofit/>
          </a:bodyPr>
          <a:lstStyle/>
          <a:p>
            <a:pPr indent="0" lvl="0" marL="0" marR="0" rtl="0" algn="l">
              <a:lnSpc>
                <a:spcPct val="130769"/>
              </a:lnSpc>
              <a:spcBef>
                <a:spcPts val="0"/>
              </a:spcBef>
              <a:spcAft>
                <a:spcPts val="0"/>
              </a:spcAft>
              <a:buClr>
                <a:srgbClr val="5C6B86"/>
              </a:buClr>
              <a:buSzPts val="1300"/>
              <a:buFont typeface="Calibri"/>
              <a:buNone/>
            </a:pPr>
            <a:r>
              <a:rPr b="0" i="0" lang="en-US" sz="1300" u="none" cap="none" strike="noStrike">
                <a:solidFill>
                  <a:srgbClr val="5C6B86"/>
                </a:solidFill>
                <a:latin typeface="Calibri"/>
                <a:ea typeface="Calibri"/>
                <a:cs typeface="Calibri"/>
                <a:sym typeface="Calibri"/>
              </a:rPr>
              <a:t>Collaboration with satellite operators on mitigations &amp; best practice.</a:t>
            </a:r>
            <a:endParaRPr b="0" i="0" sz="1300" u="none" cap="none" strike="noStrike">
              <a:solidFill>
                <a:schemeClr val="dk1"/>
              </a:solidFill>
              <a:latin typeface="Calibri"/>
              <a:ea typeface="Calibri"/>
              <a:cs typeface="Calibri"/>
              <a:sym typeface="Calibri"/>
            </a:endParaRPr>
          </a:p>
        </p:txBody>
      </p:sp>
      <p:sp>
        <p:nvSpPr>
          <p:cNvPr id="89" name="Google Shape;89;p4"/>
          <p:cNvSpPr/>
          <p:nvPr/>
        </p:nvSpPr>
        <p:spPr>
          <a:xfrm>
            <a:off x="4526280" y="3959352"/>
            <a:ext cx="3520440" cy="1993392"/>
          </a:xfrm>
          <a:prstGeom prst="roundRect">
            <a:avLst>
              <a:gd fmla="val 4587" name="adj"/>
            </a:avLst>
          </a:prstGeom>
          <a:solidFill>
            <a:srgbClr val="F3F6FB"/>
          </a:solidFill>
          <a:ln cap="flat" cmpd="sng" w="12700">
            <a:solidFill>
              <a:srgbClr val="E4ECF6"/>
            </a:solidFill>
            <a:prstDash val="solid"/>
            <a:round/>
            <a:headEnd len="sm" w="sm" type="none"/>
            <a:tailEnd len="sm" w="sm" type="none"/>
          </a:ln>
          <a:effectLst>
            <a:outerShdw blurRad="88900" rotWithShape="0" algn="bl" dir="5400000" dist="25400">
              <a:srgbClr val="000000">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4"/>
          <p:cNvSpPr/>
          <p:nvPr/>
        </p:nvSpPr>
        <p:spPr>
          <a:xfrm>
            <a:off x="4782312" y="4178808"/>
            <a:ext cx="30632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1800"/>
              <a:buFont typeface="Calibri"/>
              <a:buNone/>
            </a:pPr>
            <a:r>
              <a:rPr b="1" i="0" lang="en-US" sz="1800" u="none" cap="none" strike="noStrike">
                <a:solidFill>
                  <a:srgbClr val="152042"/>
                </a:solidFill>
                <a:latin typeface="Calibri"/>
                <a:ea typeface="Calibri"/>
                <a:cs typeface="Calibri"/>
                <a:sym typeface="Calibri"/>
              </a:rPr>
              <a:t>Policy</a:t>
            </a:r>
            <a:endParaRPr b="0" i="0" sz="1800" u="none" cap="none" strike="noStrike">
              <a:solidFill>
                <a:schemeClr val="dk1"/>
              </a:solidFill>
              <a:latin typeface="Calibri"/>
              <a:ea typeface="Calibri"/>
              <a:cs typeface="Calibri"/>
              <a:sym typeface="Calibri"/>
            </a:endParaRPr>
          </a:p>
        </p:txBody>
      </p:sp>
      <p:sp>
        <p:nvSpPr>
          <p:cNvPr id="91" name="Google Shape;91;p4"/>
          <p:cNvSpPr/>
          <p:nvPr/>
        </p:nvSpPr>
        <p:spPr>
          <a:xfrm>
            <a:off x="4782312" y="4709160"/>
            <a:ext cx="3044952" cy="1097280"/>
          </a:xfrm>
          <a:prstGeom prst="rect">
            <a:avLst/>
          </a:prstGeom>
          <a:noFill/>
          <a:ln>
            <a:noFill/>
          </a:ln>
        </p:spPr>
        <p:txBody>
          <a:bodyPr anchorCtr="0" anchor="t" bIns="0" lIns="0" spcFirstLastPara="1" rIns="0" wrap="square" tIns="0">
            <a:noAutofit/>
          </a:bodyPr>
          <a:lstStyle/>
          <a:p>
            <a:pPr indent="0" lvl="0" marL="0" marR="0" rtl="0" algn="l">
              <a:lnSpc>
                <a:spcPct val="130769"/>
              </a:lnSpc>
              <a:spcBef>
                <a:spcPts val="0"/>
              </a:spcBef>
              <a:spcAft>
                <a:spcPts val="0"/>
              </a:spcAft>
              <a:buClr>
                <a:srgbClr val="5C6B86"/>
              </a:buClr>
              <a:buSzPts val="1300"/>
              <a:buFont typeface="Calibri"/>
              <a:buNone/>
            </a:pPr>
            <a:r>
              <a:rPr b="0" i="0" lang="en-US" sz="1300" u="none" cap="none" strike="noStrike">
                <a:solidFill>
                  <a:srgbClr val="5C6B86"/>
                </a:solidFill>
                <a:latin typeface="Calibri"/>
                <a:ea typeface="Calibri"/>
                <a:cs typeface="Calibri"/>
                <a:sym typeface="Calibri"/>
              </a:rPr>
              <a:t>National &amp; international regulation; spectrum at the ITU &amp; UN.</a:t>
            </a:r>
            <a:endParaRPr b="0" i="0" sz="1300" u="none" cap="none" strike="noStrike">
              <a:solidFill>
                <a:schemeClr val="dk1"/>
              </a:solidFill>
              <a:latin typeface="Calibri"/>
              <a:ea typeface="Calibri"/>
              <a:cs typeface="Calibri"/>
              <a:sym typeface="Calibri"/>
            </a:endParaRPr>
          </a:p>
        </p:txBody>
      </p:sp>
      <p:sp>
        <p:nvSpPr>
          <p:cNvPr id="92" name="Google Shape;92;p4"/>
          <p:cNvSpPr/>
          <p:nvPr/>
        </p:nvSpPr>
        <p:spPr>
          <a:xfrm>
            <a:off x="8211312" y="3959352"/>
            <a:ext cx="3520440" cy="1993392"/>
          </a:xfrm>
          <a:prstGeom prst="roundRect">
            <a:avLst>
              <a:gd fmla="val 4587" name="adj"/>
            </a:avLst>
          </a:prstGeom>
          <a:solidFill>
            <a:srgbClr val="F3F6FB"/>
          </a:solidFill>
          <a:ln cap="flat" cmpd="sng" w="12700">
            <a:solidFill>
              <a:srgbClr val="E4ECF6"/>
            </a:solidFill>
            <a:prstDash val="solid"/>
            <a:round/>
            <a:headEnd len="sm" w="sm" type="none"/>
            <a:tailEnd len="sm" w="sm" type="none"/>
          </a:ln>
          <a:effectLst>
            <a:outerShdw blurRad="88900" rotWithShape="0" algn="bl" dir="5400000" dist="25400">
              <a:srgbClr val="000000">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4"/>
          <p:cNvSpPr/>
          <p:nvPr/>
        </p:nvSpPr>
        <p:spPr>
          <a:xfrm>
            <a:off x="8467344" y="4178808"/>
            <a:ext cx="30632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1800"/>
              <a:buFont typeface="Calibri"/>
              <a:buNone/>
            </a:pPr>
            <a:r>
              <a:rPr b="1" i="0" lang="en-US" sz="1800" u="none" cap="none" strike="noStrike">
                <a:solidFill>
                  <a:srgbClr val="152042"/>
                </a:solidFill>
                <a:latin typeface="Calibri"/>
                <a:ea typeface="Calibri"/>
                <a:cs typeface="Calibri"/>
                <a:sym typeface="Calibri"/>
              </a:rPr>
              <a:t>Community &amp; Engagement</a:t>
            </a:r>
            <a:endParaRPr b="0" i="0" sz="1800" u="none" cap="none" strike="noStrike">
              <a:solidFill>
                <a:schemeClr val="dk1"/>
              </a:solidFill>
              <a:latin typeface="Calibri"/>
              <a:ea typeface="Calibri"/>
              <a:cs typeface="Calibri"/>
              <a:sym typeface="Calibri"/>
            </a:endParaRPr>
          </a:p>
        </p:txBody>
      </p:sp>
      <p:sp>
        <p:nvSpPr>
          <p:cNvPr id="94" name="Google Shape;94;p4"/>
          <p:cNvSpPr/>
          <p:nvPr/>
        </p:nvSpPr>
        <p:spPr>
          <a:xfrm>
            <a:off x="8467344" y="4709160"/>
            <a:ext cx="3044952" cy="1097280"/>
          </a:xfrm>
          <a:prstGeom prst="rect">
            <a:avLst/>
          </a:prstGeom>
          <a:noFill/>
          <a:ln>
            <a:noFill/>
          </a:ln>
        </p:spPr>
        <p:txBody>
          <a:bodyPr anchorCtr="0" anchor="t" bIns="0" lIns="0" spcFirstLastPara="1" rIns="0" wrap="square" tIns="0">
            <a:noAutofit/>
          </a:bodyPr>
          <a:lstStyle/>
          <a:p>
            <a:pPr indent="0" lvl="0" marL="0" marR="0" rtl="0" algn="l">
              <a:lnSpc>
                <a:spcPct val="130769"/>
              </a:lnSpc>
              <a:spcBef>
                <a:spcPts val="0"/>
              </a:spcBef>
              <a:spcAft>
                <a:spcPts val="0"/>
              </a:spcAft>
              <a:buClr>
                <a:srgbClr val="5C6B86"/>
              </a:buClr>
              <a:buSzPts val="1300"/>
              <a:buFont typeface="Calibri"/>
              <a:buNone/>
            </a:pPr>
            <a:r>
              <a:rPr b="0" i="0" lang="en-US" sz="1300" u="none" cap="none" strike="noStrike">
                <a:solidFill>
                  <a:srgbClr val="5C6B86"/>
                </a:solidFill>
                <a:latin typeface="Calibri"/>
                <a:ea typeface="Calibri"/>
                <a:cs typeface="Calibri"/>
                <a:sym typeface="Calibri"/>
              </a:rPr>
              <a:t>A bridge between all affected stakeholders &amp; the public.</a:t>
            </a:r>
            <a:endParaRPr b="0" i="0" sz="1300" u="none" cap="none" strike="noStrike">
              <a:solidFill>
                <a:schemeClr val="dk1"/>
              </a:solidFill>
              <a:latin typeface="Calibri"/>
              <a:ea typeface="Calibri"/>
              <a:cs typeface="Calibri"/>
              <a:sym typeface="Calibri"/>
            </a:endParaRPr>
          </a:p>
        </p:txBody>
      </p:sp>
      <p:sp>
        <p:nvSpPr>
          <p:cNvPr id="95" name="Google Shape;95;p4"/>
          <p:cNvSpPr/>
          <p:nvPr/>
        </p:nvSpPr>
        <p:spPr>
          <a:xfrm>
            <a:off x="502920" y="6437376"/>
            <a:ext cx="365760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1000"/>
              <a:buFont typeface="Calibri"/>
              <a:buNone/>
            </a:pPr>
            <a:r>
              <a:rPr b="1" i="0" lang="en-US" sz="1000" u="none" cap="none" strike="noStrike">
                <a:solidFill>
                  <a:srgbClr val="152042"/>
                </a:solidFill>
                <a:latin typeface="Calibri"/>
                <a:ea typeface="Calibri"/>
                <a:cs typeface="Calibri"/>
                <a:sym typeface="Calibri"/>
              </a:rPr>
              <a:t>IAU CPS</a:t>
            </a:r>
            <a:r>
              <a:rPr b="0" i="0" lang="en-US" sz="1000" u="none" cap="none" strike="noStrike">
                <a:solidFill>
                  <a:srgbClr val="5C6B86"/>
                </a:solidFill>
                <a:latin typeface="Calibri"/>
                <a:ea typeface="Calibri"/>
                <a:cs typeface="Calibri"/>
                <a:sym typeface="Calibri"/>
              </a:rPr>
              <a:t>  ·  cps.iau.org</a:t>
            </a:r>
            <a:endParaRPr b="0" i="0" sz="1000" u="none" cap="none" strike="noStrike">
              <a:solidFill>
                <a:schemeClr val="dk1"/>
              </a:solidFill>
              <a:latin typeface="Calibri"/>
              <a:ea typeface="Calibri"/>
              <a:cs typeface="Calibri"/>
              <a:sym typeface="Calibri"/>
            </a:endParaRPr>
          </a:p>
        </p:txBody>
      </p:sp>
      <p:pic>
        <p:nvPicPr>
          <p:cNvPr descr="/tmp/work/assets/hosts_dark.png" id="96" name="Google Shape;96;p4"/>
          <p:cNvPicPr preferRelativeResize="0"/>
          <p:nvPr/>
        </p:nvPicPr>
        <p:blipFill rotWithShape="1">
          <a:blip r:embed="rId4">
            <a:alphaModFix/>
          </a:blip>
          <a:srcRect b="0" l="0" r="0" t="0"/>
          <a:stretch/>
        </p:blipFill>
        <p:spPr>
          <a:xfrm>
            <a:off x="9930384" y="6419088"/>
            <a:ext cx="1755648" cy="312725"/>
          </a:xfrm>
          <a:prstGeom prst="rect">
            <a:avLst/>
          </a:prstGeom>
          <a:noFill/>
          <a:ln>
            <a:noFill/>
          </a:ln>
        </p:spPr>
      </p:pic>
      <p:sp>
        <p:nvSpPr>
          <p:cNvPr id="97" name="Google Shape;97;p4"/>
          <p:cNvSpPr/>
          <p:nvPr/>
        </p:nvSpPr>
        <p:spPr>
          <a:xfrm>
            <a:off x="9144000" y="6437376"/>
            <a:ext cx="640080" cy="29260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6B86"/>
              </a:buClr>
              <a:buSzPts val="1000"/>
              <a:buFont typeface="Calibri"/>
              <a:buNone/>
            </a:pPr>
            <a:r>
              <a:rPr b="0" i="0" lang="en-US" sz="1000" u="none" cap="none" strike="noStrike">
                <a:solidFill>
                  <a:srgbClr val="5C6B86"/>
                </a:solidFill>
                <a:latin typeface="Calibri"/>
                <a:ea typeface="Calibri"/>
                <a:cs typeface="Calibri"/>
                <a:sym typeface="Calibri"/>
              </a:rPr>
              <a:t>3</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2" name="Shape 102"/>
        <p:cNvGrpSpPr/>
        <p:nvPr/>
      </p:nvGrpSpPr>
      <p:grpSpPr>
        <a:xfrm>
          <a:off x="0" y="0"/>
          <a:ext cx="0" cy="0"/>
          <a:chOff x="0" y="0"/>
          <a:chExt cx="0" cy="0"/>
        </a:xfrm>
      </p:grpSpPr>
      <p:pic>
        <p:nvPicPr>
          <p:cNvPr descr="/tmp/work/assets/cps_color.png" id="103" name="Google Shape;103;p5"/>
          <p:cNvPicPr preferRelativeResize="0"/>
          <p:nvPr/>
        </p:nvPicPr>
        <p:blipFill rotWithShape="1">
          <a:blip r:embed="rId3">
            <a:alphaModFix/>
          </a:blip>
          <a:srcRect b="0" l="0" r="0" t="0"/>
          <a:stretch/>
        </p:blipFill>
        <p:spPr>
          <a:xfrm>
            <a:off x="502920" y="384048"/>
            <a:ext cx="658368" cy="658368"/>
          </a:xfrm>
          <a:prstGeom prst="rect">
            <a:avLst/>
          </a:prstGeom>
          <a:noFill/>
          <a:ln>
            <a:noFill/>
          </a:ln>
        </p:spPr>
      </p:pic>
      <p:sp>
        <p:nvSpPr>
          <p:cNvPr id="104" name="Google Shape;104;p5"/>
          <p:cNvSpPr/>
          <p:nvPr/>
        </p:nvSpPr>
        <p:spPr>
          <a:xfrm>
            <a:off x="1298448" y="384048"/>
            <a:ext cx="100584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8FB0"/>
              </a:buClr>
              <a:buSzPts val="1250"/>
              <a:buFont typeface="Calibri"/>
              <a:buNone/>
            </a:pPr>
            <a:r>
              <a:rPr b="1" i="0" lang="en-US" sz="1250" u="none" cap="none" strike="noStrike">
                <a:solidFill>
                  <a:srgbClr val="1C8FB0"/>
                </a:solidFill>
                <a:latin typeface="Calibri"/>
                <a:ea typeface="Calibri"/>
                <a:cs typeface="Calibri"/>
                <a:sym typeface="Calibri"/>
              </a:rPr>
              <a:t>WHAT WE'RE SEEING  ·  10–40 GHZ</a:t>
            </a:r>
            <a:endParaRPr b="0" i="0" sz="1250" u="none" cap="none" strike="noStrike">
              <a:solidFill>
                <a:schemeClr val="dk1"/>
              </a:solidFill>
              <a:latin typeface="Calibri"/>
              <a:ea typeface="Calibri"/>
              <a:cs typeface="Calibri"/>
              <a:sym typeface="Calibri"/>
            </a:endParaRPr>
          </a:p>
        </p:txBody>
      </p:sp>
      <p:sp>
        <p:nvSpPr>
          <p:cNvPr id="105" name="Google Shape;105;p5"/>
          <p:cNvSpPr/>
          <p:nvPr/>
        </p:nvSpPr>
        <p:spPr>
          <a:xfrm>
            <a:off x="1298448" y="658368"/>
            <a:ext cx="10241280" cy="868680"/>
          </a:xfrm>
          <a:prstGeom prst="rect">
            <a:avLst/>
          </a:prstGeom>
          <a:noFill/>
          <a:ln>
            <a:noFill/>
          </a:ln>
        </p:spPr>
        <p:txBody>
          <a:bodyPr anchorCtr="0" anchor="t" bIns="0" lIns="0" spcFirstLastPara="1" rIns="0" wrap="square" tIns="0">
            <a:noAutofit/>
          </a:bodyPr>
          <a:lstStyle/>
          <a:p>
            <a:pPr indent="0" lvl="0" marL="0" marR="0" rtl="0" algn="l">
              <a:lnSpc>
                <a:spcPct val="106451"/>
              </a:lnSpc>
              <a:spcBef>
                <a:spcPts val="0"/>
              </a:spcBef>
              <a:spcAft>
                <a:spcPts val="0"/>
              </a:spcAft>
              <a:buClr>
                <a:srgbClr val="152042"/>
              </a:buClr>
              <a:buSzPts val="3100"/>
              <a:buFont typeface="Calibri"/>
              <a:buNone/>
            </a:pPr>
            <a:r>
              <a:rPr b="1" i="0" lang="en-US" sz="3100" u="none" cap="none" strike="noStrike">
                <a:solidFill>
                  <a:srgbClr val="152042"/>
                </a:solidFill>
                <a:latin typeface="Calibri"/>
                <a:ea typeface="Calibri"/>
                <a:cs typeface="Calibri"/>
                <a:sym typeface="Calibri"/>
              </a:rPr>
              <a:t>The radio sky is visibly changing</a:t>
            </a:r>
            <a:endParaRPr b="0" i="0" sz="3100" u="none" cap="none" strike="noStrike">
              <a:solidFill>
                <a:schemeClr val="dk1"/>
              </a:solidFill>
              <a:latin typeface="Calibri"/>
              <a:ea typeface="Calibri"/>
              <a:cs typeface="Calibri"/>
              <a:sym typeface="Calibri"/>
            </a:endParaRPr>
          </a:p>
        </p:txBody>
      </p:sp>
      <p:sp>
        <p:nvSpPr>
          <p:cNvPr id="106" name="Google Shape;106;p5"/>
          <p:cNvSpPr/>
          <p:nvPr/>
        </p:nvSpPr>
        <p:spPr>
          <a:xfrm>
            <a:off x="1194561" y="1691640"/>
            <a:ext cx="3005837" cy="3383280"/>
          </a:xfrm>
          <a:prstGeom prst="roundRect">
            <a:avLst>
              <a:gd fmla="val 1825" name="adj"/>
            </a:avLst>
          </a:prstGeom>
          <a:solidFill>
            <a:srgbClr val="FFFFFF"/>
          </a:solidFill>
          <a:ln cap="flat" cmpd="sng" w="12700">
            <a:solidFill>
              <a:srgbClr val="E4ECF6"/>
            </a:solidFill>
            <a:prstDash val="solid"/>
            <a:round/>
            <a:headEnd len="sm" w="sm" type="none"/>
            <a:tailEnd len="sm" w="sm" type="none"/>
          </a:ln>
          <a:effectLst>
            <a:outerShdw blurRad="114300" rotWithShape="0" algn="bl" dir="5400000" dist="38100">
              <a:srgbClr val="000000">
                <a:alpha val="1607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work/assets/fig_quijote2014.png" id="107" name="Google Shape;107;p5"/>
          <p:cNvPicPr preferRelativeResize="0"/>
          <p:nvPr/>
        </p:nvPicPr>
        <p:blipFill rotWithShape="1">
          <a:blip r:embed="rId4">
            <a:alphaModFix/>
          </a:blip>
          <a:srcRect b="0" l="0" r="0" t="0"/>
          <a:stretch/>
        </p:blipFill>
        <p:spPr>
          <a:xfrm>
            <a:off x="1286001" y="1783080"/>
            <a:ext cx="2822957" cy="3200400"/>
          </a:xfrm>
          <a:prstGeom prst="rect">
            <a:avLst/>
          </a:prstGeom>
          <a:noFill/>
          <a:ln>
            <a:noFill/>
          </a:ln>
        </p:spPr>
      </p:pic>
      <p:sp>
        <p:nvSpPr>
          <p:cNvPr id="108" name="Google Shape;108;p5"/>
          <p:cNvSpPr/>
          <p:nvPr/>
        </p:nvSpPr>
        <p:spPr>
          <a:xfrm>
            <a:off x="4669281" y="1691640"/>
            <a:ext cx="3005837" cy="3383280"/>
          </a:xfrm>
          <a:prstGeom prst="roundRect">
            <a:avLst>
              <a:gd fmla="val 1825" name="adj"/>
            </a:avLst>
          </a:prstGeom>
          <a:solidFill>
            <a:srgbClr val="FFFFFF"/>
          </a:solidFill>
          <a:ln cap="flat" cmpd="sng" w="12700">
            <a:solidFill>
              <a:srgbClr val="E4ECF6"/>
            </a:solidFill>
            <a:prstDash val="solid"/>
            <a:round/>
            <a:headEnd len="sm" w="sm" type="none"/>
            <a:tailEnd len="sm" w="sm" type="none"/>
          </a:ln>
          <a:effectLst>
            <a:outerShdw blurRad="114300" rotWithShape="0" algn="bl" dir="5400000" dist="38100">
              <a:srgbClr val="000000">
                <a:alpha val="1607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work/assets/fig_quijote2024.png" id="109" name="Google Shape;109;p5"/>
          <p:cNvPicPr preferRelativeResize="0"/>
          <p:nvPr/>
        </p:nvPicPr>
        <p:blipFill rotWithShape="1">
          <a:blip r:embed="rId5">
            <a:alphaModFix/>
          </a:blip>
          <a:srcRect b="0" l="0" r="0" t="0"/>
          <a:stretch/>
        </p:blipFill>
        <p:spPr>
          <a:xfrm>
            <a:off x="4760721" y="1783080"/>
            <a:ext cx="2822957" cy="3200400"/>
          </a:xfrm>
          <a:prstGeom prst="rect">
            <a:avLst/>
          </a:prstGeom>
          <a:noFill/>
          <a:ln>
            <a:noFill/>
          </a:ln>
        </p:spPr>
      </p:pic>
      <p:sp>
        <p:nvSpPr>
          <p:cNvPr id="110" name="Google Shape;110;p5"/>
          <p:cNvSpPr/>
          <p:nvPr/>
        </p:nvSpPr>
        <p:spPr>
          <a:xfrm>
            <a:off x="1286001" y="1764792"/>
            <a:ext cx="1097280" cy="365760"/>
          </a:xfrm>
          <a:prstGeom prst="rect">
            <a:avLst/>
          </a:prstGeom>
          <a:noFill/>
          <a:ln>
            <a:noFill/>
          </a:ln>
        </p:spPr>
        <p:txBody>
          <a:bodyPr anchorCtr="0" anchor="ctr" bIns="76200" lIns="76200" spcFirstLastPara="1" rIns="76200" wrap="square" tIns="76200">
            <a:noAutofit/>
          </a:bodyPr>
          <a:lstStyle/>
          <a:p>
            <a:pPr indent="0" lvl="0" marL="0" marR="0" rtl="0" algn="l">
              <a:spcBef>
                <a:spcPts val="0"/>
              </a:spcBef>
              <a:spcAft>
                <a:spcPts val="0"/>
              </a:spcAft>
              <a:buClr>
                <a:srgbClr val="152042"/>
              </a:buClr>
              <a:buSzPts val="1600"/>
              <a:buFont typeface="Calibri"/>
              <a:buNone/>
            </a:pPr>
            <a:r>
              <a:rPr b="1" i="0" lang="en-US" sz="1600" u="none" cap="none" strike="noStrike">
                <a:solidFill>
                  <a:srgbClr val="152042"/>
                </a:solidFill>
                <a:latin typeface="Calibri"/>
                <a:ea typeface="Calibri"/>
                <a:cs typeface="Calibri"/>
                <a:sym typeface="Calibri"/>
              </a:rPr>
              <a:t>2014</a:t>
            </a:r>
            <a:endParaRPr b="0" i="0" sz="1600" u="none" cap="none" strike="noStrike">
              <a:solidFill>
                <a:schemeClr val="dk1"/>
              </a:solidFill>
              <a:latin typeface="Calibri"/>
              <a:ea typeface="Calibri"/>
              <a:cs typeface="Calibri"/>
              <a:sym typeface="Calibri"/>
            </a:endParaRPr>
          </a:p>
        </p:txBody>
      </p:sp>
      <p:sp>
        <p:nvSpPr>
          <p:cNvPr id="111" name="Google Shape;111;p5"/>
          <p:cNvSpPr/>
          <p:nvPr/>
        </p:nvSpPr>
        <p:spPr>
          <a:xfrm>
            <a:off x="4760721" y="1764792"/>
            <a:ext cx="1097280" cy="365760"/>
          </a:xfrm>
          <a:prstGeom prst="rect">
            <a:avLst/>
          </a:prstGeom>
          <a:noFill/>
          <a:ln>
            <a:noFill/>
          </a:ln>
        </p:spPr>
        <p:txBody>
          <a:bodyPr anchorCtr="0" anchor="ctr" bIns="76200" lIns="76200" spcFirstLastPara="1" rIns="76200" wrap="square" tIns="76200">
            <a:noAutofit/>
          </a:bodyPr>
          <a:lstStyle/>
          <a:p>
            <a:pPr indent="0" lvl="0" marL="0" marR="0" rtl="0" algn="l">
              <a:spcBef>
                <a:spcPts val="0"/>
              </a:spcBef>
              <a:spcAft>
                <a:spcPts val="0"/>
              </a:spcAft>
              <a:buClr>
                <a:srgbClr val="C9603A"/>
              </a:buClr>
              <a:buSzPts val="1600"/>
              <a:buFont typeface="Calibri"/>
              <a:buNone/>
            </a:pPr>
            <a:r>
              <a:rPr b="1" i="0" lang="en-US" sz="1600" u="none" cap="none" strike="noStrike">
                <a:solidFill>
                  <a:srgbClr val="C9603A"/>
                </a:solidFill>
                <a:latin typeface="Calibri"/>
                <a:ea typeface="Calibri"/>
                <a:cs typeface="Calibri"/>
                <a:sym typeface="Calibri"/>
              </a:rPr>
              <a:t>2024</a:t>
            </a:r>
            <a:endParaRPr b="0" i="0" sz="1600" u="none" cap="none" strike="noStrike">
              <a:solidFill>
                <a:schemeClr val="dk1"/>
              </a:solidFill>
              <a:latin typeface="Calibri"/>
              <a:ea typeface="Calibri"/>
              <a:cs typeface="Calibri"/>
              <a:sym typeface="Calibri"/>
            </a:endParaRPr>
          </a:p>
        </p:txBody>
      </p:sp>
      <p:sp>
        <p:nvSpPr>
          <p:cNvPr id="112" name="Google Shape;112;p5"/>
          <p:cNvSpPr/>
          <p:nvPr/>
        </p:nvSpPr>
        <p:spPr>
          <a:xfrm>
            <a:off x="685800" y="5138928"/>
            <a:ext cx="78638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C6B86"/>
              </a:buClr>
              <a:buSzPts val="950"/>
              <a:buFont typeface="Calibri"/>
              <a:buNone/>
            </a:pPr>
            <a:r>
              <a:rPr b="0" i="1" lang="en-US" sz="950" u="none" cap="none" strike="noStrike">
                <a:solidFill>
                  <a:srgbClr val="5C6B86"/>
                </a:solidFill>
                <a:latin typeface="Calibri"/>
                <a:ea typeface="Calibri"/>
                <a:cs typeface="Calibri"/>
                <a:sym typeface="Calibri"/>
              </a:rPr>
              <a:t>QUIJOTE all-sky maps, Teide Observatory · </a:t>
            </a:r>
            <a:r>
              <a:rPr b="0" i="1" lang="en-US" sz="950" u="none" cap="none" strike="noStrike">
                <a:solidFill>
                  <a:srgbClr val="5C6B86"/>
                </a:solidFill>
                <a:latin typeface="Calibri"/>
                <a:ea typeface="Calibri"/>
                <a:cs typeface="Calibri"/>
                <a:sym typeface="Calibri"/>
                <a:extLst>
                  <a:ext uri="http://customooxmlschemas.google.com/">
                    <go:slidesCustomData xmlns:go="http://customooxmlschemas.google.com/" textRoundtripDataId="0"/>
                  </a:ext>
                </a:extLst>
              </a:rPr>
              <a:t>QUIJOTE collaboration</a:t>
            </a:r>
            <a:r>
              <a:rPr b="0" i="1" lang="en-US" sz="950" u="none" cap="none" strike="noStrike">
                <a:solidFill>
                  <a:srgbClr val="5C6B86"/>
                </a:solidFill>
                <a:latin typeface="Calibri"/>
                <a:ea typeface="Calibri"/>
                <a:cs typeface="Calibri"/>
                <a:sym typeface="Calibri"/>
              </a:rPr>
              <a:t>.</a:t>
            </a:r>
            <a:endParaRPr b="0" i="0" sz="950" u="none" cap="none" strike="noStrike">
              <a:solidFill>
                <a:schemeClr val="dk1"/>
              </a:solidFill>
              <a:latin typeface="Calibri"/>
              <a:ea typeface="Calibri"/>
              <a:cs typeface="Calibri"/>
              <a:sym typeface="Calibri"/>
            </a:endParaRPr>
          </a:p>
        </p:txBody>
      </p:sp>
      <p:sp>
        <p:nvSpPr>
          <p:cNvPr id="113" name="Google Shape;113;p5"/>
          <p:cNvSpPr/>
          <p:nvPr/>
        </p:nvSpPr>
        <p:spPr>
          <a:xfrm>
            <a:off x="8458200" y="1965960"/>
            <a:ext cx="3246120" cy="3291840"/>
          </a:xfrm>
          <a:prstGeom prst="rect">
            <a:avLst/>
          </a:prstGeom>
          <a:noFill/>
          <a:ln>
            <a:noFill/>
          </a:ln>
        </p:spPr>
        <p:txBody>
          <a:bodyPr anchorCtr="0" anchor="t" bIns="0" lIns="0" spcFirstLastPara="1" rIns="0" wrap="square" tIns="0">
            <a:noAutofit/>
          </a:bodyPr>
          <a:lstStyle/>
          <a:p>
            <a:pPr indent="-203200" lvl="0" marL="203200" marR="0" rtl="0" algn="l">
              <a:lnSpc>
                <a:spcPct val="117999"/>
              </a:lnSpc>
              <a:spcBef>
                <a:spcPts val="0"/>
              </a:spcBef>
              <a:spcAft>
                <a:spcPts val="0"/>
              </a:spcAft>
              <a:buClr>
                <a:srgbClr val="23304D"/>
              </a:buClr>
              <a:buSzPts val="1450"/>
              <a:buFont typeface="Calibri"/>
              <a:buChar char="•"/>
            </a:pPr>
            <a:r>
              <a:rPr b="0" i="0" lang="en-US" sz="1450" u="none" cap="none" strike="noStrike">
                <a:solidFill>
                  <a:srgbClr val="23304D"/>
                </a:solidFill>
                <a:latin typeface="Calibri"/>
                <a:ea typeface="Calibri"/>
                <a:cs typeface="Calibri"/>
                <a:sym typeface="Calibri"/>
              </a:rPr>
              <a:t>In 2014 the only persistent structure is the </a:t>
            </a:r>
            <a:r>
              <a:rPr b="0" i="0" lang="en-US" sz="1450" u="none" cap="none" strike="noStrike">
                <a:solidFill>
                  <a:srgbClr val="23304D"/>
                </a:solidFill>
                <a:latin typeface="Calibri"/>
                <a:ea typeface="Calibri"/>
                <a:cs typeface="Calibri"/>
                <a:sym typeface="Calibri"/>
                <a:extLst>
                  <a:ext uri="http://customooxmlschemas.google.com/">
                    <go:slidesCustomData xmlns:go="http://customooxmlschemas.google.com/" textRoundtripDataId="1"/>
                  </a:ext>
                </a:extLst>
              </a:rPr>
              <a:t>bright</a:t>
            </a:r>
            <a:r>
              <a:rPr b="0" i="0" lang="en-US" sz="1450" u="none" cap="none" strike="noStrike">
                <a:solidFill>
                  <a:srgbClr val="23304D"/>
                </a:solidFill>
                <a:latin typeface="Calibri"/>
                <a:ea typeface="Calibri"/>
                <a:cs typeface="Calibri"/>
                <a:sym typeface="Calibri"/>
              </a:rPr>
              <a:t> band of geostationary satellites.</a:t>
            </a:r>
            <a:endParaRPr b="0" i="0" sz="1450" u="none" cap="none" strike="noStrike">
              <a:solidFill>
                <a:schemeClr val="dk1"/>
              </a:solidFill>
              <a:latin typeface="Calibri"/>
              <a:ea typeface="Calibri"/>
              <a:cs typeface="Calibri"/>
              <a:sym typeface="Calibri"/>
            </a:endParaRPr>
          </a:p>
          <a:p>
            <a:pPr indent="-203200" lvl="0" marL="203200" marR="0" rtl="0" algn="l">
              <a:lnSpc>
                <a:spcPct val="117999"/>
              </a:lnSpc>
              <a:spcBef>
                <a:spcPts val="1000"/>
              </a:spcBef>
              <a:spcAft>
                <a:spcPts val="0"/>
              </a:spcAft>
              <a:buClr>
                <a:srgbClr val="23304D"/>
              </a:buClr>
              <a:buSzPts val="1450"/>
              <a:buFont typeface="Calibri"/>
              <a:buChar char="•"/>
            </a:pPr>
            <a:r>
              <a:rPr b="0" i="0" lang="en-US" sz="1450" u="none" cap="none" strike="noStrike">
                <a:solidFill>
                  <a:srgbClr val="23304D"/>
                </a:solidFill>
                <a:latin typeface="Calibri"/>
                <a:ea typeface="Calibri"/>
                <a:cs typeface="Calibri"/>
                <a:sym typeface="Calibri"/>
              </a:rPr>
              <a:t>Ten years later the same telescope sees a sky peppered with new sources — LEO constellations passing overhead.</a:t>
            </a:r>
            <a:endParaRPr b="0" i="0" sz="1450" u="none" cap="none" strike="noStrike">
              <a:solidFill>
                <a:schemeClr val="dk1"/>
              </a:solidFill>
              <a:latin typeface="Calibri"/>
              <a:ea typeface="Calibri"/>
              <a:cs typeface="Calibri"/>
              <a:sym typeface="Calibri"/>
            </a:endParaRPr>
          </a:p>
          <a:p>
            <a:pPr indent="-203200" lvl="0" marL="203200" marR="0" rtl="0" algn="l">
              <a:lnSpc>
                <a:spcPct val="117999"/>
              </a:lnSpc>
              <a:spcBef>
                <a:spcPts val="1000"/>
              </a:spcBef>
              <a:spcAft>
                <a:spcPts val="0"/>
              </a:spcAft>
              <a:buClr>
                <a:srgbClr val="152042"/>
              </a:buClr>
              <a:buSzPts val="1450"/>
              <a:buFont typeface="Calibri"/>
              <a:buChar char="•"/>
            </a:pPr>
            <a:r>
              <a:rPr b="1" i="0" lang="en-US" sz="1450" u="none" cap="none" strike="noStrike">
                <a:solidFill>
                  <a:srgbClr val="152042"/>
                </a:solidFill>
                <a:latin typeface="Calibri"/>
                <a:ea typeface="Calibri"/>
                <a:cs typeface="Calibri"/>
                <a:sym typeface="Calibri"/>
              </a:rPr>
              <a:t>Same site, </a:t>
            </a:r>
            <a:r>
              <a:rPr b="1" i="0" lang="en-US" sz="1450" u="none" cap="none" strike="noStrike">
                <a:solidFill>
                  <a:srgbClr val="152042"/>
                </a:solidFill>
                <a:latin typeface="Calibri"/>
                <a:ea typeface="Calibri"/>
                <a:cs typeface="Calibri"/>
                <a:sym typeface="Calibri"/>
                <a:extLst>
                  <a:ext uri="http://customooxmlschemas.google.com/">
                    <go:slidesCustomData xmlns:go="http://customooxmlschemas.google.com/" textRoundtripDataId="2"/>
                  </a:ext>
                </a:extLst>
              </a:rPr>
              <a:t>same </a:t>
            </a:r>
            <a:r>
              <a:rPr b="1" lang="en-US" sz="1450">
                <a:solidFill>
                  <a:srgbClr val="152042"/>
                </a:solidFill>
                <a:latin typeface="Calibri"/>
                <a:ea typeface="Calibri"/>
                <a:cs typeface="Calibri"/>
                <a:sym typeface="Calibri"/>
              </a:rPr>
              <a:t>telescope</a:t>
            </a:r>
            <a:r>
              <a:rPr b="1" i="0" lang="en-US" sz="1450" u="none" cap="none" strike="noStrike">
                <a:solidFill>
                  <a:srgbClr val="152042"/>
                </a:solidFill>
                <a:latin typeface="Calibri"/>
                <a:ea typeface="Calibri"/>
                <a:cs typeface="Calibri"/>
                <a:sym typeface="Calibri"/>
              </a:rPr>
              <a:t>. The change is the satellites, not the astronomy. These </a:t>
            </a:r>
            <a:r>
              <a:rPr b="1" lang="en-US" sz="1450">
                <a:solidFill>
                  <a:srgbClr val="152042"/>
                </a:solidFill>
                <a:latin typeface="Calibri"/>
                <a:ea typeface="Calibri"/>
                <a:cs typeface="Calibri"/>
                <a:sym typeface="Calibri"/>
              </a:rPr>
              <a:t>sources are as bright as the Sun.</a:t>
            </a:r>
            <a:endParaRPr b="0" i="0" sz="1450" u="none" cap="none" strike="noStrike">
              <a:solidFill>
                <a:schemeClr val="dk1"/>
              </a:solidFill>
              <a:latin typeface="Calibri"/>
              <a:ea typeface="Calibri"/>
              <a:cs typeface="Calibri"/>
              <a:sym typeface="Calibri"/>
            </a:endParaRPr>
          </a:p>
        </p:txBody>
      </p:sp>
      <p:sp>
        <p:nvSpPr>
          <p:cNvPr id="114" name="Google Shape;114;p5"/>
          <p:cNvSpPr/>
          <p:nvPr/>
        </p:nvSpPr>
        <p:spPr>
          <a:xfrm>
            <a:off x="502920" y="6437376"/>
            <a:ext cx="365760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1000"/>
              <a:buFont typeface="Calibri"/>
              <a:buNone/>
            </a:pPr>
            <a:r>
              <a:rPr b="1" i="0" lang="en-US" sz="1000" u="none" cap="none" strike="noStrike">
                <a:solidFill>
                  <a:srgbClr val="152042"/>
                </a:solidFill>
                <a:latin typeface="Calibri"/>
                <a:ea typeface="Calibri"/>
                <a:cs typeface="Calibri"/>
                <a:sym typeface="Calibri"/>
              </a:rPr>
              <a:t>IAU CPS</a:t>
            </a:r>
            <a:r>
              <a:rPr b="0" i="0" lang="en-US" sz="1000" u="none" cap="none" strike="noStrike">
                <a:solidFill>
                  <a:srgbClr val="5C6B86"/>
                </a:solidFill>
                <a:latin typeface="Calibri"/>
                <a:ea typeface="Calibri"/>
                <a:cs typeface="Calibri"/>
                <a:sym typeface="Calibri"/>
              </a:rPr>
              <a:t>  ·  cps.iau.org</a:t>
            </a:r>
            <a:endParaRPr b="0" i="0" sz="1000" u="none" cap="none" strike="noStrike">
              <a:solidFill>
                <a:schemeClr val="dk1"/>
              </a:solidFill>
              <a:latin typeface="Calibri"/>
              <a:ea typeface="Calibri"/>
              <a:cs typeface="Calibri"/>
              <a:sym typeface="Calibri"/>
            </a:endParaRPr>
          </a:p>
        </p:txBody>
      </p:sp>
      <p:pic>
        <p:nvPicPr>
          <p:cNvPr descr="/tmp/work/assets/hosts_dark.png" id="115" name="Google Shape;115;p5"/>
          <p:cNvPicPr preferRelativeResize="0"/>
          <p:nvPr/>
        </p:nvPicPr>
        <p:blipFill rotWithShape="1">
          <a:blip r:embed="rId6">
            <a:alphaModFix/>
          </a:blip>
          <a:srcRect b="0" l="0" r="0" t="0"/>
          <a:stretch/>
        </p:blipFill>
        <p:spPr>
          <a:xfrm>
            <a:off x="9930384" y="6419088"/>
            <a:ext cx="1755648" cy="312725"/>
          </a:xfrm>
          <a:prstGeom prst="rect">
            <a:avLst/>
          </a:prstGeom>
          <a:noFill/>
          <a:ln>
            <a:noFill/>
          </a:ln>
        </p:spPr>
      </p:pic>
      <p:sp>
        <p:nvSpPr>
          <p:cNvPr id="116" name="Google Shape;116;p5"/>
          <p:cNvSpPr/>
          <p:nvPr/>
        </p:nvSpPr>
        <p:spPr>
          <a:xfrm>
            <a:off x="9144000" y="6437376"/>
            <a:ext cx="640080" cy="29260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6B86"/>
              </a:buClr>
              <a:buSzPts val="1000"/>
              <a:buFont typeface="Calibri"/>
              <a:buNone/>
            </a:pPr>
            <a:r>
              <a:rPr b="0" i="0" lang="en-US" sz="1000" u="none" cap="none" strike="noStrike">
                <a:solidFill>
                  <a:srgbClr val="5C6B86"/>
                </a:solidFill>
                <a:latin typeface="Calibri"/>
                <a:ea typeface="Calibri"/>
                <a:cs typeface="Calibri"/>
                <a:sym typeface="Calibri"/>
              </a:rPr>
              <a:t>4</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1" name="Shape 121"/>
        <p:cNvGrpSpPr/>
        <p:nvPr/>
      </p:nvGrpSpPr>
      <p:grpSpPr>
        <a:xfrm>
          <a:off x="0" y="0"/>
          <a:ext cx="0" cy="0"/>
          <a:chOff x="0" y="0"/>
          <a:chExt cx="0" cy="0"/>
        </a:xfrm>
      </p:grpSpPr>
      <p:pic>
        <p:nvPicPr>
          <p:cNvPr descr="/tmp/work/assets/cps_color.png" id="122" name="Google Shape;122;p6"/>
          <p:cNvPicPr preferRelativeResize="0"/>
          <p:nvPr/>
        </p:nvPicPr>
        <p:blipFill rotWithShape="1">
          <a:blip r:embed="rId3">
            <a:alphaModFix/>
          </a:blip>
          <a:srcRect b="0" l="0" r="0" t="0"/>
          <a:stretch/>
        </p:blipFill>
        <p:spPr>
          <a:xfrm>
            <a:off x="502920" y="384048"/>
            <a:ext cx="658368" cy="658368"/>
          </a:xfrm>
          <a:prstGeom prst="rect">
            <a:avLst/>
          </a:prstGeom>
          <a:noFill/>
          <a:ln>
            <a:noFill/>
          </a:ln>
        </p:spPr>
      </p:pic>
      <p:sp>
        <p:nvSpPr>
          <p:cNvPr id="123" name="Google Shape;123;p6"/>
          <p:cNvSpPr/>
          <p:nvPr/>
        </p:nvSpPr>
        <p:spPr>
          <a:xfrm>
            <a:off x="1298448" y="384048"/>
            <a:ext cx="100584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8FB0"/>
              </a:buClr>
              <a:buSzPts val="1250"/>
              <a:buFont typeface="Calibri"/>
              <a:buNone/>
            </a:pPr>
            <a:r>
              <a:rPr b="1" i="0" lang="en-US" sz="1250" u="none" cap="none" strike="noStrike">
                <a:solidFill>
                  <a:srgbClr val="1C8FB0"/>
                </a:solidFill>
                <a:latin typeface="Calibri"/>
                <a:ea typeface="Calibri"/>
                <a:cs typeface="Calibri"/>
                <a:sym typeface="Calibri"/>
              </a:rPr>
              <a:t>WHAT WE'RE SEEING  ·  110–180 MHZ</a:t>
            </a:r>
            <a:endParaRPr b="0" i="0" sz="1250" u="none" cap="none" strike="noStrike">
              <a:solidFill>
                <a:schemeClr val="dk1"/>
              </a:solidFill>
              <a:latin typeface="Calibri"/>
              <a:ea typeface="Calibri"/>
              <a:cs typeface="Calibri"/>
              <a:sym typeface="Calibri"/>
            </a:endParaRPr>
          </a:p>
        </p:txBody>
      </p:sp>
      <p:sp>
        <p:nvSpPr>
          <p:cNvPr id="124" name="Google Shape;124;p6"/>
          <p:cNvSpPr/>
          <p:nvPr/>
        </p:nvSpPr>
        <p:spPr>
          <a:xfrm>
            <a:off x="1298448" y="658368"/>
            <a:ext cx="10241280" cy="868680"/>
          </a:xfrm>
          <a:prstGeom prst="rect">
            <a:avLst/>
          </a:prstGeom>
          <a:noFill/>
          <a:ln>
            <a:noFill/>
          </a:ln>
        </p:spPr>
        <p:txBody>
          <a:bodyPr anchorCtr="0" anchor="t" bIns="0" lIns="0" spcFirstLastPara="1" rIns="0" wrap="square" tIns="0">
            <a:noAutofit/>
          </a:bodyPr>
          <a:lstStyle/>
          <a:p>
            <a:pPr indent="0" lvl="0" marL="0" marR="0" rtl="0" algn="l">
              <a:lnSpc>
                <a:spcPct val="106451"/>
              </a:lnSpc>
              <a:spcBef>
                <a:spcPts val="0"/>
              </a:spcBef>
              <a:spcAft>
                <a:spcPts val="0"/>
              </a:spcAft>
              <a:buClr>
                <a:srgbClr val="152042"/>
              </a:buClr>
              <a:buSzPts val="3100"/>
              <a:buFont typeface="Calibri"/>
              <a:buNone/>
            </a:pPr>
            <a:r>
              <a:rPr b="1" i="0" lang="en-US" sz="3100" u="none" cap="none" strike="noStrike">
                <a:solidFill>
                  <a:srgbClr val="152042"/>
                </a:solidFill>
                <a:latin typeface="Calibri"/>
                <a:ea typeface="Calibri"/>
                <a:cs typeface="Calibri"/>
                <a:sym typeface="Calibri"/>
              </a:rPr>
              <a:t>Unintended emission reaches SKA-Low frequencies</a:t>
            </a:r>
            <a:endParaRPr b="0" i="0" sz="3100" u="none" cap="none" strike="noStrike">
              <a:solidFill>
                <a:schemeClr val="dk1"/>
              </a:solidFill>
              <a:latin typeface="Calibri"/>
              <a:ea typeface="Calibri"/>
              <a:cs typeface="Calibri"/>
              <a:sym typeface="Calibri"/>
            </a:endParaRPr>
          </a:p>
        </p:txBody>
      </p:sp>
      <p:sp>
        <p:nvSpPr>
          <p:cNvPr id="125" name="Google Shape;125;p6"/>
          <p:cNvSpPr/>
          <p:nvPr/>
        </p:nvSpPr>
        <p:spPr>
          <a:xfrm>
            <a:off x="411480" y="1972903"/>
            <a:ext cx="5212080" cy="3323674"/>
          </a:xfrm>
          <a:prstGeom prst="roundRect">
            <a:avLst>
              <a:gd fmla="val 1651" name="adj"/>
            </a:avLst>
          </a:prstGeom>
          <a:solidFill>
            <a:srgbClr val="FFFFFF"/>
          </a:solidFill>
          <a:ln cap="flat" cmpd="sng" w="12700">
            <a:solidFill>
              <a:srgbClr val="E4ECF6"/>
            </a:solidFill>
            <a:prstDash val="solid"/>
            <a:round/>
            <a:headEnd len="sm" w="sm" type="none"/>
            <a:tailEnd len="sm" w="sm" type="none"/>
          </a:ln>
          <a:effectLst>
            <a:outerShdw blurRad="114300" rotWithShape="0" algn="bl" dir="5400000" dist="38100">
              <a:srgbClr val="000000">
                <a:alpha val="1607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work/assets/fig_lofar_dynspec.png" id="126" name="Google Shape;126;p6"/>
          <p:cNvPicPr preferRelativeResize="0"/>
          <p:nvPr/>
        </p:nvPicPr>
        <p:blipFill rotWithShape="1">
          <a:blip r:embed="rId4">
            <a:alphaModFix/>
          </a:blip>
          <a:srcRect b="0" l="0" r="0" t="0"/>
          <a:stretch/>
        </p:blipFill>
        <p:spPr>
          <a:xfrm>
            <a:off x="502920" y="2064343"/>
            <a:ext cx="5029200" cy="3140794"/>
          </a:xfrm>
          <a:prstGeom prst="rect">
            <a:avLst/>
          </a:prstGeom>
          <a:noFill/>
          <a:ln>
            <a:noFill/>
          </a:ln>
        </p:spPr>
      </p:pic>
      <p:sp>
        <p:nvSpPr>
          <p:cNvPr id="127" name="Google Shape;127;p6"/>
          <p:cNvSpPr/>
          <p:nvPr/>
        </p:nvSpPr>
        <p:spPr>
          <a:xfrm>
            <a:off x="502920" y="5559552"/>
            <a:ext cx="5120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C6B86"/>
              </a:buClr>
              <a:buSzPts val="950"/>
              <a:buFont typeface="Calibri"/>
              <a:buNone/>
            </a:pPr>
            <a:r>
              <a:rPr b="0" i="1" lang="en-US" sz="950" u="none" cap="none" strike="noStrike">
                <a:solidFill>
                  <a:srgbClr val="5C6B86"/>
                </a:solidFill>
                <a:latin typeface="Calibri"/>
                <a:ea typeface="Calibri"/>
                <a:cs typeface="Calibri"/>
                <a:sym typeface="Calibri"/>
              </a:rPr>
              <a:t>LOFAR dynamic spectrum — satellite passes detected ~110–180 MHz.</a:t>
            </a:r>
            <a:endParaRPr b="0" i="0" sz="950" u="none" cap="none" strike="noStrike">
              <a:solidFill>
                <a:schemeClr val="dk1"/>
              </a:solidFill>
              <a:latin typeface="Calibri"/>
              <a:ea typeface="Calibri"/>
              <a:cs typeface="Calibri"/>
              <a:sym typeface="Calibri"/>
            </a:endParaRPr>
          </a:p>
        </p:txBody>
      </p:sp>
      <p:sp>
        <p:nvSpPr>
          <p:cNvPr id="128" name="Google Shape;128;p6"/>
          <p:cNvSpPr/>
          <p:nvPr/>
        </p:nvSpPr>
        <p:spPr>
          <a:xfrm>
            <a:off x="5751320" y="1645920"/>
            <a:ext cx="2853441" cy="2926080"/>
          </a:xfrm>
          <a:prstGeom prst="roundRect">
            <a:avLst>
              <a:gd fmla="val 1923" name="adj"/>
            </a:avLst>
          </a:prstGeom>
          <a:solidFill>
            <a:srgbClr val="FFFFFF"/>
          </a:solidFill>
          <a:ln cap="flat" cmpd="sng" w="12700">
            <a:solidFill>
              <a:srgbClr val="E4ECF6"/>
            </a:solidFill>
            <a:prstDash val="solid"/>
            <a:round/>
            <a:headEnd len="sm" w="sm" type="none"/>
            <a:tailEnd len="sm" w="sm" type="none"/>
          </a:ln>
          <a:effectLst>
            <a:outerShdw blurRad="114300" rotWithShape="0" algn="bl" dir="5400000" dist="38100">
              <a:srgbClr val="000000">
                <a:alpha val="1607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work/assets/fig_lofar_track.png" id="129" name="Google Shape;129;p6"/>
          <p:cNvPicPr preferRelativeResize="0"/>
          <p:nvPr/>
        </p:nvPicPr>
        <p:blipFill rotWithShape="1">
          <a:blip r:embed="rId5">
            <a:alphaModFix/>
          </a:blip>
          <a:srcRect b="0" l="0" r="0" t="0"/>
          <a:stretch/>
        </p:blipFill>
        <p:spPr>
          <a:xfrm>
            <a:off x="5842760" y="1737360"/>
            <a:ext cx="2670561" cy="2743200"/>
          </a:xfrm>
          <a:prstGeom prst="rect">
            <a:avLst/>
          </a:prstGeom>
          <a:noFill/>
          <a:ln>
            <a:noFill/>
          </a:ln>
        </p:spPr>
      </p:pic>
      <p:sp>
        <p:nvSpPr>
          <p:cNvPr id="130" name="Google Shape;130;p6"/>
          <p:cNvSpPr/>
          <p:nvPr/>
        </p:nvSpPr>
        <p:spPr>
          <a:xfrm>
            <a:off x="8686800" y="1828800"/>
            <a:ext cx="3017520" cy="3108960"/>
          </a:xfrm>
          <a:prstGeom prst="rect">
            <a:avLst/>
          </a:prstGeom>
          <a:noFill/>
          <a:ln>
            <a:noFill/>
          </a:ln>
        </p:spPr>
        <p:txBody>
          <a:bodyPr anchorCtr="0" anchor="t" bIns="0" lIns="0" spcFirstLastPara="1" rIns="0" wrap="square" tIns="0">
            <a:noAutofit/>
          </a:bodyPr>
          <a:lstStyle/>
          <a:p>
            <a:pPr indent="-203200" lvl="0" marL="203200" marR="0" rtl="0" algn="l">
              <a:lnSpc>
                <a:spcPct val="117999"/>
              </a:lnSpc>
              <a:spcBef>
                <a:spcPts val="0"/>
              </a:spcBef>
              <a:spcAft>
                <a:spcPts val="0"/>
              </a:spcAft>
              <a:buClr>
                <a:srgbClr val="23304D"/>
              </a:buClr>
              <a:buSzPts val="1350"/>
              <a:buFont typeface="Calibri"/>
              <a:buChar char="•"/>
            </a:pPr>
            <a:r>
              <a:rPr b="0" i="0" lang="en-US" sz="1350" u="none" cap="none" strike="noStrike">
                <a:solidFill>
                  <a:srgbClr val="23304D"/>
                </a:solidFill>
                <a:latin typeface="Calibri"/>
                <a:ea typeface="Calibri"/>
                <a:cs typeface="Calibri"/>
                <a:sym typeface="Calibri"/>
              </a:rPr>
              <a:t>LOFAR detects UEMR from Starlink across 110–188 MHz (Di Vruno et al. 2023).</a:t>
            </a:r>
            <a:endParaRPr b="0" i="0" sz="1350" u="none" cap="none" strike="noStrike">
              <a:solidFill>
                <a:schemeClr val="dk1"/>
              </a:solidFill>
              <a:latin typeface="Calibri"/>
              <a:ea typeface="Calibri"/>
              <a:cs typeface="Calibri"/>
              <a:sym typeface="Calibri"/>
            </a:endParaRPr>
          </a:p>
          <a:p>
            <a:pPr indent="-203200" lvl="0" marL="203200" marR="0" rtl="0" algn="l">
              <a:lnSpc>
                <a:spcPct val="117999"/>
              </a:lnSpc>
              <a:spcBef>
                <a:spcPts val="900"/>
              </a:spcBef>
              <a:spcAft>
                <a:spcPts val="0"/>
              </a:spcAft>
              <a:buClr>
                <a:srgbClr val="23304D"/>
              </a:buClr>
              <a:buSzPts val="1350"/>
              <a:buFont typeface="Calibri"/>
              <a:buChar char="•"/>
            </a:pPr>
            <a:r>
              <a:rPr b="0" i="0" lang="en-US" sz="1350" u="none" cap="none" strike="noStrike">
                <a:solidFill>
                  <a:srgbClr val="23304D"/>
                </a:solidFill>
                <a:latin typeface="Calibri"/>
                <a:ea typeface="Calibri"/>
                <a:cs typeface="Calibri"/>
                <a:sym typeface="Calibri"/>
              </a:rPr>
              <a:t>These bands are not allocated for satellite downlink — this is electronics leakage.</a:t>
            </a:r>
            <a:endParaRPr b="0" i="0" sz="1350" u="none" cap="none" strike="noStrike">
              <a:solidFill>
                <a:schemeClr val="dk1"/>
              </a:solidFill>
              <a:latin typeface="Calibri"/>
              <a:ea typeface="Calibri"/>
              <a:cs typeface="Calibri"/>
              <a:sym typeface="Calibri"/>
            </a:endParaRPr>
          </a:p>
          <a:p>
            <a:pPr indent="-203200" lvl="0" marL="203200" marR="0" rtl="0" algn="l">
              <a:lnSpc>
                <a:spcPct val="117999"/>
              </a:lnSpc>
              <a:spcBef>
                <a:spcPts val="900"/>
              </a:spcBef>
              <a:spcAft>
                <a:spcPts val="0"/>
              </a:spcAft>
              <a:buClr>
                <a:srgbClr val="12677E"/>
              </a:buClr>
              <a:buSzPts val="1350"/>
              <a:buFont typeface="Calibri"/>
              <a:buChar char="•"/>
            </a:pPr>
            <a:r>
              <a:rPr b="1" i="0" lang="en-US" sz="1350" u="none" cap="none" strike="noStrike">
                <a:solidFill>
                  <a:srgbClr val="12677E"/>
                </a:solidFill>
                <a:latin typeface="Calibri"/>
                <a:ea typeface="Calibri"/>
                <a:cs typeface="Calibri"/>
                <a:sym typeface="Calibri"/>
              </a:rPr>
              <a:t>It overlaps SKA-Low (50–350 MHz) directly.</a:t>
            </a:r>
            <a:endParaRPr b="0" i="0" sz="1350" u="none" cap="none" strike="noStrike">
              <a:solidFill>
                <a:schemeClr val="dk1"/>
              </a:solidFill>
              <a:latin typeface="Calibri"/>
              <a:ea typeface="Calibri"/>
              <a:cs typeface="Calibri"/>
              <a:sym typeface="Calibri"/>
            </a:endParaRPr>
          </a:p>
        </p:txBody>
      </p:sp>
      <p:sp>
        <p:nvSpPr>
          <p:cNvPr id="131" name="Google Shape;131;p6"/>
          <p:cNvSpPr/>
          <p:nvPr/>
        </p:nvSpPr>
        <p:spPr>
          <a:xfrm>
            <a:off x="5806440" y="4617720"/>
            <a:ext cx="57607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C6B86"/>
              </a:buClr>
              <a:buSzPts val="950"/>
              <a:buFont typeface="Calibri"/>
              <a:buNone/>
            </a:pPr>
            <a:r>
              <a:rPr b="0" i="1" lang="en-US" sz="950" u="none" cap="none" strike="noStrike">
                <a:solidFill>
                  <a:srgbClr val="5C6B86"/>
                </a:solidFill>
                <a:latin typeface="Calibri"/>
                <a:ea typeface="Calibri"/>
                <a:cs typeface="Calibri"/>
                <a:sym typeface="Calibri"/>
              </a:rPr>
              <a:t>Di Vruno et al. (2023), A&amp;A · arXiv:2307.02316</a:t>
            </a:r>
            <a:endParaRPr b="0" i="0" sz="950" u="none" cap="none" strike="noStrike">
              <a:solidFill>
                <a:schemeClr val="dk1"/>
              </a:solidFill>
              <a:latin typeface="Calibri"/>
              <a:ea typeface="Calibri"/>
              <a:cs typeface="Calibri"/>
              <a:sym typeface="Calibri"/>
            </a:endParaRPr>
          </a:p>
        </p:txBody>
      </p:sp>
      <p:sp>
        <p:nvSpPr>
          <p:cNvPr id="132" name="Google Shape;132;p6"/>
          <p:cNvSpPr/>
          <p:nvPr/>
        </p:nvSpPr>
        <p:spPr>
          <a:xfrm>
            <a:off x="502920" y="6437376"/>
            <a:ext cx="365760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1000"/>
              <a:buFont typeface="Calibri"/>
              <a:buNone/>
            </a:pPr>
            <a:r>
              <a:rPr b="1" i="0" lang="en-US" sz="1000" u="none" cap="none" strike="noStrike">
                <a:solidFill>
                  <a:srgbClr val="152042"/>
                </a:solidFill>
                <a:latin typeface="Calibri"/>
                <a:ea typeface="Calibri"/>
                <a:cs typeface="Calibri"/>
                <a:sym typeface="Calibri"/>
              </a:rPr>
              <a:t>IAU CPS</a:t>
            </a:r>
            <a:r>
              <a:rPr b="0" i="0" lang="en-US" sz="1000" u="none" cap="none" strike="noStrike">
                <a:solidFill>
                  <a:srgbClr val="5C6B86"/>
                </a:solidFill>
                <a:latin typeface="Calibri"/>
                <a:ea typeface="Calibri"/>
                <a:cs typeface="Calibri"/>
                <a:sym typeface="Calibri"/>
              </a:rPr>
              <a:t>  ·  cps.iau.org</a:t>
            </a:r>
            <a:endParaRPr b="0" i="0" sz="1000" u="none" cap="none" strike="noStrike">
              <a:solidFill>
                <a:schemeClr val="dk1"/>
              </a:solidFill>
              <a:latin typeface="Calibri"/>
              <a:ea typeface="Calibri"/>
              <a:cs typeface="Calibri"/>
              <a:sym typeface="Calibri"/>
            </a:endParaRPr>
          </a:p>
        </p:txBody>
      </p:sp>
      <p:pic>
        <p:nvPicPr>
          <p:cNvPr descr="/tmp/work/assets/hosts_dark.png" id="133" name="Google Shape;133;p6"/>
          <p:cNvPicPr preferRelativeResize="0"/>
          <p:nvPr/>
        </p:nvPicPr>
        <p:blipFill rotWithShape="1">
          <a:blip r:embed="rId6">
            <a:alphaModFix/>
          </a:blip>
          <a:srcRect b="0" l="0" r="0" t="0"/>
          <a:stretch/>
        </p:blipFill>
        <p:spPr>
          <a:xfrm>
            <a:off x="9930384" y="6419088"/>
            <a:ext cx="1755648" cy="312725"/>
          </a:xfrm>
          <a:prstGeom prst="rect">
            <a:avLst/>
          </a:prstGeom>
          <a:noFill/>
          <a:ln>
            <a:noFill/>
          </a:ln>
        </p:spPr>
      </p:pic>
      <p:sp>
        <p:nvSpPr>
          <p:cNvPr id="134" name="Google Shape;134;p6"/>
          <p:cNvSpPr/>
          <p:nvPr/>
        </p:nvSpPr>
        <p:spPr>
          <a:xfrm>
            <a:off x="9144000" y="6437376"/>
            <a:ext cx="640080" cy="29260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6B86"/>
              </a:buClr>
              <a:buSzPts val="1000"/>
              <a:buFont typeface="Calibri"/>
              <a:buNone/>
            </a:pPr>
            <a:r>
              <a:rPr b="0" i="0" lang="en-US" sz="1000" u="none" cap="none" strike="noStrike">
                <a:solidFill>
                  <a:srgbClr val="5C6B86"/>
                </a:solidFill>
                <a:latin typeface="Calibri"/>
                <a:ea typeface="Calibri"/>
                <a:cs typeface="Calibri"/>
                <a:sym typeface="Calibri"/>
              </a:rPr>
              <a:t>5</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9" name="Shape 139"/>
        <p:cNvGrpSpPr/>
        <p:nvPr/>
      </p:nvGrpSpPr>
      <p:grpSpPr>
        <a:xfrm>
          <a:off x="0" y="0"/>
          <a:ext cx="0" cy="0"/>
          <a:chOff x="0" y="0"/>
          <a:chExt cx="0" cy="0"/>
        </a:xfrm>
      </p:grpSpPr>
      <p:pic>
        <p:nvPicPr>
          <p:cNvPr descr="/tmp/work/assets/cps_color.png" id="140" name="Google Shape;140;p7"/>
          <p:cNvPicPr preferRelativeResize="0"/>
          <p:nvPr/>
        </p:nvPicPr>
        <p:blipFill rotWithShape="1">
          <a:blip r:embed="rId3">
            <a:alphaModFix/>
          </a:blip>
          <a:srcRect b="0" l="0" r="0" t="0"/>
          <a:stretch/>
        </p:blipFill>
        <p:spPr>
          <a:xfrm>
            <a:off x="502920" y="384048"/>
            <a:ext cx="658368" cy="658368"/>
          </a:xfrm>
          <a:prstGeom prst="rect">
            <a:avLst/>
          </a:prstGeom>
          <a:noFill/>
          <a:ln>
            <a:noFill/>
          </a:ln>
        </p:spPr>
      </p:pic>
      <p:sp>
        <p:nvSpPr>
          <p:cNvPr id="141" name="Google Shape;141;p7"/>
          <p:cNvSpPr/>
          <p:nvPr/>
        </p:nvSpPr>
        <p:spPr>
          <a:xfrm>
            <a:off x="1298448" y="384048"/>
            <a:ext cx="100584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8FB0"/>
              </a:buClr>
              <a:buSzPts val="1250"/>
              <a:buFont typeface="Calibri"/>
              <a:buNone/>
            </a:pPr>
            <a:r>
              <a:rPr b="1" i="0" lang="en-US" sz="1250" u="none" cap="none" strike="noStrike">
                <a:solidFill>
                  <a:srgbClr val="1C8FB0"/>
                </a:solidFill>
                <a:latin typeface="Calibri"/>
                <a:ea typeface="Calibri"/>
                <a:cs typeface="Calibri"/>
                <a:sym typeface="Calibri"/>
              </a:rPr>
              <a:t>WHAT WE'RE SEEING  ·  MM WAVELENGTHS</a:t>
            </a:r>
            <a:endParaRPr b="0" i="0" sz="1250" u="none" cap="none" strike="noStrike">
              <a:solidFill>
                <a:schemeClr val="dk1"/>
              </a:solidFill>
              <a:latin typeface="Calibri"/>
              <a:ea typeface="Calibri"/>
              <a:cs typeface="Calibri"/>
              <a:sym typeface="Calibri"/>
            </a:endParaRPr>
          </a:p>
        </p:txBody>
      </p:sp>
      <p:sp>
        <p:nvSpPr>
          <p:cNvPr id="142" name="Google Shape;142;p7"/>
          <p:cNvSpPr/>
          <p:nvPr/>
        </p:nvSpPr>
        <p:spPr>
          <a:xfrm>
            <a:off x="1298448" y="658368"/>
            <a:ext cx="10241280" cy="868680"/>
          </a:xfrm>
          <a:prstGeom prst="rect">
            <a:avLst/>
          </a:prstGeom>
          <a:noFill/>
          <a:ln>
            <a:noFill/>
          </a:ln>
        </p:spPr>
        <p:txBody>
          <a:bodyPr anchorCtr="0" anchor="t" bIns="0" lIns="0" spcFirstLastPara="1" rIns="0" wrap="square" tIns="0">
            <a:noAutofit/>
          </a:bodyPr>
          <a:lstStyle/>
          <a:p>
            <a:pPr indent="0" lvl="0" marL="0" marR="0" rtl="0" algn="l">
              <a:lnSpc>
                <a:spcPct val="106451"/>
              </a:lnSpc>
              <a:spcBef>
                <a:spcPts val="0"/>
              </a:spcBef>
              <a:spcAft>
                <a:spcPts val="0"/>
              </a:spcAft>
              <a:buClr>
                <a:srgbClr val="152042"/>
              </a:buClr>
              <a:buSzPts val="3100"/>
              <a:buFont typeface="Calibri"/>
              <a:buNone/>
            </a:pPr>
            <a:r>
              <a:rPr b="1" i="0" lang="en-US" sz="3100" u="none" cap="none" strike="noStrike">
                <a:solidFill>
                  <a:srgbClr val="152042"/>
                </a:solidFill>
                <a:latin typeface="Calibri"/>
                <a:ea typeface="Calibri"/>
                <a:cs typeface="Calibri"/>
                <a:sym typeface="Calibri"/>
              </a:rPr>
              <a:t>Bright even when not transmitting</a:t>
            </a:r>
            <a:endParaRPr b="0" i="0" sz="3100" u="none" cap="none" strike="noStrike">
              <a:solidFill>
                <a:schemeClr val="dk1"/>
              </a:solidFill>
              <a:latin typeface="Calibri"/>
              <a:ea typeface="Calibri"/>
              <a:cs typeface="Calibri"/>
              <a:sym typeface="Calibri"/>
            </a:endParaRPr>
          </a:p>
        </p:txBody>
      </p:sp>
      <p:sp>
        <p:nvSpPr>
          <p:cNvPr id="143" name="Google Shape;143;p7"/>
          <p:cNvSpPr/>
          <p:nvPr/>
        </p:nvSpPr>
        <p:spPr>
          <a:xfrm>
            <a:off x="525856" y="2176272"/>
            <a:ext cx="5897728" cy="1911096"/>
          </a:xfrm>
          <a:prstGeom prst="roundRect">
            <a:avLst>
              <a:gd fmla="val 2871" name="adj"/>
            </a:avLst>
          </a:prstGeom>
          <a:solidFill>
            <a:srgbClr val="FFFFFF"/>
          </a:solidFill>
          <a:ln cap="flat" cmpd="sng" w="12700">
            <a:solidFill>
              <a:srgbClr val="E4ECF6"/>
            </a:solidFill>
            <a:prstDash val="solid"/>
            <a:round/>
            <a:headEnd len="sm" w="sm" type="none"/>
            <a:tailEnd len="sm" w="sm" type="none"/>
          </a:ln>
          <a:effectLst>
            <a:outerShdw blurRad="114300" rotWithShape="0" algn="bl" dir="5400000" dist="38100">
              <a:srgbClr val="000000">
                <a:alpha val="1607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work/assets/fig_thermal_beams.png" id="144" name="Google Shape;144;p7"/>
          <p:cNvPicPr preferRelativeResize="0"/>
          <p:nvPr/>
        </p:nvPicPr>
        <p:blipFill rotWithShape="1">
          <a:blip r:embed="rId4">
            <a:alphaModFix/>
          </a:blip>
          <a:srcRect b="0" l="0" r="0" t="0"/>
          <a:stretch/>
        </p:blipFill>
        <p:spPr>
          <a:xfrm>
            <a:off x="635584" y="2286000"/>
            <a:ext cx="5678272" cy="1691640"/>
          </a:xfrm>
          <a:prstGeom prst="rect">
            <a:avLst/>
          </a:prstGeom>
          <a:noFill/>
          <a:ln>
            <a:noFill/>
          </a:ln>
        </p:spPr>
      </p:pic>
      <p:sp>
        <p:nvSpPr>
          <p:cNvPr id="145" name="Google Shape;145;p7"/>
          <p:cNvSpPr/>
          <p:nvPr/>
        </p:nvSpPr>
        <p:spPr>
          <a:xfrm>
            <a:off x="2173516" y="4187952"/>
            <a:ext cx="2510968" cy="1911096"/>
          </a:xfrm>
          <a:prstGeom prst="roundRect">
            <a:avLst>
              <a:gd fmla="val 2871" name="adj"/>
            </a:avLst>
          </a:prstGeom>
          <a:solidFill>
            <a:srgbClr val="FFFFFF"/>
          </a:solidFill>
          <a:ln cap="flat" cmpd="sng" w="12700">
            <a:solidFill>
              <a:srgbClr val="E4ECF6"/>
            </a:solidFill>
            <a:prstDash val="solid"/>
            <a:round/>
            <a:headEnd len="sm" w="sm" type="none"/>
            <a:tailEnd len="sm" w="sm" type="none"/>
          </a:ln>
          <a:effectLst>
            <a:outerShdw blurRad="114300" rotWithShape="0" algn="bl" dir="5400000" dist="38100">
              <a:srgbClr val="000000">
                <a:alpha val="1607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work/assets/fig_thermal_specidx.png" id="146" name="Google Shape;146;p7"/>
          <p:cNvPicPr preferRelativeResize="0"/>
          <p:nvPr/>
        </p:nvPicPr>
        <p:blipFill rotWithShape="1">
          <a:blip r:embed="rId5">
            <a:alphaModFix/>
          </a:blip>
          <a:srcRect b="0" l="0" r="0" t="0"/>
          <a:stretch/>
        </p:blipFill>
        <p:spPr>
          <a:xfrm>
            <a:off x="2283244" y="4297680"/>
            <a:ext cx="2291512" cy="1691640"/>
          </a:xfrm>
          <a:prstGeom prst="rect">
            <a:avLst/>
          </a:prstGeom>
          <a:noFill/>
          <a:ln>
            <a:noFill/>
          </a:ln>
        </p:spPr>
      </p:pic>
      <p:sp>
        <p:nvSpPr>
          <p:cNvPr id="147" name="Google Shape;147;p7"/>
          <p:cNvSpPr/>
          <p:nvPr/>
        </p:nvSpPr>
        <p:spPr>
          <a:xfrm>
            <a:off x="502920" y="6035040"/>
            <a:ext cx="60350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C6B86"/>
              </a:buClr>
              <a:buSzPts val="950"/>
              <a:buFont typeface="Calibri"/>
              <a:buNone/>
            </a:pPr>
            <a:r>
              <a:rPr b="0" i="1" lang="en-US" sz="950" u="none" cap="none" strike="noStrike">
                <a:solidFill>
                  <a:srgbClr val="5C6B86"/>
                </a:solidFill>
                <a:latin typeface="Calibri"/>
                <a:ea typeface="Calibri"/>
                <a:cs typeface="Calibri"/>
                <a:sym typeface="Calibri"/>
              </a:rPr>
              <a:t>Foster et al. (202</a:t>
            </a:r>
            <a:r>
              <a:rPr i="1" lang="en-US" sz="950">
                <a:solidFill>
                  <a:srgbClr val="5C6B86"/>
                </a:solidFill>
                <a:latin typeface="Calibri"/>
                <a:ea typeface="Calibri"/>
                <a:cs typeface="Calibri"/>
                <a:sym typeface="Calibri"/>
              </a:rPr>
              <a:t>5</a:t>
            </a:r>
            <a:r>
              <a:rPr b="0" i="1" lang="en-US" sz="950" u="none" cap="none" strike="noStrike">
                <a:solidFill>
                  <a:srgbClr val="5C6B86"/>
                </a:solidFill>
                <a:latin typeface="Calibri"/>
                <a:ea typeface="Calibri"/>
                <a:cs typeface="Calibri"/>
                <a:sym typeface="Calibri"/>
              </a:rPr>
              <a:t>),The Open Journal of Astrophysics,  </a:t>
            </a:r>
            <a:r>
              <a:rPr b="0" i="1" lang="en-US" sz="950" u="none" cap="none" strike="noStrike">
                <a:solidFill>
                  <a:srgbClr val="5C6B86"/>
                </a:solidFill>
                <a:latin typeface="Calibri"/>
                <a:ea typeface="Calibri"/>
                <a:cs typeface="Calibri"/>
                <a:sym typeface="Calibri"/>
                <a:extLst>
                  <a:ext uri="http://customooxmlschemas.google.com/">
                    <go:slidesCustomData xmlns:go="http://customooxmlschemas.google.com/" textRoundtripDataId="3"/>
                  </a:ext>
                </a:extLst>
              </a:rPr>
              <a:t>arXiv:2411.03374</a:t>
            </a:r>
            <a:r>
              <a:rPr b="0" i="1" lang="en-US" sz="950" u="none" cap="none" strike="noStrike">
                <a:solidFill>
                  <a:srgbClr val="5C6B86"/>
                </a:solidFill>
                <a:latin typeface="Calibri"/>
                <a:ea typeface="Calibri"/>
                <a:cs typeface="Calibri"/>
                <a:sym typeface="Calibri"/>
              </a:rPr>
              <a:t> — SPT-3G detections.</a:t>
            </a:r>
            <a:endParaRPr b="0" i="0" sz="950" u="none" cap="none" strike="noStrike">
              <a:solidFill>
                <a:schemeClr val="dk1"/>
              </a:solidFill>
              <a:latin typeface="Calibri"/>
              <a:ea typeface="Calibri"/>
              <a:cs typeface="Calibri"/>
              <a:sym typeface="Calibri"/>
            </a:endParaRPr>
          </a:p>
        </p:txBody>
      </p:sp>
      <p:sp>
        <p:nvSpPr>
          <p:cNvPr id="148" name="Google Shape;148;p7"/>
          <p:cNvSpPr/>
          <p:nvPr/>
        </p:nvSpPr>
        <p:spPr>
          <a:xfrm>
            <a:off x="6766560" y="1874520"/>
            <a:ext cx="4937760" cy="3840480"/>
          </a:xfrm>
          <a:prstGeom prst="rect">
            <a:avLst/>
          </a:prstGeom>
          <a:noFill/>
          <a:ln>
            <a:noFill/>
          </a:ln>
        </p:spPr>
        <p:txBody>
          <a:bodyPr anchorCtr="0" anchor="t" bIns="0" lIns="0" spcFirstLastPara="1" rIns="0" wrap="square" tIns="0">
            <a:noAutofit/>
          </a:bodyPr>
          <a:lstStyle/>
          <a:p>
            <a:pPr indent="-203200" lvl="0" marL="203200" marR="0" rtl="0" algn="l">
              <a:lnSpc>
                <a:spcPct val="117999"/>
              </a:lnSpc>
              <a:spcBef>
                <a:spcPts val="0"/>
              </a:spcBef>
              <a:spcAft>
                <a:spcPts val="0"/>
              </a:spcAft>
              <a:buClr>
                <a:srgbClr val="23304D"/>
              </a:buClr>
              <a:buSzPts val="1450"/>
              <a:buFont typeface="Calibri"/>
              <a:buChar char="•"/>
            </a:pPr>
            <a:r>
              <a:rPr b="0" i="0" lang="en-US" sz="1450" u="none" cap="none" strike="noStrike">
                <a:solidFill>
                  <a:srgbClr val="23304D"/>
                </a:solidFill>
                <a:latin typeface="Calibri"/>
                <a:ea typeface="Calibri"/>
                <a:cs typeface="Calibri"/>
                <a:sym typeface="Calibri"/>
              </a:rPr>
              <a:t>CMB experiments such as SPT-3G routinely detect satellites and rocket bodies as ~Jy-level sources at 90 / 150 / 220 GHz.</a:t>
            </a:r>
            <a:endParaRPr b="0" i="0" sz="1450" u="none" cap="none" strike="noStrike">
              <a:solidFill>
                <a:schemeClr val="dk1"/>
              </a:solidFill>
              <a:latin typeface="Calibri"/>
              <a:ea typeface="Calibri"/>
              <a:cs typeface="Calibri"/>
              <a:sym typeface="Calibri"/>
            </a:endParaRPr>
          </a:p>
          <a:p>
            <a:pPr indent="-203200" lvl="0" marL="203200" marR="0" rtl="0" algn="l">
              <a:lnSpc>
                <a:spcPct val="117999"/>
              </a:lnSpc>
              <a:spcBef>
                <a:spcPts val="1100"/>
              </a:spcBef>
              <a:spcAft>
                <a:spcPts val="0"/>
              </a:spcAft>
              <a:buClr>
                <a:srgbClr val="23304D"/>
              </a:buClr>
              <a:buSzPts val="1450"/>
              <a:buFont typeface="Calibri"/>
              <a:buChar char="•"/>
            </a:pPr>
            <a:r>
              <a:rPr b="0" i="0" lang="en-US" sz="1450" u="none" cap="none" strike="noStrike">
                <a:solidFill>
                  <a:srgbClr val="23304D"/>
                </a:solidFill>
                <a:latin typeface="Calibri"/>
                <a:ea typeface="Calibri"/>
                <a:cs typeface="Calibri"/>
                <a:sym typeface="Calibri"/>
              </a:rPr>
              <a:t>The spectral index (~2) is consistent with thermal blackbody emission from a ~300 K body.</a:t>
            </a:r>
            <a:endParaRPr b="0" i="0" sz="1450" u="none" cap="none" strike="noStrike">
              <a:solidFill>
                <a:schemeClr val="dk1"/>
              </a:solidFill>
              <a:latin typeface="Calibri"/>
              <a:ea typeface="Calibri"/>
              <a:cs typeface="Calibri"/>
              <a:sym typeface="Calibri"/>
            </a:endParaRPr>
          </a:p>
          <a:p>
            <a:pPr indent="-203200" lvl="0" marL="203200" marR="0" rtl="0" algn="l">
              <a:lnSpc>
                <a:spcPct val="117999"/>
              </a:lnSpc>
              <a:spcBef>
                <a:spcPts val="1100"/>
              </a:spcBef>
              <a:spcAft>
                <a:spcPts val="0"/>
              </a:spcAft>
              <a:buClr>
                <a:srgbClr val="23304D"/>
              </a:buClr>
              <a:buSzPts val="1450"/>
              <a:buFont typeface="Calibri"/>
              <a:buChar char="•"/>
            </a:pPr>
            <a:r>
              <a:rPr b="0" i="0" lang="en-US" sz="1450" u="none" cap="none" strike="noStrike">
                <a:solidFill>
                  <a:srgbClr val="23304D"/>
                </a:solidFill>
                <a:latin typeface="Calibri"/>
                <a:ea typeface="Calibri"/>
                <a:cs typeface="Calibri"/>
                <a:sym typeface="Calibri"/>
              </a:rPr>
              <a:t>Seen both in sunlight and in Earth's shadow — so it is intrinsic, not reflected.</a:t>
            </a:r>
            <a:endParaRPr b="0" i="0" sz="1450" u="none" cap="none" strike="noStrike">
              <a:solidFill>
                <a:schemeClr val="dk1"/>
              </a:solidFill>
              <a:latin typeface="Calibri"/>
              <a:ea typeface="Calibri"/>
              <a:cs typeface="Calibri"/>
              <a:sym typeface="Calibri"/>
            </a:endParaRPr>
          </a:p>
          <a:p>
            <a:pPr indent="-203200" lvl="0" marL="203200" marR="0" rtl="0" algn="l">
              <a:lnSpc>
                <a:spcPct val="117999"/>
              </a:lnSpc>
              <a:spcBef>
                <a:spcPts val="1100"/>
              </a:spcBef>
              <a:spcAft>
                <a:spcPts val="0"/>
              </a:spcAft>
              <a:buClr>
                <a:srgbClr val="152042"/>
              </a:buClr>
              <a:buSzPts val="1450"/>
              <a:buFont typeface="Calibri"/>
              <a:buChar char="•"/>
            </a:pPr>
            <a:r>
              <a:rPr b="1" i="0" lang="en-US" sz="1450" u="none" cap="none" strike="noStrike">
                <a:solidFill>
                  <a:srgbClr val="152042"/>
                </a:solidFill>
                <a:latin typeface="Calibri"/>
                <a:ea typeface="Calibri"/>
                <a:cs typeface="Calibri"/>
                <a:sym typeface="Calibri"/>
              </a:rPr>
              <a:t>A growing concern for every mm / sub-mm facility.</a:t>
            </a:r>
            <a:endParaRPr b="0" i="0" sz="1450" u="none" cap="none" strike="noStrike">
              <a:solidFill>
                <a:schemeClr val="dk1"/>
              </a:solidFill>
              <a:latin typeface="Calibri"/>
              <a:ea typeface="Calibri"/>
              <a:cs typeface="Calibri"/>
              <a:sym typeface="Calibri"/>
            </a:endParaRPr>
          </a:p>
        </p:txBody>
      </p:sp>
      <p:sp>
        <p:nvSpPr>
          <p:cNvPr id="149" name="Google Shape;149;p7"/>
          <p:cNvSpPr/>
          <p:nvPr/>
        </p:nvSpPr>
        <p:spPr>
          <a:xfrm>
            <a:off x="502920" y="6437376"/>
            <a:ext cx="365760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1000"/>
              <a:buFont typeface="Calibri"/>
              <a:buNone/>
            </a:pPr>
            <a:r>
              <a:rPr b="1" i="0" lang="en-US" sz="1000" u="none" cap="none" strike="noStrike">
                <a:solidFill>
                  <a:srgbClr val="152042"/>
                </a:solidFill>
                <a:latin typeface="Calibri"/>
                <a:ea typeface="Calibri"/>
                <a:cs typeface="Calibri"/>
                <a:sym typeface="Calibri"/>
              </a:rPr>
              <a:t>IAU CPS</a:t>
            </a:r>
            <a:r>
              <a:rPr b="0" i="0" lang="en-US" sz="1000" u="none" cap="none" strike="noStrike">
                <a:solidFill>
                  <a:srgbClr val="5C6B86"/>
                </a:solidFill>
                <a:latin typeface="Calibri"/>
                <a:ea typeface="Calibri"/>
                <a:cs typeface="Calibri"/>
                <a:sym typeface="Calibri"/>
              </a:rPr>
              <a:t>  ·  cps.iau.org</a:t>
            </a:r>
            <a:endParaRPr b="0" i="0" sz="1000" u="none" cap="none" strike="noStrike">
              <a:solidFill>
                <a:schemeClr val="dk1"/>
              </a:solidFill>
              <a:latin typeface="Calibri"/>
              <a:ea typeface="Calibri"/>
              <a:cs typeface="Calibri"/>
              <a:sym typeface="Calibri"/>
            </a:endParaRPr>
          </a:p>
        </p:txBody>
      </p:sp>
      <p:pic>
        <p:nvPicPr>
          <p:cNvPr descr="/tmp/work/assets/hosts_dark.png" id="150" name="Google Shape;150;p7"/>
          <p:cNvPicPr preferRelativeResize="0"/>
          <p:nvPr/>
        </p:nvPicPr>
        <p:blipFill rotWithShape="1">
          <a:blip r:embed="rId6">
            <a:alphaModFix/>
          </a:blip>
          <a:srcRect b="0" l="0" r="0" t="0"/>
          <a:stretch/>
        </p:blipFill>
        <p:spPr>
          <a:xfrm>
            <a:off x="9930384" y="6419088"/>
            <a:ext cx="1755648" cy="312725"/>
          </a:xfrm>
          <a:prstGeom prst="rect">
            <a:avLst/>
          </a:prstGeom>
          <a:noFill/>
          <a:ln>
            <a:noFill/>
          </a:ln>
        </p:spPr>
      </p:pic>
      <p:sp>
        <p:nvSpPr>
          <p:cNvPr id="151" name="Google Shape;151;p7"/>
          <p:cNvSpPr/>
          <p:nvPr/>
        </p:nvSpPr>
        <p:spPr>
          <a:xfrm>
            <a:off x="9144000" y="6437376"/>
            <a:ext cx="640080" cy="29260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6B86"/>
              </a:buClr>
              <a:buSzPts val="1000"/>
              <a:buFont typeface="Calibri"/>
              <a:buNone/>
            </a:pPr>
            <a:r>
              <a:rPr b="0" i="0" lang="en-US" sz="1000" u="none" cap="none" strike="noStrike">
                <a:solidFill>
                  <a:srgbClr val="5C6B86"/>
                </a:solidFill>
                <a:latin typeface="Calibri"/>
                <a:ea typeface="Calibri"/>
                <a:cs typeface="Calibri"/>
                <a:sym typeface="Calibri"/>
              </a:rPr>
              <a:t>6</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6" name="Shape 156"/>
        <p:cNvGrpSpPr/>
        <p:nvPr/>
      </p:nvGrpSpPr>
      <p:grpSpPr>
        <a:xfrm>
          <a:off x="0" y="0"/>
          <a:ext cx="0" cy="0"/>
          <a:chOff x="0" y="0"/>
          <a:chExt cx="0" cy="0"/>
        </a:xfrm>
      </p:grpSpPr>
      <p:pic>
        <p:nvPicPr>
          <p:cNvPr descr="/tmp/work/assets/cps_color.png" id="157" name="Google Shape;157;p8"/>
          <p:cNvPicPr preferRelativeResize="0"/>
          <p:nvPr/>
        </p:nvPicPr>
        <p:blipFill rotWithShape="1">
          <a:blip r:embed="rId3">
            <a:alphaModFix/>
          </a:blip>
          <a:srcRect b="0" l="0" r="0" t="0"/>
          <a:stretch/>
        </p:blipFill>
        <p:spPr>
          <a:xfrm>
            <a:off x="502920" y="384048"/>
            <a:ext cx="658368" cy="658368"/>
          </a:xfrm>
          <a:prstGeom prst="rect">
            <a:avLst/>
          </a:prstGeom>
          <a:noFill/>
          <a:ln>
            <a:noFill/>
          </a:ln>
        </p:spPr>
      </p:pic>
      <p:sp>
        <p:nvSpPr>
          <p:cNvPr id="158" name="Google Shape;158;p8"/>
          <p:cNvSpPr/>
          <p:nvPr/>
        </p:nvSpPr>
        <p:spPr>
          <a:xfrm>
            <a:off x="1298448" y="384048"/>
            <a:ext cx="100584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8FB0"/>
              </a:buClr>
              <a:buSzPts val="1250"/>
              <a:buFont typeface="Calibri"/>
              <a:buNone/>
            </a:pPr>
            <a:r>
              <a:rPr b="1" i="0" lang="en-US" sz="1250" u="none" cap="none" strike="noStrike">
                <a:solidFill>
                  <a:srgbClr val="1C8FB0"/>
                </a:solidFill>
                <a:latin typeface="Calibri"/>
                <a:ea typeface="Calibri"/>
                <a:cs typeface="Calibri"/>
                <a:sym typeface="Calibri"/>
              </a:rPr>
              <a:t>CPS TOOLS  ·  PREDICT</a:t>
            </a:r>
            <a:endParaRPr b="0" i="0" sz="1250" u="none" cap="none" strike="noStrike">
              <a:solidFill>
                <a:schemeClr val="dk1"/>
              </a:solidFill>
              <a:latin typeface="Calibri"/>
              <a:ea typeface="Calibri"/>
              <a:cs typeface="Calibri"/>
              <a:sym typeface="Calibri"/>
            </a:endParaRPr>
          </a:p>
        </p:txBody>
      </p:sp>
      <p:sp>
        <p:nvSpPr>
          <p:cNvPr id="159" name="Google Shape;159;p8"/>
          <p:cNvSpPr/>
          <p:nvPr/>
        </p:nvSpPr>
        <p:spPr>
          <a:xfrm>
            <a:off x="1298448" y="658368"/>
            <a:ext cx="10241280" cy="868680"/>
          </a:xfrm>
          <a:prstGeom prst="rect">
            <a:avLst/>
          </a:prstGeom>
          <a:noFill/>
          <a:ln>
            <a:noFill/>
          </a:ln>
        </p:spPr>
        <p:txBody>
          <a:bodyPr anchorCtr="0" anchor="t" bIns="0" lIns="0" spcFirstLastPara="1" rIns="0" wrap="square" tIns="0">
            <a:noAutofit/>
          </a:bodyPr>
          <a:lstStyle/>
          <a:p>
            <a:pPr indent="0" lvl="0" marL="0" marR="0" rtl="0" algn="l">
              <a:lnSpc>
                <a:spcPct val="106451"/>
              </a:lnSpc>
              <a:spcBef>
                <a:spcPts val="0"/>
              </a:spcBef>
              <a:spcAft>
                <a:spcPts val="0"/>
              </a:spcAft>
              <a:buClr>
                <a:srgbClr val="152042"/>
              </a:buClr>
              <a:buSzPts val="3100"/>
              <a:buFont typeface="Calibri"/>
              <a:buNone/>
            </a:pPr>
            <a:r>
              <a:rPr b="1" i="0" lang="en-US" sz="3100" u="none" cap="none" strike="noStrike">
                <a:solidFill>
                  <a:srgbClr val="152042"/>
                </a:solidFill>
                <a:latin typeface="Calibri"/>
                <a:ea typeface="Calibri"/>
                <a:cs typeface="Calibri"/>
                <a:sym typeface="Calibri"/>
              </a:rPr>
              <a:t>SatChecker — knowing where the satellites are</a:t>
            </a:r>
            <a:endParaRPr b="0" i="0" sz="3100" u="none" cap="none" strike="noStrike">
              <a:solidFill>
                <a:schemeClr val="dk1"/>
              </a:solidFill>
              <a:latin typeface="Calibri"/>
              <a:ea typeface="Calibri"/>
              <a:cs typeface="Calibri"/>
              <a:sym typeface="Calibri"/>
            </a:endParaRPr>
          </a:p>
        </p:txBody>
      </p:sp>
      <p:sp>
        <p:nvSpPr>
          <p:cNvPr id="160" name="Google Shape;160;p8"/>
          <p:cNvSpPr/>
          <p:nvPr/>
        </p:nvSpPr>
        <p:spPr>
          <a:xfrm>
            <a:off x="502920" y="1874520"/>
            <a:ext cx="5212080" cy="4023360"/>
          </a:xfrm>
          <a:prstGeom prst="rect">
            <a:avLst/>
          </a:prstGeom>
          <a:noFill/>
          <a:ln>
            <a:noFill/>
          </a:ln>
        </p:spPr>
        <p:txBody>
          <a:bodyPr anchorCtr="0" anchor="t" bIns="0" lIns="0" spcFirstLastPara="1" rIns="0" wrap="square" tIns="0">
            <a:noAutofit/>
          </a:bodyPr>
          <a:lstStyle/>
          <a:p>
            <a:pPr indent="-203200" lvl="0" marL="203200" marR="0" rtl="0" algn="l">
              <a:lnSpc>
                <a:spcPct val="117999"/>
              </a:lnSpc>
              <a:spcBef>
                <a:spcPts val="0"/>
              </a:spcBef>
              <a:spcAft>
                <a:spcPts val="0"/>
              </a:spcAft>
              <a:buClr>
                <a:srgbClr val="23304D"/>
              </a:buClr>
              <a:buSzPts val="1500"/>
              <a:buFont typeface="Calibri"/>
              <a:buChar char="•"/>
            </a:pPr>
            <a:r>
              <a:rPr b="0" i="0" lang="en-US" sz="1500" u="none" cap="none" strike="noStrike">
                <a:solidFill>
                  <a:srgbClr val="23304D"/>
                </a:solidFill>
                <a:latin typeface="Calibri"/>
                <a:ea typeface="Calibri"/>
                <a:cs typeface="Calibri"/>
                <a:sym typeface="Calibri"/>
              </a:rPr>
              <a:t>Open API for satellite pass and field-of-view prediction.</a:t>
            </a:r>
            <a:endParaRPr b="0" i="0" sz="1500" u="none" cap="none" strike="noStrike">
              <a:solidFill>
                <a:schemeClr val="dk1"/>
              </a:solidFill>
              <a:latin typeface="Calibri"/>
              <a:ea typeface="Calibri"/>
              <a:cs typeface="Calibri"/>
              <a:sym typeface="Calibri"/>
            </a:endParaRPr>
          </a:p>
          <a:p>
            <a:pPr indent="-203200" lvl="0" marL="203200" marR="0" rtl="0" algn="l">
              <a:lnSpc>
                <a:spcPct val="117999"/>
              </a:lnSpc>
              <a:spcBef>
                <a:spcPts val="1000"/>
              </a:spcBef>
              <a:spcAft>
                <a:spcPts val="0"/>
              </a:spcAft>
              <a:buClr>
                <a:srgbClr val="23304D"/>
              </a:buClr>
              <a:buSzPts val="1500"/>
              <a:buFont typeface="Calibri"/>
              <a:buChar char="•"/>
            </a:pPr>
            <a:r>
              <a:rPr b="0" i="0" lang="en-US" sz="1500" u="none" cap="none" strike="noStrike">
                <a:solidFill>
                  <a:srgbClr val="23304D"/>
                </a:solidFill>
                <a:latin typeface="Calibri"/>
                <a:ea typeface="Calibri"/>
                <a:cs typeface="Calibri"/>
                <a:sym typeface="Calibri"/>
              </a:rPr>
              <a:t>Give it an RA/Dec centre, radius and time window — get every satellite overhead.</a:t>
            </a:r>
            <a:endParaRPr b="0" i="0" sz="1500" u="none" cap="none" strike="noStrike">
              <a:solidFill>
                <a:schemeClr val="dk1"/>
              </a:solidFill>
              <a:latin typeface="Calibri"/>
              <a:ea typeface="Calibri"/>
              <a:cs typeface="Calibri"/>
              <a:sym typeface="Calibri"/>
            </a:endParaRPr>
          </a:p>
          <a:p>
            <a:pPr indent="-203200" lvl="0" marL="203200" marR="0" rtl="0" algn="l">
              <a:lnSpc>
                <a:spcPct val="117999"/>
              </a:lnSpc>
              <a:spcBef>
                <a:spcPts val="1000"/>
              </a:spcBef>
              <a:spcAft>
                <a:spcPts val="0"/>
              </a:spcAft>
              <a:buClr>
                <a:srgbClr val="23304D"/>
              </a:buClr>
              <a:buSzPts val="1500"/>
              <a:buFont typeface="Calibri"/>
              <a:buChar char="•"/>
            </a:pPr>
            <a:r>
              <a:rPr b="0" i="0" lang="en-US" sz="1500" u="none" cap="none" strike="noStrike">
                <a:solidFill>
                  <a:srgbClr val="23304D"/>
                </a:solidFill>
                <a:latin typeface="Calibri"/>
                <a:ea typeface="Calibri"/>
                <a:cs typeface="Calibri"/>
                <a:sym typeface="Calibri"/>
              </a:rPr>
              <a:t>Archive of &gt;200 million historical TLEs, back to 1959.</a:t>
            </a:r>
            <a:endParaRPr b="0" i="0" sz="1500" u="none" cap="none" strike="noStrike">
              <a:solidFill>
                <a:schemeClr val="dk1"/>
              </a:solidFill>
              <a:latin typeface="Calibri"/>
              <a:ea typeface="Calibri"/>
              <a:cs typeface="Calibri"/>
              <a:sym typeface="Calibri"/>
            </a:endParaRPr>
          </a:p>
          <a:p>
            <a:pPr indent="-203200" lvl="0" marL="203200" marR="0" rtl="0" algn="l">
              <a:lnSpc>
                <a:spcPct val="117999"/>
              </a:lnSpc>
              <a:spcBef>
                <a:spcPts val="1000"/>
              </a:spcBef>
              <a:spcAft>
                <a:spcPts val="0"/>
              </a:spcAft>
              <a:buClr>
                <a:srgbClr val="23304D"/>
              </a:buClr>
              <a:buSzPts val="1500"/>
              <a:buFont typeface="Calibri"/>
              <a:buChar char="•"/>
            </a:pPr>
            <a:r>
              <a:rPr b="0" i="0" lang="en-US" sz="1500" u="none" cap="none" strike="noStrike">
                <a:solidFill>
                  <a:srgbClr val="23304D"/>
                </a:solidFill>
                <a:latin typeface="Calibri"/>
                <a:ea typeface="Calibri"/>
                <a:cs typeface="Calibri"/>
                <a:sym typeface="Calibri"/>
              </a:rPr>
              <a:t>Returns full metadata: NORAD / COSPAR IDs, launch &amp; decay dates.</a:t>
            </a:r>
            <a:endParaRPr b="0" i="0" sz="1500" u="none" cap="none" strike="noStrike">
              <a:solidFill>
                <a:schemeClr val="dk1"/>
              </a:solidFill>
              <a:latin typeface="Calibri"/>
              <a:ea typeface="Calibri"/>
              <a:cs typeface="Calibri"/>
              <a:sym typeface="Calibri"/>
            </a:endParaRPr>
          </a:p>
          <a:p>
            <a:pPr indent="-203200" lvl="0" marL="203200" marR="0" rtl="0" algn="l">
              <a:lnSpc>
                <a:spcPct val="117999"/>
              </a:lnSpc>
              <a:spcBef>
                <a:spcPts val="1000"/>
              </a:spcBef>
              <a:spcAft>
                <a:spcPts val="0"/>
              </a:spcAft>
              <a:buClr>
                <a:srgbClr val="12677E"/>
              </a:buClr>
              <a:buSzPts val="1500"/>
              <a:buFont typeface="Calibri"/>
              <a:buChar char="•"/>
            </a:pPr>
            <a:r>
              <a:rPr b="1" i="0" lang="en-US" sz="1500" u="none" cap="none" strike="noStrike">
                <a:solidFill>
                  <a:srgbClr val="12677E"/>
                </a:solidFill>
                <a:latin typeface="Calibri"/>
                <a:ea typeface="Calibri"/>
                <a:cs typeface="Calibri"/>
                <a:sym typeface="Calibri"/>
              </a:rPr>
              <a:t>satchecker.cps.iau.org</a:t>
            </a:r>
            <a:endParaRPr b="0" i="0" sz="1500" u="none" cap="none" strike="noStrike">
              <a:solidFill>
                <a:schemeClr val="dk1"/>
              </a:solidFill>
              <a:latin typeface="Calibri"/>
              <a:ea typeface="Calibri"/>
              <a:cs typeface="Calibri"/>
              <a:sym typeface="Calibri"/>
            </a:endParaRPr>
          </a:p>
        </p:txBody>
      </p:sp>
      <p:sp>
        <p:nvSpPr>
          <p:cNvPr id="161" name="Google Shape;161;p8"/>
          <p:cNvSpPr/>
          <p:nvPr/>
        </p:nvSpPr>
        <p:spPr>
          <a:xfrm>
            <a:off x="5943600" y="1645920"/>
            <a:ext cx="2971800" cy="2971800"/>
          </a:xfrm>
          <a:prstGeom prst="roundRect">
            <a:avLst>
              <a:gd fmla="val 1846" name="adj"/>
            </a:avLst>
          </a:prstGeom>
          <a:solidFill>
            <a:srgbClr val="FFFFFF"/>
          </a:solidFill>
          <a:ln cap="flat" cmpd="sng" w="12700">
            <a:solidFill>
              <a:srgbClr val="E4ECF6"/>
            </a:solidFill>
            <a:prstDash val="solid"/>
            <a:round/>
            <a:headEnd len="sm" w="sm" type="none"/>
            <a:tailEnd len="sm" w="sm" type="none"/>
          </a:ln>
          <a:effectLst>
            <a:outerShdw blurRad="114300" rotWithShape="0" algn="bl" dir="5400000" dist="38100">
              <a:srgbClr val="000000">
                <a:alpha val="1607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work/assets/fig_satchecker_allsky.png" id="162" name="Google Shape;162;p8"/>
          <p:cNvPicPr preferRelativeResize="0"/>
          <p:nvPr/>
        </p:nvPicPr>
        <p:blipFill rotWithShape="1">
          <a:blip r:embed="rId4">
            <a:alphaModFix/>
          </a:blip>
          <a:srcRect b="0" l="0" r="0" t="0"/>
          <a:stretch/>
        </p:blipFill>
        <p:spPr>
          <a:xfrm>
            <a:off x="6035040" y="1737360"/>
            <a:ext cx="2788920" cy="2788920"/>
          </a:xfrm>
          <a:prstGeom prst="rect">
            <a:avLst/>
          </a:prstGeom>
          <a:noFill/>
          <a:ln>
            <a:noFill/>
          </a:ln>
        </p:spPr>
      </p:pic>
      <p:sp>
        <p:nvSpPr>
          <p:cNvPr id="163" name="Google Shape;163;p8"/>
          <p:cNvSpPr/>
          <p:nvPr/>
        </p:nvSpPr>
        <p:spPr>
          <a:xfrm>
            <a:off x="8861525" y="1965950"/>
            <a:ext cx="2842800" cy="2331600"/>
          </a:xfrm>
          <a:prstGeom prst="roundRect">
            <a:avLst>
              <a:gd fmla="val 2353" name="adj"/>
            </a:avLst>
          </a:prstGeom>
          <a:solidFill>
            <a:srgbClr val="FFFFFF"/>
          </a:solidFill>
          <a:ln cap="flat" cmpd="sng" w="12700">
            <a:solidFill>
              <a:srgbClr val="E4ECF6"/>
            </a:solidFill>
            <a:prstDash val="solid"/>
            <a:round/>
            <a:headEnd len="sm" w="sm" type="none"/>
            <a:tailEnd len="sm" w="sm" type="none"/>
          </a:ln>
          <a:effectLst>
            <a:outerShdw blurRad="114300" rotWithShape="0" algn="bl" dir="5400000" dist="38100">
              <a:srgbClr val="000000">
                <a:alpha val="1607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
          <p:cNvSpPr/>
          <p:nvPr/>
        </p:nvSpPr>
        <p:spPr>
          <a:xfrm>
            <a:off x="6035040" y="5120640"/>
            <a:ext cx="56692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C6B86"/>
              </a:buClr>
              <a:buSzPts val="950"/>
              <a:buFont typeface="Calibri"/>
              <a:buNone/>
            </a:pPr>
            <a:r>
              <a:rPr b="0" i="1" lang="en-US" sz="950" u="none" cap="none" strike="noStrike">
                <a:solidFill>
                  <a:srgbClr val="5C6B86"/>
                </a:solidFill>
                <a:latin typeface="Calibri"/>
                <a:ea typeface="Calibri"/>
                <a:cs typeface="Calibri"/>
                <a:sym typeface="Calibri"/>
              </a:rPr>
              <a:t>All-sky pass prediction (left) and a single field-of-view query (right).</a:t>
            </a:r>
            <a:endParaRPr b="0" i="0" sz="950" u="none" cap="none" strike="noStrike">
              <a:solidFill>
                <a:schemeClr val="dk1"/>
              </a:solidFill>
              <a:latin typeface="Calibri"/>
              <a:ea typeface="Calibri"/>
              <a:cs typeface="Calibri"/>
              <a:sym typeface="Calibri"/>
            </a:endParaRPr>
          </a:p>
        </p:txBody>
      </p:sp>
      <p:sp>
        <p:nvSpPr>
          <p:cNvPr id="165" name="Google Shape;165;p8"/>
          <p:cNvSpPr/>
          <p:nvPr/>
        </p:nvSpPr>
        <p:spPr>
          <a:xfrm>
            <a:off x="502920" y="6437376"/>
            <a:ext cx="365760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1000"/>
              <a:buFont typeface="Calibri"/>
              <a:buNone/>
            </a:pPr>
            <a:r>
              <a:rPr b="1" i="0" lang="en-US" sz="1000" u="none" cap="none" strike="noStrike">
                <a:solidFill>
                  <a:srgbClr val="152042"/>
                </a:solidFill>
                <a:latin typeface="Calibri"/>
                <a:ea typeface="Calibri"/>
                <a:cs typeface="Calibri"/>
                <a:sym typeface="Calibri"/>
              </a:rPr>
              <a:t>IAU CPS</a:t>
            </a:r>
            <a:r>
              <a:rPr b="0" i="0" lang="en-US" sz="1000" u="none" cap="none" strike="noStrike">
                <a:solidFill>
                  <a:srgbClr val="5C6B86"/>
                </a:solidFill>
                <a:latin typeface="Calibri"/>
                <a:ea typeface="Calibri"/>
                <a:cs typeface="Calibri"/>
                <a:sym typeface="Calibri"/>
              </a:rPr>
              <a:t>  ·  cps.iau.org</a:t>
            </a:r>
            <a:endParaRPr b="0" i="0" sz="1000" u="none" cap="none" strike="noStrike">
              <a:solidFill>
                <a:schemeClr val="dk1"/>
              </a:solidFill>
              <a:latin typeface="Calibri"/>
              <a:ea typeface="Calibri"/>
              <a:cs typeface="Calibri"/>
              <a:sym typeface="Calibri"/>
            </a:endParaRPr>
          </a:p>
        </p:txBody>
      </p:sp>
      <p:pic>
        <p:nvPicPr>
          <p:cNvPr descr="/tmp/work/assets/hosts_dark.png" id="166" name="Google Shape;166;p8"/>
          <p:cNvPicPr preferRelativeResize="0"/>
          <p:nvPr/>
        </p:nvPicPr>
        <p:blipFill rotWithShape="1">
          <a:blip r:embed="rId5">
            <a:alphaModFix/>
          </a:blip>
          <a:srcRect b="0" l="0" r="0" t="0"/>
          <a:stretch/>
        </p:blipFill>
        <p:spPr>
          <a:xfrm>
            <a:off x="9930384" y="6419088"/>
            <a:ext cx="1755648" cy="312725"/>
          </a:xfrm>
          <a:prstGeom prst="rect">
            <a:avLst/>
          </a:prstGeom>
          <a:noFill/>
          <a:ln>
            <a:noFill/>
          </a:ln>
        </p:spPr>
      </p:pic>
      <p:sp>
        <p:nvSpPr>
          <p:cNvPr id="167" name="Google Shape;167;p8"/>
          <p:cNvSpPr/>
          <p:nvPr/>
        </p:nvSpPr>
        <p:spPr>
          <a:xfrm>
            <a:off x="9144000" y="6437376"/>
            <a:ext cx="640080" cy="29260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6B86"/>
              </a:buClr>
              <a:buSzPts val="1000"/>
              <a:buFont typeface="Calibri"/>
              <a:buNone/>
            </a:pPr>
            <a:r>
              <a:rPr b="0" i="0" lang="en-US" sz="1000" u="none" cap="none" strike="noStrike">
                <a:solidFill>
                  <a:srgbClr val="5C6B86"/>
                </a:solidFill>
                <a:latin typeface="Calibri"/>
                <a:ea typeface="Calibri"/>
                <a:cs typeface="Calibri"/>
                <a:sym typeface="Calibri"/>
              </a:rPr>
              <a:t>7</a:t>
            </a:r>
            <a:endParaRPr b="0" i="0" sz="1000" u="none" cap="none" strike="noStrike">
              <a:solidFill>
                <a:schemeClr val="dk1"/>
              </a:solidFill>
              <a:latin typeface="Calibri"/>
              <a:ea typeface="Calibri"/>
              <a:cs typeface="Calibri"/>
              <a:sym typeface="Calibri"/>
            </a:endParaRPr>
          </a:p>
        </p:txBody>
      </p:sp>
      <p:pic>
        <p:nvPicPr>
          <p:cNvPr id="168" name="Google Shape;168;p8"/>
          <p:cNvPicPr preferRelativeResize="0"/>
          <p:nvPr/>
        </p:nvPicPr>
        <p:blipFill>
          <a:blip r:embed="rId6">
            <a:alphaModFix/>
          </a:blip>
          <a:stretch>
            <a:fillRect/>
          </a:stretch>
        </p:blipFill>
        <p:spPr>
          <a:xfrm>
            <a:off x="8915394" y="1965962"/>
            <a:ext cx="2588858" cy="233172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3" name="Shape 173"/>
        <p:cNvGrpSpPr/>
        <p:nvPr/>
      </p:nvGrpSpPr>
      <p:grpSpPr>
        <a:xfrm>
          <a:off x="0" y="0"/>
          <a:ext cx="0" cy="0"/>
          <a:chOff x="0" y="0"/>
          <a:chExt cx="0" cy="0"/>
        </a:xfrm>
      </p:grpSpPr>
      <p:pic>
        <p:nvPicPr>
          <p:cNvPr descr="/tmp/work/assets/cps_color.png" id="174" name="Google Shape;174;p9"/>
          <p:cNvPicPr preferRelativeResize="0"/>
          <p:nvPr/>
        </p:nvPicPr>
        <p:blipFill rotWithShape="1">
          <a:blip r:embed="rId3">
            <a:alphaModFix/>
          </a:blip>
          <a:srcRect b="0" l="0" r="0" t="0"/>
          <a:stretch/>
        </p:blipFill>
        <p:spPr>
          <a:xfrm>
            <a:off x="502920" y="384048"/>
            <a:ext cx="658368" cy="658368"/>
          </a:xfrm>
          <a:prstGeom prst="rect">
            <a:avLst/>
          </a:prstGeom>
          <a:noFill/>
          <a:ln>
            <a:noFill/>
          </a:ln>
        </p:spPr>
      </p:pic>
      <p:sp>
        <p:nvSpPr>
          <p:cNvPr id="175" name="Google Shape;175;p9"/>
          <p:cNvSpPr/>
          <p:nvPr/>
        </p:nvSpPr>
        <p:spPr>
          <a:xfrm>
            <a:off x="1298448" y="384048"/>
            <a:ext cx="100584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8FB0"/>
              </a:buClr>
              <a:buSzPts val="1250"/>
              <a:buFont typeface="Calibri"/>
              <a:buNone/>
            </a:pPr>
            <a:r>
              <a:rPr b="1" i="0" lang="en-US" sz="1250" u="none" cap="none" strike="noStrike">
                <a:solidFill>
                  <a:srgbClr val="1C8FB0"/>
                </a:solidFill>
                <a:latin typeface="Calibri"/>
                <a:ea typeface="Calibri"/>
                <a:cs typeface="Calibri"/>
                <a:sym typeface="Calibri"/>
              </a:rPr>
              <a:t>CPS TOOLS  ·  MEASURE</a:t>
            </a:r>
            <a:endParaRPr b="0" i="0" sz="1250" u="none" cap="none" strike="noStrike">
              <a:solidFill>
                <a:schemeClr val="dk1"/>
              </a:solidFill>
              <a:latin typeface="Calibri"/>
              <a:ea typeface="Calibri"/>
              <a:cs typeface="Calibri"/>
              <a:sym typeface="Calibri"/>
            </a:endParaRPr>
          </a:p>
        </p:txBody>
      </p:sp>
      <p:sp>
        <p:nvSpPr>
          <p:cNvPr id="176" name="Google Shape;176;p9"/>
          <p:cNvSpPr/>
          <p:nvPr/>
        </p:nvSpPr>
        <p:spPr>
          <a:xfrm>
            <a:off x="1298448" y="658368"/>
            <a:ext cx="10241280" cy="868680"/>
          </a:xfrm>
          <a:prstGeom prst="rect">
            <a:avLst/>
          </a:prstGeom>
          <a:noFill/>
          <a:ln>
            <a:noFill/>
          </a:ln>
        </p:spPr>
        <p:txBody>
          <a:bodyPr anchorCtr="0" anchor="t" bIns="0" lIns="0" spcFirstLastPara="1" rIns="0" wrap="square" tIns="0">
            <a:noAutofit/>
          </a:bodyPr>
          <a:lstStyle/>
          <a:p>
            <a:pPr indent="0" lvl="0" marL="0" marR="0" rtl="0" algn="l">
              <a:lnSpc>
                <a:spcPct val="106451"/>
              </a:lnSpc>
              <a:spcBef>
                <a:spcPts val="0"/>
              </a:spcBef>
              <a:spcAft>
                <a:spcPts val="0"/>
              </a:spcAft>
              <a:buClr>
                <a:srgbClr val="152042"/>
              </a:buClr>
              <a:buSzPts val="3100"/>
              <a:buFont typeface="Calibri"/>
              <a:buNone/>
            </a:pPr>
            <a:r>
              <a:rPr b="1" i="0" lang="en-US" sz="3100" u="none" cap="none" strike="noStrike">
                <a:solidFill>
                  <a:srgbClr val="152042"/>
                </a:solidFill>
                <a:latin typeface="Calibri"/>
                <a:ea typeface="Calibri"/>
                <a:cs typeface="Calibri"/>
                <a:sym typeface="Calibri"/>
              </a:rPr>
              <a:t>SCORE — a community observation repository</a:t>
            </a:r>
            <a:endParaRPr b="0" i="0" sz="3100" u="none" cap="none" strike="noStrike">
              <a:solidFill>
                <a:schemeClr val="dk1"/>
              </a:solidFill>
              <a:latin typeface="Calibri"/>
              <a:ea typeface="Calibri"/>
              <a:cs typeface="Calibri"/>
              <a:sym typeface="Calibri"/>
            </a:endParaRPr>
          </a:p>
        </p:txBody>
      </p:sp>
      <p:sp>
        <p:nvSpPr>
          <p:cNvPr id="177" name="Google Shape;177;p9"/>
          <p:cNvSpPr/>
          <p:nvPr/>
        </p:nvSpPr>
        <p:spPr>
          <a:xfrm>
            <a:off x="731520" y="1691640"/>
            <a:ext cx="4206240" cy="4206240"/>
          </a:xfrm>
          <a:prstGeom prst="roundRect">
            <a:avLst>
              <a:gd fmla="val 1304" name="adj"/>
            </a:avLst>
          </a:prstGeom>
          <a:solidFill>
            <a:srgbClr val="FFFFFF"/>
          </a:solidFill>
          <a:ln cap="flat" cmpd="sng" w="12700">
            <a:solidFill>
              <a:srgbClr val="E4ECF6"/>
            </a:solidFill>
            <a:prstDash val="solid"/>
            <a:round/>
            <a:headEnd len="sm" w="sm" type="none"/>
            <a:tailEnd len="sm" w="sm" type="none"/>
          </a:ln>
          <a:effectLst>
            <a:outerShdw blurRad="114300" rotWithShape="0" algn="bl" dir="5400000" dist="38100">
              <a:srgbClr val="000000">
                <a:alpha val="1607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work/assets/fig_score_ui.png" id="178" name="Google Shape;178;p9"/>
          <p:cNvPicPr preferRelativeResize="0"/>
          <p:nvPr/>
        </p:nvPicPr>
        <p:blipFill rotWithShape="1">
          <a:blip r:embed="rId4">
            <a:alphaModFix/>
          </a:blip>
          <a:srcRect b="0" l="0" r="0" t="0"/>
          <a:stretch/>
        </p:blipFill>
        <p:spPr>
          <a:xfrm>
            <a:off x="822960" y="1783080"/>
            <a:ext cx="4023360" cy="4023360"/>
          </a:xfrm>
          <a:prstGeom prst="rect">
            <a:avLst/>
          </a:prstGeom>
          <a:noFill/>
          <a:ln>
            <a:noFill/>
          </a:ln>
        </p:spPr>
      </p:pic>
      <p:sp>
        <p:nvSpPr>
          <p:cNvPr id="179" name="Google Shape;179;p9"/>
          <p:cNvSpPr/>
          <p:nvPr/>
        </p:nvSpPr>
        <p:spPr>
          <a:xfrm>
            <a:off x="502920" y="5897880"/>
            <a:ext cx="475488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C6B86"/>
              </a:buClr>
              <a:buSzPts val="950"/>
              <a:buFont typeface="Calibri"/>
              <a:buNone/>
            </a:pPr>
            <a:r>
              <a:rPr b="0" i="1" lang="en-US" sz="950" u="none" cap="none" strike="noStrike">
                <a:solidFill>
                  <a:srgbClr val="5C6B86"/>
                </a:solidFill>
                <a:latin typeface="Calibri"/>
                <a:ea typeface="Calibri"/>
                <a:cs typeface="Calibri"/>
                <a:sym typeface="Calibri"/>
              </a:rPr>
              <a:t>The Satellite Constellation Observation REpository web interface.</a:t>
            </a:r>
            <a:endParaRPr b="0" i="0" sz="950" u="none" cap="none" strike="noStrike">
              <a:solidFill>
                <a:schemeClr val="dk1"/>
              </a:solidFill>
              <a:latin typeface="Calibri"/>
              <a:ea typeface="Calibri"/>
              <a:cs typeface="Calibri"/>
              <a:sym typeface="Calibri"/>
            </a:endParaRPr>
          </a:p>
        </p:txBody>
      </p:sp>
      <p:sp>
        <p:nvSpPr>
          <p:cNvPr id="180" name="Google Shape;180;p9"/>
          <p:cNvSpPr/>
          <p:nvPr/>
        </p:nvSpPr>
        <p:spPr>
          <a:xfrm>
            <a:off x="5532120" y="1828800"/>
            <a:ext cx="6172200" cy="3931920"/>
          </a:xfrm>
          <a:prstGeom prst="rect">
            <a:avLst/>
          </a:prstGeom>
          <a:noFill/>
          <a:ln>
            <a:noFill/>
          </a:ln>
        </p:spPr>
        <p:txBody>
          <a:bodyPr anchorCtr="0" anchor="t" bIns="0" lIns="0" spcFirstLastPara="1" rIns="0" wrap="square" tIns="0">
            <a:noAutofit/>
          </a:bodyPr>
          <a:lstStyle/>
          <a:p>
            <a:pPr indent="-203200" lvl="0" marL="203200" marR="0" rtl="0" algn="l">
              <a:lnSpc>
                <a:spcPct val="117999"/>
              </a:lnSpc>
              <a:spcBef>
                <a:spcPts val="0"/>
              </a:spcBef>
              <a:spcAft>
                <a:spcPts val="0"/>
              </a:spcAft>
              <a:buClr>
                <a:srgbClr val="23304D"/>
              </a:buClr>
              <a:buSzPts val="1500"/>
              <a:buFont typeface="Calibri"/>
              <a:buChar char="•"/>
            </a:pPr>
            <a:r>
              <a:rPr b="0" i="0" lang="en-US" sz="1500" u="none" cap="none" strike="noStrike">
                <a:solidFill>
                  <a:srgbClr val="23304D"/>
                </a:solidFill>
                <a:latin typeface="Calibri"/>
                <a:ea typeface="Calibri"/>
                <a:cs typeface="Calibri"/>
                <a:sym typeface="Calibri"/>
              </a:rPr>
              <a:t>A central store for measured satellite brightnesses and positions.</a:t>
            </a:r>
            <a:endParaRPr b="0" i="0" sz="1500" u="none" cap="none" strike="noStrike">
              <a:solidFill>
                <a:schemeClr val="dk1"/>
              </a:solidFill>
              <a:latin typeface="Calibri"/>
              <a:ea typeface="Calibri"/>
              <a:cs typeface="Calibri"/>
              <a:sym typeface="Calibri"/>
            </a:endParaRPr>
          </a:p>
          <a:p>
            <a:pPr indent="-203200" lvl="0" marL="203200" marR="0" rtl="0" algn="l">
              <a:lnSpc>
                <a:spcPct val="117999"/>
              </a:lnSpc>
              <a:spcBef>
                <a:spcPts val="1100"/>
              </a:spcBef>
              <a:spcAft>
                <a:spcPts val="0"/>
              </a:spcAft>
              <a:buClr>
                <a:srgbClr val="23304D"/>
              </a:buClr>
              <a:buSzPts val="1500"/>
              <a:buFont typeface="Calibri"/>
              <a:buChar char="•"/>
            </a:pPr>
            <a:r>
              <a:rPr b="0" i="0" lang="en-US" sz="1500" u="none" cap="none" strike="noStrike">
                <a:solidFill>
                  <a:srgbClr val="23304D"/>
                </a:solidFill>
                <a:latin typeface="Calibri"/>
                <a:ea typeface="Calibri"/>
                <a:cs typeface="Calibri"/>
                <a:sym typeface="Calibri"/>
              </a:rPr>
              <a:t>Each entry is cross-checked against SatChecker's predicted position.</a:t>
            </a:r>
            <a:endParaRPr b="0" i="0" sz="1500" u="none" cap="none" strike="noStrike">
              <a:solidFill>
                <a:schemeClr val="dk1"/>
              </a:solidFill>
              <a:latin typeface="Calibri"/>
              <a:ea typeface="Calibri"/>
              <a:cs typeface="Calibri"/>
              <a:sym typeface="Calibri"/>
            </a:endParaRPr>
          </a:p>
          <a:p>
            <a:pPr indent="-203200" lvl="0" marL="203200" marR="0" rtl="0" algn="l">
              <a:lnSpc>
                <a:spcPct val="117999"/>
              </a:lnSpc>
              <a:spcBef>
                <a:spcPts val="1100"/>
              </a:spcBef>
              <a:spcAft>
                <a:spcPts val="0"/>
              </a:spcAft>
              <a:buClr>
                <a:srgbClr val="23304D"/>
              </a:buClr>
              <a:buSzPts val="1500"/>
              <a:buFont typeface="Calibri"/>
              <a:buChar char="•"/>
            </a:pPr>
            <a:r>
              <a:rPr b="0" i="0" lang="en-US" sz="1500" u="none" cap="none" strike="noStrike">
                <a:solidFill>
                  <a:srgbClr val="23304D"/>
                </a:solidFill>
                <a:latin typeface="Calibri"/>
                <a:ea typeface="Calibri"/>
                <a:cs typeface="Calibri"/>
                <a:sym typeface="Calibri"/>
              </a:rPr>
              <a:t>Feeds satellite-brightness models and interference simulations.</a:t>
            </a:r>
            <a:endParaRPr b="0" i="0" sz="1500" u="none" cap="none" strike="noStrike">
              <a:solidFill>
                <a:schemeClr val="dk1"/>
              </a:solidFill>
              <a:latin typeface="Calibri"/>
              <a:ea typeface="Calibri"/>
              <a:cs typeface="Calibri"/>
              <a:sym typeface="Calibri"/>
            </a:endParaRPr>
          </a:p>
          <a:p>
            <a:pPr indent="-203200" lvl="0" marL="203200" marR="0" rtl="0" algn="l">
              <a:lnSpc>
                <a:spcPct val="117999"/>
              </a:lnSpc>
              <a:spcBef>
                <a:spcPts val="1100"/>
              </a:spcBef>
              <a:spcAft>
                <a:spcPts val="0"/>
              </a:spcAft>
              <a:buClr>
                <a:srgbClr val="12677E"/>
              </a:buClr>
              <a:buSzPts val="1500"/>
              <a:buFont typeface="Calibri"/>
              <a:buChar char="•"/>
            </a:pPr>
            <a:r>
              <a:rPr b="1" i="0" lang="en-US" sz="1500" u="none" cap="none" strike="noStrike">
                <a:solidFill>
                  <a:srgbClr val="12677E"/>
                </a:solidFill>
                <a:latin typeface="Calibri"/>
                <a:ea typeface="Calibri"/>
                <a:cs typeface="Calibri"/>
                <a:sym typeface="Calibri"/>
              </a:rPr>
              <a:t>Now extending to radio — standard submission format and upload API in development.</a:t>
            </a:r>
            <a:endParaRPr b="0" i="0" sz="1500" u="none" cap="none" strike="noStrike">
              <a:solidFill>
                <a:schemeClr val="dk1"/>
              </a:solidFill>
              <a:latin typeface="Calibri"/>
              <a:ea typeface="Calibri"/>
              <a:cs typeface="Calibri"/>
              <a:sym typeface="Calibri"/>
            </a:endParaRPr>
          </a:p>
          <a:p>
            <a:pPr indent="-203200" lvl="0" marL="203200" marR="0" rtl="0" algn="l">
              <a:lnSpc>
                <a:spcPct val="117999"/>
              </a:lnSpc>
              <a:spcBef>
                <a:spcPts val="1100"/>
              </a:spcBef>
              <a:spcAft>
                <a:spcPts val="0"/>
              </a:spcAft>
              <a:buClr>
                <a:srgbClr val="152042"/>
              </a:buClr>
              <a:buSzPts val="1500"/>
              <a:buFont typeface="Calibri"/>
              <a:buChar char="•"/>
            </a:pPr>
            <a:r>
              <a:rPr b="1" i="0" lang="en-US" sz="1500" u="none" cap="none" strike="noStrike">
                <a:solidFill>
                  <a:srgbClr val="152042"/>
                </a:solidFill>
                <a:latin typeface="Calibri"/>
                <a:ea typeface="Calibri"/>
                <a:cs typeface="Calibri"/>
                <a:sym typeface="Calibri"/>
              </a:rPr>
              <a:t>score.cps.iau.org</a:t>
            </a:r>
            <a:endParaRPr b="0" i="0" sz="1500" u="none" cap="none" strike="noStrike">
              <a:solidFill>
                <a:schemeClr val="dk1"/>
              </a:solidFill>
              <a:latin typeface="Calibri"/>
              <a:ea typeface="Calibri"/>
              <a:cs typeface="Calibri"/>
              <a:sym typeface="Calibri"/>
            </a:endParaRPr>
          </a:p>
        </p:txBody>
      </p:sp>
      <p:sp>
        <p:nvSpPr>
          <p:cNvPr id="181" name="Google Shape;181;p9"/>
          <p:cNvSpPr/>
          <p:nvPr/>
        </p:nvSpPr>
        <p:spPr>
          <a:xfrm>
            <a:off x="502920" y="6437376"/>
            <a:ext cx="365760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1000"/>
              <a:buFont typeface="Calibri"/>
              <a:buNone/>
            </a:pPr>
            <a:r>
              <a:rPr b="1" i="0" lang="en-US" sz="1000" u="none" cap="none" strike="noStrike">
                <a:solidFill>
                  <a:srgbClr val="152042"/>
                </a:solidFill>
                <a:latin typeface="Calibri"/>
                <a:ea typeface="Calibri"/>
                <a:cs typeface="Calibri"/>
                <a:sym typeface="Calibri"/>
              </a:rPr>
              <a:t>IAU CPS</a:t>
            </a:r>
            <a:r>
              <a:rPr b="0" i="0" lang="en-US" sz="1000" u="none" cap="none" strike="noStrike">
                <a:solidFill>
                  <a:srgbClr val="5C6B86"/>
                </a:solidFill>
                <a:latin typeface="Calibri"/>
                <a:ea typeface="Calibri"/>
                <a:cs typeface="Calibri"/>
                <a:sym typeface="Calibri"/>
              </a:rPr>
              <a:t>  ·  cps.iau.org</a:t>
            </a:r>
            <a:endParaRPr b="0" i="0" sz="1000" u="none" cap="none" strike="noStrike">
              <a:solidFill>
                <a:schemeClr val="dk1"/>
              </a:solidFill>
              <a:latin typeface="Calibri"/>
              <a:ea typeface="Calibri"/>
              <a:cs typeface="Calibri"/>
              <a:sym typeface="Calibri"/>
            </a:endParaRPr>
          </a:p>
        </p:txBody>
      </p:sp>
      <p:pic>
        <p:nvPicPr>
          <p:cNvPr descr="/tmp/work/assets/hosts_dark.png" id="182" name="Google Shape;182;p9"/>
          <p:cNvPicPr preferRelativeResize="0"/>
          <p:nvPr/>
        </p:nvPicPr>
        <p:blipFill rotWithShape="1">
          <a:blip r:embed="rId5">
            <a:alphaModFix/>
          </a:blip>
          <a:srcRect b="0" l="0" r="0" t="0"/>
          <a:stretch/>
        </p:blipFill>
        <p:spPr>
          <a:xfrm>
            <a:off x="9930384" y="6419088"/>
            <a:ext cx="1755648" cy="312725"/>
          </a:xfrm>
          <a:prstGeom prst="rect">
            <a:avLst/>
          </a:prstGeom>
          <a:noFill/>
          <a:ln>
            <a:noFill/>
          </a:ln>
        </p:spPr>
      </p:pic>
      <p:sp>
        <p:nvSpPr>
          <p:cNvPr id="183" name="Google Shape;183;p9"/>
          <p:cNvSpPr/>
          <p:nvPr/>
        </p:nvSpPr>
        <p:spPr>
          <a:xfrm>
            <a:off x="9144000" y="6437376"/>
            <a:ext cx="640080" cy="29260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6B86"/>
              </a:buClr>
              <a:buSzPts val="1000"/>
              <a:buFont typeface="Calibri"/>
              <a:buNone/>
            </a:pPr>
            <a:r>
              <a:rPr b="0" i="0" lang="en-US" sz="1000" u="none" cap="none" strike="noStrike">
                <a:solidFill>
                  <a:srgbClr val="5C6B86"/>
                </a:solidFill>
                <a:latin typeface="Calibri"/>
                <a:ea typeface="Calibri"/>
                <a:cs typeface="Calibri"/>
                <a:sym typeface="Calibri"/>
              </a:rPr>
              <a:t>8</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8" name="Shape 188"/>
        <p:cNvGrpSpPr/>
        <p:nvPr/>
      </p:nvGrpSpPr>
      <p:grpSpPr>
        <a:xfrm>
          <a:off x="0" y="0"/>
          <a:ext cx="0" cy="0"/>
          <a:chOff x="0" y="0"/>
          <a:chExt cx="0" cy="0"/>
        </a:xfrm>
      </p:grpSpPr>
      <p:pic>
        <p:nvPicPr>
          <p:cNvPr descr="/tmp/work/assets/cps_color.png" id="189" name="Google Shape;189;p10"/>
          <p:cNvPicPr preferRelativeResize="0"/>
          <p:nvPr/>
        </p:nvPicPr>
        <p:blipFill rotWithShape="1">
          <a:blip r:embed="rId3">
            <a:alphaModFix/>
          </a:blip>
          <a:srcRect b="0" l="0" r="0" t="0"/>
          <a:stretch/>
        </p:blipFill>
        <p:spPr>
          <a:xfrm>
            <a:off x="502920" y="384048"/>
            <a:ext cx="658368" cy="658368"/>
          </a:xfrm>
          <a:prstGeom prst="rect">
            <a:avLst/>
          </a:prstGeom>
          <a:noFill/>
          <a:ln>
            <a:noFill/>
          </a:ln>
        </p:spPr>
      </p:pic>
      <p:sp>
        <p:nvSpPr>
          <p:cNvPr id="190" name="Google Shape;190;p10"/>
          <p:cNvSpPr/>
          <p:nvPr/>
        </p:nvSpPr>
        <p:spPr>
          <a:xfrm>
            <a:off x="1298448" y="384048"/>
            <a:ext cx="100584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8FB0"/>
              </a:buClr>
              <a:buSzPts val="1250"/>
              <a:buFont typeface="Calibri"/>
              <a:buNone/>
            </a:pPr>
            <a:r>
              <a:rPr b="1" i="0" lang="en-US" sz="1250" u="none" cap="none" strike="noStrike">
                <a:solidFill>
                  <a:srgbClr val="1C8FB0"/>
                </a:solidFill>
                <a:latin typeface="Calibri"/>
                <a:ea typeface="Calibri"/>
                <a:cs typeface="Calibri"/>
                <a:sym typeface="Calibri"/>
              </a:rPr>
              <a:t>CPS TOOLS  ·  MODEL</a:t>
            </a:r>
            <a:endParaRPr b="0" i="0" sz="1250" u="none" cap="none" strike="noStrike">
              <a:solidFill>
                <a:schemeClr val="dk1"/>
              </a:solidFill>
              <a:latin typeface="Calibri"/>
              <a:ea typeface="Calibri"/>
              <a:cs typeface="Calibri"/>
              <a:sym typeface="Calibri"/>
            </a:endParaRPr>
          </a:p>
        </p:txBody>
      </p:sp>
      <p:sp>
        <p:nvSpPr>
          <p:cNvPr id="191" name="Google Shape;191;p10"/>
          <p:cNvSpPr/>
          <p:nvPr/>
        </p:nvSpPr>
        <p:spPr>
          <a:xfrm>
            <a:off x="1298448" y="658368"/>
            <a:ext cx="10241280" cy="868680"/>
          </a:xfrm>
          <a:prstGeom prst="rect">
            <a:avLst/>
          </a:prstGeom>
          <a:noFill/>
          <a:ln>
            <a:noFill/>
          </a:ln>
        </p:spPr>
        <p:txBody>
          <a:bodyPr anchorCtr="0" anchor="t" bIns="0" lIns="0" spcFirstLastPara="1" rIns="0" wrap="square" tIns="0">
            <a:noAutofit/>
          </a:bodyPr>
          <a:lstStyle/>
          <a:p>
            <a:pPr indent="0" lvl="0" marL="0" marR="0" rtl="0" algn="l">
              <a:lnSpc>
                <a:spcPct val="106451"/>
              </a:lnSpc>
              <a:spcBef>
                <a:spcPts val="0"/>
              </a:spcBef>
              <a:spcAft>
                <a:spcPts val="0"/>
              </a:spcAft>
              <a:buClr>
                <a:srgbClr val="152042"/>
              </a:buClr>
              <a:buSzPts val="3100"/>
              <a:buFont typeface="Calibri"/>
              <a:buNone/>
            </a:pPr>
            <a:r>
              <a:rPr b="1" i="0" lang="en-US" sz="3100" u="none" cap="none" strike="noStrike">
                <a:solidFill>
                  <a:srgbClr val="152042"/>
                </a:solidFill>
                <a:latin typeface="Calibri"/>
                <a:ea typeface="Calibri"/>
                <a:cs typeface="Calibri"/>
                <a:sym typeface="Calibri"/>
              </a:rPr>
              <a:t>From predictions to impact modelling</a:t>
            </a:r>
            <a:endParaRPr b="0" i="0" sz="3100" u="none" cap="none" strike="noStrike">
              <a:solidFill>
                <a:schemeClr val="dk1"/>
              </a:solidFill>
              <a:latin typeface="Calibri"/>
              <a:ea typeface="Calibri"/>
              <a:cs typeface="Calibri"/>
              <a:sym typeface="Calibri"/>
            </a:endParaRPr>
          </a:p>
        </p:txBody>
      </p:sp>
      <p:sp>
        <p:nvSpPr>
          <p:cNvPr id="192" name="Google Shape;192;p10"/>
          <p:cNvSpPr/>
          <p:nvPr/>
        </p:nvSpPr>
        <p:spPr>
          <a:xfrm>
            <a:off x="502920" y="1828800"/>
            <a:ext cx="6400800" cy="4114800"/>
          </a:xfrm>
          <a:prstGeom prst="rect">
            <a:avLst/>
          </a:prstGeom>
          <a:noFill/>
          <a:ln>
            <a:noFill/>
          </a:ln>
        </p:spPr>
        <p:txBody>
          <a:bodyPr anchorCtr="0" anchor="t" bIns="0" lIns="0" spcFirstLastPara="1" rIns="0" wrap="square" tIns="0">
            <a:noAutofit/>
          </a:bodyPr>
          <a:lstStyle/>
          <a:p>
            <a:pPr indent="-203200" lvl="0" marL="203200" marR="0" rtl="0" algn="l">
              <a:lnSpc>
                <a:spcPct val="117999"/>
              </a:lnSpc>
              <a:spcBef>
                <a:spcPts val="0"/>
              </a:spcBef>
              <a:spcAft>
                <a:spcPts val="0"/>
              </a:spcAft>
              <a:buClr>
                <a:srgbClr val="23304D"/>
              </a:buClr>
              <a:buSzPts val="1450"/>
              <a:buFont typeface="Calibri"/>
              <a:buChar char="•"/>
            </a:pPr>
            <a:r>
              <a:rPr b="0" i="0" lang="en-US" sz="1450" u="none" cap="none" strike="noStrike">
                <a:solidFill>
                  <a:srgbClr val="23304D"/>
                </a:solidFill>
                <a:latin typeface="Calibri"/>
                <a:ea typeface="Calibri"/>
                <a:cs typeface="Calibri"/>
                <a:sym typeface="Calibri"/>
              </a:rPr>
              <a:t>Validation first: SatChecker predictions are continuously compared against observed passes (right) to quantify how well TLEs locate fast-moving LEO objects.</a:t>
            </a:r>
            <a:endParaRPr b="0" i="0" sz="1450" u="none" cap="none" strike="noStrike">
              <a:solidFill>
                <a:schemeClr val="dk1"/>
              </a:solidFill>
              <a:latin typeface="Calibri"/>
              <a:ea typeface="Calibri"/>
              <a:cs typeface="Calibri"/>
              <a:sym typeface="Calibri"/>
            </a:endParaRPr>
          </a:p>
          <a:p>
            <a:pPr indent="-203200" lvl="0" marL="203200" marR="0" rtl="0" algn="l">
              <a:lnSpc>
                <a:spcPct val="117999"/>
              </a:lnSpc>
              <a:spcBef>
                <a:spcPts val="1200"/>
              </a:spcBef>
              <a:spcAft>
                <a:spcPts val="0"/>
              </a:spcAft>
              <a:buClr>
                <a:srgbClr val="23304D"/>
              </a:buClr>
              <a:buSzPts val="1450"/>
              <a:buFont typeface="Calibri"/>
              <a:buChar char="•"/>
            </a:pPr>
            <a:r>
              <a:rPr b="0" i="0" lang="en-US" sz="1450" u="none" cap="none" strike="noStrike">
                <a:solidFill>
                  <a:srgbClr val="23304D"/>
                </a:solidFill>
                <a:latin typeface="Calibri"/>
                <a:ea typeface="Calibri"/>
                <a:cs typeface="Calibri"/>
                <a:sym typeface="Calibri"/>
              </a:rPr>
              <a:t>TLEs have limited precision, carry no uncertainties, and can miss manoeuvres — driving work on covariance-based ephemerides.</a:t>
            </a:r>
            <a:endParaRPr b="0" i="0" sz="1450" u="none" cap="none" strike="noStrike">
              <a:solidFill>
                <a:schemeClr val="dk1"/>
              </a:solidFill>
              <a:latin typeface="Calibri"/>
              <a:ea typeface="Calibri"/>
              <a:cs typeface="Calibri"/>
              <a:sym typeface="Calibri"/>
            </a:endParaRPr>
          </a:p>
          <a:p>
            <a:pPr indent="-203200" lvl="0" marL="203200" marR="0" rtl="0" algn="l">
              <a:lnSpc>
                <a:spcPct val="117999"/>
              </a:lnSpc>
              <a:spcBef>
                <a:spcPts val="1200"/>
              </a:spcBef>
              <a:spcAft>
                <a:spcPts val="0"/>
              </a:spcAft>
              <a:buClr>
                <a:srgbClr val="23304D"/>
              </a:buClr>
              <a:buSzPts val="1450"/>
              <a:buFont typeface="Calibri"/>
              <a:buChar char="•"/>
            </a:pPr>
            <a:r>
              <a:rPr b="0" i="0" lang="en-US" sz="1450" u="none" cap="none" strike="noStrike">
                <a:solidFill>
                  <a:srgbClr val="23304D"/>
                </a:solidFill>
                <a:latin typeface="Calibri"/>
                <a:ea typeface="Calibri"/>
                <a:cs typeface="Calibri"/>
                <a:sym typeface="Calibri"/>
              </a:rPr>
              <a:t>This feeds radio-impact modelling (SCEPTER): combining orbits, emission characteristics and a telescope's response — including sidelobes — to estimate the aggregate interference at an observatory.</a:t>
            </a:r>
            <a:endParaRPr b="0" i="0" sz="1450" u="none" cap="none" strike="noStrike">
              <a:solidFill>
                <a:schemeClr val="dk1"/>
              </a:solidFill>
              <a:latin typeface="Calibri"/>
              <a:ea typeface="Calibri"/>
              <a:cs typeface="Calibri"/>
              <a:sym typeface="Calibri"/>
            </a:endParaRPr>
          </a:p>
          <a:p>
            <a:pPr indent="-203200" lvl="0" marL="203200" marR="0" rtl="0" algn="l">
              <a:lnSpc>
                <a:spcPct val="117999"/>
              </a:lnSpc>
              <a:spcBef>
                <a:spcPts val="1200"/>
              </a:spcBef>
              <a:spcAft>
                <a:spcPts val="0"/>
              </a:spcAft>
              <a:buClr>
                <a:srgbClr val="152042"/>
              </a:buClr>
              <a:buSzPts val="1450"/>
              <a:buFont typeface="Calibri"/>
              <a:buChar char="•"/>
            </a:pPr>
            <a:r>
              <a:rPr b="1" i="0" lang="en-US" sz="1450" u="none" cap="none" strike="noStrike">
                <a:solidFill>
                  <a:srgbClr val="152042"/>
                </a:solidFill>
                <a:latin typeface="Calibri"/>
                <a:ea typeface="Calibri"/>
                <a:cs typeface="Calibri"/>
                <a:sym typeface="Calibri"/>
              </a:rPr>
              <a:t>Supports observation planning, avoidance and EPFD-style assessments.</a:t>
            </a:r>
            <a:endParaRPr b="0" i="0" sz="1450" u="none" cap="none" strike="noStrike">
              <a:solidFill>
                <a:schemeClr val="dk1"/>
              </a:solidFill>
              <a:latin typeface="Calibri"/>
              <a:ea typeface="Calibri"/>
              <a:cs typeface="Calibri"/>
              <a:sym typeface="Calibri"/>
            </a:endParaRPr>
          </a:p>
        </p:txBody>
      </p:sp>
      <p:sp>
        <p:nvSpPr>
          <p:cNvPr id="193" name="Google Shape;193;p10"/>
          <p:cNvSpPr/>
          <p:nvPr/>
        </p:nvSpPr>
        <p:spPr>
          <a:xfrm>
            <a:off x="7432308" y="1691640"/>
            <a:ext cx="3926304" cy="4160520"/>
          </a:xfrm>
          <a:prstGeom prst="roundRect">
            <a:avLst>
              <a:gd fmla="val 1397" name="adj"/>
            </a:avLst>
          </a:prstGeom>
          <a:solidFill>
            <a:srgbClr val="FFFFFF"/>
          </a:solidFill>
          <a:ln cap="flat" cmpd="sng" w="12700">
            <a:solidFill>
              <a:srgbClr val="E4ECF6"/>
            </a:solidFill>
            <a:prstDash val="solid"/>
            <a:round/>
            <a:headEnd len="sm" w="sm" type="none"/>
            <a:tailEnd len="sm" w="sm" type="none"/>
          </a:ln>
          <a:effectLst>
            <a:outerShdw blurRad="114300" rotWithShape="0" algn="bl" dir="5400000" dist="38100">
              <a:srgbClr val="000000">
                <a:alpha val="1607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work/assets/fig_crossval.png" id="194" name="Google Shape;194;p10"/>
          <p:cNvPicPr preferRelativeResize="0"/>
          <p:nvPr/>
        </p:nvPicPr>
        <p:blipFill rotWithShape="1">
          <a:blip r:embed="rId4">
            <a:alphaModFix/>
          </a:blip>
          <a:srcRect b="0" l="0" r="0" t="0"/>
          <a:stretch/>
        </p:blipFill>
        <p:spPr>
          <a:xfrm>
            <a:off x="7523748" y="1783080"/>
            <a:ext cx="3743424" cy="3977640"/>
          </a:xfrm>
          <a:prstGeom prst="rect">
            <a:avLst/>
          </a:prstGeom>
          <a:noFill/>
          <a:ln>
            <a:noFill/>
          </a:ln>
        </p:spPr>
      </p:pic>
      <p:sp>
        <p:nvSpPr>
          <p:cNvPr id="195" name="Google Shape;195;p10"/>
          <p:cNvSpPr/>
          <p:nvPr/>
        </p:nvSpPr>
        <p:spPr>
          <a:xfrm>
            <a:off x="7086600" y="5852160"/>
            <a:ext cx="46177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C6B86"/>
              </a:buClr>
              <a:buSzPts val="950"/>
              <a:buFont typeface="Calibri"/>
              <a:buNone/>
            </a:pPr>
            <a:r>
              <a:rPr b="0" i="1" lang="en-US" sz="950" u="none" cap="none" strike="noStrike">
                <a:solidFill>
                  <a:srgbClr val="5C6B86"/>
                </a:solidFill>
                <a:latin typeface="Calibri"/>
                <a:ea typeface="Calibri"/>
                <a:cs typeface="Calibri"/>
                <a:sym typeface="Calibri"/>
              </a:rPr>
              <a:t>Predicted vs observed satellite track in a telescope field.</a:t>
            </a:r>
            <a:endParaRPr b="0" i="0" sz="950" u="none" cap="none" strike="noStrike">
              <a:solidFill>
                <a:schemeClr val="dk1"/>
              </a:solidFill>
              <a:latin typeface="Calibri"/>
              <a:ea typeface="Calibri"/>
              <a:cs typeface="Calibri"/>
              <a:sym typeface="Calibri"/>
            </a:endParaRPr>
          </a:p>
        </p:txBody>
      </p:sp>
      <p:sp>
        <p:nvSpPr>
          <p:cNvPr id="196" name="Google Shape;196;p10"/>
          <p:cNvSpPr/>
          <p:nvPr/>
        </p:nvSpPr>
        <p:spPr>
          <a:xfrm>
            <a:off x="502920" y="6437376"/>
            <a:ext cx="365760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1000"/>
              <a:buFont typeface="Calibri"/>
              <a:buNone/>
            </a:pPr>
            <a:r>
              <a:rPr b="1" i="0" lang="en-US" sz="1000" u="none" cap="none" strike="noStrike">
                <a:solidFill>
                  <a:srgbClr val="152042"/>
                </a:solidFill>
                <a:latin typeface="Calibri"/>
                <a:ea typeface="Calibri"/>
                <a:cs typeface="Calibri"/>
                <a:sym typeface="Calibri"/>
              </a:rPr>
              <a:t>IAU CPS</a:t>
            </a:r>
            <a:r>
              <a:rPr b="0" i="0" lang="en-US" sz="1000" u="none" cap="none" strike="noStrike">
                <a:solidFill>
                  <a:srgbClr val="5C6B86"/>
                </a:solidFill>
                <a:latin typeface="Calibri"/>
                <a:ea typeface="Calibri"/>
                <a:cs typeface="Calibri"/>
                <a:sym typeface="Calibri"/>
              </a:rPr>
              <a:t>  ·  cps.iau.org</a:t>
            </a:r>
            <a:endParaRPr b="0" i="0" sz="1000" u="none" cap="none" strike="noStrike">
              <a:solidFill>
                <a:schemeClr val="dk1"/>
              </a:solidFill>
              <a:latin typeface="Calibri"/>
              <a:ea typeface="Calibri"/>
              <a:cs typeface="Calibri"/>
              <a:sym typeface="Calibri"/>
            </a:endParaRPr>
          </a:p>
        </p:txBody>
      </p:sp>
      <p:pic>
        <p:nvPicPr>
          <p:cNvPr descr="/tmp/work/assets/hosts_dark.png" id="197" name="Google Shape;197;p10"/>
          <p:cNvPicPr preferRelativeResize="0"/>
          <p:nvPr/>
        </p:nvPicPr>
        <p:blipFill rotWithShape="1">
          <a:blip r:embed="rId5">
            <a:alphaModFix/>
          </a:blip>
          <a:srcRect b="0" l="0" r="0" t="0"/>
          <a:stretch/>
        </p:blipFill>
        <p:spPr>
          <a:xfrm>
            <a:off x="9930384" y="6419088"/>
            <a:ext cx="1755648" cy="312725"/>
          </a:xfrm>
          <a:prstGeom prst="rect">
            <a:avLst/>
          </a:prstGeom>
          <a:noFill/>
          <a:ln>
            <a:noFill/>
          </a:ln>
        </p:spPr>
      </p:pic>
      <p:sp>
        <p:nvSpPr>
          <p:cNvPr id="198" name="Google Shape;198;p10"/>
          <p:cNvSpPr/>
          <p:nvPr/>
        </p:nvSpPr>
        <p:spPr>
          <a:xfrm>
            <a:off x="9144000" y="6437376"/>
            <a:ext cx="640080" cy="29260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6B86"/>
              </a:buClr>
              <a:buSzPts val="1000"/>
              <a:buFont typeface="Calibri"/>
              <a:buNone/>
            </a:pPr>
            <a:r>
              <a:rPr b="0" i="0" lang="en-US" sz="1000" u="none" cap="none" strike="noStrike">
                <a:solidFill>
                  <a:srgbClr val="5C6B86"/>
                </a:solidFill>
                <a:latin typeface="Calibri"/>
                <a:ea typeface="Calibri"/>
                <a:cs typeface="Calibri"/>
                <a:sym typeface="Calibri"/>
              </a:rPr>
              <a:t>9</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3" name="Shape 203"/>
        <p:cNvGrpSpPr/>
        <p:nvPr/>
      </p:nvGrpSpPr>
      <p:grpSpPr>
        <a:xfrm>
          <a:off x="0" y="0"/>
          <a:ext cx="0" cy="0"/>
          <a:chOff x="0" y="0"/>
          <a:chExt cx="0" cy="0"/>
        </a:xfrm>
      </p:grpSpPr>
      <p:pic>
        <p:nvPicPr>
          <p:cNvPr descr="/tmp/work/assets/cps_color.png" id="204" name="Google Shape;204;p11"/>
          <p:cNvPicPr preferRelativeResize="0"/>
          <p:nvPr/>
        </p:nvPicPr>
        <p:blipFill rotWithShape="1">
          <a:blip r:embed="rId3">
            <a:alphaModFix/>
          </a:blip>
          <a:srcRect b="0" l="0" r="0" t="0"/>
          <a:stretch/>
        </p:blipFill>
        <p:spPr>
          <a:xfrm>
            <a:off x="502920" y="384048"/>
            <a:ext cx="658368" cy="658368"/>
          </a:xfrm>
          <a:prstGeom prst="rect">
            <a:avLst/>
          </a:prstGeom>
          <a:noFill/>
          <a:ln>
            <a:noFill/>
          </a:ln>
        </p:spPr>
      </p:pic>
      <p:sp>
        <p:nvSpPr>
          <p:cNvPr id="205" name="Google Shape;205;p11"/>
          <p:cNvSpPr/>
          <p:nvPr/>
        </p:nvSpPr>
        <p:spPr>
          <a:xfrm>
            <a:off x="1298448" y="384048"/>
            <a:ext cx="100584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8FB0"/>
              </a:buClr>
              <a:buSzPts val="1250"/>
              <a:buFont typeface="Calibri"/>
              <a:buNone/>
            </a:pPr>
            <a:r>
              <a:rPr b="1" i="0" lang="en-US" sz="1250" u="none" cap="none" strike="noStrike">
                <a:solidFill>
                  <a:srgbClr val="1C8FB0"/>
                </a:solidFill>
                <a:latin typeface="Calibri"/>
                <a:ea typeface="Calibri"/>
                <a:cs typeface="Calibri"/>
                <a:sym typeface="Calibri"/>
              </a:rPr>
              <a:t>PROTECTION  ·  POLICY</a:t>
            </a:r>
            <a:endParaRPr b="0" i="0" sz="1250" u="none" cap="none" strike="noStrike">
              <a:solidFill>
                <a:schemeClr val="dk1"/>
              </a:solidFill>
              <a:latin typeface="Calibri"/>
              <a:ea typeface="Calibri"/>
              <a:cs typeface="Calibri"/>
              <a:sym typeface="Calibri"/>
            </a:endParaRPr>
          </a:p>
        </p:txBody>
      </p:sp>
      <p:sp>
        <p:nvSpPr>
          <p:cNvPr id="206" name="Google Shape;206;p11"/>
          <p:cNvSpPr/>
          <p:nvPr/>
        </p:nvSpPr>
        <p:spPr>
          <a:xfrm>
            <a:off x="1298448" y="658368"/>
            <a:ext cx="10241280" cy="868680"/>
          </a:xfrm>
          <a:prstGeom prst="rect">
            <a:avLst/>
          </a:prstGeom>
          <a:noFill/>
          <a:ln>
            <a:noFill/>
          </a:ln>
        </p:spPr>
        <p:txBody>
          <a:bodyPr anchorCtr="0" anchor="t" bIns="0" lIns="0" spcFirstLastPara="1" rIns="0" wrap="square" tIns="0">
            <a:noAutofit/>
          </a:bodyPr>
          <a:lstStyle/>
          <a:p>
            <a:pPr indent="0" lvl="0" marL="0" marR="0" rtl="0" algn="l">
              <a:lnSpc>
                <a:spcPct val="106451"/>
              </a:lnSpc>
              <a:spcBef>
                <a:spcPts val="0"/>
              </a:spcBef>
              <a:spcAft>
                <a:spcPts val="0"/>
              </a:spcAft>
              <a:buClr>
                <a:srgbClr val="152042"/>
              </a:buClr>
              <a:buSzPts val="3100"/>
              <a:buFont typeface="Calibri"/>
              <a:buNone/>
            </a:pPr>
            <a:r>
              <a:rPr b="1" i="0" lang="en-US" sz="3100" u="none" cap="none" strike="noStrike">
                <a:solidFill>
                  <a:srgbClr val="152042"/>
                </a:solidFill>
                <a:latin typeface="Calibri"/>
                <a:ea typeface="Calibri"/>
                <a:cs typeface="Calibri"/>
                <a:sym typeface="Calibri"/>
              </a:rPr>
              <a:t>Protecting the spectrum: the ITU &amp; the UN</a:t>
            </a:r>
            <a:endParaRPr b="0" i="0" sz="3100" u="none" cap="none" strike="noStrike">
              <a:solidFill>
                <a:schemeClr val="dk1"/>
              </a:solidFill>
              <a:latin typeface="Calibri"/>
              <a:ea typeface="Calibri"/>
              <a:cs typeface="Calibri"/>
              <a:sym typeface="Calibri"/>
            </a:endParaRPr>
          </a:p>
        </p:txBody>
      </p:sp>
      <p:sp>
        <p:nvSpPr>
          <p:cNvPr id="207" name="Google Shape;207;p11"/>
          <p:cNvSpPr/>
          <p:nvPr/>
        </p:nvSpPr>
        <p:spPr>
          <a:xfrm>
            <a:off x="502920" y="1783080"/>
            <a:ext cx="5486400" cy="4069080"/>
          </a:xfrm>
          <a:prstGeom prst="roundRect">
            <a:avLst>
              <a:gd fmla="val 2247" name="adj"/>
            </a:avLst>
          </a:prstGeom>
          <a:solidFill>
            <a:srgbClr val="F3F6FB"/>
          </a:solidFill>
          <a:ln cap="flat" cmpd="sng" w="12700">
            <a:solidFill>
              <a:srgbClr val="E4ECF6"/>
            </a:solidFill>
            <a:prstDash val="solid"/>
            <a:round/>
            <a:headEnd len="sm" w="sm" type="none"/>
            <a:tailEnd len="sm" w="sm" type="none"/>
          </a:ln>
          <a:effectLst>
            <a:outerShdw blurRad="88900" rotWithShape="0" algn="bl" dir="5400000" dist="25400">
              <a:srgbClr val="000000">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work/assets/fig_itu.png" id="208" name="Google Shape;208;p11"/>
          <p:cNvPicPr preferRelativeResize="0"/>
          <p:nvPr/>
        </p:nvPicPr>
        <p:blipFill rotWithShape="1">
          <a:blip r:embed="rId4">
            <a:alphaModFix/>
          </a:blip>
          <a:srcRect b="0" l="0" r="0" t="0"/>
          <a:stretch/>
        </p:blipFill>
        <p:spPr>
          <a:xfrm>
            <a:off x="822960" y="2103120"/>
            <a:ext cx="914400" cy="1005840"/>
          </a:xfrm>
          <a:prstGeom prst="rect">
            <a:avLst/>
          </a:prstGeom>
          <a:noFill/>
          <a:ln>
            <a:noFill/>
          </a:ln>
        </p:spPr>
      </p:pic>
      <p:sp>
        <p:nvSpPr>
          <p:cNvPr id="209" name="Google Shape;209;p11"/>
          <p:cNvSpPr/>
          <p:nvPr/>
        </p:nvSpPr>
        <p:spPr>
          <a:xfrm>
            <a:off x="1874520" y="2194560"/>
            <a:ext cx="36576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2200"/>
              <a:buFont typeface="Calibri"/>
              <a:buNone/>
            </a:pPr>
            <a:r>
              <a:rPr b="1" i="0" lang="en-US" sz="2200" u="none" cap="none" strike="noStrike">
                <a:solidFill>
                  <a:srgbClr val="152042"/>
                </a:solidFill>
                <a:latin typeface="Calibri"/>
                <a:ea typeface="Calibri"/>
                <a:cs typeface="Calibri"/>
                <a:sym typeface="Calibri"/>
              </a:rPr>
              <a:t>ITU</a:t>
            </a:r>
            <a:endParaRPr b="0" i="0" sz="2200" u="none" cap="none" strike="noStrike">
              <a:solidFill>
                <a:schemeClr val="dk1"/>
              </a:solidFill>
              <a:latin typeface="Calibri"/>
              <a:ea typeface="Calibri"/>
              <a:cs typeface="Calibri"/>
              <a:sym typeface="Calibri"/>
            </a:endParaRPr>
          </a:p>
        </p:txBody>
      </p:sp>
      <p:sp>
        <p:nvSpPr>
          <p:cNvPr id="210" name="Google Shape;210;p11"/>
          <p:cNvSpPr/>
          <p:nvPr/>
        </p:nvSpPr>
        <p:spPr>
          <a:xfrm>
            <a:off x="1874520" y="2697480"/>
            <a:ext cx="3840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C6B86"/>
              </a:buClr>
              <a:buSzPts val="1200"/>
              <a:buFont typeface="Calibri"/>
              <a:buNone/>
            </a:pPr>
            <a:r>
              <a:rPr b="0" i="1" lang="en-US" sz="1200" u="none" cap="none" strike="noStrike">
                <a:solidFill>
                  <a:srgbClr val="5C6B86"/>
                </a:solidFill>
                <a:latin typeface="Calibri"/>
                <a:ea typeface="Calibri"/>
                <a:cs typeface="Calibri"/>
                <a:sym typeface="Calibri"/>
              </a:rPr>
              <a:t>Where radio spectrum is actually governed</a:t>
            </a:r>
            <a:endParaRPr b="0" i="0" sz="1200" u="none" cap="none" strike="noStrike">
              <a:solidFill>
                <a:schemeClr val="dk1"/>
              </a:solidFill>
              <a:latin typeface="Calibri"/>
              <a:ea typeface="Calibri"/>
              <a:cs typeface="Calibri"/>
              <a:sym typeface="Calibri"/>
            </a:endParaRPr>
          </a:p>
        </p:txBody>
      </p:sp>
      <p:sp>
        <p:nvSpPr>
          <p:cNvPr id="211" name="Google Shape;211;p11"/>
          <p:cNvSpPr/>
          <p:nvPr/>
        </p:nvSpPr>
        <p:spPr>
          <a:xfrm>
            <a:off x="822960" y="3383280"/>
            <a:ext cx="4846320" cy="2286000"/>
          </a:xfrm>
          <a:prstGeom prst="rect">
            <a:avLst/>
          </a:prstGeom>
          <a:noFill/>
          <a:ln>
            <a:noFill/>
          </a:ln>
        </p:spPr>
        <p:txBody>
          <a:bodyPr anchorCtr="0" anchor="t" bIns="0" lIns="0" spcFirstLastPara="1" rIns="0" wrap="square" tIns="0">
            <a:noAutofit/>
          </a:bodyPr>
          <a:lstStyle/>
          <a:p>
            <a:pPr indent="-203200" lvl="0" marL="203200" marR="0" rtl="0" algn="l">
              <a:lnSpc>
                <a:spcPct val="117999"/>
              </a:lnSpc>
              <a:spcBef>
                <a:spcPts val="0"/>
              </a:spcBef>
              <a:spcAft>
                <a:spcPts val="0"/>
              </a:spcAft>
              <a:buClr>
                <a:srgbClr val="12677E"/>
              </a:buClr>
              <a:buSzPts val="1250"/>
              <a:buFont typeface="Calibri"/>
              <a:buChar char="•"/>
            </a:pPr>
            <a:r>
              <a:rPr b="1" i="0" lang="en-US" sz="1250" u="none" cap="none" strike="noStrike">
                <a:solidFill>
                  <a:srgbClr val="12677E"/>
                </a:solidFill>
                <a:latin typeface="Calibri"/>
                <a:ea typeface="Calibri"/>
                <a:cs typeface="Calibri"/>
                <a:sym typeface="Calibri"/>
              </a:rPr>
              <a:t>WRC-27 AI 1.16: impacts on RAS bands &amp; Radio Quiet Zones from satellite systems.</a:t>
            </a:r>
            <a:endParaRPr b="0" i="0" sz="1250" u="none" cap="none" strike="noStrike">
              <a:solidFill>
                <a:schemeClr val="dk1"/>
              </a:solidFill>
              <a:latin typeface="Calibri"/>
              <a:ea typeface="Calibri"/>
              <a:cs typeface="Calibri"/>
              <a:sym typeface="Calibri"/>
            </a:endParaRPr>
          </a:p>
          <a:p>
            <a:pPr indent="-203200" lvl="0" marL="203200" marR="0" rtl="0" algn="l">
              <a:lnSpc>
                <a:spcPct val="117999"/>
              </a:lnSpc>
              <a:spcBef>
                <a:spcPts val="800"/>
              </a:spcBef>
              <a:spcAft>
                <a:spcPts val="0"/>
              </a:spcAft>
              <a:buClr>
                <a:srgbClr val="23304D"/>
              </a:buClr>
              <a:buSzPts val="1250"/>
              <a:buFont typeface="Calibri"/>
              <a:buChar char="•"/>
            </a:pPr>
            <a:r>
              <a:rPr b="0" i="0" lang="en-US" sz="1250" u="none" cap="none" strike="noStrike">
                <a:solidFill>
                  <a:srgbClr val="23304D"/>
                </a:solidFill>
                <a:latin typeface="Calibri"/>
                <a:ea typeface="Calibri"/>
                <a:cs typeface="Calibri"/>
                <a:sym typeface="Calibri"/>
              </a:rPr>
              <a:t>AI 1.18: EESS and RAS above 76 GHz.</a:t>
            </a:r>
            <a:endParaRPr b="0" i="0" sz="1250" u="none" cap="none" strike="noStrike">
              <a:solidFill>
                <a:schemeClr val="dk1"/>
              </a:solidFill>
              <a:latin typeface="Calibri"/>
              <a:ea typeface="Calibri"/>
              <a:cs typeface="Calibri"/>
              <a:sym typeface="Calibri"/>
            </a:endParaRPr>
          </a:p>
          <a:p>
            <a:pPr indent="-203200" lvl="0" marL="203200" marR="0" rtl="0" algn="l">
              <a:lnSpc>
                <a:spcPct val="117999"/>
              </a:lnSpc>
              <a:spcBef>
                <a:spcPts val="800"/>
              </a:spcBef>
              <a:spcAft>
                <a:spcPts val="0"/>
              </a:spcAft>
              <a:buClr>
                <a:srgbClr val="23304D"/>
              </a:buClr>
              <a:buSzPts val="1250"/>
              <a:buFont typeface="Calibri"/>
              <a:buChar char="•"/>
            </a:pPr>
            <a:r>
              <a:rPr b="0" i="0" lang="en-US" sz="1250" u="none" cap="none" strike="noStrike">
                <a:solidFill>
                  <a:srgbClr val="23304D"/>
                </a:solidFill>
                <a:latin typeface="Calibri"/>
                <a:ea typeface="Calibri"/>
                <a:cs typeface="Calibri"/>
                <a:sym typeface="Calibri"/>
              </a:rPr>
              <a:t>Ongoing UEMR report (Working Party 7D).</a:t>
            </a:r>
            <a:endParaRPr b="0" i="0" sz="1250" u="none" cap="none" strike="noStrike">
              <a:solidFill>
                <a:schemeClr val="dk1"/>
              </a:solidFill>
              <a:latin typeface="Calibri"/>
              <a:ea typeface="Calibri"/>
              <a:cs typeface="Calibri"/>
              <a:sym typeface="Calibri"/>
            </a:endParaRPr>
          </a:p>
          <a:p>
            <a:pPr indent="-203200" lvl="0" marL="203200" marR="0" rtl="0" algn="l">
              <a:lnSpc>
                <a:spcPct val="117999"/>
              </a:lnSpc>
              <a:spcBef>
                <a:spcPts val="800"/>
              </a:spcBef>
              <a:spcAft>
                <a:spcPts val="0"/>
              </a:spcAft>
              <a:buClr>
                <a:srgbClr val="23304D"/>
              </a:buClr>
              <a:buSzPts val="1250"/>
              <a:buFont typeface="Calibri"/>
              <a:buChar char="•"/>
            </a:pPr>
            <a:r>
              <a:rPr b="0" i="0" lang="en-US" sz="1250" u="none" cap="none" strike="noStrike">
                <a:solidFill>
                  <a:srgbClr val="23304D"/>
                </a:solidFill>
                <a:latin typeface="Calibri"/>
                <a:ea typeface="Calibri"/>
                <a:cs typeface="Calibri"/>
                <a:sym typeface="Calibri"/>
              </a:rPr>
              <a:t>Resolutions 219 &amp; ITU-R 74: sustainable use of spectrum and orbits.</a:t>
            </a:r>
            <a:endParaRPr b="0" i="0" sz="1250" u="none" cap="none" strike="noStrike">
              <a:solidFill>
                <a:schemeClr val="dk1"/>
              </a:solidFill>
              <a:latin typeface="Calibri"/>
              <a:ea typeface="Calibri"/>
              <a:cs typeface="Calibri"/>
              <a:sym typeface="Calibri"/>
            </a:endParaRPr>
          </a:p>
        </p:txBody>
      </p:sp>
      <p:sp>
        <p:nvSpPr>
          <p:cNvPr id="212" name="Google Shape;212;p11"/>
          <p:cNvSpPr/>
          <p:nvPr/>
        </p:nvSpPr>
        <p:spPr>
          <a:xfrm>
            <a:off x="6263640" y="1783080"/>
            <a:ext cx="5486400" cy="4069080"/>
          </a:xfrm>
          <a:prstGeom prst="roundRect">
            <a:avLst>
              <a:gd fmla="val 2247" name="adj"/>
            </a:avLst>
          </a:prstGeom>
          <a:solidFill>
            <a:srgbClr val="F3F6FB"/>
          </a:solidFill>
          <a:ln cap="flat" cmpd="sng" w="12700">
            <a:solidFill>
              <a:srgbClr val="E4ECF6"/>
            </a:solidFill>
            <a:prstDash val="solid"/>
            <a:round/>
            <a:headEnd len="sm" w="sm" type="none"/>
            <a:tailEnd len="sm" w="sm" type="none"/>
          </a:ln>
          <a:effectLst>
            <a:outerShdw blurRad="88900" rotWithShape="0" algn="bl" dir="5400000" dist="25400">
              <a:srgbClr val="000000">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work/assets/fig_copuos.png" id="213" name="Google Shape;213;p11"/>
          <p:cNvPicPr preferRelativeResize="0"/>
          <p:nvPr/>
        </p:nvPicPr>
        <p:blipFill rotWithShape="1">
          <a:blip r:embed="rId5">
            <a:alphaModFix/>
          </a:blip>
          <a:srcRect b="0" l="0" r="0" t="0"/>
          <a:stretch/>
        </p:blipFill>
        <p:spPr>
          <a:xfrm>
            <a:off x="6537960" y="2194560"/>
            <a:ext cx="1234440" cy="822960"/>
          </a:xfrm>
          <a:prstGeom prst="rect">
            <a:avLst/>
          </a:prstGeom>
          <a:noFill/>
          <a:ln>
            <a:noFill/>
          </a:ln>
        </p:spPr>
      </p:pic>
      <p:sp>
        <p:nvSpPr>
          <p:cNvPr id="214" name="Google Shape;214;p11"/>
          <p:cNvSpPr/>
          <p:nvPr/>
        </p:nvSpPr>
        <p:spPr>
          <a:xfrm>
            <a:off x="7909560" y="2194560"/>
            <a:ext cx="36576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2200"/>
              <a:buFont typeface="Calibri"/>
              <a:buNone/>
            </a:pPr>
            <a:r>
              <a:rPr b="1" i="0" lang="en-US" sz="2200" u="none" cap="none" strike="noStrike">
                <a:solidFill>
                  <a:srgbClr val="152042"/>
                </a:solidFill>
                <a:latin typeface="Calibri"/>
                <a:ea typeface="Calibri"/>
                <a:cs typeface="Calibri"/>
                <a:sym typeface="Calibri"/>
              </a:rPr>
              <a:t>UN COPUOS</a:t>
            </a:r>
            <a:endParaRPr b="0" i="0" sz="2200" u="none" cap="none" strike="noStrike">
              <a:solidFill>
                <a:schemeClr val="dk1"/>
              </a:solidFill>
              <a:latin typeface="Calibri"/>
              <a:ea typeface="Calibri"/>
              <a:cs typeface="Calibri"/>
              <a:sym typeface="Calibri"/>
            </a:endParaRPr>
          </a:p>
        </p:txBody>
      </p:sp>
      <p:sp>
        <p:nvSpPr>
          <p:cNvPr id="215" name="Google Shape;215;p11"/>
          <p:cNvSpPr/>
          <p:nvPr/>
        </p:nvSpPr>
        <p:spPr>
          <a:xfrm>
            <a:off x="7909560" y="2697480"/>
            <a:ext cx="3657600" cy="365760"/>
          </a:xfrm>
          <a:prstGeom prst="rect">
            <a:avLst/>
          </a:prstGeom>
          <a:noFill/>
          <a:ln>
            <a:noFill/>
          </a:ln>
        </p:spPr>
        <p:txBody>
          <a:bodyPr anchorCtr="0" anchor="t" bIns="0" lIns="0" spcFirstLastPara="1" rIns="0" wrap="square" tIns="0">
            <a:noAutofit/>
          </a:bodyPr>
          <a:lstStyle/>
          <a:p>
            <a:pPr indent="0" lvl="0" marL="0" marR="0" rtl="0" algn="l">
              <a:lnSpc>
                <a:spcPct val="116666"/>
              </a:lnSpc>
              <a:spcBef>
                <a:spcPts val="0"/>
              </a:spcBef>
              <a:spcAft>
                <a:spcPts val="0"/>
              </a:spcAft>
              <a:buClr>
                <a:srgbClr val="5C6B86"/>
              </a:buClr>
              <a:buSzPts val="1200"/>
              <a:buFont typeface="Calibri"/>
              <a:buNone/>
            </a:pPr>
            <a:r>
              <a:rPr b="0" i="1" lang="en-US" sz="1200" u="none" cap="none" strike="noStrike">
                <a:solidFill>
                  <a:srgbClr val="5C6B86"/>
                </a:solidFill>
                <a:latin typeface="Calibri"/>
                <a:ea typeface="Calibri"/>
                <a:cs typeface="Calibri"/>
                <a:sym typeface="Calibri"/>
              </a:rPr>
              <a:t>Committee on the Peaceful Uses of Outer Space</a:t>
            </a:r>
            <a:endParaRPr b="0" i="0" sz="1200" u="none" cap="none" strike="noStrike">
              <a:solidFill>
                <a:schemeClr val="dk1"/>
              </a:solidFill>
              <a:latin typeface="Calibri"/>
              <a:ea typeface="Calibri"/>
              <a:cs typeface="Calibri"/>
              <a:sym typeface="Calibri"/>
            </a:endParaRPr>
          </a:p>
        </p:txBody>
      </p:sp>
      <p:sp>
        <p:nvSpPr>
          <p:cNvPr id="216" name="Google Shape;216;p11"/>
          <p:cNvSpPr/>
          <p:nvPr/>
        </p:nvSpPr>
        <p:spPr>
          <a:xfrm>
            <a:off x="6583680" y="3383280"/>
            <a:ext cx="4846320" cy="2286000"/>
          </a:xfrm>
          <a:prstGeom prst="rect">
            <a:avLst/>
          </a:prstGeom>
          <a:noFill/>
          <a:ln>
            <a:noFill/>
          </a:ln>
        </p:spPr>
        <p:txBody>
          <a:bodyPr anchorCtr="0" anchor="t" bIns="0" lIns="0" spcFirstLastPara="1" rIns="0" wrap="square" tIns="0">
            <a:noAutofit/>
          </a:bodyPr>
          <a:lstStyle/>
          <a:p>
            <a:pPr indent="-203200" lvl="0" marL="203200" marR="0" rtl="0" algn="l">
              <a:lnSpc>
                <a:spcPct val="117999"/>
              </a:lnSpc>
              <a:spcBef>
                <a:spcPts val="0"/>
              </a:spcBef>
              <a:spcAft>
                <a:spcPts val="0"/>
              </a:spcAft>
              <a:buClr>
                <a:srgbClr val="23304D"/>
              </a:buClr>
              <a:buSzPts val="1250"/>
              <a:buFont typeface="Calibri"/>
              <a:buChar char="•"/>
            </a:pPr>
            <a:r>
              <a:rPr b="0" i="0" lang="en-US" sz="1250" u="none" cap="none" strike="noStrike">
                <a:solidFill>
                  <a:srgbClr val="23304D"/>
                </a:solidFill>
                <a:latin typeface="Calibri"/>
                <a:ea typeface="Calibri"/>
                <a:cs typeface="Calibri"/>
                <a:sym typeface="Calibri"/>
              </a:rPr>
              <a:t>Dark &amp; Quiet Skies is now an agenda item at the Scientific &amp; Technical Subcommittee.</a:t>
            </a:r>
            <a:endParaRPr b="0" i="0" sz="1250" u="none" cap="none" strike="noStrike">
              <a:solidFill>
                <a:schemeClr val="dk1"/>
              </a:solidFill>
              <a:latin typeface="Calibri"/>
              <a:ea typeface="Calibri"/>
              <a:cs typeface="Calibri"/>
              <a:sym typeface="Calibri"/>
            </a:endParaRPr>
          </a:p>
          <a:p>
            <a:pPr indent="-203200" lvl="0" marL="203200" marR="0" rtl="0" algn="l">
              <a:lnSpc>
                <a:spcPct val="117999"/>
              </a:lnSpc>
              <a:spcBef>
                <a:spcPts val="800"/>
              </a:spcBef>
              <a:spcAft>
                <a:spcPts val="0"/>
              </a:spcAft>
              <a:buClr>
                <a:srgbClr val="23304D"/>
              </a:buClr>
              <a:buSzPts val="1250"/>
              <a:buFont typeface="Calibri"/>
              <a:buChar char="•"/>
            </a:pPr>
            <a:r>
              <a:rPr b="0" i="0" lang="en-US" sz="1250" u="none" cap="none" strike="noStrike">
                <a:solidFill>
                  <a:srgbClr val="23304D"/>
                </a:solidFill>
                <a:latin typeface="Calibri"/>
                <a:ea typeface="Calibri"/>
                <a:cs typeface="Calibri"/>
                <a:sym typeface="Calibri"/>
              </a:rPr>
              <a:t>A "Group of Friends for Dark and Quiet Skies" promotes awareness and best practice.</a:t>
            </a:r>
            <a:endParaRPr b="0" i="0" sz="1250" u="none" cap="none" strike="noStrike">
              <a:solidFill>
                <a:schemeClr val="dk1"/>
              </a:solidFill>
              <a:latin typeface="Calibri"/>
              <a:ea typeface="Calibri"/>
              <a:cs typeface="Calibri"/>
              <a:sym typeface="Calibri"/>
            </a:endParaRPr>
          </a:p>
          <a:p>
            <a:pPr indent="-203200" lvl="0" marL="203200" marR="0" rtl="0" algn="l">
              <a:lnSpc>
                <a:spcPct val="117999"/>
              </a:lnSpc>
              <a:spcBef>
                <a:spcPts val="800"/>
              </a:spcBef>
              <a:spcAft>
                <a:spcPts val="0"/>
              </a:spcAft>
              <a:buClr>
                <a:srgbClr val="152042"/>
              </a:buClr>
              <a:buSzPts val="1250"/>
              <a:buFont typeface="Calibri"/>
              <a:buChar char="•"/>
            </a:pPr>
            <a:r>
              <a:rPr b="1" i="0" lang="en-US" sz="1250" u="none" cap="none" strike="noStrike">
                <a:solidFill>
                  <a:srgbClr val="152042"/>
                </a:solidFill>
                <a:latin typeface="Calibri"/>
                <a:ea typeface="Calibri"/>
                <a:cs typeface="Calibri"/>
                <a:sym typeface="Calibri"/>
              </a:rPr>
              <a:t>National measures are emerging — including Switzerland's Space Sustainability Rating.</a:t>
            </a:r>
            <a:endParaRPr b="0" i="0" sz="1250" u="none" cap="none" strike="noStrike">
              <a:solidFill>
                <a:schemeClr val="dk1"/>
              </a:solidFill>
              <a:latin typeface="Calibri"/>
              <a:ea typeface="Calibri"/>
              <a:cs typeface="Calibri"/>
              <a:sym typeface="Calibri"/>
            </a:endParaRPr>
          </a:p>
        </p:txBody>
      </p:sp>
      <p:sp>
        <p:nvSpPr>
          <p:cNvPr id="217" name="Google Shape;217;p11"/>
          <p:cNvSpPr/>
          <p:nvPr/>
        </p:nvSpPr>
        <p:spPr>
          <a:xfrm>
            <a:off x="502920" y="6437376"/>
            <a:ext cx="365760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1000"/>
              <a:buFont typeface="Calibri"/>
              <a:buNone/>
            </a:pPr>
            <a:r>
              <a:rPr b="1" i="0" lang="en-US" sz="1000" u="none" cap="none" strike="noStrike">
                <a:solidFill>
                  <a:srgbClr val="152042"/>
                </a:solidFill>
                <a:latin typeface="Calibri"/>
                <a:ea typeface="Calibri"/>
                <a:cs typeface="Calibri"/>
                <a:sym typeface="Calibri"/>
              </a:rPr>
              <a:t>IAU CPS</a:t>
            </a:r>
            <a:r>
              <a:rPr b="0" i="0" lang="en-US" sz="1000" u="none" cap="none" strike="noStrike">
                <a:solidFill>
                  <a:srgbClr val="5C6B86"/>
                </a:solidFill>
                <a:latin typeface="Calibri"/>
                <a:ea typeface="Calibri"/>
                <a:cs typeface="Calibri"/>
                <a:sym typeface="Calibri"/>
              </a:rPr>
              <a:t>  ·  cps.iau.org</a:t>
            </a:r>
            <a:endParaRPr b="0" i="0" sz="1000" u="none" cap="none" strike="noStrike">
              <a:solidFill>
                <a:schemeClr val="dk1"/>
              </a:solidFill>
              <a:latin typeface="Calibri"/>
              <a:ea typeface="Calibri"/>
              <a:cs typeface="Calibri"/>
              <a:sym typeface="Calibri"/>
            </a:endParaRPr>
          </a:p>
        </p:txBody>
      </p:sp>
      <p:pic>
        <p:nvPicPr>
          <p:cNvPr descr="/tmp/work/assets/hosts_dark.png" id="218" name="Google Shape;218;p11"/>
          <p:cNvPicPr preferRelativeResize="0"/>
          <p:nvPr/>
        </p:nvPicPr>
        <p:blipFill rotWithShape="1">
          <a:blip r:embed="rId6">
            <a:alphaModFix/>
          </a:blip>
          <a:srcRect b="0" l="0" r="0" t="0"/>
          <a:stretch/>
        </p:blipFill>
        <p:spPr>
          <a:xfrm>
            <a:off x="9930384" y="6419088"/>
            <a:ext cx="1755648" cy="312725"/>
          </a:xfrm>
          <a:prstGeom prst="rect">
            <a:avLst/>
          </a:prstGeom>
          <a:noFill/>
          <a:ln>
            <a:noFill/>
          </a:ln>
        </p:spPr>
      </p:pic>
      <p:sp>
        <p:nvSpPr>
          <p:cNvPr id="219" name="Google Shape;219;p11"/>
          <p:cNvSpPr/>
          <p:nvPr/>
        </p:nvSpPr>
        <p:spPr>
          <a:xfrm>
            <a:off x="9144000" y="6437376"/>
            <a:ext cx="640080" cy="29260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6B86"/>
              </a:buClr>
              <a:buSzPts val="1000"/>
              <a:buFont typeface="Calibri"/>
              <a:buNone/>
            </a:pPr>
            <a:r>
              <a:rPr b="0" i="0" lang="en-US" sz="1000" u="none" cap="none" strike="noStrike">
                <a:solidFill>
                  <a:srgbClr val="5C6B86"/>
                </a:solidFill>
                <a:latin typeface="Calibri"/>
                <a:ea typeface="Calibri"/>
                <a:cs typeface="Calibri"/>
                <a:sym typeface="Calibri"/>
              </a:rPr>
              <a:t>10</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4" name="Shape 224"/>
        <p:cNvGrpSpPr/>
        <p:nvPr/>
      </p:nvGrpSpPr>
      <p:grpSpPr>
        <a:xfrm>
          <a:off x="0" y="0"/>
          <a:ext cx="0" cy="0"/>
          <a:chOff x="0" y="0"/>
          <a:chExt cx="0" cy="0"/>
        </a:xfrm>
      </p:grpSpPr>
      <p:pic>
        <p:nvPicPr>
          <p:cNvPr descr="/tmp/work/assets/cps_color.png" id="225" name="Google Shape;225;p12"/>
          <p:cNvPicPr preferRelativeResize="0"/>
          <p:nvPr/>
        </p:nvPicPr>
        <p:blipFill rotWithShape="1">
          <a:blip r:embed="rId3">
            <a:alphaModFix/>
          </a:blip>
          <a:srcRect b="0" l="0" r="0" t="0"/>
          <a:stretch/>
        </p:blipFill>
        <p:spPr>
          <a:xfrm>
            <a:off x="502920" y="384048"/>
            <a:ext cx="658368" cy="658368"/>
          </a:xfrm>
          <a:prstGeom prst="rect">
            <a:avLst/>
          </a:prstGeom>
          <a:noFill/>
          <a:ln>
            <a:noFill/>
          </a:ln>
        </p:spPr>
      </p:pic>
      <p:sp>
        <p:nvSpPr>
          <p:cNvPr id="226" name="Google Shape;226;p12"/>
          <p:cNvSpPr/>
          <p:nvPr/>
        </p:nvSpPr>
        <p:spPr>
          <a:xfrm>
            <a:off x="1298448" y="384048"/>
            <a:ext cx="100584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8FB0"/>
              </a:buClr>
              <a:buSzPts val="1250"/>
              <a:buFont typeface="Calibri"/>
              <a:buNone/>
            </a:pPr>
            <a:r>
              <a:rPr b="1" i="0" lang="en-US" sz="1250" u="none" cap="none" strike="noStrike">
                <a:solidFill>
                  <a:srgbClr val="1C8FB0"/>
                </a:solidFill>
                <a:latin typeface="Calibri"/>
                <a:ea typeface="Calibri"/>
                <a:cs typeface="Calibri"/>
                <a:sym typeface="Calibri"/>
              </a:rPr>
              <a:t>GET INVOLVED</a:t>
            </a:r>
            <a:endParaRPr b="0" i="0" sz="1250" u="none" cap="none" strike="noStrike">
              <a:solidFill>
                <a:schemeClr val="dk1"/>
              </a:solidFill>
              <a:latin typeface="Calibri"/>
              <a:ea typeface="Calibri"/>
              <a:cs typeface="Calibri"/>
              <a:sym typeface="Calibri"/>
            </a:endParaRPr>
          </a:p>
        </p:txBody>
      </p:sp>
      <p:sp>
        <p:nvSpPr>
          <p:cNvPr id="227" name="Google Shape;227;p12"/>
          <p:cNvSpPr/>
          <p:nvPr/>
        </p:nvSpPr>
        <p:spPr>
          <a:xfrm>
            <a:off x="1298448" y="658368"/>
            <a:ext cx="10241280" cy="868680"/>
          </a:xfrm>
          <a:prstGeom prst="rect">
            <a:avLst/>
          </a:prstGeom>
          <a:noFill/>
          <a:ln>
            <a:noFill/>
          </a:ln>
        </p:spPr>
        <p:txBody>
          <a:bodyPr anchorCtr="0" anchor="t" bIns="0" lIns="0" spcFirstLastPara="1" rIns="0" wrap="square" tIns="0">
            <a:noAutofit/>
          </a:bodyPr>
          <a:lstStyle/>
          <a:p>
            <a:pPr indent="0" lvl="0" marL="0" marR="0" rtl="0" algn="l">
              <a:lnSpc>
                <a:spcPct val="106451"/>
              </a:lnSpc>
              <a:spcBef>
                <a:spcPts val="0"/>
              </a:spcBef>
              <a:spcAft>
                <a:spcPts val="0"/>
              </a:spcAft>
              <a:buClr>
                <a:srgbClr val="152042"/>
              </a:buClr>
              <a:buSzPts val="3100"/>
              <a:buFont typeface="Calibri"/>
              <a:buNone/>
            </a:pPr>
            <a:r>
              <a:rPr b="1" i="0" lang="en-US" sz="3100" u="none" cap="none" strike="noStrike">
                <a:solidFill>
                  <a:srgbClr val="152042"/>
                </a:solidFill>
                <a:latin typeface="Calibri"/>
                <a:ea typeface="Calibri"/>
                <a:cs typeface="Calibri"/>
                <a:sym typeface="Calibri"/>
              </a:rPr>
              <a:t>How the SKA community can help</a:t>
            </a:r>
            <a:endParaRPr b="0" i="0" sz="3100" u="none" cap="none" strike="noStrike">
              <a:solidFill>
                <a:schemeClr val="dk1"/>
              </a:solidFill>
              <a:latin typeface="Calibri"/>
              <a:ea typeface="Calibri"/>
              <a:cs typeface="Calibri"/>
              <a:sym typeface="Calibri"/>
            </a:endParaRPr>
          </a:p>
        </p:txBody>
      </p:sp>
      <p:sp>
        <p:nvSpPr>
          <p:cNvPr id="228" name="Google Shape;228;p12"/>
          <p:cNvSpPr/>
          <p:nvPr/>
        </p:nvSpPr>
        <p:spPr>
          <a:xfrm>
            <a:off x="502920" y="1828800"/>
            <a:ext cx="2743200" cy="3840480"/>
          </a:xfrm>
          <a:prstGeom prst="roundRect">
            <a:avLst>
              <a:gd fmla="val 3333" name="adj"/>
            </a:avLst>
          </a:prstGeom>
          <a:solidFill>
            <a:srgbClr val="F3F6FB"/>
          </a:solidFill>
          <a:ln cap="flat" cmpd="sng" w="12700">
            <a:solidFill>
              <a:srgbClr val="E4ECF6"/>
            </a:solidFill>
            <a:prstDash val="solid"/>
            <a:round/>
            <a:headEnd len="sm" w="sm" type="none"/>
            <a:tailEnd len="sm" w="sm" type="none"/>
          </a:ln>
          <a:effectLst>
            <a:outerShdw blurRad="88900" rotWithShape="0" algn="bl" dir="5400000" dist="25400">
              <a:srgbClr val="000000">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2"/>
          <p:cNvSpPr/>
          <p:nvPr/>
        </p:nvSpPr>
        <p:spPr>
          <a:xfrm>
            <a:off x="795528" y="2139696"/>
            <a:ext cx="566928" cy="566928"/>
          </a:xfrm>
          <a:prstGeom prst="ellipse">
            <a:avLst/>
          </a:prstGeom>
          <a:solidFill>
            <a:srgbClr val="1520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2"/>
          <p:cNvSpPr/>
          <p:nvPr/>
        </p:nvSpPr>
        <p:spPr>
          <a:xfrm>
            <a:off x="795528" y="2139696"/>
            <a:ext cx="566928" cy="56692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400"/>
              <a:buFont typeface="Calibri"/>
              <a:buNone/>
            </a:pPr>
            <a:r>
              <a:rPr b="1" i="0" lang="en-US" sz="2400" u="none" cap="none" strike="noStrike">
                <a:solidFill>
                  <a:srgbClr val="FFFFFF"/>
                </a:solidFill>
                <a:latin typeface="Calibri"/>
                <a:ea typeface="Calibri"/>
                <a:cs typeface="Calibri"/>
                <a:sym typeface="Calibri"/>
              </a:rPr>
              <a:t>1</a:t>
            </a:r>
            <a:endParaRPr b="0" i="0" sz="2400" u="none" cap="none" strike="noStrike">
              <a:solidFill>
                <a:schemeClr val="dk1"/>
              </a:solidFill>
              <a:latin typeface="Calibri"/>
              <a:ea typeface="Calibri"/>
              <a:cs typeface="Calibri"/>
              <a:sym typeface="Calibri"/>
            </a:endParaRPr>
          </a:p>
        </p:txBody>
      </p:sp>
      <p:sp>
        <p:nvSpPr>
          <p:cNvPr id="231" name="Google Shape;231;p12"/>
          <p:cNvSpPr/>
          <p:nvPr/>
        </p:nvSpPr>
        <p:spPr>
          <a:xfrm>
            <a:off x="758952" y="2880360"/>
            <a:ext cx="2286000" cy="777240"/>
          </a:xfrm>
          <a:prstGeom prst="rect">
            <a:avLst/>
          </a:prstGeom>
          <a:noFill/>
          <a:ln>
            <a:noFill/>
          </a:ln>
        </p:spPr>
        <p:txBody>
          <a:bodyPr anchorCtr="0" anchor="t" bIns="0" lIns="0" spcFirstLastPara="1" rIns="0" wrap="square" tIns="0">
            <a:noAutofit/>
          </a:bodyPr>
          <a:lstStyle/>
          <a:p>
            <a:pPr indent="0" lvl="0" marL="0" marR="0" rtl="0" algn="l">
              <a:lnSpc>
                <a:spcPct val="117647"/>
              </a:lnSpc>
              <a:spcBef>
                <a:spcPts val="0"/>
              </a:spcBef>
              <a:spcAft>
                <a:spcPts val="0"/>
              </a:spcAft>
              <a:buClr>
                <a:srgbClr val="152042"/>
              </a:buClr>
              <a:buSzPts val="1700"/>
              <a:buFont typeface="Calibri"/>
              <a:buNone/>
            </a:pPr>
            <a:r>
              <a:rPr b="1" i="0" lang="en-US" sz="1700" u="none" cap="none" strike="noStrike">
                <a:solidFill>
                  <a:srgbClr val="152042"/>
                </a:solidFill>
                <a:latin typeface="Calibri"/>
                <a:ea typeface="Calibri"/>
                <a:cs typeface="Calibri"/>
                <a:sym typeface="Calibri"/>
              </a:rPr>
              <a:t>Observe &amp; share</a:t>
            </a:r>
            <a:endParaRPr b="0" i="0" sz="1700" u="none" cap="none" strike="noStrike">
              <a:solidFill>
                <a:schemeClr val="dk1"/>
              </a:solidFill>
              <a:latin typeface="Calibri"/>
              <a:ea typeface="Calibri"/>
              <a:cs typeface="Calibri"/>
              <a:sym typeface="Calibri"/>
            </a:endParaRPr>
          </a:p>
        </p:txBody>
      </p:sp>
      <p:sp>
        <p:nvSpPr>
          <p:cNvPr id="232" name="Google Shape;232;p12"/>
          <p:cNvSpPr/>
          <p:nvPr/>
        </p:nvSpPr>
        <p:spPr>
          <a:xfrm>
            <a:off x="758952" y="3703320"/>
            <a:ext cx="2267712" cy="1783080"/>
          </a:xfrm>
          <a:prstGeom prst="rect">
            <a:avLst/>
          </a:prstGeom>
          <a:noFill/>
          <a:ln>
            <a:noFill/>
          </a:ln>
        </p:spPr>
        <p:txBody>
          <a:bodyPr anchorCtr="0" anchor="t" bIns="0" lIns="0" spcFirstLastPara="1" rIns="0" wrap="square" tIns="0">
            <a:noAutofit/>
          </a:bodyPr>
          <a:lstStyle/>
          <a:p>
            <a:pPr indent="0" lvl="0" marL="0" marR="0" rtl="0" algn="l">
              <a:lnSpc>
                <a:spcPct val="130769"/>
              </a:lnSpc>
              <a:spcBef>
                <a:spcPts val="0"/>
              </a:spcBef>
              <a:spcAft>
                <a:spcPts val="0"/>
              </a:spcAft>
              <a:buClr>
                <a:srgbClr val="5C6B86"/>
              </a:buClr>
              <a:buSzPts val="1300"/>
              <a:buFont typeface="Calibri"/>
              <a:buNone/>
            </a:pPr>
            <a:r>
              <a:rPr b="0" i="0" lang="en-US" sz="1300" u="none" cap="none" strike="noStrike">
                <a:solidFill>
                  <a:srgbClr val="5C6B86"/>
                </a:solidFill>
                <a:latin typeface="Calibri"/>
                <a:ea typeface="Calibri"/>
                <a:cs typeface="Calibri"/>
                <a:sym typeface="Calibri"/>
              </a:rPr>
              <a:t>If you detect a satellite, don't bin the data. Calibrate it and upload to SCORE — even rough measurements help.</a:t>
            </a:r>
            <a:endParaRPr b="0" i="0" sz="1300" u="none" cap="none" strike="noStrike">
              <a:solidFill>
                <a:schemeClr val="dk1"/>
              </a:solidFill>
              <a:latin typeface="Calibri"/>
              <a:ea typeface="Calibri"/>
              <a:cs typeface="Calibri"/>
              <a:sym typeface="Calibri"/>
            </a:endParaRPr>
          </a:p>
        </p:txBody>
      </p:sp>
      <p:sp>
        <p:nvSpPr>
          <p:cNvPr id="233" name="Google Shape;233;p12"/>
          <p:cNvSpPr/>
          <p:nvPr/>
        </p:nvSpPr>
        <p:spPr>
          <a:xfrm>
            <a:off x="3410712" y="1828800"/>
            <a:ext cx="2743200" cy="3840480"/>
          </a:xfrm>
          <a:prstGeom prst="roundRect">
            <a:avLst>
              <a:gd fmla="val 3333" name="adj"/>
            </a:avLst>
          </a:prstGeom>
          <a:solidFill>
            <a:srgbClr val="F3F6FB"/>
          </a:solidFill>
          <a:ln cap="flat" cmpd="sng" w="12700">
            <a:solidFill>
              <a:srgbClr val="E4ECF6"/>
            </a:solidFill>
            <a:prstDash val="solid"/>
            <a:round/>
            <a:headEnd len="sm" w="sm" type="none"/>
            <a:tailEnd len="sm" w="sm" type="none"/>
          </a:ln>
          <a:effectLst>
            <a:outerShdw blurRad="88900" rotWithShape="0" algn="bl" dir="5400000" dist="25400">
              <a:srgbClr val="000000">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2"/>
          <p:cNvSpPr/>
          <p:nvPr/>
        </p:nvSpPr>
        <p:spPr>
          <a:xfrm>
            <a:off x="3703320" y="2139696"/>
            <a:ext cx="566928" cy="566928"/>
          </a:xfrm>
          <a:prstGeom prst="ellipse">
            <a:avLst/>
          </a:prstGeom>
          <a:solidFill>
            <a:srgbClr val="1520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2"/>
          <p:cNvSpPr/>
          <p:nvPr/>
        </p:nvSpPr>
        <p:spPr>
          <a:xfrm>
            <a:off x="3703320" y="2139696"/>
            <a:ext cx="566928" cy="56692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400"/>
              <a:buFont typeface="Calibri"/>
              <a:buNone/>
            </a:pPr>
            <a:r>
              <a:rPr b="1" i="0" lang="en-US" sz="2400" u="none" cap="none" strike="noStrike">
                <a:solidFill>
                  <a:srgbClr val="FFFFFF"/>
                </a:solidFill>
                <a:latin typeface="Calibri"/>
                <a:ea typeface="Calibri"/>
                <a:cs typeface="Calibri"/>
                <a:sym typeface="Calibri"/>
              </a:rPr>
              <a:t>2</a:t>
            </a:r>
            <a:endParaRPr b="0" i="0" sz="2400" u="none" cap="none" strike="noStrike">
              <a:solidFill>
                <a:schemeClr val="dk1"/>
              </a:solidFill>
              <a:latin typeface="Calibri"/>
              <a:ea typeface="Calibri"/>
              <a:cs typeface="Calibri"/>
              <a:sym typeface="Calibri"/>
            </a:endParaRPr>
          </a:p>
        </p:txBody>
      </p:sp>
      <p:sp>
        <p:nvSpPr>
          <p:cNvPr id="236" name="Google Shape;236;p12"/>
          <p:cNvSpPr/>
          <p:nvPr/>
        </p:nvSpPr>
        <p:spPr>
          <a:xfrm>
            <a:off x="3666744" y="2880360"/>
            <a:ext cx="2286000" cy="777240"/>
          </a:xfrm>
          <a:prstGeom prst="rect">
            <a:avLst/>
          </a:prstGeom>
          <a:noFill/>
          <a:ln>
            <a:noFill/>
          </a:ln>
        </p:spPr>
        <p:txBody>
          <a:bodyPr anchorCtr="0" anchor="t" bIns="0" lIns="0" spcFirstLastPara="1" rIns="0" wrap="square" tIns="0">
            <a:noAutofit/>
          </a:bodyPr>
          <a:lstStyle/>
          <a:p>
            <a:pPr indent="0" lvl="0" marL="0" marR="0" rtl="0" algn="l">
              <a:lnSpc>
                <a:spcPct val="117647"/>
              </a:lnSpc>
              <a:spcBef>
                <a:spcPts val="0"/>
              </a:spcBef>
              <a:spcAft>
                <a:spcPts val="0"/>
              </a:spcAft>
              <a:buClr>
                <a:srgbClr val="152042"/>
              </a:buClr>
              <a:buSzPts val="1700"/>
              <a:buFont typeface="Calibri"/>
              <a:buNone/>
            </a:pPr>
            <a:r>
              <a:rPr b="1" i="0" lang="en-US" sz="1700" u="none" cap="none" strike="noStrike">
                <a:solidFill>
                  <a:srgbClr val="152042"/>
                </a:solidFill>
                <a:latin typeface="Calibri"/>
                <a:ea typeface="Calibri"/>
                <a:cs typeface="Calibri"/>
                <a:sym typeface="Calibri"/>
              </a:rPr>
              <a:t>Build radio SCORE</a:t>
            </a:r>
            <a:endParaRPr b="0" i="0" sz="1700" u="none" cap="none" strike="noStrike">
              <a:solidFill>
                <a:schemeClr val="dk1"/>
              </a:solidFill>
              <a:latin typeface="Calibri"/>
              <a:ea typeface="Calibri"/>
              <a:cs typeface="Calibri"/>
              <a:sym typeface="Calibri"/>
            </a:endParaRPr>
          </a:p>
        </p:txBody>
      </p:sp>
      <p:sp>
        <p:nvSpPr>
          <p:cNvPr id="237" name="Google Shape;237;p12"/>
          <p:cNvSpPr/>
          <p:nvPr/>
        </p:nvSpPr>
        <p:spPr>
          <a:xfrm>
            <a:off x="3666744" y="3703320"/>
            <a:ext cx="2267712" cy="1783080"/>
          </a:xfrm>
          <a:prstGeom prst="rect">
            <a:avLst/>
          </a:prstGeom>
          <a:noFill/>
          <a:ln>
            <a:noFill/>
          </a:ln>
        </p:spPr>
        <p:txBody>
          <a:bodyPr anchorCtr="0" anchor="t" bIns="0" lIns="0" spcFirstLastPara="1" rIns="0" wrap="square" tIns="0">
            <a:noAutofit/>
          </a:bodyPr>
          <a:lstStyle/>
          <a:p>
            <a:pPr indent="0" lvl="0" marL="0" marR="0" rtl="0" algn="l">
              <a:lnSpc>
                <a:spcPct val="130769"/>
              </a:lnSpc>
              <a:spcBef>
                <a:spcPts val="0"/>
              </a:spcBef>
              <a:spcAft>
                <a:spcPts val="0"/>
              </a:spcAft>
              <a:buClr>
                <a:srgbClr val="5C6B86"/>
              </a:buClr>
              <a:buSzPts val="1300"/>
              <a:buFont typeface="Calibri"/>
              <a:buNone/>
            </a:pPr>
            <a:r>
              <a:rPr b="0" i="0" lang="en-US" sz="1300" u="none" cap="none" strike="noStrike">
                <a:solidFill>
                  <a:srgbClr val="5C6B86"/>
                </a:solidFill>
                <a:latin typeface="Calibri"/>
                <a:ea typeface="Calibri"/>
                <a:cs typeface="Calibri"/>
                <a:sym typeface="Calibri"/>
              </a:rPr>
              <a:t>Help define formats and priority targets; contribute existing datasets of satellite detections.</a:t>
            </a:r>
            <a:endParaRPr b="0" i="0" sz="1300" u="none" cap="none" strike="noStrike">
              <a:solidFill>
                <a:schemeClr val="dk1"/>
              </a:solidFill>
              <a:latin typeface="Calibri"/>
              <a:ea typeface="Calibri"/>
              <a:cs typeface="Calibri"/>
              <a:sym typeface="Calibri"/>
            </a:endParaRPr>
          </a:p>
        </p:txBody>
      </p:sp>
      <p:sp>
        <p:nvSpPr>
          <p:cNvPr id="238" name="Google Shape;238;p12"/>
          <p:cNvSpPr/>
          <p:nvPr/>
        </p:nvSpPr>
        <p:spPr>
          <a:xfrm>
            <a:off x="6318504" y="1828800"/>
            <a:ext cx="2743200" cy="3840480"/>
          </a:xfrm>
          <a:prstGeom prst="roundRect">
            <a:avLst>
              <a:gd fmla="val 3333" name="adj"/>
            </a:avLst>
          </a:prstGeom>
          <a:solidFill>
            <a:srgbClr val="F3F6FB"/>
          </a:solidFill>
          <a:ln cap="flat" cmpd="sng" w="12700">
            <a:solidFill>
              <a:srgbClr val="E4ECF6"/>
            </a:solidFill>
            <a:prstDash val="solid"/>
            <a:round/>
            <a:headEnd len="sm" w="sm" type="none"/>
            <a:tailEnd len="sm" w="sm" type="none"/>
          </a:ln>
          <a:effectLst>
            <a:outerShdw blurRad="88900" rotWithShape="0" algn="bl" dir="5400000" dist="25400">
              <a:srgbClr val="000000">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2"/>
          <p:cNvSpPr/>
          <p:nvPr/>
        </p:nvSpPr>
        <p:spPr>
          <a:xfrm>
            <a:off x="6611112" y="2139696"/>
            <a:ext cx="566928" cy="566928"/>
          </a:xfrm>
          <a:prstGeom prst="ellipse">
            <a:avLst/>
          </a:prstGeom>
          <a:solidFill>
            <a:srgbClr val="1520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2"/>
          <p:cNvSpPr/>
          <p:nvPr/>
        </p:nvSpPr>
        <p:spPr>
          <a:xfrm>
            <a:off x="6611112" y="2139696"/>
            <a:ext cx="566928" cy="56692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400"/>
              <a:buFont typeface="Calibri"/>
              <a:buNone/>
            </a:pPr>
            <a:r>
              <a:rPr b="1" i="0" lang="en-US" sz="2400" u="none" cap="none" strike="noStrike">
                <a:solidFill>
                  <a:srgbClr val="FFFFFF"/>
                </a:solidFill>
                <a:latin typeface="Calibri"/>
                <a:ea typeface="Calibri"/>
                <a:cs typeface="Calibri"/>
                <a:sym typeface="Calibri"/>
              </a:rPr>
              <a:t>3</a:t>
            </a:r>
            <a:endParaRPr b="0" i="0" sz="2400" u="none" cap="none" strike="noStrike">
              <a:solidFill>
                <a:schemeClr val="dk1"/>
              </a:solidFill>
              <a:latin typeface="Calibri"/>
              <a:ea typeface="Calibri"/>
              <a:cs typeface="Calibri"/>
              <a:sym typeface="Calibri"/>
            </a:endParaRPr>
          </a:p>
        </p:txBody>
      </p:sp>
      <p:sp>
        <p:nvSpPr>
          <p:cNvPr id="241" name="Google Shape;241;p12"/>
          <p:cNvSpPr/>
          <p:nvPr/>
        </p:nvSpPr>
        <p:spPr>
          <a:xfrm>
            <a:off x="6574536" y="2880360"/>
            <a:ext cx="2286000" cy="777240"/>
          </a:xfrm>
          <a:prstGeom prst="rect">
            <a:avLst/>
          </a:prstGeom>
          <a:noFill/>
          <a:ln>
            <a:noFill/>
          </a:ln>
        </p:spPr>
        <p:txBody>
          <a:bodyPr anchorCtr="0" anchor="t" bIns="0" lIns="0" spcFirstLastPara="1" rIns="0" wrap="square" tIns="0">
            <a:noAutofit/>
          </a:bodyPr>
          <a:lstStyle/>
          <a:p>
            <a:pPr indent="0" lvl="0" marL="0" marR="0" rtl="0" algn="l">
              <a:lnSpc>
                <a:spcPct val="117647"/>
              </a:lnSpc>
              <a:spcBef>
                <a:spcPts val="0"/>
              </a:spcBef>
              <a:spcAft>
                <a:spcPts val="0"/>
              </a:spcAft>
              <a:buClr>
                <a:srgbClr val="152042"/>
              </a:buClr>
              <a:buSzPts val="1700"/>
              <a:buFont typeface="Calibri"/>
              <a:buNone/>
            </a:pPr>
            <a:r>
              <a:rPr b="1" i="0" lang="en-US" sz="1700" u="none" cap="none" strike="noStrike">
                <a:solidFill>
                  <a:srgbClr val="152042"/>
                </a:solidFill>
                <a:latin typeface="Calibri"/>
                <a:ea typeface="Calibri"/>
                <a:cs typeface="Calibri"/>
                <a:sym typeface="Calibri"/>
              </a:rPr>
              <a:t>Speak up on policy</a:t>
            </a:r>
            <a:endParaRPr b="0" i="0" sz="1700" u="none" cap="none" strike="noStrike">
              <a:solidFill>
                <a:schemeClr val="dk1"/>
              </a:solidFill>
              <a:latin typeface="Calibri"/>
              <a:ea typeface="Calibri"/>
              <a:cs typeface="Calibri"/>
              <a:sym typeface="Calibri"/>
            </a:endParaRPr>
          </a:p>
        </p:txBody>
      </p:sp>
      <p:sp>
        <p:nvSpPr>
          <p:cNvPr id="242" name="Google Shape;242;p12"/>
          <p:cNvSpPr/>
          <p:nvPr/>
        </p:nvSpPr>
        <p:spPr>
          <a:xfrm>
            <a:off x="6574536" y="3703320"/>
            <a:ext cx="2267712" cy="1783080"/>
          </a:xfrm>
          <a:prstGeom prst="rect">
            <a:avLst/>
          </a:prstGeom>
          <a:noFill/>
          <a:ln>
            <a:noFill/>
          </a:ln>
        </p:spPr>
        <p:txBody>
          <a:bodyPr anchorCtr="0" anchor="t" bIns="0" lIns="0" spcFirstLastPara="1" rIns="0" wrap="square" tIns="0">
            <a:noAutofit/>
          </a:bodyPr>
          <a:lstStyle/>
          <a:p>
            <a:pPr indent="0" lvl="0" marL="0" marR="0" rtl="0" algn="l">
              <a:lnSpc>
                <a:spcPct val="130769"/>
              </a:lnSpc>
              <a:spcBef>
                <a:spcPts val="0"/>
              </a:spcBef>
              <a:spcAft>
                <a:spcPts val="0"/>
              </a:spcAft>
              <a:buClr>
                <a:srgbClr val="5C6B86"/>
              </a:buClr>
              <a:buSzPts val="1300"/>
              <a:buFont typeface="Calibri"/>
              <a:buNone/>
            </a:pPr>
            <a:r>
              <a:rPr b="0" i="0" lang="en-US" sz="1300" u="none" cap="none" strike="noStrike">
                <a:solidFill>
                  <a:srgbClr val="5C6B86"/>
                </a:solidFill>
                <a:latin typeface="Calibri"/>
                <a:ea typeface="Calibri"/>
                <a:cs typeface="Calibri"/>
                <a:sym typeface="Calibri"/>
              </a:rPr>
              <a:t>Support RAS-band and Radio-Quiet-Zone protections at WRC-27 through your national bodies.</a:t>
            </a:r>
            <a:endParaRPr b="0" i="0" sz="1300" u="none" cap="none" strike="noStrike">
              <a:solidFill>
                <a:schemeClr val="dk1"/>
              </a:solidFill>
              <a:latin typeface="Calibri"/>
              <a:ea typeface="Calibri"/>
              <a:cs typeface="Calibri"/>
              <a:sym typeface="Calibri"/>
            </a:endParaRPr>
          </a:p>
        </p:txBody>
      </p:sp>
      <p:sp>
        <p:nvSpPr>
          <p:cNvPr id="243" name="Google Shape;243;p12"/>
          <p:cNvSpPr/>
          <p:nvPr/>
        </p:nvSpPr>
        <p:spPr>
          <a:xfrm>
            <a:off x="9226296" y="1828800"/>
            <a:ext cx="2743200" cy="3840480"/>
          </a:xfrm>
          <a:prstGeom prst="roundRect">
            <a:avLst>
              <a:gd fmla="val 3333" name="adj"/>
            </a:avLst>
          </a:prstGeom>
          <a:solidFill>
            <a:srgbClr val="EAF4F8"/>
          </a:solidFill>
          <a:ln cap="flat" cmpd="sng" w="19050">
            <a:solidFill>
              <a:srgbClr val="1C8FB0"/>
            </a:solidFill>
            <a:prstDash val="solid"/>
            <a:round/>
            <a:headEnd len="sm" w="sm" type="none"/>
            <a:tailEnd len="sm" w="sm" type="none"/>
          </a:ln>
          <a:effectLst>
            <a:outerShdw blurRad="88900" rotWithShape="0" algn="bl" dir="5400000" dist="25400">
              <a:srgbClr val="000000">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2"/>
          <p:cNvSpPr/>
          <p:nvPr/>
        </p:nvSpPr>
        <p:spPr>
          <a:xfrm>
            <a:off x="9518904" y="2139696"/>
            <a:ext cx="566928" cy="566928"/>
          </a:xfrm>
          <a:prstGeom prst="ellipse">
            <a:avLst/>
          </a:prstGeom>
          <a:solidFill>
            <a:srgbClr val="1267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2"/>
          <p:cNvSpPr/>
          <p:nvPr/>
        </p:nvSpPr>
        <p:spPr>
          <a:xfrm>
            <a:off x="9518904" y="2139696"/>
            <a:ext cx="566928" cy="56692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400"/>
              <a:buFont typeface="Calibri"/>
              <a:buNone/>
            </a:pPr>
            <a:r>
              <a:rPr b="1" i="0" lang="en-US" sz="2400" u="none" cap="none" strike="noStrike">
                <a:solidFill>
                  <a:srgbClr val="FFFFFF"/>
                </a:solidFill>
                <a:latin typeface="Calibri"/>
                <a:ea typeface="Calibri"/>
                <a:cs typeface="Calibri"/>
                <a:sym typeface="Calibri"/>
              </a:rPr>
              <a:t>4</a:t>
            </a:r>
            <a:endParaRPr b="0" i="0" sz="2400" u="none" cap="none" strike="noStrike">
              <a:solidFill>
                <a:schemeClr val="dk1"/>
              </a:solidFill>
              <a:latin typeface="Calibri"/>
              <a:ea typeface="Calibri"/>
              <a:cs typeface="Calibri"/>
              <a:sym typeface="Calibri"/>
            </a:endParaRPr>
          </a:p>
        </p:txBody>
      </p:sp>
      <p:sp>
        <p:nvSpPr>
          <p:cNvPr id="246" name="Google Shape;246;p12"/>
          <p:cNvSpPr/>
          <p:nvPr/>
        </p:nvSpPr>
        <p:spPr>
          <a:xfrm>
            <a:off x="9482328" y="2880360"/>
            <a:ext cx="2286000" cy="777240"/>
          </a:xfrm>
          <a:prstGeom prst="rect">
            <a:avLst/>
          </a:prstGeom>
          <a:noFill/>
          <a:ln>
            <a:noFill/>
          </a:ln>
        </p:spPr>
        <p:txBody>
          <a:bodyPr anchorCtr="0" anchor="t" bIns="0" lIns="0" spcFirstLastPara="1" rIns="0" wrap="square" tIns="0">
            <a:noAutofit/>
          </a:bodyPr>
          <a:lstStyle/>
          <a:p>
            <a:pPr indent="0" lvl="0" marL="0" marR="0" rtl="0" algn="l">
              <a:lnSpc>
                <a:spcPct val="117647"/>
              </a:lnSpc>
              <a:spcBef>
                <a:spcPts val="0"/>
              </a:spcBef>
              <a:spcAft>
                <a:spcPts val="0"/>
              </a:spcAft>
              <a:buClr>
                <a:srgbClr val="12677E"/>
              </a:buClr>
              <a:buSzPts val="1700"/>
              <a:buFont typeface="Calibri"/>
              <a:buNone/>
            </a:pPr>
            <a:r>
              <a:rPr b="1" i="0" lang="en-US" sz="1700" u="none" cap="none" strike="noStrike">
                <a:solidFill>
                  <a:srgbClr val="12677E"/>
                </a:solidFill>
                <a:latin typeface="Calibri"/>
                <a:ea typeface="Calibri"/>
                <a:cs typeface="Calibri"/>
                <a:sym typeface="Calibri"/>
              </a:rPr>
              <a:t>Join CPS / SatHub</a:t>
            </a:r>
            <a:endParaRPr b="0" i="0" sz="1700" u="none" cap="none" strike="noStrike">
              <a:solidFill>
                <a:schemeClr val="dk1"/>
              </a:solidFill>
              <a:latin typeface="Calibri"/>
              <a:ea typeface="Calibri"/>
              <a:cs typeface="Calibri"/>
              <a:sym typeface="Calibri"/>
            </a:endParaRPr>
          </a:p>
        </p:txBody>
      </p:sp>
      <p:sp>
        <p:nvSpPr>
          <p:cNvPr id="247" name="Google Shape;247;p12"/>
          <p:cNvSpPr/>
          <p:nvPr/>
        </p:nvSpPr>
        <p:spPr>
          <a:xfrm>
            <a:off x="9482328" y="3703320"/>
            <a:ext cx="2267712" cy="1783080"/>
          </a:xfrm>
          <a:prstGeom prst="rect">
            <a:avLst/>
          </a:prstGeom>
          <a:noFill/>
          <a:ln>
            <a:noFill/>
          </a:ln>
        </p:spPr>
        <p:txBody>
          <a:bodyPr anchorCtr="0" anchor="t" bIns="0" lIns="0" spcFirstLastPara="1" rIns="0" wrap="square" tIns="0">
            <a:noAutofit/>
          </a:bodyPr>
          <a:lstStyle/>
          <a:p>
            <a:pPr indent="0" lvl="0" marL="0" marR="0" rtl="0" algn="l">
              <a:lnSpc>
                <a:spcPct val="130769"/>
              </a:lnSpc>
              <a:spcBef>
                <a:spcPts val="0"/>
              </a:spcBef>
              <a:spcAft>
                <a:spcPts val="0"/>
              </a:spcAft>
              <a:buClr>
                <a:srgbClr val="5C6B86"/>
              </a:buClr>
              <a:buSzPts val="1300"/>
              <a:buFont typeface="Calibri"/>
              <a:buNone/>
            </a:pPr>
            <a:r>
              <a:rPr b="0" i="0" lang="en-US" sz="1300" u="none" cap="none" strike="noStrike">
                <a:solidFill>
                  <a:srgbClr val="5C6B86"/>
                </a:solidFill>
                <a:latin typeface="Calibri"/>
                <a:ea typeface="Calibri"/>
                <a:cs typeface="Calibri"/>
                <a:sym typeface="Calibri"/>
              </a:rPr>
              <a:t>Membership is free. Help us quantify the real impact on the SKA across the spectrum.</a:t>
            </a:r>
            <a:endParaRPr b="0" i="0" sz="1300" u="none" cap="none" strike="noStrike">
              <a:solidFill>
                <a:schemeClr val="dk1"/>
              </a:solidFill>
              <a:latin typeface="Calibri"/>
              <a:ea typeface="Calibri"/>
              <a:cs typeface="Calibri"/>
              <a:sym typeface="Calibri"/>
            </a:endParaRPr>
          </a:p>
        </p:txBody>
      </p:sp>
      <p:sp>
        <p:nvSpPr>
          <p:cNvPr id="248" name="Google Shape;248;p12"/>
          <p:cNvSpPr/>
          <p:nvPr/>
        </p:nvSpPr>
        <p:spPr>
          <a:xfrm>
            <a:off x="502920" y="6437376"/>
            <a:ext cx="365760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1000"/>
              <a:buFont typeface="Calibri"/>
              <a:buNone/>
            </a:pPr>
            <a:r>
              <a:rPr b="1" i="0" lang="en-US" sz="1000" u="none" cap="none" strike="noStrike">
                <a:solidFill>
                  <a:srgbClr val="152042"/>
                </a:solidFill>
                <a:latin typeface="Calibri"/>
                <a:ea typeface="Calibri"/>
                <a:cs typeface="Calibri"/>
                <a:sym typeface="Calibri"/>
              </a:rPr>
              <a:t>IAU CPS</a:t>
            </a:r>
            <a:r>
              <a:rPr b="0" i="0" lang="en-US" sz="1000" u="none" cap="none" strike="noStrike">
                <a:solidFill>
                  <a:srgbClr val="5C6B86"/>
                </a:solidFill>
                <a:latin typeface="Calibri"/>
                <a:ea typeface="Calibri"/>
                <a:cs typeface="Calibri"/>
                <a:sym typeface="Calibri"/>
              </a:rPr>
              <a:t>  ·  cps.iau.org</a:t>
            </a:r>
            <a:endParaRPr b="0" i="0" sz="1000" u="none" cap="none" strike="noStrike">
              <a:solidFill>
                <a:schemeClr val="dk1"/>
              </a:solidFill>
              <a:latin typeface="Calibri"/>
              <a:ea typeface="Calibri"/>
              <a:cs typeface="Calibri"/>
              <a:sym typeface="Calibri"/>
            </a:endParaRPr>
          </a:p>
        </p:txBody>
      </p:sp>
      <p:pic>
        <p:nvPicPr>
          <p:cNvPr descr="/tmp/work/assets/hosts_dark.png" id="249" name="Google Shape;249;p12"/>
          <p:cNvPicPr preferRelativeResize="0"/>
          <p:nvPr/>
        </p:nvPicPr>
        <p:blipFill rotWithShape="1">
          <a:blip r:embed="rId4">
            <a:alphaModFix/>
          </a:blip>
          <a:srcRect b="0" l="0" r="0" t="0"/>
          <a:stretch/>
        </p:blipFill>
        <p:spPr>
          <a:xfrm>
            <a:off x="9930384" y="6419088"/>
            <a:ext cx="1755648" cy="312725"/>
          </a:xfrm>
          <a:prstGeom prst="rect">
            <a:avLst/>
          </a:prstGeom>
          <a:noFill/>
          <a:ln>
            <a:noFill/>
          </a:ln>
        </p:spPr>
      </p:pic>
      <p:sp>
        <p:nvSpPr>
          <p:cNvPr id="250" name="Google Shape;250;p12"/>
          <p:cNvSpPr/>
          <p:nvPr/>
        </p:nvSpPr>
        <p:spPr>
          <a:xfrm>
            <a:off x="9144000" y="6437376"/>
            <a:ext cx="640080" cy="29260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6B86"/>
              </a:buClr>
              <a:buSzPts val="1000"/>
              <a:buFont typeface="Calibri"/>
              <a:buNone/>
            </a:pPr>
            <a:r>
              <a:rPr b="0" i="0" lang="en-US" sz="1000" u="none" cap="none" strike="noStrike">
                <a:solidFill>
                  <a:srgbClr val="5C6B86"/>
                </a:solidFill>
                <a:latin typeface="Calibri"/>
                <a:ea typeface="Calibri"/>
                <a:cs typeface="Calibri"/>
                <a:sym typeface="Calibri"/>
              </a:rPr>
              <a:t>11</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55" name="Shape 255"/>
        <p:cNvGrpSpPr/>
        <p:nvPr/>
      </p:nvGrpSpPr>
      <p:grpSpPr>
        <a:xfrm>
          <a:off x="0" y="0"/>
          <a:ext cx="0" cy="0"/>
          <a:chOff x="0" y="0"/>
          <a:chExt cx="0" cy="0"/>
        </a:xfrm>
      </p:grpSpPr>
      <p:pic>
        <p:nvPicPr>
          <p:cNvPr descr="/tmp/work/assets/cps_color.png" id="256" name="Google Shape;256;p13"/>
          <p:cNvPicPr preferRelativeResize="0"/>
          <p:nvPr/>
        </p:nvPicPr>
        <p:blipFill rotWithShape="1">
          <a:blip r:embed="rId3">
            <a:alphaModFix/>
          </a:blip>
          <a:srcRect b="0" l="0" r="0" t="0"/>
          <a:stretch/>
        </p:blipFill>
        <p:spPr>
          <a:xfrm>
            <a:off x="502920" y="384048"/>
            <a:ext cx="658368" cy="658368"/>
          </a:xfrm>
          <a:prstGeom prst="rect">
            <a:avLst/>
          </a:prstGeom>
          <a:noFill/>
          <a:ln>
            <a:noFill/>
          </a:ln>
        </p:spPr>
      </p:pic>
      <p:sp>
        <p:nvSpPr>
          <p:cNvPr id="257" name="Google Shape;257;p13"/>
          <p:cNvSpPr/>
          <p:nvPr/>
        </p:nvSpPr>
        <p:spPr>
          <a:xfrm>
            <a:off x="1298448" y="384048"/>
            <a:ext cx="100584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8FB0"/>
              </a:buClr>
              <a:buSzPts val="1250"/>
              <a:buFont typeface="Calibri"/>
              <a:buNone/>
            </a:pPr>
            <a:r>
              <a:rPr b="1" i="0" lang="en-US" sz="1250" u="none" cap="none" strike="noStrike">
                <a:solidFill>
                  <a:srgbClr val="1C8FB0"/>
                </a:solidFill>
                <a:latin typeface="Calibri"/>
                <a:ea typeface="Calibri"/>
                <a:cs typeface="Calibri"/>
                <a:sym typeface="Calibri"/>
              </a:rPr>
              <a:t>ON THE HORIZON</a:t>
            </a:r>
            <a:endParaRPr b="0" i="0" sz="1250" u="none" cap="none" strike="noStrike">
              <a:solidFill>
                <a:schemeClr val="dk1"/>
              </a:solidFill>
              <a:latin typeface="Calibri"/>
              <a:ea typeface="Calibri"/>
              <a:cs typeface="Calibri"/>
              <a:sym typeface="Calibri"/>
            </a:endParaRPr>
          </a:p>
        </p:txBody>
      </p:sp>
      <p:sp>
        <p:nvSpPr>
          <p:cNvPr id="258" name="Google Shape;258;p13"/>
          <p:cNvSpPr/>
          <p:nvPr/>
        </p:nvSpPr>
        <p:spPr>
          <a:xfrm>
            <a:off x="1298448" y="658368"/>
            <a:ext cx="10241280" cy="868680"/>
          </a:xfrm>
          <a:prstGeom prst="rect">
            <a:avLst/>
          </a:prstGeom>
          <a:noFill/>
          <a:ln>
            <a:noFill/>
          </a:ln>
        </p:spPr>
        <p:txBody>
          <a:bodyPr anchorCtr="0" anchor="t" bIns="0" lIns="0" spcFirstLastPara="1" rIns="0" wrap="square" tIns="0">
            <a:noAutofit/>
          </a:bodyPr>
          <a:lstStyle/>
          <a:p>
            <a:pPr indent="0" lvl="0" marL="0" marR="0" rtl="0" algn="l">
              <a:lnSpc>
                <a:spcPct val="106451"/>
              </a:lnSpc>
              <a:spcBef>
                <a:spcPts val="0"/>
              </a:spcBef>
              <a:spcAft>
                <a:spcPts val="0"/>
              </a:spcAft>
              <a:buClr>
                <a:srgbClr val="152042"/>
              </a:buClr>
              <a:buSzPts val="3100"/>
              <a:buFont typeface="Calibri"/>
              <a:buNone/>
            </a:pPr>
            <a:r>
              <a:rPr b="1" i="0" lang="en-US" sz="3100" u="none" cap="none" strike="noStrike">
                <a:solidFill>
                  <a:srgbClr val="152042"/>
                </a:solidFill>
                <a:latin typeface="Calibri"/>
                <a:ea typeface="Calibri"/>
                <a:cs typeface="Calibri"/>
                <a:sym typeface="Calibri"/>
              </a:rPr>
              <a:t>It's only getting busier</a:t>
            </a:r>
            <a:endParaRPr b="0" i="0" sz="3100" u="none" cap="none" strike="noStrike">
              <a:solidFill>
                <a:schemeClr val="dk1"/>
              </a:solidFill>
              <a:latin typeface="Calibri"/>
              <a:ea typeface="Calibri"/>
              <a:cs typeface="Calibri"/>
              <a:sym typeface="Calibri"/>
            </a:endParaRPr>
          </a:p>
        </p:txBody>
      </p:sp>
      <p:sp>
        <p:nvSpPr>
          <p:cNvPr id="259" name="Google Shape;259;p13"/>
          <p:cNvSpPr/>
          <p:nvPr/>
        </p:nvSpPr>
        <p:spPr>
          <a:xfrm>
            <a:off x="502920" y="1874520"/>
            <a:ext cx="5852160" cy="4023360"/>
          </a:xfrm>
          <a:prstGeom prst="rect">
            <a:avLst/>
          </a:prstGeom>
          <a:noFill/>
          <a:ln>
            <a:noFill/>
          </a:ln>
        </p:spPr>
        <p:txBody>
          <a:bodyPr anchorCtr="0" anchor="t" bIns="0" lIns="0" spcFirstLastPara="1" rIns="0" wrap="square" tIns="0">
            <a:noAutofit/>
          </a:bodyPr>
          <a:lstStyle/>
          <a:p>
            <a:pPr indent="-203200" lvl="0" marL="203200" marR="0" rtl="0" algn="l">
              <a:lnSpc>
                <a:spcPct val="117999"/>
              </a:lnSpc>
              <a:spcBef>
                <a:spcPts val="0"/>
              </a:spcBef>
              <a:spcAft>
                <a:spcPts val="0"/>
              </a:spcAft>
              <a:buClr>
                <a:srgbClr val="23304D"/>
              </a:buClr>
              <a:buSzPts val="1500"/>
              <a:buFont typeface="Calibri"/>
              <a:buChar char="•"/>
            </a:pPr>
            <a:r>
              <a:rPr b="0" i="0" lang="en-US" sz="1500" u="none" cap="none" strike="noStrike">
                <a:solidFill>
                  <a:srgbClr val="23304D"/>
                </a:solidFill>
                <a:latin typeface="Calibri"/>
                <a:ea typeface="Calibri"/>
                <a:cs typeface="Calibri"/>
                <a:sym typeface="Calibri"/>
              </a:rPr>
              <a:t>Larger spacecraft &amp; direct-to-cell: AST SpaceMobile-style phased arrays, with hundreds more approved.</a:t>
            </a:r>
            <a:endParaRPr b="0" i="0" sz="1500" u="none" cap="none" strike="noStrike">
              <a:solidFill>
                <a:schemeClr val="dk1"/>
              </a:solidFill>
              <a:latin typeface="Calibri"/>
              <a:ea typeface="Calibri"/>
              <a:cs typeface="Calibri"/>
              <a:sym typeface="Calibri"/>
            </a:endParaRPr>
          </a:p>
          <a:p>
            <a:pPr indent="-203200" lvl="0" marL="203200" marR="0" rtl="0" algn="l">
              <a:lnSpc>
                <a:spcPct val="117999"/>
              </a:lnSpc>
              <a:spcBef>
                <a:spcPts val="1200"/>
              </a:spcBef>
              <a:spcAft>
                <a:spcPts val="0"/>
              </a:spcAft>
              <a:buClr>
                <a:srgbClr val="23304D"/>
              </a:buClr>
              <a:buSzPts val="1500"/>
              <a:buFont typeface="Calibri"/>
              <a:buChar char="•"/>
            </a:pPr>
            <a:r>
              <a:rPr b="0" i="0" lang="en-US" sz="1500" u="none" cap="none" strike="noStrike">
                <a:solidFill>
                  <a:srgbClr val="23304D"/>
                </a:solidFill>
                <a:latin typeface="Calibri"/>
                <a:ea typeface="Calibri"/>
                <a:cs typeface="Calibri"/>
                <a:sym typeface="Calibri"/>
              </a:rPr>
              <a:t>Orbital data centres: SpaceX has filed for a ~1-million-satellite compute constellation; others are following.</a:t>
            </a:r>
            <a:endParaRPr b="0" i="0" sz="1500" u="none" cap="none" strike="noStrike">
              <a:solidFill>
                <a:schemeClr val="dk1"/>
              </a:solidFill>
              <a:latin typeface="Calibri"/>
              <a:ea typeface="Calibri"/>
              <a:cs typeface="Calibri"/>
              <a:sym typeface="Calibri"/>
            </a:endParaRPr>
          </a:p>
          <a:p>
            <a:pPr indent="-203200" lvl="0" marL="203200" marR="0" rtl="0" algn="l">
              <a:lnSpc>
                <a:spcPct val="117999"/>
              </a:lnSpc>
              <a:spcBef>
                <a:spcPts val="1200"/>
              </a:spcBef>
              <a:spcAft>
                <a:spcPts val="0"/>
              </a:spcAft>
              <a:buClr>
                <a:srgbClr val="23304D"/>
              </a:buClr>
              <a:buSzPts val="1500"/>
              <a:buFont typeface="Calibri"/>
              <a:buChar char="•"/>
            </a:pPr>
            <a:r>
              <a:rPr b="0" i="0" lang="en-US" sz="1500" u="none" cap="none" strike="noStrike">
                <a:solidFill>
                  <a:srgbClr val="23304D"/>
                </a:solidFill>
                <a:latin typeface="Calibri"/>
                <a:ea typeface="Calibri"/>
                <a:cs typeface="Calibri"/>
                <a:sym typeface="Calibri"/>
              </a:rPr>
              <a:t>Entirely new uses: "daylight as a service" from orbital mirrors (Reflect Orbital).</a:t>
            </a:r>
            <a:endParaRPr b="0" i="0" sz="1500" u="none" cap="none" strike="noStrike">
              <a:solidFill>
                <a:schemeClr val="dk1"/>
              </a:solidFill>
              <a:latin typeface="Calibri"/>
              <a:ea typeface="Calibri"/>
              <a:cs typeface="Calibri"/>
              <a:sym typeface="Calibri"/>
            </a:endParaRPr>
          </a:p>
          <a:p>
            <a:pPr indent="-203200" lvl="0" marL="203200" marR="0" rtl="0" algn="l">
              <a:lnSpc>
                <a:spcPct val="117999"/>
              </a:lnSpc>
              <a:spcBef>
                <a:spcPts val="1200"/>
              </a:spcBef>
              <a:spcAft>
                <a:spcPts val="0"/>
              </a:spcAft>
              <a:buClr>
                <a:srgbClr val="C9603A"/>
              </a:buClr>
              <a:buSzPts val="1500"/>
              <a:buFont typeface="Calibri"/>
              <a:buChar char="•"/>
            </a:pPr>
            <a:r>
              <a:rPr b="1" i="0" lang="en-US" sz="1500" u="none" cap="none" strike="noStrike">
                <a:solidFill>
                  <a:srgbClr val="C9603A"/>
                </a:solidFill>
                <a:latin typeface="Calibri"/>
                <a:ea typeface="Calibri"/>
                <a:cs typeface="Calibri"/>
                <a:sym typeface="Calibri"/>
              </a:rPr>
              <a:t>Filings already total well over </a:t>
            </a:r>
            <a:r>
              <a:rPr b="1" lang="en-US" sz="1500">
                <a:solidFill>
                  <a:srgbClr val="C9603A"/>
                </a:solidFill>
                <a:latin typeface="Calibri"/>
                <a:ea typeface="Calibri"/>
                <a:cs typeface="Calibri"/>
                <a:sym typeface="Calibri"/>
              </a:rPr>
              <a:t>3</a:t>
            </a:r>
            <a:r>
              <a:rPr b="1" i="0" lang="en-US" sz="1500" u="none" cap="none" strike="noStrike">
                <a:solidFill>
                  <a:srgbClr val="C9603A"/>
                </a:solidFill>
                <a:latin typeface="Calibri"/>
                <a:ea typeface="Calibri"/>
                <a:cs typeface="Calibri"/>
                <a:sym typeface="Calibri"/>
                <a:extLst>
                  <a:ext uri="http://customooxmlschemas.google.com/">
                    <go:slidesCustomData xmlns:go="http://customooxmlschemas.google.com/" textRoundtripDataId="5"/>
                  </a:ext>
                </a:extLst>
              </a:rPr>
              <a:t> million</a:t>
            </a:r>
            <a:r>
              <a:rPr b="1" i="0" lang="en-US" sz="1500" u="none" cap="none" strike="noStrike">
                <a:solidFill>
                  <a:srgbClr val="C9603A"/>
                </a:solidFill>
                <a:latin typeface="Calibri"/>
                <a:ea typeface="Calibri"/>
                <a:cs typeface="Calibri"/>
                <a:sym typeface="Calibri"/>
              </a:rPr>
              <a:t> satellites.</a:t>
            </a:r>
            <a:endParaRPr b="0" i="0" sz="1500" u="none" cap="none" strike="noStrike">
              <a:solidFill>
                <a:schemeClr val="dk1"/>
              </a:solidFill>
              <a:latin typeface="Calibri"/>
              <a:ea typeface="Calibri"/>
              <a:cs typeface="Calibri"/>
              <a:sym typeface="Calibri"/>
            </a:endParaRPr>
          </a:p>
        </p:txBody>
      </p:sp>
      <p:sp>
        <p:nvSpPr>
          <p:cNvPr id="260" name="Google Shape;260;p13"/>
          <p:cNvSpPr/>
          <p:nvPr/>
        </p:nvSpPr>
        <p:spPr>
          <a:xfrm>
            <a:off x="6499564" y="1719072"/>
            <a:ext cx="5288872" cy="4197096"/>
          </a:xfrm>
          <a:prstGeom prst="roundRect">
            <a:avLst>
              <a:gd fmla="val 1307" name="adj"/>
            </a:avLst>
          </a:prstGeom>
          <a:solidFill>
            <a:srgbClr val="FFFFFF"/>
          </a:solidFill>
          <a:ln cap="flat" cmpd="sng" w="12700">
            <a:solidFill>
              <a:srgbClr val="E4ECF6"/>
            </a:solidFill>
            <a:prstDash val="solid"/>
            <a:round/>
            <a:headEnd len="sm" w="sm" type="none"/>
            <a:tailEnd len="sm" w="sm" type="none"/>
          </a:ln>
          <a:effectLst>
            <a:outerShdw blurRad="114300" rotWithShape="0" algn="bl" dir="5400000" dist="38100">
              <a:srgbClr val="000000">
                <a:alpha val="1607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work/assets/fig_filings.png" id="261" name="Google Shape;261;p13"/>
          <p:cNvPicPr preferRelativeResize="0"/>
          <p:nvPr/>
        </p:nvPicPr>
        <p:blipFill rotWithShape="1">
          <a:blip r:embed="rId4">
            <a:alphaModFix/>
          </a:blip>
          <a:srcRect b="0" l="0" r="0" t="0"/>
          <a:stretch/>
        </p:blipFill>
        <p:spPr>
          <a:xfrm>
            <a:off x="6609292" y="1828800"/>
            <a:ext cx="5069416" cy="3977640"/>
          </a:xfrm>
          <a:prstGeom prst="rect">
            <a:avLst/>
          </a:prstGeom>
          <a:noFill/>
          <a:ln>
            <a:noFill/>
          </a:ln>
        </p:spPr>
      </p:pic>
      <p:sp>
        <p:nvSpPr>
          <p:cNvPr id="262" name="Google Shape;262;p13"/>
          <p:cNvSpPr/>
          <p:nvPr/>
        </p:nvSpPr>
        <p:spPr>
          <a:xfrm>
            <a:off x="6583680" y="5897880"/>
            <a:ext cx="5120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C6B86"/>
              </a:buClr>
              <a:buSzPts val="950"/>
              <a:buFont typeface="Calibri"/>
              <a:buNone/>
            </a:pPr>
            <a:r>
              <a:rPr b="0" i="1" lang="en-US" sz="950" u="none" cap="none" strike="noStrike">
                <a:solidFill>
                  <a:srgbClr val="5C6B86"/>
                </a:solidFill>
                <a:latin typeface="Calibri"/>
                <a:ea typeface="Calibri"/>
                <a:cs typeface="Calibri"/>
                <a:sym typeface="Calibri"/>
              </a:rPr>
              <a:t>Cumulative satellites in filings · Falle et al. (2023), Science.</a:t>
            </a:r>
            <a:endParaRPr b="0" i="0" sz="950" u="none" cap="none" strike="noStrike">
              <a:solidFill>
                <a:schemeClr val="dk1"/>
              </a:solidFill>
              <a:latin typeface="Calibri"/>
              <a:ea typeface="Calibri"/>
              <a:cs typeface="Calibri"/>
              <a:sym typeface="Calibri"/>
            </a:endParaRPr>
          </a:p>
        </p:txBody>
      </p:sp>
      <p:sp>
        <p:nvSpPr>
          <p:cNvPr id="263" name="Google Shape;263;p13"/>
          <p:cNvSpPr/>
          <p:nvPr/>
        </p:nvSpPr>
        <p:spPr>
          <a:xfrm>
            <a:off x="502920" y="6437376"/>
            <a:ext cx="365760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52042"/>
              </a:buClr>
              <a:buSzPts val="1000"/>
              <a:buFont typeface="Calibri"/>
              <a:buNone/>
            </a:pPr>
            <a:r>
              <a:rPr b="1" i="0" lang="en-US" sz="1000" u="none" cap="none" strike="noStrike">
                <a:solidFill>
                  <a:srgbClr val="152042"/>
                </a:solidFill>
                <a:latin typeface="Calibri"/>
                <a:ea typeface="Calibri"/>
                <a:cs typeface="Calibri"/>
                <a:sym typeface="Calibri"/>
              </a:rPr>
              <a:t>IAU CPS</a:t>
            </a:r>
            <a:r>
              <a:rPr b="0" i="0" lang="en-US" sz="1000" u="none" cap="none" strike="noStrike">
                <a:solidFill>
                  <a:srgbClr val="5C6B86"/>
                </a:solidFill>
                <a:latin typeface="Calibri"/>
                <a:ea typeface="Calibri"/>
                <a:cs typeface="Calibri"/>
                <a:sym typeface="Calibri"/>
              </a:rPr>
              <a:t>  ·  cps.iau.org</a:t>
            </a:r>
            <a:endParaRPr b="0" i="0" sz="1000" u="none" cap="none" strike="noStrike">
              <a:solidFill>
                <a:schemeClr val="dk1"/>
              </a:solidFill>
              <a:latin typeface="Calibri"/>
              <a:ea typeface="Calibri"/>
              <a:cs typeface="Calibri"/>
              <a:sym typeface="Calibri"/>
            </a:endParaRPr>
          </a:p>
        </p:txBody>
      </p:sp>
      <p:pic>
        <p:nvPicPr>
          <p:cNvPr descr="/tmp/work/assets/hosts_dark.png" id="264" name="Google Shape;264;p13"/>
          <p:cNvPicPr preferRelativeResize="0"/>
          <p:nvPr/>
        </p:nvPicPr>
        <p:blipFill rotWithShape="1">
          <a:blip r:embed="rId5">
            <a:alphaModFix/>
          </a:blip>
          <a:srcRect b="0" l="0" r="0" t="0"/>
          <a:stretch/>
        </p:blipFill>
        <p:spPr>
          <a:xfrm>
            <a:off x="9930384" y="6419088"/>
            <a:ext cx="1755648" cy="312725"/>
          </a:xfrm>
          <a:prstGeom prst="rect">
            <a:avLst/>
          </a:prstGeom>
          <a:noFill/>
          <a:ln>
            <a:noFill/>
          </a:ln>
        </p:spPr>
      </p:pic>
      <p:sp>
        <p:nvSpPr>
          <p:cNvPr id="265" name="Google Shape;265;p13"/>
          <p:cNvSpPr/>
          <p:nvPr/>
        </p:nvSpPr>
        <p:spPr>
          <a:xfrm>
            <a:off x="9144000" y="6437376"/>
            <a:ext cx="640080" cy="29260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C6B86"/>
              </a:buClr>
              <a:buSzPts val="1000"/>
              <a:buFont typeface="Calibri"/>
              <a:buNone/>
            </a:pPr>
            <a:r>
              <a:rPr b="0" i="0" lang="en-US" sz="1000" u="none" cap="none" strike="noStrike">
                <a:solidFill>
                  <a:srgbClr val="5C6B86"/>
                </a:solidFill>
                <a:latin typeface="Calibri"/>
                <a:ea typeface="Calibri"/>
                <a:cs typeface="Calibri"/>
                <a:sym typeface="Calibri"/>
              </a:rPr>
              <a:t>12</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0" name="Shape 270"/>
        <p:cNvGrpSpPr/>
        <p:nvPr/>
      </p:nvGrpSpPr>
      <p:grpSpPr>
        <a:xfrm>
          <a:off x="0" y="0"/>
          <a:ext cx="0" cy="0"/>
          <a:chOff x="0" y="0"/>
          <a:chExt cx="0" cy="0"/>
        </a:xfrm>
      </p:grpSpPr>
      <p:sp>
        <p:nvSpPr>
          <p:cNvPr id="271" name="Google Shape;271;p14"/>
          <p:cNvSpPr/>
          <p:nvPr/>
        </p:nvSpPr>
        <p:spPr>
          <a:xfrm>
            <a:off x="502920" y="548640"/>
            <a:ext cx="73152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8FB0"/>
              </a:buClr>
              <a:buSzPts val="1300"/>
              <a:buFont typeface="Calibri"/>
              <a:buNone/>
            </a:pPr>
            <a:r>
              <a:rPr b="1" i="0" lang="en-US" sz="1300" u="none" cap="none" strike="noStrike">
                <a:solidFill>
                  <a:srgbClr val="1C8FB0"/>
                </a:solidFill>
                <a:latin typeface="Calibri"/>
                <a:ea typeface="Calibri"/>
                <a:cs typeface="Calibri"/>
                <a:sym typeface="Calibri"/>
              </a:rPr>
              <a:t>CONCLUSIONS</a:t>
            </a:r>
            <a:endParaRPr b="0" i="0" sz="1300" u="none" cap="none" strike="noStrike">
              <a:solidFill>
                <a:schemeClr val="dk1"/>
              </a:solidFill>
              <a:latin typeface="Calibri"/>
              <a:ea typeface="Calibri"/>
              <a:cs typeface="Calibri"/>
              <a:sym typeface="Calibri"/>
            </a:endParaRPr>
          </a:p>
        </p:txBody>
      </p:sp>
      <p:sp>
        <p:nvSpPr>
          <p:cNvPr id="272" name="Google Shape;272;p14"/>
          <p:cNvSpPr/>
          <p:nvPr/>
        </p:nvSpPr>
        <p:spPr>
          <a:xfrm>
            <a:off x="502920" y="914400"/>
            <a:ext cx="7498080" cy="1097280"/>
          </a:xfrm>
          <a:prstGeom prst="rect">
            <a:avLst/>
          </a:prstGeom>
          <a:noFill/>
          <a:ln>
            <a:noFill/>
          </a:ln>
        </p:spPr>
        <p:txBody>
          <a:bodyPr anchorCtr="0" anchor="ctr" bIns="0" lIns="0" spcFirstLastPara="1" rIns="0" wrap="square" tIns="0">
            <a:noAutofit/>
          </a:bodyPr>
          <a:lstStyle/>
          <a:p>
            <a:pPr indent="0" lvl="0" marL="0" marR="0" rtl="0" algn="l">
              <a:lnSpc>
                <a:spcPct val="109090"/>
              </a:lnSpc>
              <a:spcBef>
                <a:spcPts val="0"/>
              </a:spcBef>
              <a:spcAft>
                <a:spcPts val="0"/>
              </a:spcAft>
              <a:buClr>
                <a:srgbClr val="FFFFFF"/>
              </a:buClr>
              <a:buSzPts val="3300"/>
              <a:buFont typeface="Calibri"/>
              <a:buNone/>
            </a:pPr>
            <a:r>
              <a:rPr b="1" i="0" lang="en-US" sz="3300" u="none" cap="none" strike="noStrike">
                <a:solidFill>
                  <a:srgbClr val="FFFFFF"/>
                </a:solidFill>
                <a:latin typeface="Calibri"/>
                <a:ea typeface="Calibri"/>
                <a:cs typeface="Calibri"/>
                <a:sym typeface="Calibri"/>
              </a:rPr>
              <a:t>The radio sky needs the SKA community</a:t>
            </a:r>
            <a:endParaRPr b="0" i="0" sz="3300" u="none" cap="none" strike="noStrike">
              <a:solidFill>
                <a:schemeClr val="dk1"/>
              </a:solidFill>
              <a:latin typeface="Calibri"/>
              <a:ea typeface="Calibri"/>
              <a:cs typeface="Calibri"/>
              <a:sym typeface="Calibri"/>
            </a:endParaRPr>
          </a:p>
        </p:txBody>
      </p:sp>
      <p:sp>
        <p:nvSpPr>
          <p:cNvPr id="273" name="Google Shape;273;p14"/>
          <p:cNvSpPr/>
          <p:nvPr/>
        </p:nvSpPr>
        <p:spPr>
          <a:xfrm>
            <a:off x="502920" y="2240280"/>
            <a:ext cx="6766560" cy="2926080"/>
          </a:xfrm>
          <a:prstGeom prst="rect">
            <a:avLst/>
          </a:prstGeom>
          <a:noFill/>
          <a:ln>
            <a:noFill/>
          </a:ln>
        </p:spPr>
        <p:txBody>
          <a:bodyPr anchorCtr="0" anchor="t" bIns="0" lIns="0" spcFirstLastPara="1" rIns="0" wrap="square" tIns="0">
            <a:noAutofit/>
          </a:bodyPr>
          <a:lstStyle/>
          <a:p>
            <a:pPr indent="-203200" lvl="0" marL="203200" marR="0" rtl="0" algn="l">
              <a:lnSpc>
                <a:spcPct val="117999"/>
              </a:lnSpc>
              <a:spcBef>
                <a:spcPts val="0"/>
              </a:spcBef>
              <a:spcAft>
                <a:spcPts val="0"/>
              </a:spcAft>
              <a:buClr>
                <a:srgbClr val="EAF0FF"/>
              </a:buClr>
              <a:buSzPts val="1700"/>
              <a:buFont typeface="Calibri"/>
              <a:buChar char="•"/>
            </a:pPr>
            <a:r>
              <a:rPr b="0" i="0" lang="en-US" sz="1700" u="none" cap="none" strike="noStrike">
                <a:solidFill>
                  <a:srgbClr val="EAF0FF"/>
                </a:solidFill>
                <a:latin typeface="Calibri"/>
                <a:ea typeface="Calibri"/>
                <a:cs typeface="Calibri"/>
                <a:sym typeface="Calibri"/>
              </a:rPr>
              <a:t>Satellite numbers are rising fast — and the radio impact already spans MHz to mm.</a:t>
            </a:r>
            <a:endParaRPr b="0" i="0" sz="1700" u="none" cap="none" strike="noStrike">
              <a:solidFill>
                <a:schemeClr val="dk1"/>
              </a:solidFill>
              <a:latin typeface="Calibri"/>
              <a:ea typeface="Calibri"/>
              <a:cs typeface="Calibri"/>
              <a:sym typeface="Calibri"/>
            </a:endParaRPr>
          </a:p>
          <a:p>
            <a:pPr indent="-203200" lvl="0" marL="203200" marR="0" rtl="0" algn="l">
              <a:lnSpc>
                <a:spcPct val="117999"/>
              </a:lnSpc>
              <a:spcBef>
                <a:spcPts val="1400"/>
              </a:spcBef>
              <a:spcAft>
                <a:spcPts val="0"/>
              </a:spcAft>
              <a:buClr>
                <a:srgbClr val="EAF0FF"/>
              </a:buClr>
              <a:buSzPts val="1700"/>
              <a:buFont typeface="Calibri"/>
              <a:buChar char="•"/>
            </a:pPr>
            <a:r>
              <a:rPr b="0" i="0" lang="en-US" sz="1700" u="none" cap="none" strike="noStrike">
                <a:solidFill>
                  <a:srgbClr val="EAF0FF"/>
                </a:solidFill>
                <a:latin typeface="Calibri"/>
                <a:ea typeface="Calibri"/>
                <a:cs typeface="Calibri"/>
                <a:sym typeface="Calibri"/>
              </a:rPr>
              <a:t>CPS offers open tools — SatChecker &amp; SCORE — plus impact modelling and spectrum policy.</a:t>
            </a:r>
            <a:endParaRPr b="0" i="0" sz="1700" u="none" cap="none" strike="noStrike">
              <a:solidFill>
                <a:schemeClr val="dk1"/>
              </a:solidFill>
              <a:latin typeface="Calibri"/>
              <a:ea typeface="Calibri"/>
              <a:cs typeface="Calibri"/>
              <a:sym typeface="Calibri"/>
            </a:endParaRPr>
          </a:p>
          <a:p>
            <a:pPr indent="-203200" lvl="0" marL="203200" marR="0" rtl="0" algn="l">
              <a:lnSpc>
                <a:spcPct val="117999"/>
              </a:lnSpc>
              <a:spcBef>
                <a:spcPts val="1400"/>
              </a:spcBef>
              <a:spcAft>
                <a:spcPts val="0"/>
              </a:spcAft>
              <a:buClr>
                <a:srgbClr val="FFFFFF"/>
              </a:buClr>
              <a:buSzPts val="1700"/>
              <a:buFont typeface="Calibri"/>
              <a:buChar char="•"/>
            </a:pPr>
            <a:r>
              <a:rPr b="1" i="0" lang="en-US" sz="1700" u="none" cap="none" strike="noStrike">
                <a:solidFill>
                  <a:srgbClr val="FFFFFF"/>
                </a:solidFill>
                <a:latin typeface="Calibri"/>
                <a:ea typeface="Calibri"/>
                <a:cs typeface="Calibri"/>
                <a:sym typeface="Calibri"/>
              </a:rPr>
              <a:t>What we most need now is observations and voices from the radio / SKA community.</a:t>
            </a:r>
            <a:endParaRPr b="0" i="0" sz="1700" u="none" cap="none" strike="noStrike">
              <a:solidFill>
                <a:schemeClr val="dk1"/>
              </a:solidFill>
              <a:latin typeface="Calibri"/>
              <a:ea typeface="Calibri"/>
              <a:cs typeface="Calibri"/>
              <a:sym typeface="Calibri"/>
            </a:endParaRPr>
          </a:p>
        </p:txBody>
      </p:sp>
      <p:sp>
        <p:nvSpPr>
          <p:cNvPr id="274" name="Google Shape;274;p14"/>
          <p:cNvSpPr/>
          <p:nvPr/>
        </p:nvSpPr>
        <p:spPr>
          <a:xfrm>
            <a:off x="502920" y="5074920"/>
            <a:ext cx="694944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ADCFC"/>
              </a:buClr>
              <a:buSzPts val="1450"/>
              <a:buFont typeface="Calibri"/>
              <a:buNone/>
            </a:pPr>
            <a:r>
              <a:rPr b="0" i="1" lang="en-US" sz="1450" u="none" cap="none" strike="noStrike">
                <a:solidFill>
                  <a:srgbClr val="CADCFC"/>
                </a:solidFill>
                <a:latin typeface="Calibri"/>
                <a:ea typeface="Calibri"/>
                <a:cs typeface="Calibri"/>
                <a:sym typeface="Calibri"/>
              </a:rPr>
              <a:t>Is this an existential moment for radio astronomy?  </a:t>
            </a:r>
            <a:r>
              <a:rPr b="1" i="0" lang="en-US" sz="1450" u="none" cap="none" strike="noStrike">
                <a:solidFill>
                  <a:srgbClr val="FFFFFF"/>
                </a:solidFill>
                <a:latin typeface="Calibri"/>
                <a:ea typeface="Calibri"/>
                <a:cs typeface="Calibri"/>
                <a:sym typeface="Calibri"/>
              </a:rPr>
              <a:t>Not if we act together.</a:t>
            </a:r>
            <a:endParaRPr b="0" i="0" sz="1450" u="none" cap="none" strike="noStrike">
              <a:solidFill>
                <a:schemeClr val="dk1"/>
              </a:solidFill>
              <a:latin typeface="Calibri"/>
              <a:ea typeface="Calibri"/>
              <a:cs typeface="Calibri"/>
              <a:sym typeface="Calibri"/>
            </a:endParaRPr>
          </a:p>
        </p:txBody>
      </p:sp>
      <p:sp>
        <p:nvSpPr>
          <p:cNvPr id="275" name="Google Shape;275;p14"/>
          <p:cNvSpPr/>
          <p:nvPr/>
        </p:nvSpPr>
        <p:spPr>
          <a:xfrm>
            <a:off x="8549640" y="1371600"/>
            <a:ext cx="3154680" cy="4297680"/>
          </a:xfrm>
          <a:prstGeom prst="roundRect">
            <a:avLst>
              <a:gd fmla="val 3478" name="adj"/>
            </a:avLst>
          </a:prstGeom>
          <a:solidFill>
            <a:srgbClr val="FFFFFF">
              <a:alpha val="92157"/>
            </a:srgbClr>
          </a:solidFill>
          <a:ln cap="flat" cmpd="sng" w="12700">
            <a:solidFill>
              <a:srgbClr val="CADCF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tmp/work/assets/cps_color.png" id="276" name="Google Shape;276;p14"/>
          <p:cNvPicPr preferRelativeResize="0"/>
          <p:nvPr/>
        </p:nvPicPr>
        <p:blipFill rotWithShape="1">
          <a:blip r:embed="rId4">
            <a:alphaModFix/>
          </a:blip>
          <a:srcRect b="0" l="0" r="0" t="0"/>
          <a:stretch/>
        </p:blipFill>
        <p:spPr>
          <a:xfrm>
            <a:off x="9349740" y="1627632"/>
            <a:ext cx="1554480" cy="1554480"/>
          </a:xfrm>
          <a:prstGeom prst="rect">
            <a:avLst/>
          </a:prstGeom>
          <a:noFill/>
          <a:ln>
            <a:noFill/>
          </a:ln>
        </p:spPr>
      </p:pic>
      <p:sp>
        <p:nvSpPr>
          <p:cNvPr id="277" name="Google Shape;277;p14"/>
          <p:cNvSpPr/>
          <p:nvPr/>
        </p:nvSpPr>
        <p:spPr>
          <a:xfrm>
            <a:off x="8549640" y="3200400"/>
            <a:ext cx="315468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52042"/>
              </a:buClr>
              <a:buSzPts val="2000"/>
              <a:buFont typeface="Calibri"/>
              <a:buNone/>
            </a:pPr>
            <a:r>
              <a:rPr b="1" i="0" lang="en-US" sz="2000" u="none" cap="none" strike="noStrike">
                <a:solidFill>
                  <a:srgbClr val="152042"/>
                </a:solidFill>
                <a:latin typeface="Calibri"/>
                <a:ea typeface="Calibri"/>
                <a:cs typeface="Calibri"/>
                <a:sym typeface="Calibri"/>
              </a:rPr>
              <a:t>Join CPS</a:t>
            </a:r>
            <a:endParaRPr b="0" i="0" sz="2000" u="none" cap="none" strike="noStrike">
              <a:solidFill>
                <a:schemeClr val="dk1"/>
              </a:solidFill>
              <a:latin typeface="Calibri"/>
              <a:ea typeface="Calibri"/>
              <a:cs typeface="Calibri"/>
              <a:sym typeface="Calibri"/>
            </a:endParaRPr>
          </a:p>
        </p:txBody>
      </p:sp>
      <p:pic>
        <p:nvPicPr>
          <p:cNvPr descr="/tmp/work/assets/qr.png" id="278" name="Google Shape;278;p14"/>
          <p:cNvPicPr preferRelativeResize="0"/>
          <p:nvPr/>
        </p:nvPicPr>
        <p:blipFill rotWithShape="1">
          <a:blip r:embed="rId5">
            <a:alphaModFix/>
          </a:blip>
          <a:srcRect b="0" l="0" r="0" t="0"/>
          <a:stretch/>
        </p:blipFill>
        <p:spPr>
          <a:xfrm>
            <a:off x="9441180" y="3657600"/>
            <a:ext cx="1371600" cy="1371600"/>
          </a:xfrm>
          <a:prstGeom prst="rect">
            <a:avLst/>
          </a:prstGeom>
          <a:noFill/>
          <a:ln>
            <a:noFill/>
          </a:ln>
        </p:spPr>
      </p:pic>
      <p:sp>
        <p:nvSpPr>
          <p:cNvPr id="279" name="Google Shape;279;p14"/>
          <p:cNvSpPr/>
          <p:nvPr/>
        </p:nvSpPr>
        <p:spPr>
          <a:xfrm>
            <a:off x="8549640" y="5120640"/>
            <a:ext cx="31546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52042"/>
              </a:buClr>
              <a:buSzPts val="1500"/>
              <a:buFont typeface="Calibri"/>
              <a:buNone/>
            </a:pPr>
            <a:r>
              <a:rPr b="1" i="0" lang="en-US" sz="1500" u="none" cap="none" strike="noStrike">
                <a:solidFill>
                  <a:srgbClr val="152042"/>
                </a:solidFill>
                <a:latin typeface="Calibri"/>
                <a:ea typeface="Calibri"/>
                <a:cs typeface="Calibri"/>
                <a:sym typeface="Calibri"/>
              </a:rPr>
              <a:t>cps.iau.org</a:t>
            </a:r>
            <a:endParaRPr b="0" i="0" sz="1500" u="none" cap="none" strike="noStrike">
              <a:solidFill>
                <a:schemeClr val="dk1"/>
              </a:solidFill>
              <a:latin typeface="Calibri"/>
              <a:ea typeface="Calibri"/>
              <a:cs typeface="Calibri"/>
              <a:sym typeface="Calibri"/>
            </a:endParaRPr>
          </a:p>
        </p:txBody>
      </p:sp>
      <p:pic>
        <p:nvPicPr>
          <p:cNvPr descr="/tmp/work/assets/hosts_white.png" id="280" name="Google Shape;280;p14"/>
          <p:cNvPicPr preferRelativeResize="0"/>
          <p:nvPr/>
        </p:nvPicPr>
        <p:blipFill rotWithShape="1">
          <a:blip r:embed="rId6">
            <a:alphaModFix/>
          </a:blip>
          <a:srcRect b="0" l="0" r="0" t="0"/>
          <a:stretch/>
        </p:blipFill>
        <p:spPr>
          <a:xfrm>
            <a:off x="502920" y="6199632"/>
            <a:ext cx="2249424" cy="402336"/>
          </a:xfrm>
          <a:prstGeom prst="rect">
            <a:avLst/>
          </a:prstGeom>
          <a:noFill/>
          <a:ln>
            <a:noFill/>
          </a:ln>
        </p:spPr>
      </p:pic>
      <p:sp>
        <p:nvSpPr>
          <p:cNvPr id="281" name="Google Shape;281;p14"/>
          <p:cNvSpPr/>
          <p:nvPr/>
        </p:nvSpPr>
        <p:spPr>
          <a:xfrm>
            <a:off x="3840480" y="6217920"/>
            <a:ext cx="420624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ADCFC"/>
              </a:buClr>
              <a:buSzPts val="1300"/>
              <a:buFont typeface="Calibri"/>
              <a:buNone/>
            </a:pPr>
            <a:r>
              <a:rPr b="0" i="1" lang="en-US" sz="1300" u="none" cap="none" strike="noStrike">
                <a:solidFill>
                  <a:srgbClr val="CADCFC"/>
                </a:solidFill>
                <a:latin typeface="Calibri"/>
                <a:ea typeface="Calibri"/>
                <a:cs typeface="Calibri"/>
                <a:sym typeface="Calibri"/>
              </a:rPr>
              <a:t>Thank you — questions?</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2026-06-19T12:41:32Z</dcterms:created>
  <dc:creator>IAU CPS / SatHub</dc:creator>
</cp:coreProperties>
</file>