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Lexend Light"/>
      <p:regular r:id="rId18"/>
      <p:bold r:id="rId19"/>
    </p:embeddedFont>
    <p:embeddedFont>
      <p:font typeface="Oswald Light"/>
      <p:regular r:id="rId20"/>
      <p:bold r:id="rId21"/>
    </p:embeddedFont>
    <p:embeddedFont>
      <p:font typeface="Average"/>
      <p:regular r:id="rId22"/>
    </p:embeddedFont>
    <p:embeddedFont>
      <p:font typeface="Oswald"/>
      <p:regular r:id="rId23"/>
      <p:bold r:id="rId24"/>
    </p:embeddedFont>
    <p:embeddedFont>
      <p:font typeface="Merriweather"/>
      <p:regular r:id="rId25"/>
      <p:bold r:id="rId26"/>
      <p:italic r:id="rId27"/>
      <p:boldItalic r:id="rId28"/>
    </p:embeddedFont>
    <p:embeddedFont>
      <p:font typeface="Karla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9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Light-regular.fntdata"/><Relationship Id="rId22" Type="http://schemas.openxmlformats.org/officeDocument/2006/relationships/font" Target="fonts/Average-regular.fntdata"/><Relationship Id="rId21" Type="http://schemas.openxmlformats.org/officeDocument/2006/relationships/font" Target="fonts/OswaldLight-bold.fntdata"/><Relationship Id="rId24" Type="http://schemas.openxmlformats.org/officeDocument/2006/relationships/font" Target="fonts/Oswald-bold.fntdata"/><Relationship Id="rId23" Type="http://schemas.openxmlformats.org/officeDocument/2006/relationships/font" Target="fonts/Oswa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erriweather-bold.fntdata"/><Relationship Id="rId25" Type="http://schemas.openxmlformats.org/officeDocument/2006/relationships/font" Target="fonts/Merriweather-regular.fntdata"/><Relationship Id="rId28" Type="http://schemas.openxmlformats.org/officeDocument/2006/relationships/font" Target="fonts/Merriweather-boldItalic.fntdata"/><Relationship Id="rId27" Type="http://schemas.openxmlformats.org/officeDocument/2006/relationships/font" Target="fonts/Merriweath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Karl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Karla-italic.fntdata"/><Relationship Id="rId30" Type="http://schemas.openxmlformats.org/officeDocument/2006/relationships/font" Target="fonts/Karla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Karla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LexendLight-bold.fntdata"/><Relationship Id="rId18" Type="http://schemas.openxmlformats.org/officeDocument/2006/relationships/font" Target="fonts/Lexend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8a6620d5b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f8a6620d5b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ef105aede7_0_1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ef105aede7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1dcfae364_0_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f1dcfae364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ef105aede7_0_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ef105aede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8a6620d5b_0_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8a6620d5b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8a6620d5b_0_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f8a6620d5b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f8a6620d5b_0_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f8a6620d5b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ee7b6130bc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ee7b6130b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Oswald Light"/>
                <a:ea typeface="Oswald Light"/>
                <a:cs typeface="Oswald Light"/>
                <a:sym typeface="Oswald Light"/>
              </a:rPr>
              <a:t>$3^{4^5} + \frac{1}{2}$$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f8a6620d5b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f8a6620d5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1dcfae364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1dcfae36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f9da857021_0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f9da85702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ef105aede7_0_1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ef105aede7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700">
        <p:fade thruBlk="1"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0.jp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6.png"/><Relationship Id="rId13" Type="http://schemas.openxmlformats.org/officeDocument/2006/relationships/image" Target="../media/image3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16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40.png"/><Relationship Id="rId10" Type="http://schemas.openxmlformats.org/officeDocument/2006/relationships/image" Target="../media/image15.png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Relationship Id="rId9" Type="http://schemas.openxmlformats.org/officeDocument/2006/relationships/image" Target="../media/image13.png"/><Relationship Id="rId5" Type="http://schemas.openxmlformats.org/officeDocument/2006/relationships/image" Target="../media/image29.png"/><Relationship Id="rId6" Type="http://schemas.openxmlformats.org/officeDocument/2006/relationships/image" Target="../media/image17.png"/><Relationship Id="rId7" Type="http://schemas.openxmlformats.org/officeDocument/2006/relationships/image" Target="../media/image5.png"/><Relationship Id="rId8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0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38.png"/><Relationship Id="rId9" Type="http://schemas.openxmlformats.org/officeDocument/2006/relationships/image" Target="../media/image27.png"/><Relationship Id="rId5" Type="http://schemas.openxmlformats.org/officeDocument/2006/relationships/image" Target="../media/image18.png"/><Relationship Id="rId6" Type="http://schemas.openxmlformats.org/officeDocument/2006/relationships/image" Target="../media/image14.png"/><Relationship Id="rId7" Type="http://schemas.openxmlformats.org/officeDocument/2006/relationships/image" Target="../media/image20.png"/><Relationship Id="rId8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42.png"/><Relationship Id="rId5" Type="http://schemas.openxmlformats.org/officeDocument/2006/relationships/image" Target="../media/image26.png"/><Relationship Id="rId6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35.png"/><Relationship Id="rId5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24.png"/><Relationship Id="rId5" Type="http://schemas.openxmlformats.org/officeDocument/2006/relationships/image" Target="../media/image21.png"/><Relationship Id="rId6" Type="http://schemas.openxmlformats.org/officeDocument/2006/relationships/image" Target="../media/image51.png"/><Relationship Id="rId7" Type="http://schemas.openxmlformats.org/officeDocument/2006/relationships/image" Target="../media/image3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36.png"/><Relationship Id="rId5" Type="http://schemas.openxmlformats.org/officeDocument/2006/relationships/image" Target="../media/image33.png"/><Relationship Id="rId6" Type="http://schemas.openxmlformats.org/officeDocument/2006/relationships/image" Target="../media/image30.png"/><Relationship Id="rId7" Type="http://schemas.openxmlformats.org/officeDocument/2006/relationships/image" Target="../media/image32.png"/><Relationship Id="rId8" Type="http://schemas.openxmlformats.org/officeDocument/2006/relationships/image" Target="../media/image3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Relationship Id="rId5" Type="http://schemas.openxmlformats.org/officeDocument/2006/relationships/image" Target="../media/image52.png"/><Relationship Id="rId6" Type="http://schemas.openxmlformats.org/officeDocument/2006/relationships/image" Target="../media/image47.png"/><Relationship Id="rId7" Type="http://schemas.openxmlformats.org/officeDocument/2006/relationships/image" Target="../media/image45.png"/><Relationship Id="rId8" Type="http://schemas.openxmlformats.org/officeDocument/2006/relationships/image" Target="../media/image4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38.png"/><Relationship Id="rId5" Type="http://schemas.openxmlformats.org/officeDocument/2006/relationships/image" Target="../media/image18.png"/><Relationship Id="rId6" Type="http://schemas.openxmlformats.org/officeDocument/2006/relationships/image" Target="../media/image14.png"/><Relationship Id="rId7" Type="http://schemas.openxmlformats.org/officeDocument/2006/relationships/image" Target="../media/image4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38.png"/><Relationship Id="rId5" Type="http://schemas.openxmlformats.org/officeDocument/2006/relationships/image" Target="../media/image18.png"/><Relationship Id="rId6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Relationship Id="rId5" Type="http://schemas.openxmlformats.org/officeDocument/2006/relationships/image" Target="../media/image18.png"/><Relationship Id="rId6" Type="http://schemas.openxmlformats.org/officeDocument/2006/relationships/image" Target="../media/image14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as image" id="59" name="Google Shape;59;p13"/>
          <p:cNvPicPr preferRelativeResize="0"/>
          <p:nvPr/>
        </p:nvPicPr>
        <p:blipFill rotWithShape="1">
          <a:blip r:embed="rId3">
            <a:alphaModFix/>
          </a:blip>
          <a:srcRect b="0" l="300" r="-300" t="0"/>
          <a:stretch/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1276300" y="34400"/>
            <a:ext cx="6582900" cy="9303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b="50%" l="50%" r="50%" t="50%"/>
            </a:path>
            <a:tileRect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MeerKAT Observations of the Saraswati Supercluster (MOSS III): 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313425" y="2554675"/>
            <a:ext cx="6582900" cy="4152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>
                <a:latin typeface="Merriweather"/>
                <a:ea typeface="Merriweather"/>
                <a:cs typeface="Merriweather"/>
                <a:sym typeface="Merriweather"/>
              </a:rPr>
              <a:t>Robert Kincaid with Mark Sargent and </a:t>
            </a:r>
            <a:r>
              <a:rPr b="1" lang="en">
                <a:latin typeface="Merriweather"/>
                <a:ea typeface="Merriweather"/>
                <a:cs typeface="Merriweather"/>
                <a:sym typeface="Merriweather"/>
              </a:rPr>
              <a:t> Pascale Jablonka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276300" y="1345400"/>
            <a:ext cx="6582900" cy="828600"/>
          </a:xfrm>
          <a:prstGeom prst="rect">
            <a:avLst/>
          </a:prstGeom>
          <a:gradFill>
            <a:gsLst>
              <a:gs pos="0">
                <a:srgbClr val="FFF6DB"/>
              </a:gs>
              <a:gs pos="100000">
                <a:srgbClr val="FAD15C"/>
              </a:gs>
            </a:gsLst>
            <a:lin ang="5400012" scaled="0"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Comparisons of the galaxy populations in two distinct cluster environments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-675" y="-22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809600" y="60525"/>
            <a:ext cx="7901400" cy="4503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b="50%" l="50%" r="50%" t="50%"/>
            </a:path>
            <a:tileRect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Two distinct cluster environments: Multi-wavelength view 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1122375" y="3910125"/>
            <a:ext cx="6897900" cy="1129800"/>
          </a:xfrm>
          <a:prstGeom prst="rect">
            <a:avLst/>
          </a:prstGeom>
          <a:gradFill>
            <a:gsLst>
              <a:gs pos="0">
                <a:srgbClr val="FFF6DB"/>
              </a:gs>
              <a:gs pos="100000">
                <a:srgbClr val="FAD15C"/>
              </a:gs>
            </a:gsLst>
            <a:lin ang="5400012" scaled="0"/>
          </a:gradFill>
          <a:ln cap="flat" cmpd="sng" w="19050">
            <a:solidFill>
              <a:srgbClr val="9C27B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-311150" lvl="0" marL="457200" rtl="0" algn="l">
              <a:spcBef>
                <a:spcPts val="10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A2631 → X-ray </a:t>
            </a: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emission</a:t>
            </a: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 rounded and symmetric. BCG slightly offset from X-ray/optical peak.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45720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-311150" lvl="0" marL="457200" rtl="0" algn="l">
              <a:spcBef>
                <a:spcPts val="10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Zwcl2341 →  cluster-wide diffuse relics. X-ray/optical morphology elongated </a:t>
            </a: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in the</a:t>
            </a: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 direction of the merger.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154750" y="653775"/>
            <a:ext cx="3714000" cy="348900"/>
          </a:xfrm>
          <a:prstGeom prst="rect">
            <a:avLst/>
          </a:prstGeom>
          <a:solidFill>
            <a:srgbClr val="F9CB9C"/>
          </a:solidFill>
          <a:ln cap="flat" cmpd="sng" w="276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2725" lIns="132725" spcFirstLastPara="1" rIns="132725" wrap="square" tIns="132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87">
                <a:latin typeface="Karla"/>
                <a:ea typeface="Karla"/>
                <a:cs typeface="Karla"/>
                <a:sym typeface="Karla"/>
              </a:rPr>
              <a:t>relaxed</a:t>
            </a:r>
            <a:r>
              <a:rPr b="1" i="1" lang="en" sz="1887">
                <a:latin typeface="Karla"/>
                <a:ea typeface="Karla"/>
                <a:cs typeface="Karla"/>
                <a:sym typeface="Karla"/>
              </a:rPr>
              <a:t> cluster environment</a:t>
            </a:r>
            <a:endParaRPr b="1" i="1" sz="1887"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675" y="1056434"/>
            <a:ext cx="365775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8394" y="1056425"/>
            <a:ext cx="36576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4750" y="1084788"/>
            <a:ext cx="36576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88400" y="1056425"/>
            <a:ext cx="36576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4750" y="1056425"/>
            <a:ext cx="36576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88400" y="1056413"/>
            <a:ext cx="3657599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4738" y="1056425"/>
            <a:ext cx="36576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88400" y="1056413"/>
            <a:ext cx="36576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4738" y="1056425"/>
            <a:ext cx="36576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88400" y="1056425"/>
            <a:ext cx="3657600" cy="27431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" name="Google Shape;81;p14"/>
          <p:cNvCxnSpPr/>
          <p:nvPr/>
        </p:nvCxnSpPr>
        <p:spPr>
          <a:xfrm flipH="1" rot="10800000">
            <a:off x="5996175" y="1981750"/>
            <a:ext cx="403200" cy="675900"/>
          </a:xfrm>
          <a:prstGeom prst="straightConnector1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82" name="Google Shape;82;p14"/>
          <p:cNvGrpSpPr/>
          <p:nvPr/>
        </p:nvGrpSpPr>
        <p:grpSpPr>
          <a:xfrm>
            <a:off x="6594975" y="1897038"/>
            <a:ext cx="1400175" cy="558400"/>
            <a:chOff x="6515375" y="2062200"/>
            <a:chExt cx="1400175" cy="558400"/>
          </a:xfrm>
        </p:grpSpPr>
        <p:cxnSp>
          <p:nvCxnSpPr>
            <p:cNvPr id="83" name="Google Shape;83;p14"/>
            <p:cNvCxnSpPr/>
            <p:nvPr/>
          </p:nvCxnSpPr>
          <p:spPr>
            <a:xfrm rot="10800000">
              <a:off x="6517730" y="2343375"/>
              <a:ext cx="669900" cy="31500"/>
            </a:xfrm>
            <a:prstGeom prst="straightConnector1">
              <a:avLst/>
            </a:prstGeom>
            <a:noFill/>
            <a:ln cap="flat" cmpd="sng" w="19050">
              <a:solidFill>
                <a:srgbClr val="FF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84" name="Google Shape;84;p14"/>
            <p:cNvCxnSpPr/>
            <p:nvPr/>
          </p:nvCxnSpPr>
          <p:spPr>
            <a:xfrm flipH="1">
              <a:off x="6515375" y="2514700"/>
              <a:ext cx="682500" cy="105900"/>
            </a:xfrm>
            <a:prstGeom prst="straightConnector1">
              <a:avLst/>
            </a:prstGeom>
            <a:noFill/>
            <a:ln cap="flat" cmpd="sng" w="19050">
              <a:solidFill>
                <a:srgbClr val="FF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5" name="Google Shape;85;p14"/>
            <p:cNvSpPr txBox="1"/>
            <p:nvPr/>
          </p:nvSpPr>
          <p:spPr>
            <a:xfrm>
              <a:off x="6873350" y="2062200"/>
              <a:ext cx="10422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00"/>
                  </a:solidFill>
                  <a:latin typeface="Average"/>
                  <a:ea typeface="Average"/>
                  <a:cs typeface="Average"/>
                  <a:sym typeface="Average"/>
                </a:rPr>
                <a:t>Large offset</a:t>
              </a:r>
              <a:endParaRPr b="1" sz="1100">
                <a:solidFill>
                  <a:srgbClr val="FFFF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  <p:grpSp>
        <p:nvGrpSpPr>
          <p:cNvPr id="86" name="Google Shape;86;p14"/>
          <p:cNvGrpSpPr/>
          <p:nvPr/>
        </p:nvGrpSpPr>
        <p:grpSpPr>
          <a:xfrm>
            <a:off x="2101075" y="2068713"/>
            <a:ext cx="1107500" cy="412250"/>
            <a:chOff x="2101075" y="2068713"/>
            <a:chExt cx="1107500" cy="412250"/>
          </a:xfrm>
        </p:grpSpPr>
        <p:cxnSp>
          <p:nvCxnSpPr>
            <p:cNvPr id="87" name="Google Shape;87;p14"/>
            <p:cNvCxnSpPr/>
            <p:nvPr/>
          </p:nvCxnSpPr>
          <p:spPr>
            <a:xfrm flipH="1">
              <a:off x="2101075" y="2375063"/>
              <a:ext cx="682500" cy="105900"/>
            </a:xfrm>
            <a:prstGeom prst="straightConnector1">
              <a:avLst/>
            </a:prstGeom>
            <a:noFill/>
            <a:ln cap="flat" cmpd="sng" w="19050">
              <a:solidFill>
                <a:srgbClr val="FF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8" name="Google Shape;88;p14"/>
            <p:cNvSpPr txBox="1"/>
            <p:nvPr/>
          </p:nvSpPr>
          <p:spPr>
            <a:xfrm>
              <a:off x="2166375" y="2068713"/>
              <a:ext cx="10422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FFFF00"/>
                  </a:solidFill>
                  <a:latin typeface="Average"/>
                  <a:ea typeface="Average"/>
                  <a:cs typeface="Average"/>
                  <a:sym typeface="Average"/>
                </a:rPr>
                <a:t>Small </a:t>
              </a:r>
              <a:r>
                <a:rPr b="1" lang="en" sz="1100">
                  <a:solidFill>
                    <a:srgbClr val="FFFF00"/>
                  </a:solidFill>
                  <a:latin typeface="Average"/>
                  <a:ea typeface="Average"/>
                  <a:cs typeface="Average"/>
                  <a:sym typeface="Average"/>
                </a:rPr>
                <a:t> offset</a:t>
              </a:r>
              <a:endParaRPr b="1" sz="1100">
                <a:solidFill>
                  <a:srgbClr val="FFFF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  <p:sp>
        <p:nvSpPr>
          <p:cNvPr id="89" name="Google Shape;89;p14"/>
          <p:cNvSpPr/>
          <p:nvPr/>
        </p:nvSpPr>
        <p:spPr>
          <a:xfrm>
            <a:off x="4788401" y="653775"/>
            <a:ext cx="3657600" cy="348900"/>
          </a:xfrm>
          <a:prstGeom prst="rect">
            <a:avLst/>
          </a:prstGeom>
          <a:solidFill>
            <a:srgbClr val="F9CB9C"/>
          </a:solidFill>
          <a:ln cap="flat" cmpd="sng" w="276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2725" lIns="132725" spcFirstLastPara="1" rIns="132725" wrap="square" tIns="132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87">
                <a:latin typeface="Karla"/>
                <a:ea typeface="Karla"/>
                <a:cs typeface="Karla"/>
                <a:sym typeface="Karla"/>
              </a:rPr>
              <a:t>Active cluster environment</a:t>
            </a:r>
            <a:endParaRPr b="1" i="1" sz="1887">
              <a:latin typeface="Karla"/>
              <a:ea typeface="Karla"/>
              <a:cs typeface="Karla"/>
              <a:sym typeface="Karla"/>
            </a:endParaRPr>
          </a:p>
        </p:txBody>
      </p:sp>
      <p:grpSp>
        <p:nvGrpSpPr>
          <p:cNvPr id="90" name="Google Shape;90;p14"/>
          <p:cNvGrpSpPr/>
          <p:nvPr/>
        </p:nvGrpSpPr>
        <p:grpSpPr>
          <a:xfrm>
            <a:off x="5368150" y="1897050"/>
            <a:ext cx="1131425" cy="970225"/>
            <a:chOff x="5368150" y="1897050"/>
            <a:chExt cx="1131425" cy="970225"/>
          </a:xfrm>
        </p:grpSpPr>
        <p:cxnSp>
          <p:nvCxnSpPr>
            <p:cNvPr id="91" name="Google Shape;91;p14"/>
            <p:cNvCxnSpPr/>
            <p:nvPr/>
          </p:nvCxnSpPr>
          <p:spPr>
            <a:xfrm>
              <a:off x="5631475" y="2205175"/>
              <a:ext cx="499500" cy="662100"/>
            </a:xfrm>
            <a:prstGeom prst="straightConnector1">
              <a:avLst/>
            </a:prstGeom>
            <a:noFill/>
            <a:ln cap="flat" cmpd="sng" w="19050">
              <a:solidFill>
                <a:srgbClr val="F9CB9C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92" name="Google Shape;92;p14"/>
            <p:cNvCxnSpPr/>
            <p:nvPr/>
          </p:nvCxnSpPr>
          <p:spPr>
            <a:xfrm>
              <a:off x="5732775" y="1995825"/>
              <a:ext cx="766800" cy="72900"/>
            </a:xfrm>
            <a:prstGeom prst="straightConnector1">
              <a:avLst/>
            </a:prstGeom>
            <a:noFill/>
            <a:ln cap="flat" cmpd="sng" w="19050">
              <a:solidFill>
                <a:srgbClr val="F9CB9C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3" name="Google Shape;93;p14"/>
            <p:cNvSpPr txBox="1"/>
            <p:nvPr/>
          </p:nvSpPr>
          <p:spPr>
            <a:xfrm>
              <a:off x="5368150" y="1897050"/>
              <a:ext cx="715800" cy="41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dk1"/>
                  </a:solidFill>
                  <a:latin typeface="Average"/>
                  <a:ea typeface="Average"/>
                  <a:cs typeface="Average"/>
                  <a:sym typeface="Average"/>
                </a:rPr>
                <a:t>relics</a:t>
              </a:r>
              <a:endParaRPr b="1" sz="1500">
                <a:solidFill>
                  <a:schemeClr val="dk1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5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-339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/>
        </p:nvSpPr>
        <p:spPr>
          <a:xfrm>
            <a:off x="151875" y="112800"/>
            <a:ext cx="5115900" cy="4476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b="50%" l="50%" r="50%" t="50%"/>
            </a:path>
            <a:tileRect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1900">
                <a:latin typeface="Merriweather"/>
                <a:ea typeface="Merriweather"/>
                <a:cs typeface="Merriweather"/>
                <a:sym typeface="Merriweather"/>
              </a:rPr>
              <a:t>Multi-wavelength data</a:t>
            </a:r>
            <a:endParaRPr b="1" sz="19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9875" y="719125"/>
            <a:ext cx="3427849" cy="42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5"/>
          <p:cNvGrpSpPr/>
          <p:nvPr/>
        </p:nvGrpSpPr>
        <p:grpSpPr>
          <a:xfrm>
            <a:off x="1923900" y="887425"/>
            <a:ext cx="6861079" cy="1739940"/>
            <a:chOff x="1924794" y="825170"/>
            <a:chExt cx="7024756" cy="1739940"/>
          </a:xfrm>
        </p:grpSpPr>
        <p:grpSp>
          <p:nvGrpSpPr>
            <p:cNvPr id="102" name="Google Shape;102;p15"/>
            <p:cNvGrpSpPr/>
            <p:nvPr/>
          </p:nvGrpSpPr>
          <p:grpSpPr>
            <a:xfrm>
              <a:off x="5164175" y="850750"/>
              <a:ext cx="3785374" cy="1714251"/>
              <a:chOff x="4799825" y="859225"/>
              <a:chExt cx="3785374" cy="1714251"/>
            </a:xfrm>
          </p:grpSpPr>
          <p:pic>
            <p:nvPicPr>
              <p:cNvPr id="103" name="Google Shape;103;p15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18019" t="0"/>
              <a:stretch/>
            </p:blipFill>
            <p:spPr>
              <a:xfrm>
                <a:off x="4799825" y="859225"/>
                <a:ext cx="1741326" cy="17142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4" name="Google Shape;104;p15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6572175" y="859225"/>
                <a:ext cx="2013024" cy="17142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5" name="Google Shape;105;p15"/>
            <p:cNvGrpSpPr/>
            <p:nvPr/>
          </p:nvGrpSpPr>
          <p:grpSpPr>
            <a:xfrm>
              <a:off x="1924794" y="825170"/>
              <a:ext cx="3279687" cy="1739940"/>
              <a:chOff x="1924794" y="825170"/>
              <a:chExt cx="3279687" cy="1739940"/>
            </a:xfrm>
          </p:grpSpPr>
          <p:grpSp>
            <p:nvGrpSpPr>
              <p:cNvPr id="106" name="Google Shape;106;p15"/>
              <p:cNvGrpSpPr/>
              <p:nvPr/>
            </p:nvGrpSpPr>
            <p:grpSpPr>
              <a:xfrm>
                <a:off x="4718160" y="826047"/>
                <a:ext cx="486321" cy="1739063"/>
                <a:chOff x="4717575" y="826175"/>
                <a:chExt cx="484625" cy="1732825"/>
              </a:xfrm>
            </p:grpSpPr>
            <p:cxnSp>
              <p:nvCxnSpPr>
                <p:cNvPr id="107" name="Google Shape;107;p15"/>
                <p:cNvCxnSpPr/>
                <p:nvPr/>
              </p:nvCxnSpPr>
              <p:spPr>
                <a:xfrm rot="10800000">
                  <a:off x="4717575" y="826175"/>
                  <a:ext cx="455100" cy="53100"/>
                </a:xfrm>
                <a:prstGeom prst="straightConnector1">
                  <a:avLst/>
                </a:prstGeom>
                <a:noFill/>
                <a:ln cap="flat" cmpd="sng" w="191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" name="Google Shape;108;p15"/>
                <p:cNvCxnSpPr/>
                <p:nvPr/>
              </p:nvCxnSpPr>
              <p:spPr>
                <a:xfrm rot="10800000">
                  <a:off x="4731500" y="2079300"/>
                  <a:ext cx="470700" cy="479700"/>
                </a:xfrm>
                <a:prstGeom prst="straightConnector1">
                  <a:avLst/>
                </a:prstGeom>
                <a:noFill/>
                <a:ln cap="flat" cmpd="sng" w="191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09" name="Google Shape;109;p15"/>
              <p:cNvSpPr/>
              <p:nvPr/>
            </p:nvSpPr>
            <p:spPr>
              <a:xfrm>
                <a:off x="1924794" y="825170"/>
                <a:ext cx="2807100" cy="1223100"/>
              </a:xfrm>
              <a:prstGeom prst="rect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Average"/>
                  <a:ea typeface="Average"/>
                  <a:cs typeface="Average"/>
                  <a:sym typeface="Average"/>
                </a:endParaRPr>
              </a:p>
            </p:txBody>
          </p:sp>
        </p:grpSp>
      </p:grpSp>
      <p:grpSp>
        <p:nvGrpSpPr>
          <p:cNvPr id="110" name="Google Shape;110;p15"/>
          <p:cNvGrpSpPr/>
          <p:nvPr/>
        </p:nvGrpSpPr>
        <p:grpSpPr>
          <a:xfrm>
            <a:off x="151875" y="2042889"/>
            <a:ext cx="4507257" cy="2586736"/>
            <a:chOff x="151875" y="2042889"/>
            <a:chExt cx="4507257" cy="2586736"/>
          </a:xfrm>
        </p:grpSpPr>
        <p:pic>
          <p:nvPicPr>
            <p:cNvPr id="111" name="Google Shape;111;p1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79924" y="2830075"/>
              <a:ext cx="1082676" cy="4143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2" name="Google Shape;112;p15"/>
            <p:cNvGrpSpPr/>
            <p:nvPr/>
          </p:nvGrpSpPr>
          <p:grpSpPr>
            <a:xfrm>
              <a:off x="151875" y="2042889"/>
              <a:ext cx="4507257" cy="2586736"/>
              <a:chOff x="149797" y="2041059"/>
              <a:chExt cx="4429737" cy="2458641"/>
            </a:xfrm>
          </p:grpSpPr>
          <p:pic>
            <p:nvPicPr>
              <p:cNvPr id="113" name="Google Shape;113;p15"/>
              <p:cNvPicPr preferRelativeResize="0"/>
              <p:nvPr/>
            </p:nvPicPr>
            <p:blipFill rotWithShape="1">
              <a:blip r:embed="rId8">
                <a:alphaModFix/>
              </a:blip>
              <a:srcRect b="-12290" l="-3260" r="3260" t="12290"/>
              <a:stretch/>
            </p:blipFill>
            <p:spPr>
              <a:xfrm>
                <a:off x="149797" y="3324080"/>
                <a:ext cx="1069546" cy="46971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14" name="Google Shape;114;p15"/>
              <p:cNvGrpSpPr/>
              <p:nvPr/>
            </p:nvGrpSpPr>
            <p:grpSpPr>
              <a:xfrm>
                <a:off x="1141311" y="2041059"/>
                <a:ext cx="3438223" cy="2458641"/>
                <a:chOff x="-422064" y="2223234"/>
                <a:chExt cx="3438223" cy="2458641"/>
              </a:xfrm>
            </p:grpSpPr>
            <p:sp>
              <p:nvSpPr>
                <p:cNvPr id="115" name="Google Shape;115;p15"/>
                <p:cNvSpPr/>
                <p:nvPr/>
              </p:nvSpPr>
              <p:spPr>
                <a:xfrm>
                  <a:off x="325759" y="2326134"/>
                  <a:ext cx="2690400" cy="2345100"/>
                </a:xfrm>
                <a:prstGeom prst="rect">
                  <a:avLst/>
                </a:prstGeom>
                <a:noFill/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Average"/>
                    <a:ea typeface="Average"/>
                    <a:cs typeface="Average"/>
                    <a:sym typeface="Average"/>
                  </a:endParaRPr>
                </a:p>
              </p:txBody>
            </p:sp>
            <p:grpSp>
              <p:nvGrpSpPr>
                <p:cNvPr id="116" name="Google Shape;116;p15"/>
                <p:cNvGrpSpPr/>
                <p:nvPr/>
              </p:nvGrpSpPr>
              <p:grpSpPr>
                <a:xfrm>
                  <a:off x="-422064" y="2223234"/>
                  <a:ext cx="743400" cy="2458641"/>
                  <a:chOff x="-422064" y="2223234"/>
                  <a:chExt cx="743400" cy="2458641"/>
                </a:xfrm>
              </p:grpSpPr>
              <p:cxnSp>
                <p:nvCxnSpPr>
                  <p:cNvPr id="117" name="Google Shape;117;p15"/>
                  <p:cNvCxnSpPr/>
                  <p:nvPr/>
                </p:nvCxnSpPr>
                <p:spPr>
                  <a:xfrm rot="10800000">
                    <a:off x="-422064" y="4091475"/>
                    <a:ext cx="743400" cy="590400"/>
                  </a:xfrm>
                  <a:prstGeom prst="straightConnector1">
                    <a:avLst/>
                  </a:prstGeom>
                  <a:noFill/>
                  <a:ln cap="flat" cmpd="sng" w="1912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18" name="Google Shape;118;p15"/>
                  <p:cNvCxnSpPr/>
                  <p:nvPr/>
                </p:nvCxnSpPr>
                <p:spPr>
                  <a:xfrm rot="10800000">
                    <a:off x="-329064" y="2223234"/>
                    <a:ext cx="650400" cy="102900"/>
                  </a:xfrm>
                  <a:prstGeom prst="straightConnector1">
                    <a:avLst/>
                  </a:prstGeom>
                  <a:noFill/>
                  <a:ln cap="flat" cmpd="sng" w="19125">
                    <a:solidFill>
                      <a:srgbClr val="000000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</p:grpSp>
        </p:grpSp>
        <p:pic>
          <p:nvPicPr>
            <p:cNvPr id="119" name="Google Shape;119;p15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54675" y="2052650"/>
              <a:ext cx="1082675" cy="6860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0" name="Google Shape;120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12775" y="3015650"/>
            <a:ext cx="3572200" cy="204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/>
          <p:nvPr/>
        </p:nvSpPr>
        <p:spPr>
          <a:xfrm>
            <a:off x="5489675" y="2652950"/>
            <a:ext cx="2897100" cy="362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rage"/>
                <a:ea typeface="Average"/>
                <a:cs typeface="Average"/>
                <a:sym typeface="Average"/>
              </a:rPr>
              <a:t>Shallow Large sky optical survey</a:t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5704413" y="945650"/>
            <a:ext cx="2205300" cy="290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rage"/>
                <a:ea typeface="Average"/>
                <a:cs typeface="Average"/>
                <a:sym typeface="Average"/>
              </a:rPr>
              <a:t>Deep radio observation</a:t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grpSp>
        <p:nvGrpSpPr>
          <p:cNvPr id="123" name="Google Shape;123;p15"/>
          <p:cNvGrpSpPr/>
          <p:nvPr/>
        </p:nvGrpSpPr>
        <p:grpSpPr>
          <a:xfrm>
            <a:off x="4659132" y="2157775"/>
            <a:ext cx="3693893" cy="2026215"/>
            <a:chOff x="4659132" y="2157775"/>
            <a:chExt cx="3693893" cy="2026215"/>
          </a:xfrm>
        </p:grpSpPr>
        <p:sp>
          <p:nvSpPr>
            <p:cNvPr id="124" name="Google Shape;124;p15"/>
            <p:cNvSpPr/>
            <p:nvPr/>
          </p:nvSpPr>
          <p:spPr>
            <a:xfrm>
              <a:off x="8035625" y="4001575"/>
              <a:ext cx="317400" cy="182400"/>
            </a:xfrm>
            <a:prstGeom prst="ellipse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rage"/>
                <a:ea typeface="Average"/>
                <a:cs typeface="Average"/>
                <a:sym typeface="Average"/>
              </a:endParaRPr>
            </a:p>
          </p:txBody>
        </p:sp>
        <p:cxnSp>
          <p:nvCxnSpPr>
            <p:cNvPr id="125" name="Google Shape;125;p15"/>
            <p:cNvCxnSpPr>
              <a:endCxn id="124" idx="0"/>
            </p:cNvCxnSpPr>
            <p:nvPr/>
          </p:nvCxnSpPr>
          <p:spPr>
            <a:xfrm>
              <a:off x="4673225" y="2157775"/>
              <a:ext cx="3521100" cy="1843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" name="Google Shape;126;p15"/>
            <p:cNvCxnSpPr>
              <a:stCxn id="115" idx="3"/>
              <a:endCxn id="124" idx="4"/>
            </p:cNvCxnSpPr>
            <p:nvPr/>
          </p:nvCxnSpPr>
          <p:spPr>
            <a:xfrm>
              <a:off x="4659132" y="3384790"/>
              <a:ext cx="3535200" cy="7992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7" name="Google Shape;127;p15"/>
          <p:cNvGrpSpPr/>
          <p:nvPr/>
        </p:nvGrpSpPr>
        <p:grpSpPr>
          <a:xfrm>
            <a:off x="5704424" y="42475"/>
            <a:ext cx="2082101" cy="844951"/>
            <a:chOff x="5704424" y="42475"/>
            <a:chExt cx="2082101" cy="844951"/>
          </a:xfrm>
        </p:grpSpPr>
        <p:pic>
          <p:nvPicPr>
            <p:cNvPr id="128" name="Google Shape;128;p15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6110831" y="42475"/>
              <a:ext cx="1675694" cy="844951"/>
            </a:xfrm>
            <a:prstGeom prst="rect">
              <a:avLst/>
            </a:prstGeom>
            <a:noFill/>
            <a:ln cap="flat" cmpd="sng" w="8825">
              <a:solidFill>
                <a:srgbClr val="00FF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129" name="Google Shape;129;p15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5704424" y="138366"/>
              <a:ext cx="383136" cy="67268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6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-45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6"/>
          <p:cNvSpPr txBox="1"/>
          <p:nvPr/>
        </p:nvSpPr>
        <p:spPr>
          <a:xfrm>
            <a:off x="1822525" y="37375"/>
            <a:ext cx="6024000" cy="5718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b="50%" l="50%" r="50%" t="50%"/>
            </a:path>
            <a:tileRect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Multi-wavelength</a:t>
            </a: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 images of observed galaxies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36" name="Google Shape;136;p16"/>
          <p:cNvGrpSpPr/>
          <p:nvPr/>
        </p:nvGrpSpPr>
        <p:grpSpPr>
          <a:xfrm>
            <a:off x="-443" y="-182"/>
            <a:ext cx="908697" cy="487985"/>
            <a:chOff x="7214305" y="-1439400"/>
            <a:chExt cx="1085400" cy="893418"/>
          </a:xfrm>
        </p:grpSpPr>
        <p:pic>
          <p:nvPicPr>
            <p:cNvPr id="137" name="Google Shape;137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14305" y="-1439400"/>
              <a:ext cx="1085400" cy="39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214305" y="-1099677"/>
              <a:ext cx="1085400" cy="55369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9" name="Google Shape;13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31812" y="37376"/>
            <a:ext cx="598688" cy="57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1850" y="829489"/>
            <a:ext cx="4078022" cy="203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19875" y="835111"/>
            <a:ext cx="4078025" cy="202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1850" y="2938025"/>
            <a:ext cx="4078077" cy="203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26100" y="2938025"/>
            <a:ext cx="4065583" cy="203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6"/>
          <p:cNvSpPr txBox="1"/>
          <p:nvPr/>
        </p:nvSpPr>
        <p:spPr>
          <a:xfrm>
            <a:off x="945125" y="894750"/>
            <a:ext cx="10212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0000"/>
                </a:solidFill>
                <a:latin typeface="Average"/>
                <a:ea typeface="Average"/>
                <a:cs typeface="Average"/>
                <a:sym typeface="Average"/>
              </a:rPr>
              <a:t>optical</a:t>
            </a:r>
            <a:endParaRPr b="1" sz="1800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2955125" y="894750"/>
            <a:ext cx="10212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9900"/>
                </a:solidFill>
                <a:latin typeface="Average"/>
                <a:ea typeface="Average"/>
                <a:cs typeface="Average"/>
                <a:sym typeface="Average"/>
              </a:rPr>
              <a:t>Radio</a:t>
            </a:r>
            <a:r>
              <a:rPr b="1" lang="en" sz="1800">
                <a:solidFill>
                  <a:srgbClr val="00FFFF"/>
                </a:solidFill>
                <a:latin typeface="Average"/>
                <a:ea typeface="Average"/>
                <a:cs typeface="Average"/>
                <a:sym typeface="Average"/>
              </a:rPr>
              <a:t> </a:t>
            </a:r>
            <a:endParaRPr b="1" sz="1800">
              <a:solidFill>
                <a:srgbClr val="00FF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4915525" y="923750"/>
            <a:ext cx="10212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0000"/>
                </a:solidFill>
                <a:latin typeface="Average"/>
                <a:ea typeface="Average"/>
                <a:cs typeface="Average"/>
                <a:sym typeface="Average"/>
              </a:rPr>
              <a:t>optical</a:t>
            </a:r>
            <a:endParaRPr b="1" sz="1800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47" name="Google Shape;147;p16"/>
          <p:cNvSpPr txBox="1"/>
          <p:nvPr/>
        </p:nvSpPr>
        <p:spPr>
          <a:xfrm>
            <a:off x="7021475" y="923750"/>
            <a:ext cx="10212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9900"/>
                </a:solidFill>
                <a:latin typeface="Average"/>
                <a:ea typeface="Average"/>
                <a:cs typeface="Average"/>
                <a:sym typeface="Average"/>
              </a:rPr>
              <a:t>Radio </a:t>
            </a:r>
            <a:endParaRPr b="1" sz="1800">
              <a:solidFill>
                <a:srgbClr val="FF99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48" name="Google Shape;148;p16"/>
          <p:cNvSpPr txBox="1"/>
          <p:nvPr/>
        </p:nvSpPr>
        <p:spPr>
          <a:xfrm>
            <a:off x="6699075" y="2225450"/>
            <a:ext cx="19518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rms =10 uJy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beam = 8 arcsec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grpSp>
        <p:nvGrpSpPr>
          <p:cNvPr id="149" name="Google Shape;149;p16"/>
          <p:cNvGrpSpPr/>
          <p:nvPr/>
        </p:nvGrpSpPr>
        <p:grpSpPr>
          <a:xfrm>
            <a:off x="1158725" y="1985700"/>
            <a:ext cx="2028025" cy="730325"/>
            <a:chOff x="1158725" y="1985700"/>
            <a:chExt cx="2028025" cy="730325"/>
          </a:xfrm>
        </p:grpSpPr>
        <p:cxnSp>
          <p:nvCxnSpPr>
            <p:cNvPr id="150" name="Google Shape;150;p16"/>
            <p:cNvCxnSpPr/>
            <p:nvPr/>
          </p:nvCxnSpPr>
          <p:spPr>
            <a:xfrm rot="10800000">
              <a:off x="1539075" y="1985700"/>
              <a:ext cx="506400" cy="476100"/>
            </a:xfrm>
            <a:prstGeom prst="straightConnector1">
              <a:avLst/>
            </a:prstGeom>
            <a:noFill/>
            <a:ln cap="flat" cmpd="sng" w="9525">
              <a:solidFill>
                <a:srgbClr val="00FF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1" name="Google Shape;151;p16"/>
            <p:cNvCxnSpPr/>
            <p:nvPr/>
          </p:nvCxnSpPr>
          <p:spPr>
            <a:xfrm flipH="1" rot="10800000">
              <a:off x="2551950" y="2056675"/>
              <a:ext cx="634800" cy="452400"/>
            </a:xfrm>
            <a:prstGeom prst="straightConnector1">
              <a:avLst/>
            </a:prstGeom>
            <a:noFill/>
            <a:ln cap="flat" cmpd="sng" w="9525">
              <a:solidFill>
                <a:srgbClr val="00FF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52" name="Google Shape;152;p16"/>
            <p:cNvSpPr txBox="1"/>
            <p:nvPr/>
          </p:nvSpPr>
          <p:spPr>
            <a:xfrm>
              <a:off x="1158725" y="2373425"/>
              <a:ext cx="1796400" cy="34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00FFFF"/>
                  </a:solidFill>
                  <a:latin typeface="Average"/>
                  <a:ea typeface="Average"/>
                  <a:cs typeface="Average"/>
                  <a:sym typeface="Average"/>
                </a:rPr>
                <a:t>Flux estimation</a:t>
              </a:r>
              <a:endParaRPr sz="1800">
                <a:solidFill>
                  <a:srgbClr val="00FFFF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-75" y="-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/>
        </p:nvSpPr>
        <p:spPr>
          <a:xfrm>
            <a:off x="351025" y="37375"/>
            <a:ext cx="3308400" cy="4458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lin ang="5400012" scaled="0"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Galaxy</a:t>
            </a: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 Spectra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154600" y="604650"/>
            <a:ext cx="3779100" cy="1722900"/>
          </a:xfrm>
          <a:prstGeom prst="rect">
            <a:avLst/>
          </a:prstGeom>
          <a:gradFill>
            <a:gsLst>
              <a:gs pos="0">
                <a:srgbClr val="FFE9A8"/>
              </a:gs>
              <a:gs pos="100000">
                <a:srgbClr val="F9C62C"/>
              </a:gs>
            </a:gsLst>
            <a:path path="circle">
              <a:fillToRect b="50%" l="50%" r="50%" t="50%"/>
            </a:path>
            <a:tileRect/>
          </a:gradFill>
          <a:ln cap="flat" cmpd="sng" w="19050">
            <a:solidFill>
              <a:srgbClr val="9C27B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Lexend Light"/>
              <a:buChar char="●"/>
            </a:pPr>
            <a:r>
              <a:rPr lang="en" sz="1300">
                <a:latin typeface="Lexend Light"/>
                <a:ea typeface="Lexend Light"/>
                <a:cs typeface="Lexend Light"/>
                <a:sym typeface="Lexend Light"/>
              </a:rPr>
              <a:t>Spectra: High resolution over a narrow band g,r,z (optical)</a:t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Lexend Light"/>
              <a:buChar char="●"/>
            </a:pPr>
            <a:r>
              <a:rPr lang="en" sz="1300">
                <a:latin typeface="Lexend Light"/>
                <a:ea typeface="Lexend Light"/>
                <a:cs typeface="Lexend Light"/>
                <a:sym typeface="Lexend Light"/>
              </a:rPr>
              <a:t>Best for galaxy redshift and emission line ratios</a:t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Lexend Light"/>
              <a:buChar char="●"/>
            </a:pPr>
            <a:r>
              <a:rPr lang="en" sz="1300">
                <a:latin typeface="Lexend Light"/>
                <a:ea typeface="Lexend Light"/>
                <a:cs typeface="Lexend Light"/>
                <a:sym typeface="Lexend Light"/>
              </a:rPr>
              <a:t>Can use BPT diagram for galaxy </a:t>
            </a:r>
            <a:r>
              <a:rPr lang="en" sz="1300">
                <a:latin typeface="Lexend Light"/>
                <a:ea typeface="Lexend Light"/>
                <a:cs typeface="Lexend Light"/>
                <a:sym typeface="Lexend Light"/>
              </a:rPr>
              <a:t>classifications</a:t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60" name="Google Shape;16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350" y="2377450"/>
            <a:ext cx="3466450" cy="268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" name="Google Shape;161;p17"/>
          <p:cNvGrpSpPr/>
          <p:nvPr/>
        </p:nvGrpSpPr>
        <p:grpSpPr>
          <a:xfrm>
            <a:off x="4117592" y="99619"/>
            <a:ext cx="4915442" cy="4914616"/>
            <a:chOff x="4459374" y="248240"/>
            <a:chExt cx="4833276" cy="4594817"/>
          </a:xfrm>
        </p:grpSpPr>
        <p:pic>
          <p:nvPicPr>
            <p:cNvPr id="162" name="Google Shape;162;p17"/>
            <p:cNvPicPr preferRelativeResize="0"/>
            <p:nvPr/>
          </p:nvPicPr>
          <p:blipFill rotWithShape="1">
            <a:blip r:embed="rId5">
              <a:alphaModFix/>
            </a:blip>
            <a:srcRect b="17994" l="0" r="0" t="16548"/>
            <a:stretch/>
          </p:blipFill>
          <p:spPr>
            <a:xfrm>
              <a:off x="4459374" y="248240"/>
              <a:ext cx="4833276" cy="4366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1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782699" y="4581070"/>
              <a:ext cx="4509949" cy="26198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4" name="Google Shape;164;p17"/>
          <p:cNvSpPr/>
          <p:nvPr/>
        </p:nvSpPr>
        <p:spPr>
          <a:xfrm>
            <a:off x="8477025" y="2702175"/>
            <a:ext cx="211200" cy="741600"/>
          </a:xfrm>
          <a:prstGeom prst="ellipse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grpSp>
        <p:nvGrpSpPr>
          <p:cNvPr id="165" name="Google Shape;165;p17"/>
          <p:cNvGrpSpPr/>
          <p:nvPr/>
        </p:nvGrpSpPr>
        <p:grpSpPr>
          <a:xfrm>
            <a:off x="2035443" y="3072955"/>
            <a:ext cx="6441683" cy="2029584"/>
            <a:chOff x="2035325" y="3116500"/>
            <a:chExt cx="6302400" cy="1985700"/>
          </a:xfrm>
        </p:grpSpPr>
        <p:sp>
          <p:nvSpPr>
            <p:cNvPr id="166" name="Google Shape;166;p17"/>
            <p:cNvSpPr/>
            <p:nvPr/>
          </p:nvSpPr>
          <p:spPr>
            <a:xfrm rot="-5400000">
              <a:off x="2320775" y="4546750"/>
              <a:ext cx="270000" cy="840900"/>
            </a:xfrm>
            <a:prstGeom prst="ellipse">
              <a:avLst/>
            </a:prstGeom>
            <a:noFill/>
            <a:ln cap="flat" cmpd="sng" w="19475">
              <a:solidFill>
                <a:srgbClr val="FF99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3450" lIns="93450" spcFirstLastPara="1" rIns="93450" wrap="square" tIns="93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31">
                <a:latin typeface="Average"/>
                <a:ea typeface="Average"/>
                <a:cs typeface="Average"/>
                <a:sym typeface="Average"/>
              </a:endParaRPr>
            </a:p>
          </p:txBody>
        </p:sp>
        <p:cxnSp>
          <p:nvCxnSpPr>
            <p:cNvPr id="167" name="Google Shape;167;p17"/>
            <p:cNvCxnSpPr>
              <a:stCxn id="166" idx="4"/>
              <a:endCxn id="164" idx="2"/>
            </p:cNvCxnSpPr>
            <p:nvPr/>
          </p:nvCxnSpPr>
          <p:spPr>
            <a:xfrm flipH="1" rot="10800000">
              <a:off x="2876225" y="3116500"/>
              <a:ext cx="5461500" cy="1850700"/>
            </a:xfrm>
            <a:prstGeom prst="straightConnector1">
              <a:avLst/>
            </a:prstGeom>
            <a:noFill/>
            <a:ln cap="flat" cmpd="sng" w="19475">
              <a:solidFill>
                <a:srgbClr val="FF99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8" name="Google Shape;168;p17"/>
          <p:cNvSpPr/>
          <p:nvPr/>
        </p:nvSpPr>
        <p:spPr>
          <a:xfrm>
            <a:off x="7054200" y="2796725"/>
            <a:ext cx="296700" cy="741600"/>
          </a:xfrm>
          <a:prstGeom prst="ellipse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grpSp>
        <p:nvGrpSpPr>
          <p:cNvPr id="169" name="Google Shape;169;p17"/>
          <p:cNvGrpSpPr/>
          <p:nvPr/>
        </p:nvGrpSpPr>
        <p:grpSpPr>
          <a:xfrm>
            <a:off x="351025" y="3149800"/>
            <a:ext cx="6703200" cy="708000"/>
            <a:chOff x="351025" y="3149800"/>
            <a:chExt cx="6703200" cy="708000"/>
          </a:xfrm>
        </p:grpSpPr>
        <p:sp>
          <p:nvSpPr>
            <p:cNvPr id="170" name="Google Shape;170;p17"/>
            <p:cNvSpPr/>
            <p:nvPr/>
          </p:nvSpPr>
          <p:spPr>
            <a:xfrm>
              <a:off x="351025" y="3149800"/>
              <a:ext cx="296700" cy="708000"/>
            </a:xfrm>
            <a:prstGeom prst="ellipse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rage"/>
                <a:ea typeface="Average"/>
                <a:cs typeface="Average"/>
                <a:sym typeface="Average"/>
              </a:endParaRPr>
            </a:p>
          </p:txBody>
        </p:sp>
        <p:cxnSp>
          <p:nvCxnSpPr>
            <p:cNvPr id="171" name="Google Shape;171;p17"/>
            <p:cNvCxnSpPr>
              <a:stCxn id="170" idx="6"/>
              <a:endCxn id="168" idx="2"/>
            </p:cNvCxnSpPr>
            <p:nvPr/>
          </p:nvCxnSpPr>
          <p:spPr>
            <a:xfrm flipH="1" rot="10800000">
              <a:off x="647725" y="3167500"/>
              <a:ext cx="6406500" cy="3363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2" name="Google Shape;172;p17"/>
          <p:cNvGrpSpPr/>
          <p:nvPr/>
        </p:nvGrpSpPr>
        <p:grpSpPr>
          <a:xfrm>
            <a:off x="2788899" y="203950"/>
            <a:ext cx="1462500" cy="2760770"/>
            <a:chOff x="2788899" y="203950"/>
            <a:chExt cx="1462500" cy="2760770"/>
          </a:xfrm>
        </p:grpSpPr>
        <p:cxnSp>
          <p:nvCxnSpPr>
            <p:cNvPr id="173" name="Google Shape;173;p17"/>
            <p:cNvCxnSpPr>
              <a:stCxn id="174" idx="1"/>
            </p:cNvCxnSpPr>
            <p:nvPr/>
          </p:nvCxnSpPr>
          <p:spPr>
            <a:xfrm flipH="1">
              <a:off x="2788899" y="1322520"/>
              <a:ext cx="1144800" cy="164220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4" name="Google Shape;174;p17"/>
            <p:cNvSpPr/>
            <p:nvPr/>
          </p:nvSpPr>
          <p:spPr>
            <a:xfrm rot="10800000">
              <a:off x="3933699" y="203950"/>
              <a:ext cx="317700" cy="2173500"/>
            </a:xfrm>
            <a:prstGeom prst="rightBrace">
              <a:avLst>
                <a:gd fmla="val 50000" name="adj1"/>
                <a:gd fmla="val 48536" name="adj2"/>
              </a:avLst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00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  <p:grpSp>
        <p:nvGrpSpPr>
          <p:cNvPr id="175" name="Google Shape;175;p17"/>
          <p:cNvGrpSpPr/>
          <p:nvPr/>
        </p:nvGrpSpPr>
        <p:grpSpPr>
          <a:xfrm>
            <a:off x="1925250" y="2298550"/>
            <a:ext cx="2274300" cy="2372700"/>
            <a:chOff x="2618725" y="2612125"/>
            <a:chExt cx="2274300" cy="2372700"/>
          </a:xfrm>
        </p:grpSpPr>
        <p:cxnSp>
          <p:nvCxnSpPr>
            <p:cNvPr id="176" name="Google Shape;176;p17"/>
            <p:cNvCxnSpPr>
              <a:stCxn id="177" idx="1"/>
            </p:cNvCxnSpPr>
            <p:nvPr/>
          </p:nvCxnSpPr>
          <p:spPr>
            <a:xfrm flipH="1">
              <a:off x="2618725" y="3798475"/>
              <a:ext cx="2032800" cy="508200"/>
            </a:xfrm>
            <a:prstGeom prst="straightConnector1">
              <a:avLst/>
            </a:prstGeom>
            <a:noFill/>
            <a:ln cap="flat" cmpd="sng" w="28575">
              <a:solidFill>
                <a:srgbClr val="0000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7" name="Google Shape;177;p17"/>
            <p:cNvSpPr/>
            <p:nvPr/>
          </p:nvSpPr>
          <p:spPr>
            <a:xfrm>
              <a:off x="4651525" y="2612125"/>
              <a:ext cx="241500" cy="2372700"/>
            </a:xfrm>
            <a:prstGeom prst="leftBrace">
              <a:avLst>
                <a:gd fmla="val 50000" name="adj1"/>
                <a:gd fmla="val 50000" name="adj2"/>
              </a:avLst>
            </a:prstGeom>
            <a:noFill/>
            <a:ln cap="flat" cmpd="sng" w="19050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  <p:grpSp>
        <p:nvGrpSpPr>
          <p:cNvPr id="178" name="Google Shape;178;p17"/>
          <p:cNvGrpSpPr/>
          <p:nvPr/>
        </p:nvGrpSpPr>
        <p:grpSpPr>
          <a:xfrm>
            <a:off x="4598200" y="266975"/>
            <a:ext cx="895150" cy="3719138"/>
            <a:chOff x="4598200" y="266975"/>
            <a:chExt cx="895150" cy="3719138"/>
          </a:xfrm>
        </p:grpSpPr>
        <p:sp>
          <p:nvSpPr>
            <p:cNvPr id="179" name="Google Shape;179;p17"/>
            <p:cNvSpPr txBox="1"/>
            <p:nvPr/>
          </p:nvSpPr>
          <p:spPr>
            <a:xfrm>
              <a:off x="4598200" y="266975"/>
              <a:ext cx="850800" cy="31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9900"/>
                  </a:solidFill>
                  <a:latin typeface="Average"/>
                  <a:ea typeface="Average"/>
                  <a:cs typeface="Average"/>
                  <a:sym typeface="Average"/>
                </a:rPr>
                <a:t>AGN</a:t>
              </a:r>
              <a:endParaRPr b="1" sz="1800">
                <a:solidFill>
                  <a:srgbClr val="FF99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80" name="Google Shape;180;p17"/>
            <p:cNvSpPr txBox="1"/>
            <p:nvPr/>
          </p:nvSpPr>
          <p:spPr>
            <a:xfrm>
              <a:off x="4598200" y="1425638"/>
              <a:ext cx="850800" cy="31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FF9900"/>
                  </a:solidFill>
                  <a:latin typeface="Average"/>
                  <a:ea typeface="Average"/>
                  <a:cs typeface="Average"/>
                  <a:sym typeface="Average"/>
                </a:rPr>
                <a:t>AGN</a:t>
              </a:r>
              <a:endParaRPr b="1" sz="1800">
                <a:solidFill>
                  <a:srgbClr val="FF99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81" name="Google Shape;181;p17"/>
            <p:cNvSpPr txBox="1"/>
            <p:nvPr/>
          </p:nvSpPr>
          <p:spPr>
            <a:xfrm>
              <a:off x="4642550" y="2584313"/>
              <a:ext cx="850800" cy="31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00FF"/>
                  </a:solidFill>
                  <a:latin typeface="Average"/>
                  <a:ea typeface="Average"/>
                  <a:cs typeface="Average"/>
                  <a:sym typeface="Average"/>
                </a:rPr>
                <a:t>SFG</a:t>
              </a:r>
              <a:endParaRPr b="1" sz="1800">
                <a:solidFill>
                  <a:srgbClr val="0000FF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182" name="Google Shape;182;p17"/>
            <p:cNvSpPr txBox="1"/>
            <p:nvPr/>
          </p:nvSpPr>
          <p:spPr>
            <a:xfrm>
              <a:off x="4598200" y="3668713"/>
              <a:ext cx="850800" cy="31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rgbClr val="0000FF"/>
                  </a:solidFill>
                  <a:latin typeface="Average"/>
                  <a:ea typeface="Average"/>
                  <a:cs typeface="Average"/>
                  <a:sym typeface="Average"/>
                </a:rPr>
                <a:t>SFG</a:t>
              </a:r>
              <a:endParaRPr b="1" sz="1800">
                <a:solidFill>
                  <a:srgbClr val="0000FF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  <p:grpSp>
        <p:nvGrpSpPr>
          <p:cNvPr id="183" name="Google Shape;183;p17"/>
          <p:cNvGrpSpPr/>
          <p:nvPr/>
        </p:nvGrpSpPr>
        <p:grpSpPr>
          <a:xfrm>
            <a:off x="5401875" y="2746375"/>
            <a:ext cx="3259313" cy="647350"/>
            <a:chOff x="5401875" y="2746375"/>
            <a:chExt cx="3259313" cy="647350"/>
          </a:xfrm>
        </p:grpSpPr>
        <p:cxnSp>
          <p:nvCxnSpPr>
            <p:cNvPr id="184" name="Google Shape;184;p17"/>
            <p:cNvCxnSpPr/>
            <p:nvPr/>
          </p:nvCxnSpPr>
          <p:spPr>
            <a:xfrm>
              <a:off x="5401875" y="2860250"/>
              <a:ext cx="418800" cy="452400"/>
            </a:xfrm>
            <a:prstGeom prst="straightConnector1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85" name="Google Shape;185;p17"/>
            <p:cNvCxnSpPr/>
            <p:nvPr/>
          </p:nvCxnSpPr>
          <p:spPr>
            <a:xfrm>
              <a:off x="6128888" y="2941325"/>
              <a:ext cx="418800" cy="452400"/>
            </a:xfrm>
            <a:prstGeom prst="straightConnector1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86" name="Google Shape;186;p17"/>
            <p:cNvCxnSpPr/>
            <p:nvPr/>
          </p:nvCxnSpPr>
          <p:spPr>
            <a:xfrm>
              <a:off x="6679738" y="2941325"/>
              <a:ext cx="418800" cy="452400"/>
            </a:xfrm>
            <a:prstGeom prst="straightConnector1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87" name="Google Shape;187;p17"/>
            <p:cNvCxnSpPr/>
            <p:nvPr/>
          </p:nvCxnSpPr>
          <p:spPr>
            <a:xfrm>
              <a:off x="6855913" y="2891125"/>
              <a:ext cx="418800" cy="452400"/>
            </a:xfrm>
            <a:prstGeom prst="straightConnector1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88" name="Google Shape;188;p17"/>
            <p:cNvCxnSpPr/>
            <p:nvPr/>
          </p:nvCxnSpPr>
          <p:spPr>
            <a:xfrm>
              <a:off x="8058313" y="2746375"/>
              <a:ext cx="418800" cy="452400"/>
            </a:xfrm>
            <a:prstGeom prst="straightConnector1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89" name="Google Shape;189;p17"/>
            <p:cNvCxnSpPr/>
            <p:nvPr/>
          </p:nvCxnSpPr>
          <p:spPr>
            <a:xfrm>
              <a:off x="8242388" y="2796725"/>
              <a:ext cx="418800" cy="452400"/>
            </a:xfrm>
            <a:prstGeom prst="straightConnector1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90" name="Google Shape;190;p17"/>
          <p:cNvSpPr/>
          <p:nvPr/>
        </p:nvSpPr>
        <p:spPr>
          <a:xfrm>
            <a:off x="7054200" y="1635850"/>
            <a:ext cx="296700" cy="741600"/>
          </a:xfrm>
          <a:prstGeom prst="ellipse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91" name="Google Shape;191;p17"/>
          <p:cNvSpPr/>
          <p:nvPr/>
        </p:nvSpPr>
        <p:spPr>
          <a:xfrm>
            <a:off x="8477025" y="1497150"/>
            <a:ext cx="211200" cy="741600"/>
          </a:xfrm>
          <a:prstGeom prst="ellipse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8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4475" y="340175"/>
            <a:ext cx="4954476" cy="439312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8"/>
          <p:cNvSpPr txBox="1"/>
          <p:nvPr/>
        </p:nvSpPr>
        <p:spPr>
          <a:xfrm>
            <a:off x="338225" y="71375"/>
            <a:ext cx="3400200" cy="4881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lin ang="5400012" scaled="0"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1900">
                <a:latin typeface="Merriweather"/>
                <a:ea typeface="Merriweather"/>
                <a:cs typeface="Merriweather"/>
                <a:sym typeface="Merriweather"/>
              </a:rPr>
              <a:t>Galaxy SED</a:t>
            </a:r>
            <a:endParaRPr b="1" sz="19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9" name="Google Shape;199;p18"/>
          <p:cNvSpPr txBox="1"/>
          <p:nvPr/>
        </p:nvSpPr>
        <p:spPr>
          <a:xfrm>
            <a:off x="154675" y="609125"/>
            <a:ext cx="3583800" cy="2424300"/>
          </a:xfrm>
          <a:prstGeom prst="rect">
            <a:avLst/>
          </a:prstGeom>
          <a:gradFill>
            <a:gsLst>
              <a:gs pos="0">
                <a:srgbClr val="FFF6DB"/>
              </a:gs>
              <a:gs pos="100000">
                <a:srgbClr val="FAD15C"/>
              </a:gs>
            </a:gsLst>
            <a:lin ang="5400012" scaled="0"/>
          </a:gradFill>
          <a:ln cap="flat" cmpd="sng" w="19050">
            <a:solidFill>
              <a:srgbClr val="9C27B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Lexend Light"/>
              <a:buChar char="●"/>
            </a:pPr>
            <a:r>
              <a:rPr lang="en" sz="1300">
                <a:latin typeface="Lexend Light"/>
                <a:ea typeface="Lexend Light"/>
                <a:cs typeface="Lexend Light"/>
                <a:sym typeface="Lexend Light"/>
              </a:rPr>
              <a:t>SED spans broader </a:t>
            </a:r>
            <a:r>
              <a:rPr lang="en" sz="1300">
                <a:latin typeface="Lexend Light"/>
                <a:ea typeface="Lexend Light"/>
                <a:cs typeface="Lexend Light"/>
                <a:sym typeface="Lexend Light"/>
              </a:rPr>
              <a:t>wavelength</a:t>
            </a:r>
            <a:r>
              <a:rPr lang="en" sz="1300">
                <a:latin typeface="Lexend Light"/>
                <a:ea typeface="Lexend Light"/>
                <a:cs typeface="Lexend Light"/>
                <a:sym typeface="Lexend Light"/>
              </a:rPr>
              <a:t> from optical to mid-IR g,r,i,z,w1,w2,w3,w4 </a:t>
            </a:r>
            <a:r>
              <a:rPr lang="en" sz="1300">
                <a:latin typeface="Lexend Light"/>
                <a:ea typeface="Lexend Light"/>
                <a:cs typeface="Lexend Light"/>
                <a:sym typeface="Lexend Light"/>
              </a:rPr>
              <a:t> (0.4-200 um)</a:t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Lexend Light"/>
              <a:buChar char="●"/>
            </a:pPr>
            <a:r>
              <a:rPr lang="en" sz="1300">
                <a:latin typeface="Lexend Light"/>
                <a:ea typeface="Lexend Light"/>
                <a:cs typeface="Lexend Light"/>
                <a:sym typeface="Lexend Light"/>
              </a:rPr>
              <a:t>SED fitting was performed using CIGALE software from optical to mid-IR (0.4-200 um)</a:t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Font typeface="Lexend Light"/>
              <a:buChar char="●"/>
            </a:pPr>
            <a:r>
              <a:rPr lang="en" sz="1300">
                <a:latin typeface="Lexend Light"/>
                <a:ea typeface="Lexend Light"/>
                <a:cs typeface="Lexend Light"/>
                <a:sym typeface="Lexend Light"/>
              </a:rPr>
              <a:t>Total mass is set by total light from stars -&gt; SED better than spectra.</a:t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0" name="Google Shape;200;p18"/>
          <p:cNvGrpSpPr/>
          <p:nvPr/>
        </p:nvGrpSpPr>
        <p:grpSpPr>
          <a:xfrm>
            <a:off x="90100" y="1909225"/>
            <a:ext cx="5242050" cy="3057150"/>
            <a:chOff x="90099" y="1909033"/>
            <a:chExt cx="5242050" cy="3057150"/>
          </a:xfrm>
        </p:grpSpPr>
        <p:pic>
          <p:nvPicPr>
            <p:cNvPr id="201" name="Google Shape;201;p18"/>
            <p:cNvPicPr preferRelativeResize="0"/>
            <p:nvPr/>
          </p:nvPicPr>
          <p:blipFill rotWithShape="1">
            <a:blip r:embed="rId5">
              <a:alphaModFix/>
            </a:blip>
            <a:srcRect b="68191" l="0" r="0" t="0"/>
            <a:stretch/>
          </p:blipFill>
          <p:spPr>
            <a:xfrm>
              <a:off x="90099" y="3177133"/>
              <a:ext cx="3712951" cy="1789050"/>
            </a:xfrm>
            <a:prstGeom prst="rect">
              <a:avLst/>
            </a:prstGeom>
            <a:noFill/>
            <a:ln cap="flat" cmpd="sng" w="19050">
              <a:solidFill>
                <a:srgbClr val="FF00FF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202" name="Google Shape;202;p18"/>
            <p:cNvCxnSpPr/>
            <p:nvPr/>
          </p:nvCxnSpPr>
          <p:spPr>
            <a:xfrm flipH="1">
              <a:off x="3817224" y="1909033"/>
              <a:ext cx="945900" cy="1275000"/>
            </a:xfrm>
            <a:prstGeom prst="straightConnector1">
              <a:avLst/>
            </a:prstGeom>
            <a:noFill/>
            <a:ln cap="flat" cmpd="sng" w="19050">
              <a:solidFill>
                <a:srgbClr val="FF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3" name="Google Shape;203;p18"/>
            <p:cNvCxnSpPr/>
            <p:nvPr/>
          </p:nvCxnSpPr>
          <p:spPr>
            <a:xfrm flipH="1" rot="10800000">
              <a:off x="3824049" y="3444608"/>
              <a:ext cx="1508100" cy="1514700"/>
            </a:xfrm>
            <a:prstGeom prst="straightConnector1">
              <a:avLst/>
            </a:prstGeom>
            <a:noFill/>
            <a:ln cap="flat" cmpd="sng" w="19050">
              <a:solidFill>
                <a:srgbClr val="FF00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04" name="Google Shape;204;p18"/>
          <p:cNvSpPr/>
          <p:nvPr/>
        </p:nvSpPr>
        <p:spPr>
          <a:xfrm>
            <a:off x="4757625" y="1902375"/>
            <a:ext cx="567600" cy="15423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grpSp>
        <p:nvGrpSpPr>
          <p:cNvPr id="205" name="Google Shape;205;p18"/>
          <p:cNvGrpSpPr/>
          <p:nvPr/>
        </p:nvGrpSpPr>
        <p:grpSpPr>
          <a:xfrm>
            <a:off x="5334275" y="1418463"/>
            <a:ext cx="1050300" cy="820700"/>
            <a:chOff x="5334275" y="1418463"/>
            <a:chExt cx="1050300" cy="820700"/>
          </a:xfrm>
        </p:grpSpPr>
        <p:cxnSp>
          <p:nvCxnSpPr>
            <p:cNvPr id="206" name="Google Shape;206;p18"/>
            <p:cNvCxnSpPr/>
            <p:nvPr/>
          </p:nvCxnSpPr>
          <p:spPr>
            <a:xfrm flipH="1">
              <a:off x="5334275" y="1837163"/>
              <a:ext cx="472800" cy="402000"/>
            </a:xfrm>
            <a:prstGeom prst="straightConnector1">
              <a:avLst/>
            </a:prstGeom>
            <a:noFill/>
            <a:ln cap="flat" cmpd="sng" w="19050">
              <a:solidFill>
                <a:srgbClr val="FF00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7" name="Google Shape;207;p18"/>
            <p:cNvSpPr txBox="1"/>
            <p:nvPr/>
          </p:nvSpPr>
          <p:spPr>
            <a:xfrm>
              <a:off x="5452475" y="1418463"/>
              <a:ext cx="9321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00FF"/>
                  </a:solidFill>
                  <a:latin typeface="Average"/>
                  <a:ea typeface="Average"/>
                  <a:cs typeface="Average"/>
                  <a:sym typeface="Average"/>
                </a:rPr>
                <a:t>optical</a:t>
              </a:r>
              <a:endParaRPr sz="1800">
                <a:solidFill>
                  <a:srgbClr val="FF00FF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  <p:grpSp>
        <p:nvGrpSpPr>
          <p:cNvPr id="208" name="Google Shape;208;p18"/>
          <p:cNvGrpSpPr/>
          <p:nvPr/>
        </p:nvGrpSpPr>
        <p:grpSpPr>
          <a:xfrm>
            <a:off x="5850900" y="705925"/>
            <a:ext cx="2799300" cy="773300"/>
            <a:chOff x="5850900" y="705925"/>
            <a:chExt cx="2799300" cy="773300"/>
          </a:xfrm>
        </p:grpSpPr>
        <p:sp>
          <p:nvSpPr>
            <p:cNvPr id="209" name="Google Shape;209;p18"/>
            <p:cNvSpPr/>
            <p:nvPr/>
          </p:nvSpPr>
          <p:spPr>
            <a:xfrm rot="5400000">
              <a:off x="7044600" y="-126375"/>
              <a:ext cx="411900" cy="2799300"/>
            </a:xfrm>
            <a:prstGeom prst="leftBrace">
              <a:avLst>
                <a:gd fmla="val 50000" name="adj1"/>
                <a:gd fmla="val 50000" name="adj2"/>
              </a:avLst>
            </a:prstGeom>
            <a:noFill/>
            <a:ln cap="flat" cmpd="sng" w="19050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210" name="Google Shape;210;p18"/>
            <p:cNvSpPr txBox="1"/>
            <p:nvPr/>
          </p:nvSpPr>
          <p:spPr>
            <a:xfrm>
              <a:off x="6826825" y="705925"/>
              <a:ext cx="1094100" cy="1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0000FF"/>
                  </a:solidFill>
                  <a:latin typeface="Average"/>
                  <a:ea typeface="Average"/>
                  <a:cs typeface="Average"/>
                  <a:sym typeface="Average"/>
                </a:rPr>
                <a:t>Mid IR</a:t>
              </a:r>
              <a:endParaRPr sz="1800">
                <a:solidFill>
                  <a:srgbClr val="0000FF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  <p:grpSp>
        <p:nvGrpSpPr>
          <p:cNvPr id="211" name="Google Shape;211;p18"/>
          <p:cNvGrpSpPr/>
          <p:nvPr/>
        </p:nvGrpSpPr>
        <p:grpSpPr>
          <a:xfrm>
            <a:off x="4757625" y="1176425"/>
            <a:ext cx="2852575" cy="1497100"/>
            <a:chOff x="4757625" y="1176425"/>
            <a:chExt cx="2852575" cy="1497100"/>
          </a:xfrm>
        </p:grpSpPr>
        <p:cxnSp>
          <p:nvCxnSpPr>
            <p:cNvPr id="212" name="Google Shape;212;p18"/>
            <p:cNvCxnSpPr>
              <a:endCxn id="204" idx="1"/>
            </p:cNvCxnSpPr>
            <p:nvPr/>
          </p:nvCxnSpPr>
          <p:spPr>
            <a:xfrm flipH="1">
              <a:off x="4757625" y="1556925"/>
              <a:ext cx="846900" cy="11166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13" name="Google Shape;213;p18"/>
            <p:cNvCxnSpPr>
              <a:stCxn id="209" idx="2"/>
            </p:cNvCxnSpPr>
            <p:nvPr/>
          </p:nvCxnSpPr>
          <p:spPr>
            <a:xfrm flipH="1">
              <a:off x="4990200" y="1479225"/>
              <a:ext cx="860700" cy="11718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14" name="Google Shape;214;p18"/>
            <p:cNvCxnSpPr/>
            <p:nvPr/>
          </p:nvCxnSpPr>
          <p:spPr>
            <a:xfrm flipH="1">
              <a:off x="5253200" y="1279975"/>
              <a:ext cx="1013100" cy="12630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15" name="Google Shape;215;p18"/>
            <p:cNvCxnSpPr/>
            <p:nvPr/>
          </p:nvCxnSpPr>
          <p:spPr>
            <a:xfrm flipH="1">
              <a:off x="6144675" y="1249975"/>
              <a:ext cx="803700" cy="12897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16" name="Google Shape;216;p18"/>
            <p:cNvCxnSpPr/>
            <p:nvPr/>
          </p:nvCxnSpPr>
          <p:spPr>
            <a:xfrm flipH="1">
              <a:off x="6386700" y="1176425"/>
              <a:ext cx="803700" cy="12897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17" name="Google Shape;217;p18"/>
            <p:cNvCxnSpPr/>
            <p:nvPr/>
          </p:nvCxnSpPr>
          <p:spPr>
            <a:xfrm flipH="1">
              <a:off x="6978100" y="1185425"/>
              <a:ext cx="632100" cy="9807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19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88250" y="187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9"/>
          <p:cNvSpPr txBox="1"/>
          <p:nvPr/>
        </p:nvSpPr>
        <p:spPr>
          <a:xfrm>
            <a:off x="1632525" y="60600"/>
            <a:ext cx="5480100" cy="4086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lin ang="5400012" scaled="0"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Radio </a:t>
            </a: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luminosity</a:t>
            </a: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 and SFR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24" name="Google Shape;22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500" y="517663"/>
            <a:ext cx="6012127" cy="225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9175" y="2822425"/>
            <a:ext cx="6016800" cy="2256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7175" y="1920299"/>
            <a:ext cx="3929225" cy="448825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7" name="Google Shape;227;p19"/>
          <p:cNvSpPr/>
          <p:nvPr/>
        </p:nvSpPr>
        <p:spPr>
          <a:xfrm>
            <a:off x="4936325" y="4172050"/>
            <a:ext cx="1472100" cy="357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rage"/>
                <a:ea typeface="Average"/>
                <a:cs typeface="Average"/>
                <a:sym typeface="Average"/>
              </a:rPr>
              <a:t>Detection limit</a:t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28" name="Google Shape;228;p19"/>
          <p:cNvSpPr/>
          <p:nvPr/>
        </p:nvSpPr>
        <p:spPr>
          <a:xfrm>
            <a:off x="3983675" y="3233350"/>
            <a:ext cx="1540500" cy="817200"/>
          </a:xfrm>
          <a:prstGeom prst="ellipse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29" name="Google Shape;229;p19"/>
          <p:cNvSpPr txBox="1"/>
          <p:nvPr/>
        </p:nvSpPr>
        <p:spPr>
          <a:xfrm>
            <a:off x="5401900" y="2998900"/>
            <a:ext cx="952200" cy="4086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rgbClr val="9C27B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rPr lang="en" sz="1500">
                <a:latin typeface="Oswald Light"/>
                <a:ea typeface="Oswald Light"/>
                <a:cs typeface="Oswald Light"/>
                <a:sym typeface="Oswald Light"/>
              </a:rPr>
              <a:t>MS of SFGs</a:t>
            </a:r>
            <a:endParaRPr sz="18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sp>
        <p:nvSpPr>
          <p:cNvPr id="230" name="Google Shape;230;p19"/>
          <p:cNvSpPr/>
          <p:nvPr/>
        </p:nvSpPr>
        <p:spPr>
          <a:xfrm>
            <a:off x="4496925" y="537125"/>
            <a:ext cx="2215200" cy="1195200"/>
          </a:xfrm>
          <a:prstGeom prst="ellipse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31" name="Google Shape;23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21300" y="3719450"/>
            <a:ext cx="1428075" cy="1030325"/>
          </a:xfrm>
          <a:prstGeom prst="rect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32" name="Google Shape;232;p19"/>
          <p:cNvCxnSpPr/>
          <p:nvPr/>
        </p:nvCxnSpPr>
        <p:spPr>
          <a:xfrm flipH="1">
            <a:off x="2889600" y="3798975"/>
            <a:ext cx="1134600" cy="2229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0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-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0"/>
          <p:cNvSpPr txBox="1"/>
          <p:nvPr/>
        </p:nvSpPr>
        <p:spPr>
          <a:xfrm>
            <a:off x="4577975" y="142525"/>
            <a:ext cx="4241100" cy="7119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lin ang="5400012" scaled="0"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Spatial and kinematic profiles: Phase space diagram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9" name="Google Shape;239;p20"/>
          <p:cNvSpPr txBox="1"/>
          <p:nvPr/>
        </p:nvSpPr>
        <p:spPr>
          <a:xfrm>
            <a:off x="4735550" y="1120625"/>
            <a:ext cx="4169100" cy="2424300"/>
          </a:xfrm>
          <a:prstGeom prst="rect">
            <a:avLst/>
          </a:prstGeom>
          <a:gradFill>
            <a:gsLst>
              <a:gs pos="0">
                <a:srgbClr val="FFE9A8"/>
              </a:gs>
              <a:gs pos="100000">
                <a:srgbClr val="F9C62C"/>
              </a:gs>
            </a:gsLst>
            <a:lin ang="5400012" scaled="0"/>
          </a:gra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-311150" lvl="0" marL="457200" rtl="0" algn="l">
              <a:spcBef>
                <a:spcPts val="10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Galaxy kinematics probed through phase space diagrams.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45720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-311150" lvl="0" marL="457200" rtl="0" algn="l">
              <a:spcBef>
                <a:spcPts val="10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kb parameter tells us the boundedness of a galaxy.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-311150" lvl="0" marL="457200" rtl="0" algn="l">
              <a:spcBef>
                <a:spcPts val="10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A2631 shows no clustering and an even spread of galaxy populations.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45720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-311150" lvl="0" marL="457200" rtl="0" algn="l">
              <a:spcBef>
                <a:spcPts val="10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Zwcl2341 shows clustering at the core with majority Quenched galaxies.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0" name="Google Shape;24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675" y="38876"/>
            <a:ext cx="4160520" cy="500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707" y="57150"/>
            <a:ext cx="4158462" cy="502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2064" y="57075"/>
            <a:ext cx="4145746" cy="50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4681" y="27525"/>
            <a:ext cx="4160520" cy="502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37975" y="2820000"/>
            <a:ext cx="1644900" cy="27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1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337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1"/>
          <p:cNvSpPr txBox="1"/>
          <p:nvPr/>
        </p:nvSpPr>
        <p:spPr>
          <a:xfrm>
            <a:off x="1338350" y="115700"/>
            <a:ext cx="6592500" cy="4347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b="50%" l="50%" r="50%" t="50%"/>
            </a:path>
            <a:tileRect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Quantitative</a:t>
            </a:r>
            <a:r>
              <a:rPr b="1" lang="en" sz="1800">
                <a:latin typeface="Merriweather"/>
                <a:ea typeface="Merriweather"/>
                <a:cs typeface="Merriweather"/>
                <a:sym typeface="Merriweather"/>
              </a:rPr>
              <a:t> difference of different galaxy types </a:t>
            </a:r>
            <a:endParaRPr b="1" sz="18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51" name="Google Shape;251;p21"/>
          <p:cNvSpPr txBox="1"/>
          <p:nvPr/>
        </p:nvSpPr>
        <p:spPr>
          <a:xfrm>
            <a:off x="615200" y="670350"/>
            <a:ext cx="8038800" cy="928500"/>
          </a:xfrm>
          <a:prstGeom prst="rect">
            <a:avLst/>
          </a:prstGeom>
          <a:gradFill>
            <a:gsLst>
              <a:gs pos="0">
                <a:srgbClr val="FFE9A8"/>
              </a:gs>
              <a:gs pos="100000">
                <a:srgbClr val="F9C62C"/>
              </a:gs>
            </a:gsLst>
            <a:lin ang="5400012" scaled="0"/>
          </a:gradFill>
          <a:ln cap="flat" cmpd="sng" w="19050">
            <a:solidFill>
              <a:srgbClr val="9C27B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10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KS test: Compares two independent data samples to see if they are drawn from the same underlying distribution.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45720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-311150" lvl="0" marL="457200" rtl="0" algn="l">
              <a:spcBef>
                <a:spcPts val="10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Radio-detected and non-radio detected SFGs differ the most when comparing the active cluster </a:t>
            </a: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with</a:t>
            </a: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 the relaxed one.</a:t>
            </a:r>
            <a:endParaRPr sz="16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252" name="Google Shape;25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7925" y="1910500"/>
            <a:ext cx="4053276" cy="2955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1"/>
          <p:cNvSpPr/>
          <p:nvPr/>
        </p:nvSpPr>
        <p:spPr>
          <a:xfrm>
            <a:off x="7115650" y="2083625"/>
            <a:ext cx="1792200" cy="1156200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54" name="Google Shape;254;p21"/>
          <p:cNvSpPr/>
          <p:nvPr/>
        </p:nvSpPr>
        <p:spPr>
          <a:xfrm>
            <a:off x="5223625" y="3439525"/>
            <a:ext cx="1792200" cy="1156200"/>
          </a:xfrm>
          <a:prstGeom prst="rect">
            <a:avLst/>
          </a:prstGeom>
          <a:noFill/>
          <a:ln cap="flat" cmpd="sng" w="1905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55" name="Google Shape;25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398" y="1718800"/>
            <a:ext cx="4572001" cy="3383279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1"/>
          <p:cNvSpPr/>
          <p:nvPr/>
        </p:nvSpPr>
        <p:spPr>
          <a:xfrm>
            <a:off x="5223625" y="2053700"/>
            <a:ext cx="1792200" cy="1156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57" name="Google Shape;257;p21"/>
          <p:cNvSpPr/>
          <p:nvPr/>
        </p:nvSpPr>
        <p:spPr>
          <a:xfrm>
            <a:off x="7115650" y="3439525"/>
            <a:ext cx="1792200" cy="11562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58" name="Google Shape;25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4399" y="1743200"/>
            <a:ext cx="4572001" cy="3383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1797" y="1718812"/>
            <a:ext cx="4572001" cy="3383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402" y="1718800"/>
            <a:ext cx="4572000" cy="3383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4411" y="1718788"/>
            <a:ext cx="4572001" cy="3383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2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-17025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7" name="Google Shape;267;p22"/>
          <p:cNvGrpSpPr/>
          <p:nvPr/>
        </p:nvGrpSpPr>
        <p:grpSpPr>
          <a:xfrm>
            <a:off x="65823" y="74769"/>
            <a:ext cx="1011376" cy="637721"/>
            <a:chOff x="7214305" y="-1439400"/>
            <a:chExt cx="1085400" cy="893418"/>
          </a:xfrm>
        </p:grpSpPr>
        <p:pic>
          <p:nvPicPr>
            <p:cNvPr id="268" name="Google Shape;268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14305" y="-1439400"/>
              <a:ext cx="1085400" cy="39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214305" y="-1099677"/>
              <a:ext cx="1085400" cy="55369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0" name="Google Shape;27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04653" y="74776"/>
            <a:ext cx="667772" cy="637724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2"/>
          <p:cNvSpPr txBox="1"/>
          <p:nvPr/>
        </p:nvSpPr>
        <p:spPr>
          <a:xfrm>
            <a:off x="1358825" y="74775"/>
            <a:ext cx="6375600" cy="5307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lin ang="5400012" scaled="0"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1900">
                <a:latin typeface="Merriweather"/>
                <a:ea typeface="Merriweather"/>
                <a:cs typeface="Merriweather"/>
                <a:sym typeface="Merriweather"/>
              </a:rPr>
              <a:t>Contribution of different radio powered processes</a:t>
            </a:r>
            <a:endParaRPr b="1" sz="19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72" name="Google Shape;272;p22"/>
          <p:cNvSpPr txBox="1"/>
          <p:nvPr/>
        </p:nvSpPr>
        <p:spPr>
          <a:xfrm>
            <a:off x="293575" y="712500"/>
            <a:ext cx="8701500" cy="1260000"/>
          </a:xfrm>
          <a:prstGeom prst="rect">
            <a:avLst/>
          </a:prstGeom>
          <a:gradFill>
            <a:gsLst>
              <a:gs pos="0">
                <a:srgbClr val="FFE9A8"/>
              </a:gs>
              <a:gs pos="100000">
                <a:srgbClr val="F9C62C"/>
              </a:gs>
            </a:gsLst>
            <a:path path="circle">
              <a:fillToRect b="50%" l="50%" r="50%" t="50%"/>
            </a:path>
            <a:tileRect/>
          </a:gradFill>
          <a:ln cap="flat" cmpd="sng" w="19050">
            <a:solidFill>
              <a:srgbClr val="9C27B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10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Total radio luminosity concentration of radio-detected SFGs/AGNs at different kb.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45720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-311150" lvl="0" marL="457200" rtl="0" algn="l">
              <a:spcBef>
                <a:spcPts val="10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A2631 →   80% of AGN light is concentrated in the bounded core region. SFG radio-related processes continue for kb &gt; 2.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45720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-311150" lvl="0" marL="457200" rtl="0" algn="l">
              <a:spcBef>
                <a:spcPts val="10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Zwcl2341  → </a:t>
            </a: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 90% of SFG light is coming from radio galaxies bounded at the core. AGN radio-related processes continue for kb &gt; 2.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id="273" name="Google Shape;273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4250" y="2163050"/>
            <a:ext cx="7158650" cy="2852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4" name="Google Shape;274;p22"/>
          <p:cNvGrpSpPr/>
          <p:nvPr/>
        </p:nvGrpSpPr>
        <p:grpSpPr>
          <a:xfrm>
            <a:off x="1541725" y="2352375"/>
            <a:ext cx="851575" cy="370925"/>
            <a:chOff x="1685775" y="2406450"/>
            <a:chExt cx="851575" cy="370925"/>
          </a:xfrm>
        </p:grpSpPr>
        <p:cxnSp>
          <p:nvCxnSpPr>
            <p:cNvPr id="275" name="Google Shape;275;p22"/>
            <p:cNvCxnSpPr/>
            <p:nvPr/>
          </p:nvCxnSpPr>
          <p:spPr>
            <a:xfrm rot="10800000">
              <a:off x="2109550" y="2633375"/>
              <a:ext cx="427800" cy="144000"/>
            </a:xfrm>
            <a:prstGeom prst="straightConnector1">
              <a:avLst/>
            </a:prstGeom>
            <a:noFill/>
            <a:ln cap="flat" cmpd="sng" w="9525">
              <a:solidFill>
                <a:srgbClr val="FF99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76" name="Google Shape;276;p22"/>
            <p:cNvSpPr txBox="1"/>
            <p:nvPr/>
          </p:nvSpPr>
          <p:spPr>
            <a:xfrm>
              <a:off x="1685775" y="2406450"/>
              <a:ext cx="5634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9900"/>
                  </a:solidFill>
                  <a:latin typeface="Average"/>
                  <a:ea typeface="Average"/>
                  <a:cs typeface="Average"/>
                  <a:sym typeface="Average"/>
                </a:rPr>
                <a:t>80%</a:t>
              </a:r>
              <a:endParaRPr sz="1300">
                <a:solidFill>
                  <a:srgbClr val="FF99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  <p:grpSp>
        <p:nvGrpSpPr>
          <p:cNvPr id="277" name="Google Shape;277;p22"/>
          <p:cNvGrpSpPr/>
          <p:nvPr/>
        </p:nvGrpSpPr>
        <p:grpSpPr>
          <a:xfrm>
            <a:off x="2393300" y="3188350"/>
            <a:ext cx="737000" cy="398275"/>
            <a:chOff x="2605100" y="3243425"/>
            <a:chExt cx="737000" cy="398275"/>
          </a:xfrm>
        </p:grpSpPr>
        <p:cxnSp>
          <p:nvCxnSpPr>
            <p:cNvPr id="278" name="Google Shape;278;p22"/>
            <p:cNvCxnSpPr/>
            <p:nvPr/>
          </p:nvCxnSpPr>
          <p:spPr>
            <a:xfrm rot="10800000">
              <a:off x="2605100" y="3243425"/>
              <a:ext cx="271200" cy="173700"/>
            </a:xfrm>
            <a:prstGeom prst="straightConnector1">
              <a:avLst/>
            </a:prstGeom>
            <a:noFill/>
            <a:ln cap="flat" cmpd="sng" w="9525">
              <a:solidFill>
                <a:srgbClr val="0000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79" name="Google Shape;279;p22"/>
            <p:cNvSpPr txBox="1"/>
            <p:nvPr/>
          </p:nvSpPr>
          <p:spPr>
            <a:xfrm>
              <a:off x="2778700" y="3311100"/>
              <a:ext cx="5634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000FF"/>
                  </a:solidFill>
                  <a:latin typeface="Average"/>
                  <a:ea typeface="Average"/>
                  <a:cs typeface="Average"/>
                  <a:sym typeface="Average"/>
                </a:rPr>
                <a:t>6</a:t>
              </a:r>
              <a:r>
                <a:rPr lang="en" sz="1300">
                  <a:solidFill>
                    <a:srgbClr val="0000FF"/>
                  </a:solidFill>
                  <a:latin typeface="Average"/>
                  <a:ea typeface="Average"/>
                  <a:cs typeface="Average"/>
                  <a:sym typeface="Average"/>
                </a:rPr>
                <a:t>0%</a:t>
              </a:r>
              <a:endParaRPr sz="1300">
                <a:solidFill>
                  <a:srgbClr val="0000FF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  <p:grpSp>
        <p:nvGrpSpPr>
          <p:cNvPr id="280" name="Google Shape;280;p22"/>
          <p:cNvGrpSpPr/>
          <p:nvPr/>
        </p:nvGrpSpPr>
        <p:grpSpPr>
          <a:xfrm>
            <a:off x="4816225" y="2406438"/>
            <a:ext cx="932750" cy="330600"/>
            <a:chOff x="4875550" y="2468050"/>
            <a:chExt cx="932750" cy="330600"/>
          </a:xfrm>
        </p:grpSpPr>
        <p:cxnSp>
          <p:nvCxnSpPr>
            <p:cNvPr id="281" name="Google Shape;281;p22"/>
            <p:cNvCxnSpPr/>
            <p:nvPr/>
          </p:nvCxnSpPr>
          <p:spPr>
            <a:xfrm>
              <a:off x="5304000" y="2692650"/>
              <a:ext cx="504300" cy="55200"/>
            </a:xfrm>
            <a:prstGeom prst="straightConnector1">
              <a:avLst/>
            </a:prstGeom>
            <a:noFill/>
            <a:ln cap="flat" cmpd="sng" w="9525">
              <a:solidFill>
                <a:srgbClr val="0000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82" name="Google Shape;282;p22"/>
            <p:cNvSpPr txBox="1"/>
            <p:nvPr/>
          </p:nvSpPr>
          <p:spPr>
            <a:xfrm>
              <a:off x="4875550" y="2468050"/>
              <a:ext cx="5043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000FF"/>
                  </a:solidFill>
                  <a:latin typeface="Average"/>
                  <a:ea typeface="Average"/>
                  <a:cs typeface="Average"/>
                  <a:sym typeface="Average"/>
                </a:rPr>
                <a:t>9</a:t>
              </a:r>
              <a:r>
                <a:rPr lang="en" sz="1300">
                  <a:solidFill>
                    <a:srgbClr val="0000FF"/>
                  </a:solidFill>
                  <a:latin typeface="Average"/>
                  <a:ea typeface="Average"/>
                  <a:cs typeface="Average"/>
                  <a:sym typeface="Average"/>
                </a:rPr>
                <a:t>0%</a:t>
              </a:r>
              <a:endParaRPr sz="1300">
                <a:solidFill>
                  <a:srgbClr val="0000FF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  <p:grpSp>
        <p:nvGrpSpPr>
          <p:cNvPr id="283" name="Google Shape;283;p22"/>
          <p:cNvGrpSpPr/>
          <p:nvPr/>
        </p:nvGrpSpPr>
        <p:grpSpPr>
          <a:xfrm>
            <a:off x="5808300" y="3160775"/>
            <a:ext cx="821400" cy="330600"/>
            <a:chOff x="5854775" y="3203150"/>
            <a:chExt cx="821400" cy="330600"/>
          </a:xfrm>
        </p:grpSpPr>
        <p:cxnSp>
          <p:nvCxnSpPr>
            <p:cNvPr id="284" name="Google Shape;284;p22"/>
            <p:cNvCxnSpPr/>
            <p:nvPr/>
          </p:nvCxnSpPr>
          <p:spPr>
            <a:xfrm rot="10800000">
              <a:off x="5854775" y="3311300"/>
              <a:ext cx="411000" cy="114300"/>
            </a:xfrm>
            <a:prstGeom prst="straightConnector1">
              <a:avLst/>
            </a:prstGeom>
            <a:noFill/>
            <a:ln cap="flat" cmpd="sng" w="9525">
              <a:solidFill>
                <a:srgbClr val="FF99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85" name="Google Shape;285;p22"/>
            <p:cNvSpPr txBox="1"/>
            <p:nvPr/>
          </p:nvSpPr>
          <p:spPr>
            <a:xfrm>
              <a:off x="6171875" y="3203150"/>
              <a:ext cx="504300" cy="33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9900"/>
                  </a:solidFill>
                  <a:latin typeface="Average"/>
                  <a:ea typeface="Average"/>
                  <a:cs typeface="Average"/>
                  <a:sym typeface="Average"/>
                </a:rPr>
                <a:t>60</a:t>
              </a:r>
              <a:r>
                <a:rPr lang="en" sz="1300">
                  <a:solidFill>
                    <a:srgbClr val="FF9900"/>
                  </a:solidFill>
                  <a:latin typeface="Average"/>
                  <a:ea typeface="Average"/>
                  <a:cs typeface="Average"/>
                  <a:sym typeface="Average"/>
                </a:rPr>
                <a:t>%</a:t>
              </a:r>
              <a:endParaRPr sz="1300">
                <a:solidFill>
                  <a:srgbClr val="FF9900"/>
                </a:solidFill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4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3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0" y="-17025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Google Shape;291;p23"/>
          <p:cNvGrpSpPr/>
          <p:nvPr/>
        </p:nvGrpSpPr>
        <p:grpSpPr>
          <a:xfrm>
            <a:off x="65823" y="74769"/>
            <a:ext cx="1011376" cy="637721"/>
            <a:chOff x="7214305" y="-1439400"/>
            <a:chExt cx="1085400" cy="893418"/>
          </a:xfrm>
        </p:grpSpPr>
        <p:pic>
          <p:nvPicPr>
            <p:cNvPr id="292" name="Google Shape;292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14305" y="-1439400"/>
              <a:ext cx="1085400" cy="39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214305" y="-1099677"/>
              <a:ext cx="1085400" cy="55369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4" name="Google Shape;29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04653" y="74776"/>
            <a:ext cx="667772" cy="637724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3"/>
          <p:cNvSpPr txBox="1"/>
          <p:nvPr/>
        </p:nvSpPr>
        <p:spPr>
          <a:xfrm>
            <a:off x="1358825" y="74775"/>
            <a:ext cx="6375600" cy="5307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lin ang="5400012" scaled="0"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1900">
                <a:latin typeface="Merriweather"/>
                <a:ea typeface="Merriweather"/>
                <a:cs typeface="Merriweather"/>
                <a:sym typeface="Merriweather"/>
              </a:rPr>
              <a:t>Conclusion</a:t>
            </a:r>
            <a:endParaRPr b="1" sz="19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6" name="Google Shape;296;p23"/>
          <p:cNvSpPr txBox="1"/>
          <p:nvPr/>
        </p:nvSpPr>
        <p:spPr>
          <a:xfrm>
            <a:off x="262600" y="1043400"/>
            <a:ext cx="8482200" cy="3295800"/>
          </a:xfrm>
          <a:prstGeom prst="rect">
            <a:avLst/>
          </a:prstGeom>
          <a:solidFill>
            <a:srgbClr val="FFE599"/>
          </a:solidFill>
          <a:ln cap="flat" cmpd="sng" w="19050">
            <a:solidFill>
              <a:srgbClr val="9C27B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rPr lang="en" sz="1800">
                <a:latin typeface="Oswald Light"/>
                <a:ea typeface="Oswald Light"/>
                <a:cs typeface="Oswald Light"/>
                <a:sym typeface="Oswald Light"/>
              </a:rPr>
              <a:t> Population of star forming galaxies both radio and non-radio detected differ the most.</a:t>
            </a:r>
            <a:endParaRPr sz="18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rPr lang="en" sz="1800">
                <a:latin typeface="Oswald Light"/>
                <a:ea typeface="Oswald Light"/>
                <a:cs typeface="Oswald Light"/>
                <a:sym typeface="Oswald Light"/>
              </a:rPr>
              <a:t>Merging clusters have an increased population of star-forming galaxies.</a:t>
            </a:r>
            <a:endParaRPr sz="18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rPr lang="en" sz="1800">
                <a:latin typeface="Oswald Light"/>
                <a:ea typeface="Oswald Light"/>
                <a:cs typeface="Oswald Light"/>
                <a:sym typeface="Oswald Light"/>
              </a:rPr>
              <a:t>Radio-related star-forming dominate in merging clusters and are concentrated at the core.</a:t>
            </a:r>
            <a:endParaRPr sz="18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rPr lang="en" sz="1800">
                <a:latin typeface="Oswald Light"/>
                <a:ea typeface="Oswald Light"/>
                <a:cs typeface="Oswald Light"/>
                <a:sym typeface="Oswald Light"/>
              </a:rPr>
              <a:t>Physics behind: Merging funnels fresh gas into the cluster </a:t>
            </a:r>
            <a:r>
              <a:rPr lang="en" sz="1800">
                <a:latin typeface="Oswald Light"/>
                <a:ea typeface="Oswald Light"/>
                <a:cs typeface="Oswald Light"/>
                <a:sym typeface="Oswald Light"/>
              </a:rPr>
              <a:t>environments</a:t>
            </a:r>
            <a:r>
              <a:rPr lang="en" sz="1800">
                <a:latin typeface="Oswald Light"/>
                <a:ea typeface="Oswald Light"/>
                <a:cs typeface="Oswald Light"/>
                <a:sym typeface="Oswald Light"/>
              </a:rPr>
              <a:t>, amplifies RMP → more gas, compression of GMC causing gas to collapse → increased star-formation</a:t>
            </a:r>
            <a:endParaRPr sz="18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0" rtl="0" algn="l">
              <a:spcBef>
                <a:spcPts val="100"/>
              </a:spcBef>
              <a:spcAft>
                <a:spcPts val="0"/>
              </a:spcAft>
              <a:buNone/>
            </a:pPr>
            <a:r>
              <a:rPr lang="en" sz="1800">
                <a:latin typeface="Oswald Light"/>
                <a:ea typeface="Oswald Light"/>
                <a:cs typeface="Oswald Light"/>
                <a:sym typeface="Oswald Light"/>
              </a:rPr>
              <a:t>Increase of sample size including other Saraswati core clusters is needed for a comprehensive overview (MOSS IV)</a:t>
            </a:r>
            <a:endParaRPr sz="1800">
              <a:latin typeface="Oswald Light"/>
              <a:ea typeface="Oswald Light"/>
              <a:cs typeface="Oswald Light"/>
              <a:sym typeface="Oswald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4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24"/>
          <p:cNvPicPr preferRelativeResize="0"/>
          <p:nvPr/>
        </p:nvPicPr>
        <p:blipFill rotWithShape="1">
          <a:blip r:embed="rId3">
            <a:alphaModFix amt="40000"/>
          </a:blip>
          <a:srcRect b="-604" l="0" r="-604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4"/>
          <p:cNvSpPr txBox="1"/>
          <p:nvPr/>
        </p:nvSpPr>
        <p:spPr>
          <a:xfrm>
            <a:off x="2607075" y="121025"/>
            <a:ext cx="4507200" cy="4881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b="50%" l="50%" r="50%" t="50%"/>
            </a:path>
            <a:tileRect/>
          </a:gradFill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Galaxy classifications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303" name="Google Shape;303;p24"/>
          <p:cNvGrpSpPr/>
          <p:nvPr/>
        </p:nvGrpSpPr>
        <p:grpSpPr>
          <a:xfrm>
            <a:off x="-443" y="-182"/>
            <a:ext cx="908697" cy="487985"/>
            <a:chOff x="7214305" y="-1439400"/>
            <a:chExt cx="1085400" cy="893418"/>
          </a:xfrm>
        </p:grpSpPr>
        <p:pic>
          <p:nvPicPr>
            <p:cNvPr id="304" name="Google Shape;304;p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14305" y="-1439400"/>
              <a:ext cx="1085400" cy="393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5" name="Google Shape;305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214305" y="-1099677"/>
              <a:ext cx="1085400" cy="55369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6" name="Google Shape;30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31812" y="37376"/>
            <a:ext cx="598688" cy="571751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4"/>
          <p:cNvSpPr txBox="1"/>
          <p:nvPr/>
        </p:nvSpPr>
        <p:spPr>
          <a:xfrm>
            <a:off x="1965300" y="758925"/>
            <a:ext cx="5526000" cy="1338900"/>
          </a:xfrm>
          <a:prstGeom prst="rect">
            <a:avLst/>
          </a:prstGeom>
          <a:gradFill>
            <a:gsLst>
              <a:gs pos="0">
                <a:srgbClr val="FFF6DB"/>
              </a:gs>
              <a:gs pos="100000">
                <a:srgbClr val="FAD15C"/>
              </a:gs>
            </a:gsLst>
            <a:lin ang="5400012" scaled="0"/>
          </a:gradFill>
          <a:ln cap="flat" cmpd="sng" w="19050">
            <a:solidFill>
              <a:srgbClr val="9C27B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We use the colour-magnitude for classifying SFGs and QGs.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Radio galaxies situated far away from red-sequence → Radio-detected SFGs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Oswald Light"/>
              <a:buChar char="●"/>
            </a:pP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Radio galaxies situated </a:t>
            </a: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with</a:t>
            </a:r>
            <a:r>
              <a:rPr lang="en" sz="1300">
                <a:latin typeface="Oswald Light"/>
                <a:ea typeface="Oswald Light"/>
                <a:cs typeface="Oswald Light"/>
                <a:sym typeface="Oswald Light"/>
              </a:rPr>
              <a:t> 3 sigma of red-sequence →  Radio-detected AGNs</a:t>
            </a:r>
            <a:endParaRPr sz="1300">
              <a:latin typeface="Oswald Light"/>
              <a:ea typeface="Oswald Light"/>
              <a:cs typeface="Oswald Light"/>
              <a:sym typeface="Oswald Light"/>
            </a:endParaRPr>
          </a:p>
        </p:txBody>
      </p:sp>
      <p:grpSp>
        <p:nvGrpSpPr>
          <p:cNvPr id="308" name="Google Shape;308;p24"/>
          <p:cNvGrpSpPr/>
          <p:nvPr/>
        </p:nvGrpSpPr>
        <p:grpSpPr>
          <a:xfrm>
            <a:off x="342775" y="2279438"/>
            <a:ext cx="3411675" cy="2617063"/>
            <a:chOff x="342775" y="2279438"/>
            <a:chExt cx="3411675" cy="2617063"/>
          </a:xfrm>
        </p:grpSpPr>
        <p:pic>
          <p:nvPicPr>
            <p:cNvPr id="309" name="Google Shape;309;p2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42775" y="2279438"/>
              <a:ext cx="3411675" cy="26051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24"/>
            <p:cNvSpPr txBox="1"/>
            <p:nvPr/>
          </p:nvSpPr>
          <p:spPr>
            <a:xfrm rot="-5400000">
              <a:off x="310500" y="3120200"/>
              <a:ext cx="773400" cy="42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latin typeface="Average"/>
                  <a:ea typeface="Average"/>
                  <a:cs typeface="Average"/>
                  <a:sym typeface="Average"/>
                </a:rPr>
                <a:t>g-r</a:t>
              </a:r>
              <a:endParaRPr b="1" sz="2400">
                <a:latin typeface="Average"/>
                <a:ea typeface="Average"/>
                <a:cs typeface="Average"/>
                <a:sym typeface="Average"/>
              </a:endParaRPr>
            </a:p>
          </p:txBody>
        </p:sp>
        <p:sp>
          <p:nvSpPr>
            <p:cNvPr id="311" name="Google Shape;311;p24"/>
            <p:cNvSpPr txBox="1"/>
            <p:nvPr/>
          </p:nvSpPr>
          <p:spPr>
            <a:xfrm>
              <a:off x="1965300" y="4474400"/>
              <a:ext cx="773400" cy="42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latin typeface="Average"/>
                  <a:ea typeface="Average"/>
                  <a:cs typeface="Average"/>
                  <a:sym typeface="Average"/>
                </a:rPr>
                <a:t>M</a:t>
              </a:r>
              <a:r>
                <a:rPr b="1" lang="en" sz="2400">
                  <a:latin typeface="Average"/>
                  <a:ea typeface="Average"/>
                  <a:cs typeface="Average"/>
                  <a:sym typeface="Average"/>
                </a:rPr>
                <a:t>r</a:t>
              </a:r>
              <a:endParaRPr b="1" sz="2400">
                <a:latin typeface="Average"/>
                <a:ea typeface="Average"/>
                <a:cs typeface="Average"/>
                <a:sym typeface="Average"/>
              </a:endParaRPr>
            </a:p>
          </p:txBody>
        </p:sp>
      </p:grpSp>
      <p:pic>
        <p:nvPicPr>
          <p:cNvPr id="312" name="Google Shape;312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93901" y="2219400"/>
            <a:ext cx="438912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593900" y="2216363"/>
            <a:ext cx="438912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93900" y="2216375"/>
            <a:ext cx="4389121" cy="27431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5" name="Google Shape;315;p24"/>
          <p:cNvGrpSpPr/>
          <p:nvPr/>
        </p:nvGrpSpPr>
        <p:grpSpPr>
          <a:xfrm>
            <a:off x="1458657" y="2339876"/>
            <a:ext cx="3781200" cy="961800"/>
            <a:chOff x="1458657" y="2339876"/>
            <a:chExt cx="3781200" cy="961800"/>
          </a:xfrm>
        </p:grpSpPr>
        <p:sp>
          <p:nvSpPr>
            <p:cNvPr id="316" name="Google Shape;316;p24"/>
            <p:cNvSpPr/>
            <p:nvPr/>
          </p:nvSpPr>
          <p:spPr>
            <a:xfrm rot="-931560">
              <a:off x="1483915" y="2593033"/>
              <a:ext cx="1953484" cy="455487"/>
            </a:xfrm>
            <a:prstGeom prst="ellipse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rage"/>
                <a:ea typeface="Average"/>
                <a:cs typeface="Average"/>
                <a:sym typeface="Average"/>
              </a:endParaRPr>
            </a:p>
          </p:txBody>
        </p:sp>
        <p:cxnSp>
          <p:nvCxnSpPr>
            <p:cNvPr id="317" name="Google Shape;317;p24"/>
            <p:cNvCxnSpPr>
              <a:stCxn id="316" idx="6"/>
            </p:cNvCxnSpPr>
            <p:nvPr/>
          </p:nvCxnSpPr>
          <p:spPr>
            <a:xfrm>
              <a:off x="3401757" y="2559326"/>
              <a:ext cx="1838100" cy="469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318" name="Google Shape;318;p24"/>
          <p:cNvGrpSpPr/>
          <p:nvPr/>
        </p:nvGrpSpPr>
        <p:grpSpPr>
          <a:xfrm>
            <a:off x="1714550" y="3447800"/>
            <a:ext cx="4133100" cy="1026600"/>
            <a:chOff x="1714550" y="3447800"/>
            <a:chExt cx="4133100" cy="1026600"/>
          </a:xfrm>
        </p:grpSpPr>
        <p:sp>
          <p:nvSpPr>
            <p:cNvPr id="319" name="Google Shape;319;p24"/>
            <p:cNvSpPr/>
            <p:nvPr/>
          </p:nvSpPr>
          <p:spPr>
            <a:xfrm>
              <a:off x="1714550" y="3447800"/>
              <a:ext cx="1087200" cy="1026600"/>
            </a:xfrm>
            <a:prstGeom prst="ellipse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verage"/>
                <a:ea typeface="Average"/>
                <a:cs typeface="Average"/>
                <a:sym typeface="Average"/>
              </a:endParaRPr>
            </a:p>
          </p:txBody>
        </p:sp>
        <p:cxnSp>
          <p:nvCxnSpPr>
            <p:cNvPr id="320" name="Google Shape;320;p24"/>
            <p:cNvCxnSpPr>
              <a:stCxn id="319" idx="6"/>
            </p:cNvCxnSpPr>
            <p:nvPr/>
          </p:nvCxnSpPr>
          <p:spPr>
            <a:xfrm flipH="1" rot="10800000">
              <a:off x="2801750" y="3643700"/>
              <a:ext cx="3045900" cy="317400"/>
            </a:xfrm>
            <a:prstGeom prst="straightConnector1">
              <a:avLst/>
            </a:prstGeom>
            <a:noFill/>
            <a:ln cap="flat" cmpd="sng" w="19050">
              <a:solidFill>
                <a:srgbClr val="0000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21" name="Google Shape;321;p24"/>
          <p:cNvSpPr txBox="1"/>
          <p:nvPr/>
        </p:nvSpPr>
        <p:spPr>
          <a:xfrm>
            <a:off x="5908375" y="2495575"/>
            <a:ext cx="908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Average"/>
                <a:ea typeface="Average"/>
                <a:cs typeface="Average"/>
                <a:sym typeface="Average"/>
              </a:rPr>
              <a:t>QGs</a:t>
            </a:r>
            <a:endParaRPr sz="1800">
              <a:solidFill>
                <a:srgbClr val="FF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22" name="Google Shape;322;p24"/>
          <p:cNvSpPr txBox="1"/>
          <p:nvPr/>
        </p:nvSpPr>
        <p:spPr>
          <a:xfrm>
            <a:off x="5847650" y="3836550"/>
            <a:ext cx="908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FF"/>
                </a:solidFill>
                <a:latin typeface="Average"/>
                <a:ea typeface="Average"/>
                <a:cs typeface="Average"/>
                <a:sym typeface="Average"/>
              </a:rPr>
              <a:t>SFGs</a:t>
            </a:r>
            <a:endParaRPr sz="1800">
              <a:solidFill>
                <a:srgbClr val="0000FF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