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17.xml" ContentType="application/vnd.openxmlformats-officedocument.theme+xml"/>
  <Override PartName="/ppt/theme/theme16.xml" ContentType="application/vnd.openxmlformats-officedocument.theme+xml"/>
  <Override PartName="/ppt/theme/theme6.xml" ContentType="application/vnd.openxmlformats-officedocument.theme+xml"/>
  <Override PartName="/ppt/theme/theme15.xml" ContentType="application/vnd.openxmlformats-officedocument.theme+xml"/>
  <Override PartName="/ppt/theme/theme5.xml" ContentType="application/vnd.openxmlformats-officedocument.theme+xml"/>
  <Override PartName="/ppt/theme/theme14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3.xml" ContentType="application/vnd.openxmlformats-officedocument.theme+xml"/>
  <Override PartName="/ppt/_rels/presentation.xml.rels" ContentType="application/vnd.openxmlformats-package.relationships+xml"/>
  <Override PartName="/ppt/media/media12.mp4" ContentType="video/mp4"/>
  <Override PartName="/ppt/media/image3.png" ContentType="image/png"/>
  <Override PartName="/ppt/media/image9.jpeg" ContentType="image/jpeg"/>
  <Override PartName="/ppt/media/image14.png" ContentType="image/png"/>
  <Override PartName="/ppt/media/image5.png" ContentType="image/png"/>
  <Override PartName="/ppt/media/image8.jpeg" ContentType="image/jpeg"/>
  <Override PartName="/ppt/media/image1.png" ContentType="image/png"/>
  <Override PartName="/ppt/media/image6.jpeg" ContentType="image/jpeg"/>
  <Override PartName="/ppt/media/media10.mp4" ContentType="video/mp4"/>
  <Override PartName="/ppt/media/image13.png" ContentType="image/png"/>
  <Override PartName="/ppt/media/image4.png" ContentType="image/png"/>
  <Override PartName="/ppt/media/image7.jpeg" ContentType="image/jpeg"/>
  <Override PartName="/ppt/media/image11.png" ContentType="image/png"/>
  <Override PartName="/ppt/media/image2.png" ContentType="image/png"/>
  <Override PartName="/ppt/slideLayouts/slideLayout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_rels/slide5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6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</p:sld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" Target="slides/slide1.xml"/><Relationship Id="rId20" Type="http://schemas.openxmlformats.org/officeDocument/2006/relationships/slide" Target="slides/slide2.xml"/><Relationship Id="rId21" Type="http://schemas.openxmlformats.org/officeDocument/2006/relationships/slide" Target="slides/slide3.xml"/><Relationship Id="rId22" Type="http://schemas.openxmlformats.org/officeDocument/2006/relationships/slide" Target="slides/slide4.xml"/><Relationship Id="rId23" Type="http://schemas.openxmlformats.org/officeDocument/2006/relationships/slide" Target="slides/slide5.xml"/><Relationship Id="rId24" Type="http://schemas.openxmlformats.org/officeDocument/2006/relationships/slide" Target="slides/slide6.xml"/><Relationship Id="rId25" Type="http://schemas.openxmlformats.org/officeDocument/2006/relationships/slide" Target="slides/slide7.xml"/><Relationship Id="rId26" Type="http://schemas.openxmlformats.org/officeDocument/2006/relationships/slide" Target="slides/slide8.xml"/><Relationship Id="rId27" Type="http://schemas.openxmlformats.org/officeDocument/2006/relationships/slide" Target="slides/slide9.xml"/><Relationship Id="rId28" Type="http://schemas.openxmlformats.org/officeDocument/2006/relationships/slide" Target="slides/slide10.xml"/><Relationship Id="rId29" Type="http://schemas.openxmlformats.org/officeDocument/2006/relationships/slide" Target="slides/slide11.xml"/><Relationship Id="rId30" Type="http://schemas.openxmlformats.org/officeDocument/2006/relationships/slide" Target="slides/slide12.xml"/><Relationship Id="rId31" Type="http://schemas.openxmlformats.org/officeDocument/2006/relationships/slide" Target="slides/slide13.xml"/><Relationship Id="rId32" Type="http://schemas.openxmlformats.org/officeDocument/2006/relationships/slide" Target="slides/slide14.xml"/><Relationship Id="rId33" Type="http://schemas.openxmlformats.org/officeDocument/2006/relationships/slide" Target="slides/slide15.xml"/><Relationship Id="rId34" Type="http://schemas.openxmlformats.org/officeDocument/2006/relationships/slide" Target="slides/slide16.xml"/><Relationship Id="rId35" Type="http://schemas.openxmlformats.org/officeDocument/2006/relationships/slide" Target="slides/slide17.xml"/><Relationship Id="rId36" Type="http://schemas.openxmlformats.org/officeDocument/2006/relationships/slide" Target="slides/slide18.xml"/><Relationship Id="rId37" Type="http://schemas.openxmlformats.org/officeDocument/2006/relationships/slide" Target="slides/slide19.xml"/><Relationship Id="rId38" Type="http://schemas.openxmlformats.org/officeDocument/2006/relationships/slide" Target="slides/slide20.xml"/><Relationship Id="rId3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BEC7C68-E2D2-4E56-A0C6-878912C4E75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ECDB2AD-9DD8-42B1-B154-943618FBBDD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D27C719-7194-4C20-9F12-CFC76F37E5E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2C3AA43-669B-41D9-993D-6EE1FF6E8ED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59FEA73-4A89-4D30-B477-2529D29DE4C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B635BA69-CB69-494C-8B7D-7278FCA0096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80A34E67-DC21-43AD-90A8-9DD74E5C58C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7CA98095-BF55-4B8B-8BEA-635D7C4922B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6"/>
          </p:nvPr>
        </p:nvSpPr>
        <p:spPr/>
        <p:txBody>
          <a:bodyPr/>
          <a:p>
            <a:fld id="{0C5C03AB-1562-4737-B313-1E57D846A09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27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9"/>
          </p:nvPr>
        </p:nvSpPr>
        <p:spPr/>
        <p:txBody>
          <a:bodyPr/>
          <a:p>
            <a:fld id="{02CF4181-D930-47BB-A1F7-99C13807566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0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F5B97A86-24E5-4B29-B400-DAECA5C6CEF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3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5"/>
          </p:nvPr>
        </p:nvSpPr>
        <p:spPr/>
        <p:txBody>
          <a:bodyPr/>
          <a:p>
            <a:fld id="{16AE8C85-8E66-4D52-9341-413AEB05266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6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8"/>
          </p:nvPr>
        </p:nvSpPr>
        <p:spPr/>
        <p:txBody>
          <a:bodyPr/>
          <a:p>
            <a:fld id="{ED75FA44-B75C-4F51-A55A-2117CCC415C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9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1"/>
          </p:nvPr>
        </p:nvSpPr>
        <p:spPr/>
        <p:txBody>
          <a:bodyPr/>
          <a:p>
            <a:fld id="{1071EE18-C493-44F2-BD05-C81F22D6332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2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44"/>
          </p:nvPr>
        </p:nvSpPr>
        <p:spPr/>
        <p:txBody>
          <a:bodyPr/>
          <a:p>
            <a:fld id="{6E82CCAF-4016-4316-8FBA-26DE0A7E5F5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5"/>
          </p:nvPr>
        </p:nvSpPr>
        <p:spPr/>
        <p:txBody>
          <a:bodyPr/>
          <a:p>
            <a:r>
              <a:rPr lang="fr-CH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6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1" name="Rectangle 13" hidden="1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2" name="Image 8" descr=""/>
          <p:cNvPicPr/>
          <p:nvPr/>
        </p:nvPicPr>
        <p:blipFill>
          <a:blip r:embed="rId3"/>
          <a:stretch/>
        </p:blipFill>
        <p:spPr>
          <a:xfrm>
            <a:off x="82800" y="79920"/>
            <a:ext cx="1174320" cy="5076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 hidden="1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pic>
        <p:nvPicPr>
          <p:cNvPr id="8" name="Image 8" descr=""/>
          <p:cNvPicPr/>
          <p:nvPr/>
        </p:nvPicPr>
        <p:blipFill>
          <a:blip r:embed="rId2"/>
          <a:stretch/>
        </p:blipFill>
        <p:spPr>
          <a:xfrm>
            <a:off x="82800" y="79920"/>
            <a:ext cx="1174320" cy="507600"/>
          </a:xfrm>
          <a:prstGeom prst="rect">
            <a:avLst/>
          </a:prstGeom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14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5" name="Rectangle 6"/>
          <p:cNvSpPr/>
          <p:nvPr/>
        </p:nvSpPr>
        <p:spPr>
          <a:xfrm>
            <a:off x="4572000" y="360"/>
            <a:ext cx="4570920" cy="514260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1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ffffff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2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ffffff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7AB4B3A1-BA08-4A19-9DC1-F760EA3A73E7}" type="slidenum">
              <a:rPr b="1" lang="fr-FR" sz="700" spc="-1" strike="noStrike">
                <a:solidFill>
                  <a:srgbClr val="ffffff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3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24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5" name="Rectangle 6"/>
          <p:cNvSpPr/>
          <p:nvPr/>
        </p:nvSpPr>
        <p:spPr>
          <a:xfrm>
            <a:off x="4572000" y="360"/>
            <a:ext cx="4570920" cy="5142600"/>
          </a:xfrm>
          <a:prstGeom prst="rect">
            <a:avLst/>
          </a:prstGeom>
          <a:solidFill>
            <a:srgbClr val="00a79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ftr" idx="4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ffffff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sldNum" idx="5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ffffff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B86DD9EB-141C-475C-8ADF-13FF2EFDD514}" type="slidenum">
              <a:rPr b="1" lang="fr-FR" sz="700" spc="-1" strike="noStrike">
                <a:solidFill>
                  <a:srgbClr val="ffffff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dt" idx="6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34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5" name="Rectangle 6"/>
          <p:cNvSpPr/>
          <p:nvPr/>
        </p:nvSpPr>
        <p:spPr>
          <a:xfrm>
            <a:off x="4572000" y="360"/>
            <a:ext cx="4570920" cy="5142600"/>
          </a:xfrm>
          <a:prstGeom prst="rect">
            <a:avLst/>
          </a:prstGeom>
          <a:solidFill>
            <a:srgbClr val="413c3a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ftr" idx="7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ffffff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sldNum" idx="8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ffffff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898542DA-9075-4800-AE22-35428705EDC9}" type="slidenum">
              <a:rPr b="1" lang="fr-FR" sz="700" spc="-1" strike="noStrike">
                <a:solidFill>
                  <a:srgbClr val="ffffff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dt" idx="9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44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10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 idx="11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C1997442-12A9-4B3E-9A37-05A48BF59C69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dt" idx="12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53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ftr" idx="13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sldNum" idx="14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CB268723-96BD-48E9-86A1-1ADEF4F416F6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15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61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ftr" idx="16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sldNum" idx="17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884E4FB2-143F-4219-867E-6B21742E9B20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dt" idx="18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70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ftr" idx="19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sldNum" idx="20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9B42A856-8E25-4BF7-AE59-584BA469765D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dt" idx="21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79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ftr" idx="22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sldNum" idx="23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F800C2E7-09D1-4F70-95E4-D1439008B176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dt" idx="24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88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ftr" idx="25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sldNum" idx="26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C6B4DA38-39ED-4889-A4E1-0FB4DEA49B69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dt" idx="27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3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97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ftr" idx="28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sldNum" idx="29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31322EE1-35CC-497F-8DE6-9E8822D631FE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dt" idx="30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3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106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ftr" idx="31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sldNum" idx="32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3BC2C43D-8432-4FBA-8C09-CB05C6DD314E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dt" idx="33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3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115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ftr" idx="34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sldNum" idx="35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C0470B9F-A777-42A0-85E4-74749E9838F1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dt" idx="36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124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ftr" idx="37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sldNum" idx="38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032879F5-BFC6-471E-A17F-8302EADF249E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 type="dt" idx="39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3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133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ftr" idx="40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sldNum" idx="41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D01E913D-02C8-4598-A5F4-27FEE410159A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dt" idx="42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3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age 12" descr=""/>
          <p:cNvPicPr/>
          <p:nvPr/>
        </p:nvPicPr>
        <p:blipFill>
          <a:blip r:embed="rId2"/>
          <a:stretch/>
        </p:blipFill>
        <p:spPr>
          <a:xfrm>
            <a:off x="130320" y="132120"/>
            <a:ext cx="653040" cy="281880"/>
          </a:xfrm>
          <a:prstGeom prst="rect">
            <a:avLst/>
          </a:prstGeom>
          <a:ln w="0">
            <a:noFill/>
          </a:ln>
        </p:spPr>
      </p:pic>
      <p:sp>
        <p:nvSpPr>
          <p:cNvPr id="142" name="Rectangle 13"/>
          <p:cNvSpPr/>
          <p:nvPr/>
        </p:nvSpPr>
        <p:spPr>
          <a:xfrm rot="16200000">
            <a:off x="429840" y="4898160"/>
            <a:ext cx="44640" cy="58680"/>
          </a:xfrm>
          <a:prstGeom prst="rect">
            <a:avLst/>
          </a:prstGeom>
          <a:solidFill>
            <a:srgbClr val="e30613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14760" bIns="14760" anchor="ctr">
            <a:noAutofit/>
          </a:bodyPr>
          <a:p>
            <a:pPr>
              <a:lnSpc>
                <a:spcPct val="100000"/>
              </a:lnSpc>
            </a:pPr>
            <a:endParaRPr b="0" lang="fr-CH" sz="1350" spc="-1" strike="noStrike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905040" y="41760"/>
            <a:ext cx="3665880" cy="1249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body"/>
          </p:nvPr>
        </p:nvSpPr>
        <p:spPr>
          <a:xfrm>
            <a:off x="905040" y="1563480"/>
            <a:ext cx="458028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3"/>
          <p:cNvSpPr>
            <a:spLocks noGrp="1"/>
          </p:cNvSpPr>
          <p:nvPr>
            <p:ph type="ftr" idx="43"/>
          </p:nvPr>
        </p:nvSpPr>
        <p:spPr>
          <a:xfrm rot="16200000">
            <a:off x="7116120" y="1874880"/>
            <a:ext cx="3542040" cy="511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fr-FR" sz="700" spc="-1" strike="noStrike">
                <a:solidFill>
                  <a:srgbClr val="413c3a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700" spc="-1" strike="noStrike">
                <a:solidFill>
                  <a:srgbClr val="413c3a"/>
                </a:solidFill>
                <a:latin typeface="Arial"/>
              </a:rPr>
              <a:t>&lt;footer&gt;</a:t>
            </a:r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6" name="PlaceHolder 4"/>
          <p:cNvSpPr>
            <a:spLocks noGrp="1"/>
          </p:cNvSpPr>
          <p:nvPr>
            <p:ph type="sldNum" idx="44"/>
          </p:nvPr>
        </p:nvSpPr>
        <p:spPr>
          <a:xfrm>
            <a:off x="8631360" y="194760"/>
            <a:ext cx="511560" cy="1623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1" lang="fr-FR" sz="700" spc="-1" strike="noStrike">
                <a:solidFill>
                  <a:srgbClr val="413c3a"/>
                </a:solidFill>
                <a:latin typeface="Franklin Gothic Demi Cond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fld id="{89C13A6C-9B0B-4533-9DE8-F21AF84A356F}" type="slidenum">
              <a:rPr b="1" lang="fr-FR" sz="700" spc="-1" strike="noStrike">
                <a:solidFill>
                  <a:srgbClr val="413c3a"/>
                </a:solidFill>
                <a:latin typeface="Franklin Gothic Demi Cond"/>
              </a:rPr>
              <a:t>&lt;number&gt;</a:t>
            </a:fld>
            <a:endParaRPr b="0" lang="fr-CH" sz="7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7" name="PlaceHolder 5"/>
          <p:cNvSpPr>
            <a:spLocks noGrp="1"/>
          </p:cNvSpPr>
          <p:nvPr>
            <p:ph type="dt" idx="45"/>
          </p:nvPr>
        </p:nvSpPr>
        <p:spPr>
          <a:xfrm rot="16200000">
            <a:off x="-1221120" y="2778840"/>
            <a:ext cx="3340080" cy="910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r-CH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r-CH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r-CH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1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8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video" Target="../media/media10.mp4"/><Relationship Id="rId2" Type="http://schemas.microsoft.com/office/2007/relationships/media" Target="../media/media10.mp4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8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video" Target="../media/media12.mp4"/><Relationship Id="rId2" Type="http://schemas.microsoft.com/office/2007/relationships/media" Target="../media/media12.mp4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8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Espace réservé pour une image  1" descr=""/>
          <p:cNvPicPr/>
          <p:nvPr/>
        </p:nvPicPr>
        <p:blipFill>
          <a:blip r:embed="rId1"/>
          <a:srcRect l="-18444" t="-20546" r="-18444" b="-20546"/>
          <a:stretch/>
        </p:blipFill>
        <p:spPr>
          <a:xfrm>
            <a:off x="1332000" y="0"/>
            <a:ext cx="7810920" cy="4947120"/>
          </a:xfrm>
          <a:prstGeom prst="rect">
            <a:avLst/>
          </a:prstGeom>
          <a:ln w="0">
            <a:noFill/>
          </a:ln>
        </p:spPr>
      </p:pic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6405480" y="786240"/>
            <a:ext cx="2737440" cy="2337480"/>
          </a:xfrm>
          <a:prstGeom prst="rect">
            <a:avLst/>
          </a:prstGeom>
          <a:solidFill>
            <a:srgbClr val="e30613"/>
          </a:solidFill>
          <a:ln w="0">
            <a:noFill/>
          </a:ln>
        </p:spPr>
        <p:txBody>
          <a:bodyPr lIns="216000" rIns="72000" tIns="0" bIns="46800" anchor="ctr">
            <a:noAutofit/>
          </a:bodyPr>
          <a:p>
            <a:pPr indent="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1" lang="fr-FR" sz="2800" spc="-72" strike="noStrike">
                <a:solidFill>
                  <a:srgbClr val="ffffff"/>
                </a:solidFill>
                <a:latin typeface="Franklin Gothic Demi Cond"/>
                <a:ea typeface="Roboto Black"/>
              </a:rPr>
              <a:t>VIRUP:</a:t>
            </a:r>
            <a:br>
              <a:rPr sz="2800"/>
            </a:br>
            <a:r>
              <a:rPr b="1" lang="fr-FR" sz="2800" spc="-72" strike="noStrike">
                <a:solidFill>
                  <a:srgbClr val="ffffff"/>
                </a:solidFill>
                <a:latin typeface="Franklin Gothic Demi Cond"/>
                <a:ea typeface="Roboto Black"/>
              </a:rPr>
              <a:t>Project Updates</a:t>
            </a:r>
            <a:br>
              <a:rPr sz="2800"/>
            </a:br>
            <a:endParaRPr b="0" lang="fr-CH" sz="2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6400800" y="4756320"/>
            <a:ext cx="1827720" cy="4626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rIns="91440" tIns="45720" bIns="45720" anchor="ctr">
            <a:noAutofit/>
          </a:bodyPr>
          <a:p>
            <a:pPr indent="0"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fr-FR" sz="1100" spc="-1" strike="noStrike">
                <a:solidFill>
                  <a:srgbClr val="413c3a"/>
                </a:solidFill>
                <a:latin typeface="Arial"/>
              </a:rPr>
              <a:t>Swiss SKA Days 2026</a:t>
            </a:r>
            <a:br>
              <a:rPr sz="1100"/>
            </a:br>
            <a:r>
              <a:rPr b="0" lang="fr-FR" sz="1100" spc="-1" strike="noStrike">
                <a:solidFill>
                  <a:srgbClr val="413c3a"/>
                </a:solidFill>
                <a:latin typeface="Arial"/>
              </a:rPr>
              <a:t>31.08.2026</a:t>
            </a:r>
            <a:endParaRPr b="0" lang="fr-CH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70920" y="4319640"/>
            <a:ext cx="3168360" cy="6271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0" rIns="0" tIns="0" bIns="0" anchor="b">
            <a:noAutofit/>
          </a:bodyPr>
          <a:p>
            <a:pPr marL="114480" indent="-108000">
              <a:lnSpc>
                <a:spcPct val="90000"/>
              </a:lnSpc>
              <a:spcBef>
                <a:spcPts val="751"/>
              </a:spcBef>
              <a:buSzPct val="100017"/>
              <a:buBlip>
                <a:blip r:embed="rId2"/>
              </a:buBlip>
            </a:pPr>
            <a:r>
              <a:rPr b="1" lang="fr-FR" sz="2400" spc="-1" strike="noStrike">
                <a:solidFill>
                  <a:srgbClr val="ff0000"/>
                </a:solidFill>
                <a:latin typeface="Arial"/>
              </a:rPr>
              <a:t>Florian CABOT</a:t>
            </a:r>
            <a:r>
              <a:rPr b="0" lang="fr-FR" sz="2400" spc="-1" strike="noStrike">
                <a:solidFill>
                  <a:srgbClr val="ff0000"/>
                </a:solidFill>
                <a:latin typeface="Arial"/>
              </a:rPr>
              <a:t>	</a:t>
            </a:r>
            <a:endParaRPr b="0" lang="fr-CH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4" name="" descr=""/>
          <p:cNvPicPr/>
          <p:nvPr/>
        </p:nvPicPr>
        <p:blipFill>
          <a:blip r:embed="rId3"/>
          <a:stretch/>
        </p:blipFill>
        <p:spPr>
          <a:xfrm>
            <a:off x="93240" y="719640"/>
            <a:ext cx="1526040" cy="71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66588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350" spc="-1" strike="noStrike">
                <a:solidFill>
                  <a:srgbClr val="413c3a"/>
                </a:solidFill>
                <a:latin typeface="Arial"/>
              </a:rPr>
              <a:t>OUTLINE</a:t>
            </a:r>
            <a:endParaRPr b="0" lang="fr-CH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755424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Quick refresh about what VIRUP is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Newest published features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Latest development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Precision (time + space)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M87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Repositories / New Datasets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Future work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66588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8" name="" descr=""/>
          <p:cNvPicPr/>
          <p:nvPr/>
        </p:nvPicPr>
        <p:blipFill>
          <a:blip r:embed="rId1"/>
          <a:stretch/>
        </p:blipFill>
        <p:spPr>
          <a:xfrm>
            <a:off x="916560" y="797040"/>
            <a:ext cx="7542720" cy="4242240"/>
          </a:xfrm>
          <a:prstGeom prst="rect">
            <a:avLst/>
          </a:prstGeom>
          <a:ln w="0">
            <a:noFill/>
          </a:ln>
        </p:spPr>
      </p:pic>
      <p:sp>
        <p:nvSpPr>
          <p:cNvPr id="159" name=""/>
          <p:cNvSpPr/>
          <p:nvPr/>
        </p:nvSpPr>
        <p:spPr>
          <a:xfrm>
            <a:off x="3240000" y="2533680"/>
            <a:ext cx="274572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fr-CH" sz="1800" spc="-1" strike="noStrike">
                <a:solidFill>
                  <a:srgbClr val="ffffff"/>
                </a:solidFill>
                <a:latin typeface="Arial"/>
                <a:ea typeface="DejaVu Sans"/>
              </a:rPr>
              <a:t>THE VIRUP SOFTWARE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2334240" y="1203120"/>
            <a:ext cx="4473720" cy="298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/>
          </p:nvPr>
        </p:nvSpPr>
        <p:spPr>
          <a:xfrm>
            <a:off x="2334240" y="1203120"/>
            <a:ext cx="4473720" cy="298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2334240" y="1203120"/>
            <a:ext cx="4473720" cy="298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8520" cy="857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2334240" y="1203120"/>
            <a:ext cx="4473720" cy="2982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r-CH" sz="18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66588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9" name="" descr=""/>
          <p:cNvPicPr/>
          <p:nvPr/>
        </p:nvPicPr>
        <p:blipFill>
          <a:blip r:embed="rId1"/>
          <a:stretch/>
        </p:blipFill>
        <p:spPr>
          <a:xfrm>
            <a:off x="916560" y="797040"/>
            <a:ext cx="7542720" cy="4242240"/>
          </a:xfrm>
          <a:prstGeom prst="rect">
            <a:avLst/>
          </a:prstGeom>
          <a:ln w="0">
            <a:noFill/>
          </a:ln>
        </p:spPr>
      </p:pic>
      <p:sp>
        <p:nvSpPr>
          <p:cNvPr id="170" name=""/>
          <p:cNvSpPr/>
          <p:nvPr/>
        </p:nvSpPr>
        <p:spPr>
          <a:xfrm>
            <a:off x="3340440" y="2520000"/>
            <a:ext cx="241956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fr-CH" sz="1800" spc="-1" strike="noStrike">
                <a:solidFill>
                  <a:srgbClr val="ffffff"/>
                </a:solidFill>
                <a:latin typeface="Arial"/>
                <a:ea typeface="DejaVu Sans"/>
              </a:rPr>
              <a:t>NEWEST FEATURES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66588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350" spc="-1" strike="noStrike">
                <a:solidFill>
                  <a:srgbClr val="413c3a"/>
                </a:solidFill>
                <a:latin typeface="Arial"/>
              </a:rPr>
              <a:t>NEWEST FEATURES</a:t>
            </a:r>
            <a:endParaRPr b="0" lang="fr-CH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900000" y="1260000"/>
            <a:ext cx="755424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0.15 published including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The complete version of the voice-enabled ChatBot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Halved VRAM usage of volumetric dust and H-alpha emission for the same quality (switch to half precision floats)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3" name="" descr=""/>
          <p:cNvPicPr/>
          <p:nvPr/>
        </p:nvPicPr>
        <p:blipFill>
          <a:blip r:embed="rId1"/>
          <a:stretch/>
        </p:blipFill>
        <p:spPr>
          <a:xfrm>
            <a:off x="2520000" y="2700000"/>
            <a:ext cx="4319280" cy="2377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66588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350" spc="-1" strike="noStrike">
                <a:solidFill>
                  <a:srgbClr val="413c3a"/>
                </a:solidFill>
                <a:latin typeface="Arial"/>
              </a:rPr>
              <a:t>NEWEST FEATURES</a:t>
            </a:r>
            <a:endParaRPr b="0" lang="fr-CH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900000" y="1260000"/>
            <a:ext cx="755424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0.15 published including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Ground Coordinates Selector to go to a specific Earth location by name or GPS coordinates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Better controls especially to navigate the ground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6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439360" y="2614320"/>
            <a:ext cx="4374720" cy="2458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66588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350" spc="-1" strike="noStrike">
                <a:solidFill>
                  <a:srgbClr val="413c3a"/>
                </a:solidFill>
                <a:latin typeface="Arial"/>
              </a:rPr>
              <a:t>NEWEST FEATURES</a:t>
            </a:r>
            <a:endParaRPr b="0" lang="fr-CH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900000" y="1260000"/>
            <a:ext cx="755424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0.15 published including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Support added for: Wayland, Ubuntu 26.04, AlmaLinux 9 (RHEL 9)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AI-assisted scripting for animations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Better time-keeping accuracy (more on that later)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Terrain: Fixed holes in Earth poles, high resolution night texture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66588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0" name="" descr=""/>
          <p:cNvPicPr/>
          <p:nvPr/>
        </p:nvPicPr>
        <p:blipFill>
          <a:blip r:embed="rId1"/>
          <a:stretch/>
        </p:blipFill>
        <p:spPr>
          <a:xfrm>
            <a:off x="916560" y="797040"/>
            <a:ext cx="7542720" cy="4242240"/>
          </a:xfrm>
          <a:prstGeom prst="rect">
            <a:avLst/>
          </a:prstGeom>
          <a:ln w="0">
            <a:noFill/>
          </a:ln>
        </p:spPr>
      </p:pic>
      <p:sp>
        <p:nvSpPr>
          <p:cNvPr id="181" name=""/>
          <p:cNvSpPr/>
          <p:nvPr/>
        </p:nvSpPr>
        <p:spPr>
          <a:xfrm>
            <a:off x="3240000" y="2520000"/>
            <a:ext cx="2966400" cy="34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fr-CH" sz="1800" spc="-1" strike="noStrike">
                <a:solidFill>
                  <a:srgbClr val="ffffff"/>
                </a:solidFill>
                <a:latin typeface="Arial"/>
                <a:ea typeface="DejaVu Sans"/>
              </a:rPr>
              <a:t>LATEST DEVELOPMENTS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66588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350" spc="-1" strike="noStrike">
                <a:solidFill>
                  <a:srgbClr val="413c3a"/>
                </a:solidFill>
                <a:latin typeface="Arial"/>
              </a:rPr>
              <a:t>LATEST DEVELOPMENTS: TIME PRECISION</a:t>
            </a:r>
            <a:endParaRPr b="0" lang="fr-CH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900000" y="1260000"/>
            <a:ext cx="755424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5000"/>
          </a:bodyPr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VIRUP used to confuse TDB and UTC (~70s difference), which is unnoticeable for most events but crucial for others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90000"/>
              </a:lnSpc>
              <a:spcBef>
                <a:spcPts val="1414"/>
              </a:spcBef>
              <a:buNone/>
              <a:tabLst>
                <a:tab algn="l" pos="0"/>
              </a:tabLst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 </a:t>
            </a: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This is now fixed!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VIRUP now also keeps time as accurately as possible down to the nanosecond thanks to a pair of clocks 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One millisecond clock synchronized with the OS, 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One CPU-nanosecond clock that subdivides the millisecond and gets a correction factor once every few milliseconds to match the OS clock without any noticeable jump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90000"/>
              </a:lnSpc>
              <a:spcBef>
                <a:spcPts val="1414"/>
              </a:spcBef>
              <a:buNone/>
              <a:tabLst>
                <a:tab algn="l" pos="0"/>
              </a:tabLst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This will enable high precision real-time N-body simulations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Events as seen from Earth surface are still a bit off by a few tens of seconds because of VIRUP’s Earth rotation model being too simple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90000"/>
              </a:lnSpc>
              <a:spcBef>
                <a:spcPts val="1414"/>
              </a:spcBef>
              <a:buNone/>
              <a:tabLst>
                <a:tab algn="l" pos="0"/>
              </a:tabLst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This is hopefully the last step to fix for precise sky map at a given time from a given place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0">
              <a:lnSpc>
                <a:spcPct val="90000"/>
              </a:lnSpc>
              <a:spcBef>
                <a:spcPts val="1414"/>
              </a:spcBef>
              <a:buNone/>
              <a:tabLst>
                <a:tab algn="l" pos="0"/>
              </a:tabLst>
            </a:pP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95424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350" spc="-1" strike="noStrike">
                <a:solidFill>
                  <a:srgbClr val="413c3a"/>
                </a:solidFill>
                <a:latin typeface="Arial"/>
              </a:rPr>
              <a:t>LATEST DEVELOPMENTS: SPACE PRECISION</a:t>
            </a:r>
            <a:endParaRPr b="0" lang="fr-CH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900000" y="1260000"/>
            <a:ext cx="755424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93333"/>
          </a:bodyPr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The high precision multi scale algorithm was only applied for planetary systems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It was fine as most objects in the datasets outside of planetary systems have a large subtended angle (the further away they are, the larger they are, roughly)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This broke when confronted to the M87* black hole ("tiny" object Very far away)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The multi scale algorithm is now applied to every dataset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The ground precision has been greatly enhanced but needs more work until we can properly walk on it (two instability sources have been resolved already, there seems to be a few more)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95424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350" spc="-1" strike="noStrike">
                <a:solidFill>
                  <a:srgbClr val="413c3a"/>
                </a:solidFill>
                <a:latin typeface="Arial"/>
              </a:rPr>
              <a:t>LATEST DEVELOPMENTS: M87</a:t>
            </a:r>
            <a:endParaRPr b="0" lang="fr-CH" sz="13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7" name="" descr="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127160" y="825120"/>
            <a:ext cx="6792120" cy="3820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95424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350" spc="-1" strike="noStrike">
                <a:solidFill>
                  <a:srgbClr val="413c3a"/>
                </a:solidFill>
                <a:latin typeface="Arial"/>
              </a:rPr>
              <a:t>LATEST DEVELOPMENTS: REPOSITORIES</a:t>
            </a:r>
            <a:endParaRPr b="0" lang="fr-CH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900000" y="1260000"/>
            <a:ext cx="755424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Repositories have moved to the beta </a:t>
            </a:r>
            <a:br>
              <a:rPr sz="1800"/>
            </a:b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branch and are the main source of data </a:t>
            </a:r>
            <a:br>
              <a:rPr sz="1800"/>
            </a:b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now during dev and testing ; old data </a:t>
            </a:r>
            <a:br>
              <a:rPr sz="1800"/>
            </a:b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source has been removed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New Milky Way in the works,</a:t>
            </a:r>
            <a:br>
              <a:rPr sz="1800"/>
            </a:b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with a bar! (Thanks to Robin Tress)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0" name="" descr=""/>
          <p:cNvPicPr/>
          <p:nvPr/>
        </p:nvPicPr>
        <p:blipFill>
          <a:blip r:embed="rId1"/>
          <a:stretch/>
        </p:blipFill>
        <p:spPr>
          <a:xfrm>
            <a:off x="5400000" y="1212480"/>
            <a:ext cx="3455640" cy="2926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95424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350" spc="-1" strike="noStrike">
                <a:solidFill>
                  <a:srgbClr val="413c3a"/>
                </a:solidFill>
                <a:latin typeface="Arial"/>
              </a:rPr>
              <a:t>FUTURE DEVELOPMENTS</a:t>
            </a:r>
            <a:endParaRPr b="0" lang="fr-CH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900000" y="1260000"/>
            <a:ext cx="755424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Finish integrating current datasets (3D M87-related data, new Milky Way, images in the sky)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New datasets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Proper ground views in VR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Continue the Vulkan port from OpenGL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Publish repositories and put them in your hands!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Espace réservé pour une image  2" descr=""/>
          <p:cNvPicPr/>
          <p:nvPr/>
        </p:nvPicPr>
        <p:blipFill>
          <a:blip r:embed="rId1"/>
          <a:srcRect l="-18444" t="-20546" r="-18444" b="-20546"/>
          <a:stretch/>
        </p:blipFill>
        <p:spPr>
          <a:xfrm>
            <a:off x="1332000" y="0"/>
            <a:ext cx="7810920" cy="4947120"/>
          </a:xfrm>
          <a:prstGeom prst="rect">
            <a:avLst/>
          </a:prstGeom>
          <a:ln w="0">
            <a:noFill/>
          </a:ln>
        </p:spPr>
      </p:pic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6405480" y="786240"/>
            <a:ext cx="2737440" cy="2337480"/>
          </a:xfrm>
          <a:prstGeom prst="rect">
            <a:avLst/>
          </a:prstGeom>
          <a:solidFill>
            <a:srgbClr val="e30613"/>
          </a:solidFill>
          <a:ln w="0">
            <a:noFill/>
          </a:ln>
        </p:spPr>
        <p:txBody>
          <a:bodyPr lIns="216000" rIns="72000" tIns="0" bIns="46800" anchor="ctr">
            <a:noAutofit/>
          </a:bodyPr>
          <a:p>
            <a:pPr indent="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fr-FR" sz="3600" spc="-72" strike="noStrike">
                <a:solidFill>
                  <a:srgbClr val="ffffff"/>
                </a:solidFill>
                <a:latin typeface="Franklin Gothic Demi Cond"/>
                <a:ea typeface="Roboto Black"/>
              </a:rPr>
              <a:t>Thank </a:t>
            </a:r>
            <a:r>
              <a:rPr b="1" lang="fr-FR" sz="3600" spc="-72" strike="noStrike">
                <a:solidFill>
                  <a:srgbClr val="ffffff"/>
                </a:solidFill>
                <a:latin typeface="Franklin Gothic Demi Cond"/>
                <a:ea typeface="Roboto Black"/>
              </a:rPr>
              <a:t>	</a:t>
            </a:r>
            <a:r>
              <a:rPr b="1" lang="fr-FR" sz="3600" spc="-72" strike="noStrike">
                <a:solidFill>
                  <a:srgbClr val="ffffff"/>
                </a:solidFill>
                <a:latin typeface="Franklin Gothic Demi Cond"/>
                <a:ea typeface="Roboto Black"/>
              </a:rPr>
              <a:t>     you !</a:t>
            </a:r>
            <a:endParaRPr b="0" lang="fr-CH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subTitle"/>
          </p:nvPr>
        </p:nvSpPr>
        <p:spPr>
          <a:xfrm>
            <a:off x="4576680" y="3124440"/>
            <a:ext cx="1827720" cy="1567440"/>
          </a:xfrm>
          <a:prstGeom prst="rect">
            <a:avLst/>
          </a:prstGeom>
          <a:solidFill>
            <a:srgbClr val="413c3a"/>
          </a:solidFill>
          <a:ln w="0">
            <a:noFill/>
          </a:ln>
        </p:spPr>
        <p:txBody>
          <a:bodyPr lIns="90000" rIns="91440" tIns="45720" bIns="45720" anchor="ctr">
            <a:noAutofit/>
          </a:bodyPr>
          <a:p>
            <a:pPr indent="0"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fr-CH" sz="1200" spc="-1" strike="noStrike">
                <a:solidFill>
                  <a:srgbClr val="ffffff"/>
                </a:solidFill>
                <a:latin typeface="Arial"/>
              </a:rPr>
              <a:t>go.epfl.ch/VIRUP</a:t>
            </a:r>
            <a:endParaRPr b="0" lang="fr-CH" sz="1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6400800" y="4756320"/>
            <a:ext cx="1827720" cy="4626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rIns="91440" tIns="45720" bIns="45720" anchor="ctr">
            <a:noAutofit/>
          </a:bodyPr>
          <a:p>
            <a:pPr indent="0" algn="ctr">
              <a:lnSpc>
                <a:spcPct val="9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fr-FR" sz="1100" spc="-1" strike="noStrike">
                <a:solidFill>
                  <a:srgbClr val="413c3a"/>
                </a:solidFill>
                <a:latin typeface="Arial"/>
              </a:rPr>
              <a:t>Swiss SKA Days 2026</a:t>
            </a:r>
            <a:br>
              <a:rPr sz="1100"/>
            </a:br>
            <a:r>
              <a:rPr b="0" lang="fr-FR" sz="1100" spc="-1" strike="noStrike">
                <a:solidFill>
                  <a:srgbClr val="413c3a"/>
                </a:solidFill>
                <a:latin typeface="Arial"/>
              </a:rPr>
              <a:t>31.08.2026</a:t>
            </a:r>
            <a:endParaRPr b="0" lang="fr-CH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70920" y="4411800"/>
            <a:ext cx="3168360" cy="62712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0" rIns="0" tIns="0" bIns="0" anchor="b">
            <a:noAutofit/>
          </a:bodyPr>
          <a:p>
            <a:pPr marL="114480" indent="-108000">
              <a:lnSpc>
                <a:spcPct val="90000"/>
              </a:lnSpc>
              <a:spcBef>
                <a:spcPts val="751"/>
              </a:spcBef>
              <a:buSzPct val="100017"/>
              <a:buBlip>
                <a:blip r:embed="rId2"/>
              </a:buBlip>
            </a:pPr>
            <a:r>
              <a:rPr b="1" lang="fr-FR" sz="2400" spc="-1" strike="noStrike">
                <a:solidFill>
                  <a:srgbClr val="ff0000"/>
                </a:solidFill>
                <a:latin typeface="Arial"/>
              </a:rPr>
              <a:t>Florian CABOT</a:t>
            </a:r>
            <a:r>
              <a:rPr b="0" lang="fr-FR" sz="2400" spc="-1" strike="noStrike">
                <a:solidFill>
                  <a:srgbClr val="ff0000"/>
                </a:solidFill>
                <a:latin typeface="Arial"/>
              </a:rPr>
              <a:t>	</a:t>
            </a:r>
            <a:r>
              <a:rPr b="0" lang="fr-FR" sz="700" spc="-1" strike="noStrike">
                <a:solidFill>
                  <a:srgbClr val="ff0000"/>
                </a:solidFill>
                <a:latin typeface="Arial"/>
              </a:rPr>
              <a:t>	</a:t>
            </a:r>
            <a:endParaRPr b="0" lang="fr-CH" sz="7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8" name="" descr=""/>
          <p:cNvPicPr/>
          <p:nvPr/>
        </p:nvPicPr>
        <p:blipFill>
          <a:blip r:embed="rId3"/>
          <a:stretch/>
        </p:blipFill>
        <p:spPr>
          <a:xfrm>
            <a:off x="93240" y="719640"/>
            <a:ext cx="1526040" cy="719640"/>
          </a:xfrm>
          <a:prstGeom prst="rect">
            <a:avLst/>
          </a:prstGeom>
          <a:ln w="0">
            <a:noFill/>
          </a:ln>
        </p:spPr>
      </p:pic>
      <p:sp>
        <p:nvSpPr>
          <p:cNvPr id="199" name=""/>
          <p:cNvSpPr/>
          <p:nvPr/>
        </p:nvSpPr>
        <p:spPr>
          <a:xfrm>
            <a:off x="180000" y="1980000"/>
            <a:ext cx="2225160" cy="136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fr-CH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COME SEE ME</a:t>
            </a:r>
            <a:br>
              <a:rPr sz="1800"/>
            </a:br>
            <a:r>
              <a:rPr b="0" lang="fr-CH" sz="1800" spc="-1" strike="noStrike">
                <a:solidFill>
                  <a:srgbClr val="000000"/>
                </a:solidFill>
                <a:latin typeface="Arial"/>
                <a:ea typeface="DejaVu Sans"/>
              </a:rPr>
              <a:t>AT THE VIRUP</a:t>
            </a:r>
            <a:br>
              <a:rPr sz="1800"/>
            </a:br>
            <a:r>
              <a:rPr b="0" lang="fr-CH" sz="1800" spc="-1" strike="noStrike">
                <a:solidFill>
                  <a:srgbClr val="000000"/>
                </a:solidFill>
                <a:latin typeface="Arial"/>
                <a:ea typeface="DejaVu Sans"/>
              </a:rPr>
              <a:t>ROOM</a:t>
            </a:r>
            <a:br>
              <a:rPr sz="1800"/>
            </a:br>
            <a:r>
              <a:rPr b="0" lang="fr-CH" sz="1800" spc="-1" strike="noStrike">
                <a:solidFill>
                  <a:srgbClr val="000000"/>
                </a:solidFill>
                <a:latin typeface="Arial"/>
                <a:ea typeface="DejaVu Sans"/>
              </a:rPr>
              <a:t>DURING BREAKS</a:t>
            </a:r>
            <a:br>
              <a:rPr sz="1800"/>
            </a:br>
            <a:br>
              <a:rPr sz="1800"/>
            </a:br>
            <a:r>
              <a:rPr b="0" lang="fr-CH" sz="1800" spc="-1" strike="noStrike">
                <a:solidFill>
                  <a:srgbClr val="000000"/>
                </a:solidFill>
                <a:latin typeface="Arial"/>
                <a:ea typeface="DejaVu Sans"/>
              </a:rPr>
              <a:t>TODAY ONLY!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66588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350" spc="-1" strike="noStrike">
                <a:solidFill>
                  <a:srgbClr val="413c3a"/>
                </a:solidFill>
                <a:latin typeface="Arial"/>
              </a:rPr>
              <a:t>BACKUP</a:t>
            </a:r>
            <a:endParaRPr b="0" lang="fr-CH" sz="13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905040" y="130680"/>
            <a:ext cx="3665880" cy="107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350" spc="-1" strike="noStrike">
                <a:solidFill>
                  <a:srgbClr val="413c3a"/>
                </a:solidFill>
                <a:latin typeface="Arial"/>
              </a:rPr>
              <a:t>THE VIRUP SOFTWARE</a:t>
            </a:r>
            <a:endParaRPr b="0" lang="fr-CH" sz="13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2"/>
          <p:cNvSpPr>
            <a:spLocks noGrp="1"/>
          </p:cNvSpPr>
          <p:nvPr>
            <p:ph/>
          </p:nvPr>
        </p:nvSpPr>
        <p:spPr>
          <a:xfrm>
            <a:off x="905040" y="1563480"/>
            <a:ext cx="7554240" cy="3385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Visualization software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3D reconstruction of the Universe based on scientific data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Real-time rendering of multiple large astrophysics datasets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In-house rendering engine (C++20/Qt6, OpenGL 4.5, OpenVR, PythonQt)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9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1800" spc="-1" strike="noStrike">
                <a:solidFill>
                  <a:srgbClr val="413c3a"/>
                </a:solidFill>
                <a:latin typeface="Arial"/>
              </a:rPr>
              <a:t>Flexible</a:t>
            </a:r>
            <a:endParaRPr b="0" lang="fr-CH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Scriptable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Multiple visualization system types supported (Virtual Reality, 3D screens, ...)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1500" spc="-1" strike="noStrike">
                <a:solidFill>
                  <a:srgbClr val="413c3a"/>
                </a:solidFill>
                <a:latin typeface="Arial"/>
              </a:rPr>
              <a:t>Dynamic data input (no pre-conceived data of what’s in the Universe)</a:t>
            </a:r>
            <a:endParaRPr b="0" lang="fr-CH" sz="15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1331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2019-04-02T06:24:35Z</dcterms:created>
  <dc:creator>Utilisateur Microsoft Office</dc:creator>
  <dc:description/>
  <dc:language>fr-CH</dc:language>
  <cp:lastModifiedBy/>
  <cp:lastPrinted>2025-08-26T00:10:36Z</cp:lastPrinted>
  <dcterms:modified xsi:type="dcterms:W3CDTF">2026-08-31T10:55:24Z</dcterms:modified>
  <cp:revision>208</cp:revision>
  <dc:subject/>
  <dc:title>Welcome to EPFL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0x0101001BFC127AB4946248A5685C1F92D54FFE</vt:lpwstr>
  </property>
  <property fmtid="{D5CDD505-2E9C-101B-9397-08002B2CF9AE}" pid="3" name="PresentationFormat">
    <vt:lpwstr>Affichage à l'écran (16:9)</vt:lpwstr>
  </property>
  <property fmtid="{D5CDD505-2E9C-101B-9397-08002B2CF9AE}" pid="4" name="Slides">
    <vt:r8>15</vt:r8>
  </property>
</Properties>
</file>