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5"/>
  </p:notesMasterIdLst>
  <p:sldIdLst>
    <p:sldId id="256" r:id="rId2"/>
    <p:sldId id="301" r:id="rId3"/>
    <p:sldId id="305" r:id="rId4"/>
    <p:sldId id="303" r:id="rId5"/>
    <p:sldId id="304" r:id="rId6"/>
    <p:sldId id="306" r:id="rId7"/>
    <p:sldId id="310" r:id="rId8"/>
    <p:sldId id="307" r:id="rId9"/>
    <p:sldId id="309" r:id="rId10"/>
    <p:sldId id="312" r:id="rId11"/>
    <p:sldId id="308" r:id="rId12"/>
    <p:sldId id="311" r:id="rId13"/>
    <p:sldId id="30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Verdana"/>
      </a:defRPr>
    </a:lvl1pPr>
    <a:lvl2pPr marL="0" marR="0" indent="0" algn="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Verdana"/>
      </a:defRPr>
    </a:lvl2pPr>
    <a:lvl3pPr marL="0" marR="0" indent="0" algn="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Verdana"/>
      </a:defRPr>
    </a:lvl3pPr>
    <a:lvl4pPr marL="0" marR="0" indent="0" algn="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Verdana"/>
      </a:defRPr>
    </a:lvl4pPr>
    <a:lvl5pPr marL="0" marR="0" indent="0" algn="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Verdana"/>
      </a:defRPr>
    </a:lvl5pPr>
    <a:lvl6pPr marL="0" marR="0" indent="0" algn="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Verdana"/>
      </a:defRPr>
    </a:lvl6pPr>
    <a:lvl7pPr marL="0" marR="0" indent="0" algn="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Verdana"/>
      </a:defRPr>
    </a:lvl7pPr>
    <a:lvl8pPr marL="0" marR="0" indent="0" algn="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Verdana"/>
      </a:defRPr>
    </a:lvl8pPr>
    <a:lvl9pPr marL="0" marR="0" indent="0" algn="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Verdan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 Light"/>
          <a:ea typeface="Gill Sans Light"/>
          <a:cs typeface="Gill Sans Light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59" d="100"/>
          <a:sy n="59" d="100"/>
        </p:scale>
        <p:origin x="80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027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81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728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4964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839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GB" sz="3200" i="1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65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903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389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452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649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933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9354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41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skao.int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-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"/>
          <p:cNvSpPr/>
          <p:nvPr/>
        </p:nvSpPr>
        <p:spPr>
          <a:xfrm>
            <a:off x="-6429" y="-51572"/>
            <a:ext cx="24422258" cy="13819144"/>
          </a:xfrm>
          <a:prstGeom prst="rect">
            <a:avLst/>
          </a:prstGeom>
          <a:gradFill>
            <a:gsLst>
              <a:gs pos="50129">
                <a:srgbClr val="070168"/>
              </a:gs>
              <a:gs pos="73988">
                <a:srgbClr val="760468"/>
              </a:gs>
              <a:gs pos="95475">
                <a:srgbClr val="E50869"/>
              </a:gs>
            </a:gsLst>
            <a:lin ang="81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5000">
                <a:solidFill>
                  <a:srgbClr val="DF0569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pPr>
            <a:endParaRPr lang="en-GB"/>
          </a:p>
        </p:txBody>
      </p:sp>
      <p:sp>
        <p:nvSpPr>
          <p:cNvPr id="114" name="Sign off - thank you...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70000" y="1763786"/>
            <a:ext cx="10934700" cy="2420007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GB"/>
              <a:t>Sign off - thank you...</a:t>
            </a:r>
          </a:p>
        </p:txBody>
      </p:sp>
      <p:pic>
        <p:nvPicPr>
          <p:cNvPr id="115" name="skao_logo_2021_white_rgb.ai" descr="skao_logo_2021_white_rg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11126040"/>
            <a:ext cx="4311412" cy="11948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Image" descr="Image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31089" y="1008244"/>
            <a:ext cx="13921972" cy="11699512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www.skao.int"/>
          <p:cNvSpPr txBox="1"/>
          <p:nvPr/>
        </p:nvSpPr>
        <p:spPr>
          <a:xfrm>
            <a:off x="19050000" y="10986867"/>
            <a:ext cx="4045492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>
            <a:lvl1pPr algn="l" defTabSz="784225">
              <a:defRPr sz="4560">
                <a:hlinkClick r:id="rId4"/>
              </a:defRPr>
            </a:lvl1pPr>
          </a:lstStyle>
          <a:p>
            <a:r>
              <a:rPr lang="en-GB" u="none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www.skao.int</a:t>
            </a:r>
          </a:p>
        </p:txBody>
      </p:sp>
      <p:sp>
        <p:nvSpPr>
          <p:cNvPr id="118" name="We recognise and acknowledge the indigenous peoples and cultures that have traditionally lived on the lands on which our facilities are located."/>
          <p:cNvSpPr txBox="1"/>
          <p:nvPr/>
        </p:nvSpPr>
        <p:spPr>
          <a:xfrm>
            <a:off x="1270000" y="7660422"/>
            <a:ext cx="6820742" cy="3431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lnSpc>
                <a:spcPct val="130000"/>
              </a:lnSpc>
              <a:spcBef>
                <a:spcPts val="2000"/>
              </a:spcBef>
              <a:tabLst>
                <a:tab pos="4191000" algn="l"/>
              </a:tabLst>
              <a:defRPr sz="2400" i="1"/>
            </a:lvl1pPr>
          </a:lstStyle>
          <a:p>
            <a:r>
              <a:rPr lang="en-GB"/>
              <a:t>We recognise and acknowledge the Indigenous peoples and cultures that have traditionally lived on the lands on which our facilities are located.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 - White -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762000" y="351453"/>
            <a:ext cx="22860552" cy="18979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GB"/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768074" y="2354788"/>
            <a:ext cx="22860552" cy="10122960"/>
          </a:xfrm>
          <a:prstGeom prst="rect">
            <a:avLst/>
          </a:prstGeom>
        </p:spPr>
        <p:txBody>
          <a:bodyPr anchor="t"/>
          <a:lstStyle>
            <a:lvl1pPr>
              <a:buClr>
                <a:schemeClr val="accent1"/>
              </a:buClr>
              <a:defRPr/>
            </a:lvl1pPr>
            <a:lvl2pPr marL="1524000" indent="-508000">
              <a:spcBef>
                <a:spcPts val="3600"/>
              </a:spcBef>
              <a:buClr>
                <a:schemeClr val="accent1"/>
              </a:buClr>
              <a:defRPr sz="5800"/>
            </a:lvl2pPr>
            <a:lvl3pPr marL="2032000" indent="-508000">
              <a:spcBef>
                <a:spcPts val="3200"/>
              </a:spcBef>
              <a:buClr>
                <a:schemeClr val="accent1"/>
              </a:buClr>
              <a:defRPr sz="5200"/>
            </a:lvl3pPr>
            <a:lvl4pPr marL="2540000" indent="-508000">
              <a:spcBef>
                <a:spcPts val="2800"/>
              </a:spcBef>
              <a:buClr>
                <a:schemeClr val="accent1"/>
              </a:buClr>
              <a:defRPr sz="4400"/>
            </a:lvl4pPr>
            <a:lvl5pPr marL="3048000" indent="-508000">
              <a:spcBef>
                <a:spcPts val="2400"/>
              </a:spcBef>
              <a:buClr>
                <a:schemeClr val="accent1"/>
              </a:buClr>
              <a:defRPr sz="3200"/>
            </a:lvl5pPr>
          </a:lstStyle>
          <a:p>
            <a:r>
              <a:rPr lang="en-GB"/>
              <a:t>Body Level One</a:t>
            </a:r>
          </a:p>
          <a:p>
            <a:pPr lvl="1"/>
            <a:r>
              <a:rPr lang="en-GB"/>
              <a:t>Body Level Two</a:t>
            </a:r>
          </a:p>
          <a:p>
            <a:pPr lvl="2"/>
            <a:r>
              <a:rPr lang="en-GB"/>
              <a:t>Body Level Three</a:t>
            </a:r>
          </a:p>
          <a:p>
            <a:pPr lvl="3"/>
            <a:r>
              <a:rPr lang="en-GB"/>
              <a:t>Body Level Four</a:t>
            </a:r>
          </a:p>
          <a:p>
            <a:pPr lvl="4"/>
            <a:r>
              <a:rPr lang="en-GB"/>
              <a:t>Body Level Five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F814F9-7E87-418E-B7C6-BDACBA2F42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39857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- Front Photo N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Ska_landscape_night_v1.jpg" descr="Ska_landscape_night_v1.jpg"/>
          <p:cNvPicPr>
            <a:picLocks noChangeAspect="1"/>
          </p:cNvPicPr>
          <p:nvPr/>
        </p:nvPicPr>
        <p:blipFill>
          <a:blip r:embed="rId2"/>
          <a:srcRect l="10060" r="16890" b="114"/>
          <a:stretch>
            <a:fillRect/>
          </a:stretch>
        </p:blipFill>
        <p:spPr>
          <a:xfrm>
            <a:off x="-1" y="2616301"/>
            <a:ext cx="24384002" cy="11114133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Rectangle"/>
          <p:cNvSpPr/>
          <p:nvPr/>
        </p:nvSpPr>
        <p:spPr>
          <a:xfrm>
            <a:off x="0" y="0"/>
            <a:ext cx="24384001" cy="5791302"/>
          </a:xfrm>
          <a:prstGeom prst="rect">
            <a:avLst/>
          </a:prstGeom>
          <a:gradFill flip="none" rotWithShape="1">
            <a:gsLst>
              <a:gs pos="50000">
                <a:srgbClr val="000000"/>
              </a:gs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16200000" scaled="0"/>
            <a:tileRect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5000">
                <a:solidFill>
                  <a:srgbClr val="DF0569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pPr>
            <a:endParaRPr lang="en-GB"/>
          </a:p>
        </p:txBody>
      </p:sp>
      <p:pic>
        <p:nvPicPr>
          <p:cNvPr id="34" name="skao_logo_white.pdf" descr="skao_logo_whit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092" y="800447"/>
            <a:ext cx="5679866" cy="1574106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Presentation Title">
            <a:extLst>
              <a:ext uri="{FF2B5EF4-FFF2-40B4-BE49-F238E27FC236}">
                <a16:creationId xmlns:a16="http://schemas.microsoft.com/office/drawing/2014/main" id="{385D8F28-5165-42AD-93C3-6436CCDAAFC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912276" y="2976159"/>
            <a:ext cx="14145134" cy="1810799"/>
          </a:xfrm>
          <a:prstGeom prst="rect">
            <a:avLst/>
          </a:prstGeom>
        </p:spPr>
        <p:txBody>
          <a:bodyPr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10" name="Body Level One…">
            <a:extLst>
              <a:ext uri="{FF2B5EF4-FFF2-40B4-BE49-F238E27FC236}">
                <a16:creationId xmlns:a16="http://schemas.microsoft.com/office/drawing/2014/main" id="{ED3C012B-9876-40AE-9C46-641B6A088E0C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919185" y="4865833"/>
            <a:ext cx="14131316" cy="152400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buSzTx/>
              <a:buNone/>
              <a:defRPr sz="5000">
                <a:solidFill>
                  <a:schemeClr val="bg1"/>
                </a:solidFill>
              </a:defRPr>
            </a:lvl1pPr>
            <a:lvl2pPr marL="0" indent="0" algn="r">
              <a:spcBef>
                <a:spcPts val="0"/>
              </a:spcBef>
              <a:buSzTx/>
              <a:buNone/>
              <a:defRPr sz="5000">
                <a:solidFill>
                  <a:schemeClr val="bg1"/>
                </a:solidFill>
              </a:defRPr>
            </a:lvl2pPr>
            <a:lvl3pPr marL="0" indent="0" algn="r">
              <a:spcBef>
                <a:spcPts val="0"/>
              </a:spcBef>
              <a:buSzTx/>
              <a:buNone/>
              <a:defRPr sz="5000">
                <a:solidFill>
                  <a:schemeClr val="bg1"/>
                </a:solidFill>
              </a:defRPr>
            </a:lvl3pPr>
            <a:lvl4pPr marL="0" indent="0" algn="r">
              <a:spcBef>
                <a:spcPts val="0"/>
              </a:spcBef>
              <a:buSzTx/>
              <a:buNone/>
              <a:defRPr sz="5000">
                <a:solidFill>
                  <a:schemeClr val="bg1"/>
                </a:solidFill>
              </a:defRPr>
            </a:lvl4pPr>
            <a:lvl5pPr marL="0" indent="0" algn="r">
              <a:spcBef>
                <a:spcPts val="0"/>
              </a:spcBef>
              <a:buSzTx/>
              <a:buNone/>
              <a:defRPr sz="5000">
                <a:solidFill>
                  <a:schemeClr val="bg1"/>
                </a:solidFill>
              </a:defRPr>
            </a:lvl5pPr>
          </a:lstStyle>
          <a:p>
            <a:r>
              <a:rPr lang="en-GB"/>
              <a:t>Subtitle</a:t>
            </a:r>
          </a:p>
          <a:p>
            <a:pPr lvl="1"/>
            <a:endParaRPr lang="en-GB"/>
          </a:p>
          <a:p>
            <a:pPr lvl="2"/>
            <a:endParaRPr lang="en-GB"/>
          </a:p>
          <a:p>
            <a:pPr lvl="3"/>
            <a:endParaRPr lang="en-GB"/>
          </a:p>
          <a:p>
            <a:pPr lvl="4"/>
            <a:endParaRPr lang="en-GB"/>
          </a:p>
        </p:txBody>
      </p:sp>
      <p:sp>
        <p:nvSpPr>
          <p:cNvPr id="11" name="Author / Job title">
            <a:extLst>
              <a:ext uri="{FF2B5EF4-FFF2-40B4-BE49-F238E27FC236}">
                <a16:creationId xmlns:a16="http://schemas.microsoft.com/office/drawing/2014/main" id="{944104FD-F18A-434D-A728-93466711FA27}"/>
              </a:ext>
            </a:extLst>
          </p:cNvPr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8905367" y="6561516"/>
            <a:ext cx="14145134" cy="7230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buSzTx/>
              <a:buNone/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Author - Job title</a:t>
            </a:r>
          </a:p>
        </p:txBody>
      </p:sp>
      <p:sp>
        <p:nvSpPr>
          <p:cNvPr id="12" name="Date / Event">
            <a:extLst>
              <a:ext uri="{FF2B5EF4-FFF2-40B4-BE49-F238E27FC236}">
                <a16:creationId xmlns:a16="http://schemas.microsoft.com/office/drawing/2014/main" id="{98E9F087-9FF7-4B2A-856C-75DCDD23B892}"/>
              </a:ext>
            </a:extLst>
          </p:cNvPr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8905367" y="7456269"/>
            <a:ext cx="14145134" cy="7230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buSzTx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/>
              <a:t>Date - Event</a:t>
            </a:r>
          </a:p>
        </p:txBody>
      </p:sp>
    </p:spTree>
    <p:extLst>
      <p:ext uri="{BB962C8B-B14F-4D97-AF65-F5344CB8AC3E}">
        <p14:creationId xmlns:p14="http://schemas.microsoft.com/office/powerpoint/2010/main" val="146915779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762000" y="351453"/>
            <a:ext cx="22962945" cy="1897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0" rIns="50800" bIns="50800" anchor="t" anchorCtr="0">
            <a:noAutofit/>
          </a:bodyPr>
          <a:lstStyle/>
          <a:p>
            <a:r>
              <a:rPr lang="en-GB"/>
              <a:t>Title Text</a:t>
            </a:r>
          </a:p>
        </p:txBody>
      </p:sp>
      <p:sp>
        <p:nvSpPr>
          <p:cNvPr id="3" name="Rectangle"/>
          <p:cNvSpPr/>
          <p:nvPr/>
        </p:nvSpPr>
        <p:spPr>
          <a:xfrm>
            <a:off x="-1" y="13087348"/>
            <a:ext cx="24384001" cy="633184"/>
          </a:xfrm>
          <a:prstGeom prst="rect">
            <a:avLst/>
          </a:prstGeom>
          <a:gradFill>
            <a:gsLst>
              <a:gs pos="50129">
                <a:srgbClr val="070168"/>
              </a:gs>
              <a:gs pos="76369">
                <a:srgbClr val="730368"/>
              </a:gs>
              <a:gs pos="100000">
                <a:srgbClr val="DF0569"/>
              </a:gs>
            </a:gsLst>
            <a:lin ang="81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5000">
                <a:solidFill>
                  <a:srgbClr val="DF0569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pPr>
            <a:endParaRPr lang="en-GB"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241000" y="13207999"/>
            <a:ext cx="889000" cy="406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b">
            <a:spAutoFit/>
          </a:bodyPr>
          <a:lstStyle>
            <a:lvl1pPr algn="l">
              <a:defRPr sz="2000" b="0"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5" name="Line"/>
          <p:cNvSpPr/>
          <p:nvPr/>
        </p:nvSpPr>
        <p:spPr>
          <a:xfrm>
            <a:off x="1625084" y="13068300"/>
            <a:ext cx="24384001" cy="0"/>
          </a:xfrm>
          <a:prstGeom prst="line">
            <a:avLst/>
          </a:prstGeom>
          <a:ln w="127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5000">
                <a:solidFill>
                  <a:srgbClr val="53535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pPr>
            <a:endParaRPr lang="en-GB"/>
          </a:p>
        </p:txBody>
      </p:sp>
      <p:pic>
        <p:nvPicPr>
          <p:cNvPr id="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96" y="12547599"/>
            <a:ext cx="1041401" cy="104140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lide  /"/>
          <p:cNvSpPr txBox="1"/>
          <p:nvPr/>
        </p:nvSpPr>
        <p:spPr>
          <a:xfrm>
            <a:off x="20620944" y="13201650"/>
            <a:ext cx="255083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 b="1"/>
            </a:lvl1pPr>
          </a:lstStyle>
          <a:p>
            <a:pPr>
              <a:defRPr>
                <a:solidFill>
                  <a:srgbClr val="535353"/>
                </a:solidFill>
              </a:defRPr>
            </a:pPr>
            <a:r>
              <a:rPr lang="en-GB" b="0">
                <a:solidFill>
                  <a:srgbClr val="FFFFFF">
                    <a:alpha val="75000"/>
                  </a:srgbClr>
                </a:solidFill>
              </a:rPr>
              <a:t>Slide  /</a:t>
            </a:r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 anchorCtr="0">
            <a:noAutofit/>
          </a:bodyPr>
          <a:lstStyle/>
          <a:p>
            <a:r>
              <a:rPr lang="en-GB"/>
              <a:t>Body Level One</a:t>
            </a:r>
          </a:p>
          <a:p>
            <a:pPr lvl="1"/>
            <a:r>
              <a:rPr lang="en-GB"/>
              <a:t>Body Level Two</a:t>
            </a:r>
          </a:p>
          <a:p>
            <a:pPr lvl="2"/>
            <a:r>
              <a:rPr lang="en-GB"/>
              <a:t>Body Level Three</a:t>
            </a:r>
          </a:p>
          <a:p>
            <a:pPr lvl="3"/>
            <a:r>
              <a:rPr lang="en-GB"/>
              <a:t>Body Level Four</a:t>
            </a:r>
          </a:p>
          <a:p>
            <a:pPr lvl="4"/>
            <a:r>
              <a:rPr lang="en-GB"/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</p:sldLayoutIdLst>
  <p:transition spd="med"/>
  <p:hf hdr="0" ftr="0" dt="0"/>
  <p:txStyles>
    <p:titleStyle>
      <a:lvl1pPr marL="0" marR="0" indent="0" algn="l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chemeClr val="accent2"/>
          </a:solidFill>
          <a:uFillTx/>
          <a:latin typeface="+mj-lt"/>
          <a:ea typeface="+mn-ea"/>
          <a:cs typeface="+mn-cs"/>
          <a:sym typeface="Verdana"/>
        </a:defRPr>
      </a:lvl1pPr>
      <a:lvl2pPr marL="0" marR="0" indent="0" algn="l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0" algn="l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0" algn="l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0" algn="l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0" algn="l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0" algn="l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0" algn="l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0" algn="l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9pPr>
    </p:titleStyle>
    <p:bodyStyle>
      <a:lvl1pPr marL="1016000" marR="0" indent="-508000" algn="l" defTabSz="825500" rtl="0" eaLnBrk="1" latinLnBrk="0" hangingPunct="1">
        <a:lnSpc>
          <a:spcPct val="100000"/>
        </a:lnSpc>
        <a:spcBef>
          <a:spcPts val="40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6000" b="0" i="0" u="none" strike="noStrike" cap="none" spc="0" baseline="0">
          <a:solidFill>
            <a:schemeClr val="accent2"/>
          </a:solidFill>
          <a:uFillTx/>
          <a:latin typeface="+mn-lt"/>
          <a:ea typeface="+mn-ea"/>
          <a:cs typeface="+mn-cs"/>
          <a:sym typeface="Verdana"/>
        </a:defRPr>
      </a:lvl1pPr>
      <a:lvl2pPr marL="1576551" marR="0" indent="-560551" algn="l" defTabSz="825500" rtl="0" eaLnBrk="1" latinLnBrk="0" hangingPunct="1">
        <a:lnSpc>
          <a:spcPct val="100000"/>
        </a:lnSpc>
        <a:spcBef>
          <a:spcPts val="36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5800" b="0" i="0" u="none" strike="noStrike" cap="none" spc="0" baseline="0">
          <a:solidFill>
            <a:schemeClr val="accent2"/>
          </a:solidFill>
          <a:uFillTx/>
          <a:latin typeface="+mn-lt"/>
          <a:ea typeface="+mn-ea"/>
          <a:cs typeface="+mn-cs"/>
          <a:sym typeface="Verdana"/>
        </a:defRPr>
      </a:lvl2pPr>
      <a:lvl3pPr marL="2149230" marR="0" indent="-625230" algn="l" defTabSz="825500" rtl="0" eaLnBrk="1" latinLnBrk="0" hangingPunct="1">
        <a:lnSpc>
          <a:spcPct val="100000"/>
        </a:lnSpc>
        <a:spcBef>
          <a:spcPts val="32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5200" b="0" i="0" u="none" strike="noStrike" cap="none" spc="0" baseline="0">
          <a:solidFill>
            <a:schemeClr val="accent2"/>
          </a:solidFill>
          <a:uFillTx/>
          <a:latin typeface="+mn-lt"/>
          <a:ea typeface="+mn-ea"/>
          <a:cs typeface="+mn-cs"/>
          <a:sym typeface="Verdana"/>
        </a:defRPr>
      </a:lvl3pPr>
      <a:lvl4pPr marL="2709333" marR="0" indent="-677333" algn="l" defTabSz="825500" rtl="0" eaLnBrk="1" latinLnBrk="0" hangingPunct="1">
        <a:lnSpc>
          <a:spcPct val="100000"/>
        </a:lnSpc>
        <a:spcBef>
          <a:spcPts val="28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4400" b="0" i="0" u="none" strike="noStrike" cap="none" spc="0" baseline="0">
          <a:solidFill>
            <a:schemeClr val="accent2"/>
          </a:solidFill>
          <a:uFillTx/>
          <a:latin typeface="+mn-lt"/>
          <a:ea typeface="+mn-ea"/>
          <a:cs typeface="+mn-cs"/>
          <a:sym typeface="Verdana"/>
        </a:defRPr>
      </a:lvl4pPr>
      <a:lvl5pPr marL="3352800" marR="0" indent="-812800" algn="l" defTabSz="825500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3200" b="0" i="0" u="none" strike="noStrike" cap="none" spc="0" baseline="0">
          <a:solidFill>
            <a:schemeClr val="accent2"/>
          </a:solidFill>
          <a:uFillTx/>
          <a:latin typeface="+mn-lt"/>
          <a:ea typeface="+mn-ea"/>
          <a:cs typeface="+mn-cs"/>
          <a:sym typeface="Verdana"/>
        </a:defRPr>
      </a:lvl5pPr>
      <a:lvl6pPr marL="4419600" marR="0" indent="-736600" algn="l" defTabSz="825500" rtl="0" eaLnBrk="1" latinLnBrk="0" hangingPunct="1">
        <a:lnSpc>
          <a:spcPct val="100000"/>
        </a:lnSpc>
        <a:spcBef>
          <a:spcPts val="4000"/>
        </a:spcBef>
        <a:spcAft>
          <a:spcPts val="0"/>
        </a:spcAft>
        <a:buClrTx/>
        <a:buSzPct val="82000"/>
        <a:buFontTx/>
        <a:buChar char="•"/>
        <a:tabLst/>
        <a:defRPr sz="6400" b="0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6pPr>
      <a:lvl7pPr marL="5156200" marR="0" indent="-736600" algn="l" defTabSz="825500" rtl="0" eaLnBrk="1" latinLnBrk="0" hangingPunct="1">
        <a:lnSpc>
          <a:spcPct val="100000"/>
        </a:lnSpc>
        <a:spcBef>
          <a:spcPts val="4000"/>
        </a:spcBef>
        <a:spcAft>
          <a:spcPts val="0"/>
        </a:spcAft>
        <a:buClrTx/>
        <a:buSzPct val="82000"/>
        <a:buFontTx/>
        <a:buChar char="•"/>
        <a:tabLst/>
        <a:defRPr sz="6400" b="0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7pPr>
      <a:lvl8pPr marL="5892800" marR="0" indent="-736600" algn="l" defTabSz="825500" rtl="0" eaLnBrk="1" latinLnBrk="0" hangingPunct="1">
        <a:lnSpc>
          <a:spcPct val="100000"/>
        </a:lnSpc>
        <a:spcBef>
          <a:spcPts val="4000"/>
        </a:spcBef>
        <a:spcAft>
          <a:spcPts val="0"/>
        </a:spcAft>
        <a:buClrTx/>
        <a:buSzPct val="82000"/>
        <a:buFontTx/>
        <a:buChar char="•"/>
        <a:tabLst/>
        <a:defRPr sz="6400" b="0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8pPr>
      <a:lvl9pPr marL="6629400" marR="0" indent="-736600" algn="l" defTabSz="825500" rtl="0" eaLnBrk="1" latinLnBrk="0" hangingPunct="1">
        <a:lnSpc>
          <a:spcPct val="100000"/>
        </a:lnSpc>
        <a:spcBef>
          <a:spcPts val="4000"/>
        </a:spcBef>
        <a:spcAft>
          <a:spcPts val="0"/>
        </a:spcAft>
        <a:buClrTx/>
        <a:buSzPct val="82000"/>
        <a:buFontTx/>
        <a:buChar char="•"/>
        <a:tabLst/>
        <a:defRPr sz="6400" b="0" i="0" u="none" strike="noStrike" cap="none" spc="0" baseline="0">
          <a:solidFill>
            <a:srgbClr val="070168"/>
          </a:solidFill>
          <a:uFillTx/>
          <a:latin typeface="+mn-lt"/>
          <a:ea typeface="+mn-ea"/>
          <a:cs typeface="+mn-cs"/>
          <a:sym typeface="Verdana"/>
        </a:defRPr>
      </a:lvl9pPr>
    </p:bodyStyle>
    <p:otherStyle>
      <a:lvl1pPr marL="0" marR="0" indent="0" algn="l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228600" algn="l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457200" algn="l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685800" algn="l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914400" algn="l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1143000" algn="l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1371600" algn="l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1600200" algn="l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1828800" algn="l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isabel.broughton@skao.i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CDA96-E341-4DA6-9BFF-9419369AC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/>
              <a:t>Protecting Dark and Quiet Skies in an Era of Expanding Space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774A99-BFAE-4F9A-B2F9-6997F0C7AF2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GB" sz="2800"/>
              <a:t>The international Policy Challenge Behind the Future of Radio Astronomy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B5D1A-63E7-495D-8005-CF8E84E7518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/>
              <a:t>Isabel Broughton – UK Legal Manager SKAO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72F0C6-7DE9-4D65-82D1-F0B94F28204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GB"/>
              <a:t>Swiss SKA Days 01 September 2026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5275D-7F02-BB32-BAEB-C5804660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Dark and Quiet Skies (DQS) at COPUOS</a:t>
            </a:r>
            <a:br>
              <a:rPr lang="en-US" sz="4800" dirty="0"/>
            </a:br>
            <a:endParaRPr lang="en-GB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B54B6-EE52-A3AF-9347-920DC5A9E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4948" y="2011888"/>
            <a:ext cx="22860552" cy="10122960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  <a:defRPr/>
            </a:pPr>
            <a:r>
              <a:rPr lang="en-US" sz="4000" dirty="0"/>
              <a:t>Overview of Presentation</a:t>
            </a:r>
          </a:p>
          <a:p>
            <a:pPr marL="857250" indent="-857250">
              <a:spcBef>
                <a:spcPts val="600"/>
              </a:spcBef>
              <a:defRPr/>
            </a:pPr>
            <a:endParaRPr lang="en-US" sz="4000" dirty="0"/>
          </a:p>
          <a:p>
            <a:pPr marL="857250" indent="-857250">
              <a:spcBef>
                <a:spcPts val="600"/>
              </a:spcBef>
              <a:defRPr/>
            </a:pPr>
            <a:r>
              <a:rPr lang="en-US" sz="3600" dirty="0"/>
              <a:t>How did Dark and Quiet Skies become an international issue?</a:t>
            </a:r>
          </a:p>
          <a:p>
            <a:pPr marL="857250" indent="-857250">
              <a:spcBef>
                <a:spcPts val="600"/>
              </a:spcBef>
              <a:defRPr/>
            </a:pPr>
            <a:r>
              <a:rPr lang="en-US" sz="3600" dirty="0"/>
              <a:t>What is COPUOS?</a:t>
            </a:r>
          </a:p>
          <a:p>
            <a:pPr marL="857250" indent="-857250">
              <a:spcBef>
                <a:spcPts val="600"/>
              </a:spcBef>
              <a:defRPr/>
            </a:pPr>
            <a:r>
              <a:rPr lang="en-US" sz="3600" dirty="0"/>
              <a:t>How astronomy brought Dark and Quiet Skies to the United Nations</a:t>
            </a:r>
          </a:p>
          <a:p>
            <a:pPr marL="857250" indent="-857250">
              <a:spcBef>
                <a:spcPts val="600"/>
              </a:spcBef>
              <a:defRPr/>
            </a:pPr>
            <a:r>
              <a:rPr lang="en-US" sz="3600" dirty="0"/>
              <a:t>Building support: the IAU CPS and the Group of Friends</a:t>
            </a:r>
          </a:p>
          <a:p>
            <a:pPr marL="857250" indent="-857250">
              <a:spcBef>
                <a:spcPts val="600"/>
              </a:spcBef>
              <a:defRPr/>
            </a:pPr>
            <a:r>
              <a:rPr lang="en-US" sz="3600" dirty="0"/>
              <a:t>The first year of discussions</a:t>
            </a:r>
          </a:p>
          <a:p>
            <a:pPr marL="857250" indent="-857250">
              <a:spcBef>
                <a:spcPts val="600"/>
              </a:spcBef>
              <a:defRPr/>
            </a:pPr>
            <a:r>
              <a:rPr lang="en-US" sz="3600" dirty="0"/>
              <a:t>Progress so far</a:t>
            </a:r>
          </a:p>
          <a:p>
            <a:pPr marL="857250" indent="-857250">
              <a:spcBef>
                <a:spcPts val="600"/>
              </a:spcBef>
              <a:defRPr/>
            </a:pPr>
            <a:r>
              <a:rPr lang="en-US" sz="3600" dirty="0"/>
              <a:t>Why does this matter for SKAO?</a:t>
            </a:r>
          </a:p>
          <a:p>
            <a:pPr marL="857250" indent="-857250">
              <a:spcBef>
                <a:spcPts val="600"/>
              </a:spcBef>
              <a:defRPr/>
            </a:pPr>
            <a:r>
              <a:rPr lang="en-US" sz="3600" dirty="0"/>
              <a:t>Looking towards 2029</a:t>
            </a:r>
          </a:p>
          <a:p>
            <a:pPr marL="857250" indent="-857250">
              <a:spcBef>
                <a:spcPts val="600"/>
              </a:spcBef>
              <a:defRPr/>
            </a:pPr>
            <a:r>
              <a:rPr lang="en-US" sz="3600" dirty="0"/>
              <a:t>Final Reflections</a:t>
            </a:r>
          </a:p>
          <a:p>
            <a:pPr marL="1524000" lvl="2" indent="0">
              <a:buNone/>
            </a:pPr>
            <a:endParaRPr lang="en-GB" dirty="0"/>
          </a:p>
          <a:p>
            <a:pPr marL="1524000" lvl="2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41218-69B7-7306-EF20-F4EDE19AE1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3497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6D4B4-B8AD-59FC-A9F0-E3170312B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Dark and Quiet Skies at COPUOS</a:t>
            </a:r>
            <a:br>
              <a:rPr lang="en-GB" dirty="0"/>
            </a:br>
            <a:r>
              <a:rPr lang="en-GB" sz="4800" dirty="0"/>
              <a:t>How Astronomy Reached the United Nations</a:t>
            </a:r>
            <a:br>
              <a:rPr lang="en-GB" sz="4800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5CC05-6184-99F0-4C85-BE35379BF6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400" dirty="0"/>
          </a:p>
          <a:p>
            <a:r>
              <a:rPr lang="en-US" sz="4000" dirty="0"/>
              <a:t>Satellite constellations are transforming the space environment</a:t>
            </a:r>
          </a:p>
          <a:p>
            <a:r>
              <a:rPr lang="en-US" sz="4000" dirty="0"/>
              <a:t>Impacts on astronomy, both optical and radio increasingly extend beyond technical mitigation</a:t>
            </a:r>
          </a:p>
          <a:p>
            <a:r>
              <a:rPr lang="en-US" sz="4000" dirty="0"/>
              <a:t>Questions of governance, sustainability and international cooperation have come to the forefront</a:t>
            </a:r>
          </a:p>
          <a:p>
            <a:r>
              <a:rPr lang="en-US" sz="4000" dirty="0"/>
              <a:t>DQS is now a recognised subject of international discussion.</a:t>
            </a:r>
          </a:p>
          <a:p>
            <a:pPr marL="508000" indent="0">
              <a:buNone/>
            </a:pPr>
            <a:endParaRPr lang="en-US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47C88-4CBA-DBB1-C0A2-456951EF73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45575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C38E8-0684-9213-2AAC-4E1E52F24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What is COPUOS?</a:t>
            </a:r>
            <a:endParaRPr lang="en-GB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79D06-24B2-F2D2-60E7-4B4CD44E8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sz="4400" dirty="0">
              <a:latin typeface="Arial" panose="020B0604020202020204" pitchFamily="34" charset="0"/>
            </a:endParaRPr>
          </a:p>
          <a:p>
            <a:r>
              <a:rPr lang="en-GB" altLang="en-US" sz="4000" dirty="0"/>
              <a:t>Established in 1959</a:t>
            </a:r>
          </a:p>
          <a:p>
            <a:r>
              <a:rPr lang="en-GB" altLang="en-US" sz="4000" dirty="0"/>
              <a:t>Principle UN forum for the peaceful uses of outer space</a:t>
            </a:r>
          </a:p>
          <a:p>
            <a:r>
              <a:rPr lang="en-GB" altLang="en-US" sz="4000" dirty="0"/>
              <a:t>More than 100 Member States</a:t>
            </a:r>
          </a:p>
          <a:p>
            <a:r>
              <a:rPr lang="en-GB" altLang="en-US" sz="4000" dirty="0"/>
              <a:t>Scientific and Technical Subcommittee </a:t>
            </a:r>
          </a:p>
          <a:p>
            <a:r>
              <a:rPr lang="en-GB" altLang="en-US" sz="4000" dirty="0"/>
              <a:t>Legal Subcommittee</a:t>
            </a:r>
          </a:p>
          <a:p>
            <a:r>
              <a:rPr lang="en-GB" altLang="en-US" sz="4000" dirty="0"/>
              <a:t>Birthplace of the Longterm Sustainability Guidelines (LTS)</a:t>
            </a:r>
          </a:p>
          <a:p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D501A-FD27-1A38-AB17-9BDEF0BC09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51941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D5C0A-9900-14E2-603A-3930CFB61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Why Did Astronomy Bring This Issue to COPUOS?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1A893-C991-D0BF-253F-F5ECF12E9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0" indent="0">
              <a:buNone/>
            </a:pPr>
            <a:endParaRPr lang="en-GB" dirty="0"/>
          </a:p>
          <a:p>
            <a:r>
              <a:rPr lang="en-GB" sz="4000" dirty="0"/>
              <a:t>Impacts caused by satellites cross national borders</a:t>
            </a:r>
          </a:p>
          <a:p>
            <a:r>
              <a:rPr lang="en-GB" sz="4000" dirty="0"/>
              <a:t>Satellite operators, regulators and observatories are often in different jurisdictions</a:t>
            </a:r>
          </a:p>
          <a:p>
            <a:r>
              <a:rPr lang="en-GB" sz="4000" dirty="0"/>
              <a:t>Technical mitigation alone cannot address the full governance challenge</a:t>
            </a:r>
          </a:p>
          <a:p>
            <a:r>
              <a:rPr lang="en-GB" sz="4000" dirty="0"/>
              <a:t>COPUOS provides a forum for international dialogue</a:t>
            </a:r>
          </a:p>
          <a:p>
            <a:pPr marL="508000" indent="0">
              <a:buNone/>
            </a:pPr>
            <a:endParaRPr lang="en-GB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CE9EC-0487-59D4-AAA7-1AFBD4539E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57298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EE319-3458-1C01-2FC4-0B1388E99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The Road to a COPUOS Agenda Item</a:t>
            </a:r>
            <a:br>
              <a:rPr lang="en-GB" sz="4800" dirty="0"/>
            </a:br>
            <a:endParaRPr lang="en-GB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83465-A282-A4C2-9515-C1E81EB2B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571500"/>
            <a:endParaRPr lang="en-GB" altLang="en-US" sz="4400" dirty="0">
              <a:latin typeface="Arial" panose="020B0604020202020204" pitchFamily="34" charset="0"/>
            </a:endParaRPr>
          </a:p>
          <a:p>
            <a:pPr marL="571500" indent="-571500"/>
            <a:r>
              <a:rPr lang="en-GB" altLang="en-US" sz="4000" dirty="0"/>
              <a:t>Timeline:</a:t>
            </a:r>
          </a:p>
          <a:p>
            <a:pPr marL="571500" indent="-571500"/>
            <a:r>
              <a:rPr lang="en-GB" altLang="en-US" sz="4000" dirty="0"/>
              <a:t>2019 Growing concern regarding satellite constellations</a:t>
            </a:r>
          </a:p>
          <a:p>
            <a:pPr marL="571500" indent="-571500"/>
            <a:r>
              <a:rPr lang="en-GB" altLang="en-US" sz="4000" dirty="0"/>
              <a:t>2020 Dark &amp; Quiet Skies Workshop</a:t>
            </a:r>
          </a:p>
          <a:p>
            <a:pPr marL="571500" indent="-571500"/>
            <a:r>
              <a:rPr lang="en-GB" altLang="en-US" sz="4000" dirty="0"/>
              <a:t>2021-2023 Growing engagement within COPUOS</a:t>
            </a:r>
          </a:p>
          <a:p>
            <a:pPr marL="571500" indent="-571500"/>
            <a:r>
              <a:rPr lang="en-GB" altLang="en-US" sz="4000" dirty="0"/>
              <a:t>2024 Dedicated agenda item approved</a:t>
            </a:r>
          </a:p>
          <a:p>
            <a:pPr marL="571500" indent="-571500"/>
            <a:r>
              <a:rPr lang="en-GB" altLang="en-US" sz="4000" dirty="0"/>
              <a:t>2025 First formal discussions</a:t>
            </a:r>
          </a:p>
          <a:p>
            <a:pPr marL="571500" indent="-571500"/>
            <a:endParaRPr lang="en-GB" altLang="en-US" sz="4400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CDFD2-C34B-2873-ABF3-612234B786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58032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3E982-6A6B-5297-8ACB-C6073CA21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5373" y="740873"/>
            <a:ext cx="19721770" cy="1554685"/>
          </a:xfrm>
        </p:spPr>
        <p:txBody>
          <a:bodyPr/>
          <a:lstStyle/>
          <a:p>
            <a:r>
              <a:rPr lang="en-GB" sz="4800" dirty="0"/>
              <a:t>Building Momentum: Evidence and Diplomacy</a:t>
            </a:r>
            <a:br>
              <a:rPr lang="en-GB" sz="4800" dirty="0"/>
            </a:br>
            <a:endParaRPr lang="en-GB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DFEB8-9028-5F17-A2AD-AF510AE93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074" y="1551214"/>
            <a:ext cx="8286716" cy="10926534"/>
          </a:xfrm>
        </p:spPr>
        <p:txBody>
          <a:bodyPr/>
          <a:lstStyle/>
          <a:p>
            <a:endParaRPr lang="en-GB" sz="3200" b="1" dirty="0"/>
          </a:p>
          <a:p>
            <a:pPr marL="508000" indent="0">
              <a:buNone/>
            </a:pPr>
            <a:r>
              <a:rPr lang="en-GB" sz="4000" b="1" dirty="0"/>
              <a:t>IAU Centre for the Protection of Dark and Quiet Skies</a:t>
            </a:r>
          </a:p>
          <a:p>
            <a:r>
              <a:rPr lang="en-GB" sz="4000" dirty="0"/>
              <a:t>Gathering scientific evidence</a:t>
            </a:r>
          </a:p>
          <a:p>
            <a:r>
              <a:rPr lang="en-GB" sz="4000" dirty="0"/>
              <a:t>Impact assessments </a:t>
            </a:r>
          </a:p>
          <a:p>
            <a:r>
              <a:rPr lang="en-GB" sz="4000" dirty="0"/>
              <a:t>Research into mitigation approaches </a:t>
            </a:r>
          </a:p>
          <a:p>
            <a:r>
              <a:rPr lang="en-GB" sz="4000" dirty="0"/>
              <a:t>Engagement with satellite operator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8146A-C96F-9FAF-89E0-A2CD7A8F84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DE557D-F7EC-83F6-8605-DA316B165701}"/>
              </a:ext>
            </a:extLst>
          </p:cNvPr>
          <p:cNvSpPr txBox="1"/>
          <p:nvPr/>
        </p:nvSpPr>
        <p:spPr>
          <a:xfrm>
            <a:off x="10662558" y="2547257"/>
            <a:ext cx="9008194" cy="7191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508000" marR="0" lvl="0" algn="l" defTabSz="825500" rtl="0" eaLnBrk="1" fontAlgn="auto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E40769"/>
              </a:buClr>
              <a:buSzPct val="100000"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rgbClr val="070A68"/>
                </a:solidFill>
                <a:effectLst/>
                <a:uLnTx/>
                <a:uFillTx/>
                <a:latin typeface="Verdana"/>
                <a:ea typeface="Verdana"/>
                <a:sym typeface="Verdana"/>
              </a:rPr>
              <a:t>Group of Friends of Dark and Quiet Skies</a:t>
            </a:r>
          </a:p>
          <a:p>
            <a:pPr marL="1016000" marR="0" lvl="0" indent="-508000" algn="l" defTabSz="825500" rtl="0" eaLnBrk="1" fontAlgn="auto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E40769"/>
              </a:buClr>
              <a:buSzPct val="100000"/>
              <a:buFontTx/>
              <a:buChar char="•"/>
              <a:tabLst/>
              <a:defRPr/>
            </a:pP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070A68"/>
                </a:solidFill>
                <a:effectLst/>
                <a:uLnTx/>
                <a:uFillTx/>
                <a:latin typeface="Verdana"/>
                <a:ea typeface="Verdana"/>
                <a:sym typeface="Verdana"/>
              </a:rPr>
              <a:t>Political visibility</a:t>
            </a:r>
          </a:p>
          <a:p>
            <a:pPr marL="1016000" marR="0" lvl="0" indent="-508000" algn="l" defTabSz="825500" rtl="0" eaLnBrk="1" fontAlgn="auto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E40769"/>
              </a:buClr>
              <a:buSzPct val="100000"/>
              <a:buFontTx/>
              <a:buChar char="•"/>
              <a:tabLst/>
              <a:defRPr/>
            </a:pP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070A68"/>
                </a:solidFill>
                <a:effectLst/>
                <a:uLnTx/>
                <a:uFillTx/>
                <a:latin typeface="Verdana"/>
                <a:ea typeface="Verdana"/>
                <a:sym typeface="Verdana"/>
              </a:rPr>
              <a:t>Member State support </a:t>
            </a:r>
          </a:p>
          <a:p>
            <a:pPr marL="1016000" marR="0" lvl="0" indent="-508000" algn="l" defTabSz="825500" rtl="0" eaLnBrk="1" fontAlgn="auto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E40769"/>
              </a:buClr>
              <a:buSzPct val="100000"/>
              <a:buFontTx/>
              <a:buChar char="•"/>
              <a:tabLst/>
              <a:defRPr/>
            </a:pP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070A68"/>
                </a:solidFill>
                <a:effectLst/>
                <a:uLnTx/>
                <a:uFillTx/>
                <a:latin typeface="Verdana"/>
                <a:ea typeface="Verdana"/>
                <a:sym typeface="Verdana"/>
              </a:rPr>
              <a:t>Maintain momentum at COPUOS</a:t>
            </a:r>
          </a:p>
          <a:p>
            <a:pPr marL="1016000" marR="0" lvl="0" indent="-508000" algn="l" defTabSz="825500" rtl="0" eaLnBrk="1" fontAlgn="auto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E40769"/>
              </a:buClr>
              <a:buSzPct val="100000"/>
              <a:buFontTx/>
              <a:buChar char="•"/>
              <a:tabLst/>
              <a:defRPr/>
            </a:pP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070A68"/>
                </a:solidFill>
                <a:effectLst/>
                <a:uLnTx/>
                <a:uFillTx/>
                <a:latin typeface="Verdana"/>
                <a:ea typeface="Verdana"/>
                <a:sym typeface="Verdana"/>
              </a:rPr>
              <a:t>Promote dialogue between stakeholders</a:t>
            </a:r>
          </a:p>
        </p:txBody>
      </p:sp>
    </p:spTree>
    <p:extLst>
      <p:ext uri="{BB962C8B-B14F-4D97-AF65-F5344CB8AC3E}">
        <p14:creationId xmlns:p14="http://schemas.microsoft.com/office/powerpoint/2010/main" val="192579169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FBF4B-E6C7-4AA1-C96A-BE548C5B5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What Happened in the First Year?</a:t>
            </a:r>
            <a:endParaRPr lang="en-GB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556B4-AAAA-6F16-6762-59145FAC1D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4400" dirty="0"/>
          </a:p>
          <a:p>
            <a:r>
              <a:rPr lang="en-GB" sz="4000" dirty="0"/>
              <a:t>2025 STSC</a:t>
            </a:r>
          </a:p>
          <a:p>
            <a:r>
              <a:rPr lang="en-GB" sz="4000" dirty="0"/>
              <a:t>More than 20 Member States took the floor</a:t>
            </a:r>
          </a:p>
          <a:p>
            <a:r>
              <a:rPr lang="en-GB" sz="4000" dirty="0"/>
              <a:t>Strong support for continued discussion</a:t>
            </a:r>
          </a:p>
          <a:p>
            <a:r>
              <a:rPr lang="en-GB" sz="4000" dirty="0"/>
              <a:t>Technical and policy perspectives represented</a:t>
            </a:r>
          </a:p>
          <a:p>
            <a:r>
              <a:rPr lang="en-GB" sz="4000" dirty="0"/>
              <a:t>Focus on co-existence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D8A94-D6C6-CB25-1A4D-7278BE280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04857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E55BF-EFC8-0270-BE72-1DBFEACE3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51454"/>
            <a:ext cx="22860552" cy="1273084"/>
          </a:xfrm>
        </p:spPr>
        <p:txBody>
          <a:bodyPr/>
          <a:lstStyle/>
          <a:p>
            <a:r>
              <a:rPr lang="en-GB" sz="4800" dirty="0"/>
              <a:t>What Progress Has Been Made?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44D54-3D93-BB1D-D188-1D53C8180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074" y="1624538"/>
            <a:ext cx="22860552" cy="10853210"/>
          </a:xfrm>
        </p:spPr>
        <p:txBody>
          <a:bodyPr/>
          <a:lstStyle/>
          <a:p>
            <a:r>
              <a:rPr lang="en-GB" sz="4000" b="1" dirty="0"/>
              <a:t>Achievements</a:t>
            </a:r>
            <a:r>
              <a:rPr lang="en-GB" sz="4000" dirty="0"/>
              <a:t>:</a:t>
            </a:r>
          </a:p>
          <a:p>
            <a:r>
              <a:rPr lang="en-GB" sz="4000" dirty="0"/>
              <a:t>DQS is now established as a recognised UN policy issue</a:t>
            </a:r>
          </a:p>
          <a:p>
            <a:r>
              <a:rPr lang="en-GB" sz="4000" dirty="0"/>
              <a:t>Growing Member State recognition and participation </a:t>
            </a:r>
          </a:p>
          <a:p>
            <a:r>
              <a:rPr lang="en-GB" sz="4000" dirty="0"/>
              <a:t>Astronomy has a voice in international discussions</a:t>
            </a:r>
          </a:p>
          <a:p>
            <a:r>
              <a:rPr lang="en-GB" sz="4000" dirty="0"/>
              <a:t>Ongoing engagement between science governments and industry</a:t>
            </a:r>
          </a:p>
          <a:p>
            <a:r>
              <a:rPr lang="en-GB" sz="4000" dirty="0"/>
              <a:t>Continued technical mitigation work</a:t>
            </a:r>
          </a:p>
          <a:p>
            <a:r>
              <a:rPr lang="en-GB" sz="4000" b="1" dirty="0"/>
              <a:t>Still Developing</a:t>
            </a:r>
            <a:r>
              <a:rPr lang="en-GB" sz="4000" dirty="0"/>
              <a:t>:</a:t>
            </a:r>
          </a:p>
          <a:p>
            <a:r>
              <a:rPr lang="en-GB" sz="4000" dirty="0"/>
              <a:t>International norms / global standards</a:t>
            </a:r>
          </a:p>
          <a:p>
            <a:r>
              <a:rPr lang="en-GB" sz="4000" dirty="0"/>
              <a:t>Regulatory approaches</a:t>
            </a:r>
          </a:p>
          <a:p>
            <a:r>
              <a:rPr lang="en-GB" sz="4000" dirty="0"/>
              <a:t>Long-term governance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FC17A8-1914-817B-6213-2ABAC73EE8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09849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F696516-574B-A475-F13D-1F81ED84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Why This Matters for SKAO?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01CB000-B42A-7730-5E4A-2FA38F90C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4000" dirty="0"/>
              <a:t>Long-term scientific infrastructure</a:t>
            </a:r>
          </a:p>
          <a:p>
            <a:r>
              <a:rPr lang="en-GB" sz="4000" dirty="0"/>
              <a:t>Major international investment</a:t>
            </a:r>
          </a:p>
          <a:p>
            <a:r>
              <a:rPr lang="en-GB" sz="4000" dirty="0"/>
              <a:t>Dependent on a protected radio-quiet environment</a:t>
            </a:r>
          </a:p>
          <a:p>
            <a:r>
              <a:rPr lang="en-GB" sz="4000" dirty="0"/>
              <a:t>Affected by future policy, licensing and mitigation decisions</a:t>
            </a:r>
          </a:p>
          <a:p>
            <a:r>
              <a:rPr lang="en-GB" sz="4000" dirty="0"/>
              <a:t>Stakeholder in future policy discussions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006C3-0AF4-8105-A2FF-96B1B95FA0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60301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16DD-0039-06CF-96E4-DBE34C6B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Looking Ahead to 2029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5C0CD0-36E2-C5D1-9CDE-8FFB03B8B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8006" y="2354788"/>
            <a:ext cx="22860552" cy="10122960"/>
          </a:xfrm>
        </p:spPr>
        <p:txBody>
          <a:bodyPr/>
          <a:lstStyle/>
          <a:p>
            <a:pPr marL="508000" indent="0">
              <a:buNone/>
            </a:pPr>
            <a:r>
              <a:rPr lang="en-GB" sz="4000" dirty="0"/>
              <a:t>The five-year agenda item runs until 2029.</a:t>
            </a:r>
          </a:p>
          <a:p>
            <a:pPr marL="508000" indent="0">
              <a:buNone/>
            </a:pPr>
            <a:r>
              <a:rPr lang="en-GB" sz="4000" dirty="0"/>
              <a:t>What will success look like?</a:t>
            </a:r>
          </a:p>
          <a:p>
            <a:r>
              <a:rPr lang="en-GB" sz="4000" dirty="0"/>
              <a:t>	Greater awareness among governments</a:t>
            </a:r>
          </a:p>
          <a:p>
            <a:r>
              <a:rPr lang="en-GB" sz="4000" dirty="0"/>
              <a:t>	Better coordination between stakeholders</a:t>
            </a:r>
          </a:p>
          <a:p>
            <a:r>
              <a:rPr lang="en-GB" sz="4000" dirty="0"/>
              <a:t>	Improved mitigation practices</a:t>
            </a:r>
          </a:p>
          <a:p>
            <a:r>
              <a:rPr lang="en-GB" sz="4000" dirty="0"/>
              <a:t>	Stronger engagement with industry</a:t>
            </a:r>
          </a:p>
          <a:p>
            <a:r>
              <a:rPr lang="en-GB" sz="4000" dirty="0"/>
              <a:t>	Foundations for future norms and standards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BF582-0EAB-DD70-BBFC-E7109024F7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74148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765AB-3B04-EB70-BD35-9ABDD536A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Final Reflections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94726-423E-30B8-7B08-C8D06ABFA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4000" dirty="0"/>
          </a:p>
          <a:p>
            <a:r>
              <a:rPr lang="en-GB" sz="4000" dirty="0"/>
              <a:t>Five years ago, Dark and Quiet Skies was largely an astronomy discussion</a:t>
            </a:r>
          </a:p>
          <a:p>
            <a:r>
              <a:rPr lang="en-GB" sz="4000" dirty="0"/>
              <a:t>Today it is part of the international space policy agenda</a:t>
            </a:r>
          </a:p>
          <a:p>
            <a:r>
              <a:rPr lang="en-GB" sz="4000" dirty="0"/>
              <a:t>The challenges experienced by astronomers are not resolved</a:t>
            </a:r>
          </a:p>
          <a:p>
            <a:r>
              <a:rPr lang="en-GB" sz="4000" dirty="0"/>
              <a:t>But astronomy now has a place in the conversation.</a:t>
            </a:r>
          </a:p>
          <a:p>
            <a:endParaRPr lang="en-GB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13907-6230-0163-96A7-3699F9FBE3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98268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5DB687-944F-46C5-ADB6-A64CEB07832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70000" y="1763786"/>
            <a:ext cx="10934700" cy="4436292"/>
          </a:xfrm>
        </p:spPr>
        <p:txBody>
          <a:bodyPr/>
          <a:lstStyle/>
          <a:p>
            <a:r>
              <a:rPr lang="en-US"/>
              <a:t>Thank you!</a:t>
            </a:r>
          </a:p>
          <a:p>
            <a:endParaRPr lang="en-US"/>
          </a:p>
          <a:p>
            <a:r>
              <a:rPr lang="en-US"/>
              <a:t>Questions welcomed</a:t>
            </a:r>
          </a:p>
          <a:p>
            <a:endParaRPr lang="en-US"/>
          </a:p>
          <a:p>
            <a:r>
              <a:rPr lang="en-US"/>
              <a:t>Or feel free to contact me directly on </a:t>
            </a:r>
            <a:r>
              <a:rPr lang="en-US">
                <a:hlinkClick r:id="rId3"/>
              </a:rPr>
              <a:t>isabel.broughton@skao.int</a:t>
            </a:r>
            <a:endParaRPr lang="en-US"/>
          </a:p>
          <a:p>
            <a:endParaRPr lang="en-US"/>
          </a:p>
          <a:p>
            <a:r>
              <a:rPr lang="en-US"/>
              <a:t> </a:t>
            </a:r>
            <a:endParaRPr lang="en-GB"/>
          </a:p>
          <a:p>
            <a:endParaRPr lang="en-GB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KAO">
  <a:themeElements>
    <a:clrScheme name="SKAO">
      <a:dk1>
        <a:srgbClr val="FFFFFF"/>
      </a:dk1>
      <a:lt1>
        <a:srgbClr val="000000"/>
      </a:lt1>
      <a:dk2>
        <a:srgbClr val="44546A"/>
      </a:dk2>
      <a:lt2>
        <a:srgbClr val="E7E6E6"/>
      </a:lt2>
      <a:accent1>
        <a:srgbClr val="E40769"/>
      </a:accent1>
      <a:accent2>
        <a:srgbClr val="070A68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SKOA Verdana">
      <a:majorFont>
        <a:latin typeface="Verdana"/>
        <a:ea typeface="Noto Sans Light"/>
        <a:cs typeface="Noto Sans Light"/>
      </a:majorFont>
      <a:minorFont>
        <a:latin typeface="Verdana"/>
        <a:ea typeface="Verdana"/>
        <a:cs typeface="Verdana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DF0569"/>
            </a:solidFill>
            <a:effectLst/>
            <a:uFillTx/>
            <a:latin typeface="Gill Sans Light"/>
            <a:ea typeface="Gill Sans Light"/>
            <a:cs typeface="Gill Sans Light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normAutofit/>
      </a:bodyPr>
      <a:lstStyle>
        <a:defPPr marL="0" marR="0" indent="0" algn="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SKAO PwP Proposal.potx" id="{959ECCDB-6394-458C-B6AF-5217F94FA78A}" vid="{B2732973-8A3C-490C-A62C-3A49CC705C40}"/>
    </a:ext>
  </a:extLst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Noto Sans Light"/>
        <a:ea typeface="Noto Sans Light"/>
        <a:cs typeface="Noto Sans Light"/>
      </a:majorFont>
      <a:minorFont>
        <a:latin typeface="Verdana"/>
        <a:ea typeface="Verdana"/>
        <a:cs typeface="Verdana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DF0569"/>
            </a:solidFill>
            <a:effectLst/>
            <a:uFillTx/>
            <a:latin typeface="Gill Sans Light"/>
            <a:ea typeface="Gill Sans Light"/>
            <a:cs typeface="Gill Sans Light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normAutofit/>
      </a:bodyPr>
      <a:lstStyle>
        <a:defPPr marL="0" marR="0" indent="0" algn="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SKAO_ppt_template_20210621_with instructions</Template>
  <TotalTime>0</TotalTime>
  <Words>564</Words>
  <Application>Microsoft Macintosh PowerPoint</Application>
  <PresentationFormat>Personnalisé</PresentationFormat>
  <Paragraphs>113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Gill Sans Light</vt:lpstr>
      <vt:lpstr>Helvetica Neue</vt:lpstr>
      <vt:lpstr>Verdana</vt:lpstr>
      <vt:lpstr>SKAO</vt:lpstr>
      <vt:lpstr>Protecting Dark and Quiet Skies in an Era of Expanding Space Activity</vt:lpstr>
      <vt:lpstr>Dark and Quiet Skies (DQS) at COPUOS </vt:lpstr>
      <vt:lpstr>Dark and Quiet Skies at COPUOS How Astronomy Reached the United Nations </vt:lpstr>
      <vt:lpstr>What is COPUOS?</vt:lpstr>
      <vt:lpstr>Why Did Astronomy Bring This Issue to COPUOS?</vt:lpstr>
      <vt:lpstr>The Road to a COPUOS Agenda Item </vt:lpstr>
      <vt:lpstr>Building Momentum: Evidence and Diplomacy </vt:lpstr>
      <vt:lpstr>What Happened in the First Year?</vt:lpstr>
      <vt:lpstr>What Progress Has Been Made?</vt:lpstr>
      <vt:lpstr>Why This Matters for SKAO?</vt:lpstr>
      <vt:lpstr>Looking Ahead to 2029</vt:lpstr>
      <vt:lpstr>Final Reflections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notes 1</dc:title>
  <dc:creator>Decker, Shelley</dc:creator>
  <cp:lastModifiedBy>Joanna Jermini-Howard</cp:lastModifiedBy>
  <cp:revision>3</cp:revision>
  <dcterms:created xsi:type="dcterms:W3CDTF">2024-01-02T13:05:23Z</dcterms:created>
  <dcterms:modified xsi:type="dcterms:W3CDTF">2026-08-28T20:25:49Z</dcterms:modified>
</cp:coreProperties>
</file>