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10"/>
  </p:notesMasterIdLst>
  <p:sldIdLst>
    <p:sldId id="257" r:id="rId2"/>
    <p:sldId id="258" r:id="rId3"/>
    <p:sldId id="262" r:id="rId4"/>
    <p:sldId id="261" r:id="rId5"/>
    <p:sldId id="265" r:id="rId6"/>
    <p:sldId id="259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7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9D28B3-FF60-4376-A38B-18EEDFDA9413}" type="datetimeFigureOut">
              <a:rPr lang="en-GB" smtClean="0"/>
              <a:t>27/06/2011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AE7889-F2E2-412B-BCC8-8EE9C20AE17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AE7889-F2E2-412B-BCC8-8EE9C20AE17D}" type="slidenum">
              <a:rPr lang="en-GB" smtClean="0"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KA PP-Front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40030"/>
            <a:ext cx="9152759" cy="6906974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0" y="3717032"/>
            <a:ext cx="4572000" cy="1143000"/>
          </a:xfrm>
        </p:spPr>
        <p:txBody>
          <a:bodyPr>
            <a:noAutofit/>
          </a:bodyPr>
          <a:lstStyle>
            <a:lvl1pPr>
              <a:defRPr sz="36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738438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539750" y="1628775"/>
            <a:ext cx="8064500" cy="4464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539750" y="1557338"/>
            <a:ext cx="8064500" cy="4608512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1"/>
            <a:ext cx="7772400" cy="134076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79388" y="1700808"/>
            <a:ext cx="8569325" cy="43205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016" y="1"/>
            <a:ext cx="5868144" cy="11967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79388" y="1700808"/>
            <a:ext cx="8569325" cy="40324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539750" y="1628775"/>
            <a:ext cx="8064500" cy="4464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661CD-2A64-4B1A-B9F0-1D92F112F154}" type="datetimeFigureOut">
              <a:rPr lang="en-GB" smtClean="0"/>
              <a:pPr/>
              <a:t>27/06/2011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9A1BC-CEF4-4A49-9E26-2F8B0057F4C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KA PP-Inside.jp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-23816"/>
            <a:ext cx="9162994" cy="6909199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E7413-3E96-4E81-870A-CFC634801CE8}" type="datetimeFigureOut">
              <a:rPr lang="en-GB" smtClean="0"/>
              <a:pPr/>
              <a:t>27/06/2011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17B2C-AE22-498D-ADE4-EF8D119C6A0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148942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71" r:id="rId3"/>
    <p:sldLayoutId id="2147483669" r:id="rId4"/>
    <p:sldLayoutId id="2147483670" r:id="rId5"/>
    <p:sldLayoutId id="2147483665" r:id="rId6"/>
    <p:sldLayoutId id="2147483672" r:id="rId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3717032"/>
            <a:ext cx="6876256" cy="1143000"/>
          </a:xfrm>
        </p:spPr>
        <p:txBody>
          <a:bodyPr/>
          <a:lstStyle/>
          <a:p>
            <a:r>
              <a:rPr lang="fr-FR" b="1" dirty="0" err="1" smtClean="0">
                <a:latin typeface="Arial"/>
              </a:rPr>
              <a:t>CoDR</a:t>
            </a:r>
            <a:r>
              <a:rPr lang="fr-FR" b="1" dirty="0" smtClean="0">
                <a:latin typeface="Arial"/>
              </a:rPr>
              <a:t> Scope </a:t>
            </a:r>
            <a:r>
              <a:rPr lang="fr-FR" b="1" dirty="0" err="1" smtClean="0">
                <a:latin typeface="Arial"/>
              </a:rPr>
              <a:t>Definition</a:t>
            </a:r>
            <a:r>
              <a:rPr lang="fr-FR" b="1" dirty="0" smtClean="0">
                <a:latin typeface="Arial"/>
              </a:rPr>
              <a:t>, Objectives &amp; Agenda</a:t>
            </a:r>
            <a:r>
              <a:rPr lang="en-US" dirty="0" smtClean="0">
                <a:latin typeface="Arial"/>
              </a:rPr>
              <a:t/>
            </a:r>
            <a:br>
              <a:rPr lang="en-US" dirty="0" smtClean="0">
                <a:latin typeface="Arial"/>
              </a:rPr>
            </a:br>
            <a:r>
              <a:rPr lang="en-US" dirty="0" err="1" smtClean="0">
                <a:latin typeface="Arial"/>
              </a:rPr>
              <a:t>Jodrell</a:t>
            </a:r>
            <a:r>
              <a:rPr lang="en-US" dirty="0" smtClean="0">
                <a:latin typeface="Arial"/>
              </a:rPr>
              <a:t> Bank 11.06.28</a:t>
            </a:r>
            <a:br>
              <a:rPr lang="en-US" dirty="0" smtClean="0">
                <a:latin typeface="Arial"/>
              </a:rPr>
            </a:br>
            <a:r>
              <a:rPr lang="en-US" i="1" dirty="0" smtClean="0">
                <a:latin typeface="Arial"/>
              </a:rPr>
              <a:t>Tim Stevenson</a:t>
            </a:r>
            <a:br>
              <a:rPr lang="en-US" i="1" dirty="0" smtClean="0">
                <a:latin typeface="Arial"/>
              </a:rPr>
            </a:br>
            <a:r>
              <a:rPr lang="en-US" i="1" dirty="0" smtClean="0">
                <a:latin typeface="Arial"/>
              </a:rPr>
              <a:t>SPDO System Engineer</a:t>
            </a:r>
            <a:endParaRPr lang="en-GB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Scope &amp; Objectives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The review will consider whether the first order solutions that have been identified are indeed appropriate and will ensure  that agreement is reached on the option(s) to be carried forward</a:t>
            </a:r>
          </a:p>
          <a:p>
            <a:r>
              <a:rPr lang="en-GB" dirty="0" smtClean="0"/>
              <a:t>The aim of the Signal &amp; Transport </a:t>
            </a:r>
            <a:r>
              <a:rPr lang="en-GB" dirty="0" err="1" smtClean="0"/>
              <a:t>CoDR</a:t>
            </a:r>
            <a:r>
              <a:rPr lang="en-GB" dirty="0" smtClean="0"/>
              <a:t> is to confirm that the ‘problem’ has been thoroughly explored and is well understood</a:t>
            </a:r>
          </a:p>
          <a:p>
            <a:r>
              <a:rPr lang="en-GB" dirty="0" smtClean="0"/>
              <a:t>The desired outcome is a (perhaps conditional) release of the next phase of activity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KA PP-Inside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2527"/>
            <a:ext cx="9162994" cy="6909199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67556" y="4436533"/>
            <a:ext cx="6039556" cy="1591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38578" y="1657419"/>
            <a:ext cx="6874933" cy="230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02584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KA PP-Inside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2527"/>
            <a:ext cx="9162994" cy="690919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51520" y="1556792"/>
            <a:ext cx="842493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The Review Panel is requested to consider the following questions: </a:t>
            </a:r>
          </a:p>
          <a:p>
            <a:r>
              <a:rPr lang="en-GB" dirty="0"/>
              <a:t>1. Are the requirements complete, and </a:t>
            </a:r>
            <a:r>
              <a:rPr lang="en-GB" b="1" dirty="0"/>
              <a:t>sufficiently defined for this stage of the project</a:t>
            </a:r>
            <a:r>
              <a:rPr lang="en-GB" dirty="0"/>
              <a:t>? </a:t>
            </a:r>
          </a:p>
          <a:p>
            <a:r>
              <a:rPr lang="en-GB" dirty="0"/>
              <a:t>2. </a:t>
            </a:r>
            <a:r>
              <a:rPr lang="en-GB" b="1" dirty="0"/>
              <a:t>At the concept level</a:t>
            </a:r>
            <a:r>
              <a:rPr lang="en-GB" dirty="0"/>
              <a:t>, is the element/subsystem presented </a:t>
            </a:r>
            <a:r>
              <a:rPr lang="en-GB" b="1" dirty="0"/>
              <a:t>capable</a:t>
            </a:r>
            <a:r>
              <a:rPr lang="en-GB" dirty="0"/>
              <a:t> of meeting the requirements? </a:t>
            </a:r>
          </a:p>
          <a:p>
            <a:r>
              <a:rPr lang="en-GB" dirty="0"/>
              <a:t>3. Has interfaces to other aspects of the system have </a:t>
            </a:r>
            <a:r>
              <a:rPr lang="en-GB" b="1" dirty="0"/>
              <a:t>adequately identified and defined at this stage of the program</a:t>
            </a:r>
            <a:r>
              <a:rPr lang="en-GB" dirty="0"/>
              <a:t>? </a:t>
            </a:r>
          </a:p>
          <a:p>
            <a:r>
              <a:rPr lang="en-GB" dirty="0"/>
              <a:t>4. Are the options proposed to be carried forward </a:t>
            </a:r>
            <a:r>
              <a:rPr lang="en-GB" b="1" dirty="0"/>
              <a:t>credible</a:t>
            </a:r>
            <a:r>
              <a:rPr lang="en-GB" dirty="0"/>
              <a:t> and are the presented data and information in support of each option </a:t>
            </a:r>
            <a:r>
              <a:rPr lang="en-GB" b="1" dirty="0"/>
              <a:t>credible</a:t>
            </a:r>
            <a:r>
              <a:rPr lang="en-GB" dirty="0"/>
              <a:t>? </a:t>
            </a:r>
          </a:p>
          <a:p>
            <a:r>
              <a:rPr lang="en-GB" dirty="0"/>
              <a:t>5. Have all the </a:t>
            </a:r>
            <a:r>
              <a:rPr lang="en-GB" b="1" dirty="0"/>
              <a:t>necessary</a:t>
            </a:r>
            <a:r>
              <a:rPr lang="en-GB" dirty="0"/>
              <a:t> aspects of the specific element/subsystem been considered and addressed during the review or are there gaps and/or shortcomings? </a:t>
            </a:r>
          </a:p>
          <a:p>
            <a:r>
              <a:rPr lang="en-GB" dirty="0"/>
              <a:t>6. Does the risk profile appear </a:t>
            </a:r>
            <a:r>
              <a:rPr lang="en-GB" b="1" dirty="0"/>
              <a:t>reasonably</a:t>
            </a:r>
            <a:r>
              <a:rPr lang="en-GB" dirty="0"/>
              <a:t> detailed and assessed </a:t>
            </a:r>
            <a:r>
              <a:rPr lang="en-GB" b="1" dirty="0"/>
              <a:t>for this stage of the program</a:t>
            </a:r>
            <a:r>
              <a:rPr lang="en-GB" dirty="0"/>
              <a:t>? </a:t>
            </a:r>
          </a:p>
          <a:p>
            <a:r>
              <a:rPr lang="en-GB" dirty="0"/>
              <a:t>7. Do the stated risk controls and proposed mitigations appear </a:t>
            </a:r>
            <a:r>
              <a:rPr lang="en-GB" b="1" dirty="0"/>
              <a:t>reasonable</a:t>
            </a:r>
            <a:r>
              <a:rPr lang="en-GB" dirty="0"/>
              <a:t> and executable? </a:t>
            </a:r>
          </a:p>
          <a:p>
            <a:r>
              <a:rPr lang="en-GB" dirty="0"/>
              <a:t>8. Is the overall plan (including the identification of the tasks, effort, resources, costs, schedule and risk mitigation needed) to complete the subsequent project phases </a:t>
            </a:r>
            <a:r>
              <a:rPr lang="en-GB" b="1" dirty="0"/>
              <a:t>credible</a:t>
            </a:r>
            <a:r>
              <a:rPr lang="en-GB" dirty="0"/>
              <a:t>?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02584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Roles &amp; Responsibilities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39750" y="1556792"/>
            <a:ext cx="8064500" cy="4896544"/>
          </a:xfrm>
        </p:spPr>
        <p:txBody>
          <a:bodyPr>
            <a:normAutofit fontScale="55000" lnSpcReduction="20000"/>
          </a:bodyPr>
          <a:lstStyle/>
          <a:p>
            <a:r>
              <a:rPr lang="en-GB" dirty="0" smtClean="0"/>
              <a:t>Panel:</a:t>
            </a:r>
          </a:p>
          <a:p>
            <a:pPr lvl="1"/>
            <a:r>
              <a:rPr lang="en-GB" dirty="0" smtClean="0"/>
              <a:t>Review the documentation</a:t>
            </a:r>
          </a:p>
          <a:p>
            <a:pPr lvl="1"/>
            <a:r>
              <a:rPr lang="en-GB" dirty="0" smtClean="0"/>
              <a:t>Raise questions, comments and queries before and during the review related to any part or aspect of the project</a:t>
            </a:r>
          </a:p>
          <a:p>
            <a:pPr lvl="1"/>
            <a:r>
              <a:rPr lang="en-GB" dirty="0" smtClean="0"/>
              <a:t>Support the Chairman in the preparation of the External Review Panel Report </a:t>
            </a:r>
          </a:p>
          <a:p>
            <a:r>
              <a:rPr lang="en-GB" dirty="0" smtClean="0"/>
              <a:t>Panel Chair (additionally):</a:t>
            </a:r>
          </a:p>
          <a:p>
            <a:pPr lvl="1"/>
            <a:r>
              <a:rPr lang="en-GB" dirty="0" smtClean="0"/>
              <a:t>Organise and lead the External Review Panel </a:t>
            </a:r>
          </a:p>
          <a:p>
            <a:pPr lvl="1"/>
            <a:r>
              <a:rPr lang="en-GB" dirty="0" smtClean="0"/>
              <a:t>Prepare and issue the External Review Panel Report, together with a list of the agreed Actions</a:t>
            </a:r>
          </a:p>
          <a:p>
            <a:r>
              <a:rPr lang="en-GB" dirty="0" smtClean="0"/>
              <a:t>Observers:</a:t>
            </a:r>
          </a:p>
          <a:p>
            <a:pPr lvl="1"/>
            <a:r>
              <a:rPr lang="en-GB" dirty="0" smtClean="0"/>
              <a:t>Provide written feedback with regards to any of the aspect (including the documentation) of the review after the review</a:t>
            </a:r>
          </a:p>
          <a:p>
            <a:r>
              <a:rPr lang="en-GB" dirty="0" smtClean="0"/>
              <a:t>Facilitator</a:t>
            </a:r>
          </a:p>
          <a:p>
            <a:pPr lvl="1"/>
            <a:r>
              <a:rPr lang="en-GB" dirty="0" smtClean="0"/>
              <a:t>The Facilitator shall support the panel chair by </a:t>
            </a:r>
          </a:p>
          <a:p>
            <a:pPr lvl="2"/>
            <a:r>
              <a:rPr lang="en-GB" dirty="0" smtClean="0"/>
              <a:t>Keeping presenters to their allotted agenda time </a:t>
            </a:r>
          </a:p>
          <a:p>
            <a:pPr lvl="2"/>
            <a:r>
              <a:rPr lang="en-GB" dirty="0" smtClean="0"/>
              <a:t>Adjusting the agenda according to the panel requests for changes </a:t>
            </a:r>
          </a:p>
          <a:p>
            <a:pPr lvl="2"/>
            <a:r>
              <a:rPr lang="en-GB" dirty="0" smtClean="0"/>
              <a:t>Maintaining discussion focus on the </a:t>
            </a:r>
            <a:r>
              <a:rPr lang="en-GB" dirty="0" err="1" smtClean="0"/>
              <a:t>CoDR</a:t>
            </a:r>
            <a:r>
              <a:rPr lang="en-GB" dirty="0" smtClean="0"/>
              <a:t> scope and objectives </a:t>
            </a:r>
          </a:p>
          <a:p>
            <a:pPr lvl="2"/>
            <a:r>
              <a:rPr lang="en-GB" dirty="0" smtClean="0"/>
              <a:t>Supporting the Panel Chair in editorial support for the generation a </a:t>
            </a:r>
            <a:r>
              <a:rPr lang="en-GB" dirty="0" err="1" smtClean="0"/>
              <a:t>CoDR</a:t>
            </a:r>
            <a:r>
              <a:rPr lang="en-GB" dirty="0" smtClean="0"/>
              <a:t> report </a:t>
            </a:r>
          </a:p>
          <a:p>
            <a:pPr lvl="1"/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 – Day 1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27584" y="1556794"/>
          <a:ext cx="7560839" cy="4464488"/>
        </p:xfrm>
        <a:graphic>
          <a:graphicData uri="http://schemas.openxmlformats.org/drawingml/2006/table">
            <a:tbl>
              <a:tblPr/>
              <a:tblGrid>
                <a:gridCol w="1027640"/>
                <a:gridCol w="4362691"/>
                <a:gridCol w="2170508"/>
              </a:tblGrid>
              <a:tr h="318892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28th June 2011 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E7E7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188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11:30 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Coffee available 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188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11:30 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Panel members internal briefing 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Closed Session </a:t>
                      </a: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3188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12:30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Lunch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188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13:30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Welcome, House Keeping &amp; Meeting Logistics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RMc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8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13:40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Welcome and Intro to the SKA project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RTS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8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14:00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CoDR</a:t>
                      </a:r>
                      <a:r>
                        <a:rPr lang="en-GB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Scope definition, Objectives &amp; Agenda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TS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8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14:30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STaN</a:t>
                      </a:r>
                      <a:r>
                        <a:rPr lang="en-GB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in the context of </a:t>
                      </a:r>
                      <a:r>
                        <a:rPr lang="en-GB" sz="16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PrepSKA</a:t>
                      </a:r>
                      <a:r>
                        <a:rPr lang="en-GB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WP2 &amp; the PEP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KC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8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15:00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Coffee Break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188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15:30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System Transport and Networks for the SKA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RMc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8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16:00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RF over fibre solutions for the SKA 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PM (ASTRON)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8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16:30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RF over fibre solutions for the SKA II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FP (INAF)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8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17:00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STaN for AIP PAFs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SA (CSIRO)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8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17:30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Close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Day 2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27584" y="1484784"/>
          <a:ext cx="7416823" cy="4901862"/>
        </p:xfrm>
        <a:graphic>
          <a:graphicData uri="http://schemas.openxmlformats.org/drawingml/2006/table">
            <a:tbl>
              <a:tblPr/>
              <a:tblGrid>
                <a:gridCol w="1006034"/>
                <a:gridCol w="4145293"/>
                <a:gridCol w="2265496"/>
              </a:tblGrid>
              <a:tr h="244009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June 29th 2011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E7E7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440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9:00‐9:30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Coffee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880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9:30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Existing site Infrastructure, lessons from the precursors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Venkat (Kat7);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0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9:50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Existing site Infrastructure, lessons from the precursors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SA (ASKAP Beta)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0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10:10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Configurations and site plans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GH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0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10:30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Coffee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440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11:00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Network Infrastructure Concept Description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RMc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0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11:30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Timing &amp; Synchronisation Concept Description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STG (UMAN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009">
                <a:tc gridSpan="3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Questions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440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12:30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Lunch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440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13:30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Digital Data Back Haul Systems Context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RMc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0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13:50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Monitor and Control networks –existing systems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CTS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0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14:10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Network Interfaces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CTS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0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14:30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Coffee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440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15:00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Digital Data Back Haul ‐ COTs solutions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(TBC)</a:t>
                      </a:r>
                      <a:endParaRPr lang="en-GB" sz="14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0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15:30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Digital Data Back Haul – Custom built solutions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CS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0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16:00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System Summary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RMc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0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17:00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Close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Day 3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71600" y="1988840"/>
          <a:ext cx="7344815" cy="3816424"/>
        </p:xfrm>
        <a:graphic>
          <a:graphicData uri="http://schemas.openxmlformats.org/drawingml/2006/table">
            <a:tbl>
              <a:tblPr/>
              <a:tblGrid>
                <a:gridCol w="936104"/>
                <a:gridCol w="4104456"/>
                <a:gridCol w="2304255"/>
              </a:tblGrid>
              <a:tr h="424047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June 30th 2011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E7E7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240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9:00‐9:30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Coffee Available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24047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9:00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Closed Panel Meeting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Closed Session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  <a:tr h="127214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Wrap up &amp; debrief with observers followed by a tour of the observatory (optional)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Open parallel session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STG to organise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047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12:00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Lunch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0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13:00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Panel Report &amp; Feedback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SD (Panel Chair)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0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14:00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Wrap up and close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KC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KA_Presentation_Theme">
  <a:themeElements>
    <a:clrScheme name="SKA1">
      <a:dk1>
        <a:srgbClr val="7F7F7F"/>
      </a:dk1>
      <a:lt1>
        <a:srgbClr val="FFFFFF"/>
      </a:lt1>
      <a:dk2>
        <a:srgbClr val="7F7F7F"/>
      </a:dk2>
      <a:lt2>
        <a:srgbClr val="FFFFFF"/>
      </a:lt2>
      <a:accent1>
        <a:srgbClr val="00AEEF"/>
      </a:accent1>
      <a:accent2>
        <a:srgbClr val="0054A4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54A4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</TotalTime>
  <Words>678</Words>
  <Application>Microsoft Office PowerPoint</Application>
  <PresentationFormat>On-screen Show (4:3)</PresentationFormat>
  <Paragraphs>132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SKA_Presentation_Theme</vt:lpstr>
      <vt:lpstr>CoDR Scope Definition, Objectives &amp; Agenda Jodrell Bank 11.06.28 Tim Stevenson SPDO System Engineer</vt:lpstr>
      <vt:lpstr>Scope &amp; Objectives</vt:lpstr>
      <vt:lpstr>Slide 3</vt:lpstr>
      <vt:lpstr>Slide 4</vt:lpstr>
      <vt:lpstr>Roles &amp; Responsibilities</vt:lpstr>
      <vt:lpstr>Agenda – Day 1</vt:lpstr>
      <vt:lpstr>Day 2</vt:lpstr>
      <vt:lpstr>Day 3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Jobowler</dc:creator>
  <cp:lastModifiedBy>rmccool</cp:lastModifiedBy>
  <cp:revision>23</cp:revision>
  <dcterms:created xsi:type="dcterms:W3CDTF">2011-04-05T09:46:17Z</dcterms:created>
  <dcterms:modified xsi:type="dcterms:W3CDTF">2011-06-27T11:08:09Z</dcterms:modified>
</cp:coreProperties>
</file>