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10" r:id="rId2"/>
    <p:sldId id="422" r:id="rId3"/>
    <p:sldId id="447" r:id="rId4"/>
    <p:sldId id="451" r:id="rId5"/>
    <p:sldId id="416" r:id="rId6"/>
    <p:sldId id="417" r:id="rId7"/>
    <p:sldId id="318" r:id="rId8"/>
    <p:sldId id="442" r:id="rId9"/>
    <p:sldId id="438" r:id="rId10"/>
    <p:sldId id="432" r:id="rId11"/>
    <p:sldId id="436" r:id="rId12"/>
    <p:sldId id="454" r:id="rId13"/>
    <p:sldId id="424" r:id="rId14"/>
    <p:sldId id="449" r:id="rId15"/>
    <p:sldId id="455" r:id="rId16"/>
    <p:sldId id="453" r:id="rId17"/>
    <p:sldId id="444" r:id="rId18"/>
    <p:sldId id="435" r:id="rId19"/>
    <p:sldId id="448" r:id="rId20"/>
    <p:sldId id="441" r:id="rId21"/>
    <p:sldId id="387" r:id="rId22"/>
    <p:sldId id="446" r:id="rId23"/>
    <p:sldId id="418" r:id="rId24"/>
    <p:sldId id="452" r:id="rId25"/>
    <p:sldId id="275" r:id="rId26"/>
  </p:sldIdLst>
  <p:sldSz cx="9906000" cy="6858000" type="A4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sa Harvey-Smith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scaleToFitPaper="1" frameSlides="1"/>
  <p:clrMru>
    <a:srgbClr val="FF0C0C"/>
    <a:srgbClr val="F7F7F7"/>
    <a:srgbClr val="005C3E"/>
    <a:srgbClr val="3FAF6F"/>
    <a:srgbClr val="2A754A"/>
    <a:srgbClr val="FFB81C"/>
    <a:srgbClr val="E87722"/>
    <a:srgbClr val="E4002B"/>
    <a:srgbClr val="DF1995"/>
    <a:srgbClr val="6D2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46" autoAdjust="0"/>
    <p:restoredTop sz="95139" autoAdjust="0"/>
  </p:normalViewPr>
  <p:slideViewPr>
    <p:cSldViewPr snapToGrid="0" snapToObjects="1">
      <p:cViewPr varScale="1">
        <p:scale>
          <a:sx n="74" d="100"/>
          <a:sy n="74" d="100"/>
        </p:scale>
        <p:origin x="-798" y="-90"/>
      </p:cViewPr>
      <p:guideLst>
        <p:guide orient="horz" pos="3676"/>
        <p:guide orient="horz" pos="1967"/>
        <p:guide orient="horz" pos="804"/>
        <p:guide pos="247"/>
      </p:guideLst>
    </p:cSldViewPr>
  </p:slideViewPr>
  <p:outlineViewPr>
    <p:cViewPr>
      <p:scale>
        <a:sx n="33" d="100"/>
        <a:sy n="33" d="100"/>
      </p:scale>
      <p:origin x="0" y="9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8C4CCE-EDAC-5B4E-A28B-F27E9A2E1100}" type="doc">
      <dgm:prSet loTypeId="urn:microsoft.com/office/officeart/2005/8/layout/radial4" loCatId="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449CE1C-C250-304A-BBC5-6E78E3B0B62C}">
      <dgm:prSet phldrT="[Text]"/>
      <dgm:spPr/>
      <dgm:t>
        <a:bodyPr/>
        <a:lstStyle/>
        <a:p>
          <a:r>
            <a:rPr lang="en-US" dirty="0" smtClean="0"/>
            <a:t>Stay ahead of the curve</a:t>
          </a:r>
          <a:endParaRPr lang="en-US" dirty="0"/>
        </a:p>
      </dgm:t>
    </dgm:pt>
    <dgm:pt modelId="{FE850496-1331-4541-9F06-EF736A45A16A}" type="parTrans" cxnId="{A6CEF5E3-8BAF-8A43-95A7-669EB071C58D}">
      <dgm:prSet/>
      <dgm:spPr/>
      <dgm:t>
        <a:bodyPr/>
        <a:lstStyle/>
        <a:p>
          <a:endParaRPr lang="en-US"/>
        </a:p>
      </dgm:t>
    </dgm:pt>
    <dgm:pt modelId="{A7A3E929-7E7B-864E-AA3C-0FB7E4E2553C}" type="sibTrans" cxnId="{A6CEF5E3-8BAF-8A43-95A7-669EB071C58D}">
      <dgm:prSet/>
      <dgm:spPr/>
      <dgm:t>
        <a:bodyPr/>
        <a:lstStyle/>
        <a:p>
          <a:endParaRPr lang="en-US"/>
        </a:p>
      </dgm:t>
    </dgm:pt>
    <dgm:pt modelId="{9AD0042D-698C-B84C-BA1B-26E9B3988CE5}">
      <dgm:prSet phldrT="[Text]" custT="1"/>
      <dgm:spPr/>
      <dgm:t>
        <a:bodyPr/>
        <a:lstStyle/>
        <a:p>
          <a:r>
            <a:rPr lang="en-US" sz="1600" b="1" i="1" dirty="0" smtClean="0"/>
            <a:t>Saturate</a:t>
          </a:r>
        </a:p>
        <a:p>
          <a:r>
            <a:rPr lang="en-US" sz="1600" dirty="0" smtClean="0"/>
            <a:t>Higher sensitivity</a:t>
          </a:r>
        </a:p>
        <a:p>
          <a:r>
            <a:rPr lang="en-US" sz="1600" dirty="0" smtClean="0"/>
            <a:t>Wider Field of View</a:t>
          </a:r>
        </a:p>
        <a:p>
          <a:r>
            <a:rPr lang="en-US" sz="1600" dirty="0" smtClean="0"/>
            <a:t>Wider Bandwidth</a:t>
          </a:r>
        </a:p>
        <a:p>
          <a:r>
            <a:rPr lang="en-US" sz="1600" dirty="0" smtClean="0"/>
            <a:t>High Time Resolution</a:t>
          </a:r>
        </a:p>
        <a:p>
          <a:r>
            <a:rPr lang="en-US" sz="1600" dirty="0" smtClean="0"/>
            <a:t>Powerful Computing</a:t>
          </a:r>
          <a:endParaRPr lang="en-US" sz="1600" dirty="0"/>
        </a:p>
      </dgm:t>
    </dgm:pt>
    <dgm:pt modelId="{6FB56241-3B8F-8F40-A27B-C7C0C7C382D3}" type="parTrans" cxnId="{82AFEC25-9461-AD4C-B7A7-CEBDBD69A24C}">
      <dgm:prSet/>
      <dgm:spPr/>
      <dgm:t>
        <a:bodyPr/>
        <a:lstStyle/>
        <a:p>
          <a:endParaRPr lang="en-US"/>
        </a:p>
      </dgm:t>
    </dgm:pt>
    <dgm:pt modelId="{3E3AFB3A-3162-D14D-AFEB-EEFB647FAC71}" type="sibTrans" cxnId="{82AFEC25-9461-AD4C-B7A7-CEBDBD69A24C}">
      <dgm:prSet/>
      <dgm:spPr/>
      <dgm:t>
        <a:bodyPr/>
        <a:lstStyle/>
        <a:p>
          <a:endParaRPr lang="en-US"/>
        </a:p>
      </dgm:t>
    </dgm:pt>
    <dgm:pt modelId="{87D6800C-DD3A-C848-976B-CF6B0E322FA2}">
      <dgm:prSet phldrT="[Text]" custT="1"/>
      <dgm:spPr/>
      <dgm:t>
        <a:bodyPr/>
        <a:lstStyle/>
        <a:p>
          <a:r>
            <a:rPr lang="en-US" sz="1600" b="1" i="1" dirty="0" smtClean="0"/>
            <a:t>Co-Operate</a:t>
          </a:r>
        </a:p>
        <a:p>
          <a:r>
            <a:rPr lang="en-US" sz="1600" b="0" dirty="0" smtClean="0"/>
            <a:t>Global Science Collaborations</a:t>
          </a:r>
        </a:p>
        <a:p>
          <a:r>
            <a:rPr lang="en-US" sz="1600" b="0" dirty="0" smtClean="0"/>
            <a:t>Leverage Existing Resources  </a:t>
          </a:r>
        </a:p>
        <a:p>
          <a:r>
            <a:rPr lang="en-US" sz="1600" b="0" dirty="0" smtClean="0"/>
            <a:t>Citizen Science</a:t>
          </a:r>
        </a:p>
      </dgm:t>
    </dgm:pt>
    <dgm:pt modelId="{9D68F6FD-2D6E-A342-9938-357D382B713F}" type="parTrans" cxnId="{91047887-1989-0642-A4DC-3D9C5915CAF4}">
      <dgm:prSet/>
      <dgm:spPr/>
      <dgm:t>
        <a:bodyPr/>
        <a:lstStyle/>
        <a:p>
          <a:endParaRPr lang="en-US"/>
        </a:p>
      </dgm:t>
    </dgm:pt>
    <dgm:pt modelId="{5A21A05B-28F7-8A42-8C76-04E7F0279EF5}" type="sibTrans" cxnId="{91047887-1989-0642-A4DC-3D9C5915CAF4}">
      <dgm:prSet/>
      <dgm:spPr/>
      <dgm:t>
        <a:bodyPr/>
        <a:lstStyle/>
        <a:p>
          <a:endParaRPr lang="en-US"/>
        </a:p>
      </dgm:t>
    </dgm:pt>
    <dgm:pt modelId="{B1270378-2FEF-A14D-8A1E-EB009741EC58}">
      <dgm:prSet phldrT="[Text]" custT="1"/>
      <dgm:spPr/>
      <dgm:t>
        <a:bodyPr/>
        <a:lstStyle/>
        <a:p>
          <a:r>
            <a:rPr lang="en-US" sz="1600" b="1" i="1" dirty="0" smtClean="0">
              <a:solidFill>
                <a:schemeClr val="bg1"/>
              </a:solidFill>
              <a:latin typeface="+mj-lt"/>
            </a:rPr>
            <a:t>Innovate</a:t>
          </a:r>
          <a:r>
            <a:rPr lang="en-US" sz="1600" dirty="0" smtClean="0"/>
            <a:t> </a:t>
          </a:r>
        </a:p>
        <a:p>
          <a:r>
            <a:rPr lang="en-US" sz="1600" dirty="0" smtClean="0"/>
            <a:t>Smart Receivers</a:t>
          </a:r>
        </a:p>
        <a:p>
          <a:r>
            <a:rPr lang="en-US" sz="1600" dirty="0" smtClean="0"/>
            <a:t>Intelligent Software</a:t>
          </a:r>
        </a:p>
        <a:p>
          <a:r>
            <a:rPr lang="en-US" sz="1600" dirty="0" smtClean="0"/>
            <a:t>Clever Array Design </a:t>
          </a:r>
        </a:p>
        <a:p>
          <a:r>
            <a:rPr lang="en-US" sz="1600" dirty="0" smtClean="0"/>
            <a:t>RFI Excision/nulling</a:t>
          </a:r>
        </a:p>
      </dgm:t>
    </dgm:pt>
    <dgm:pt modelId="{3C177824-BC99-BF43-8961-26D4221ADBCD}" type="parTrans" cxnId="{9CDC6B2E-81AE-8743-A168-98451F2C6A47}">
      <dgm:prSet/>
      <dgm:spPr/>
      <dgm:t>
        <a:bodyPr/>
        <a:lstStyle/>
        <a:p>
          <a:endParaRPr lang="en-US"/>
        </a:p>
      </dgm:t>
    </dgm:pt>
    <dgm:pt modelId="{61B1D4E6-A5E3-6245-AC17-9B47DE4AEECF}" type="sibTrans" cxnId="{9CDC6B2E-81AE-8743-A168-98451F2C6A47}">
      <dgm:prSet/>
      <dgm:spPr/>
      <dgm:t>
        <a:bodyPr/>
        <a:lstStyle/>
        <a:p>
          <a:endParaRPr lang="en-US"/>
        </a:p>
      </dgm:t>
    </dgm:pt>
    <dgm:pt modelId="{AA593E25-E686-EF41-80B1-D9B852E489E1}" type="pres">
      <dgm:prSet presAssocID="{788C4CCE-EDAC-5B4E-A28B-F27E9A2E110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953343-B4A2-CE4A-9A11-2BB90D306F18}" type="pres">
      <dgm:prSet presAssocID="{0449CE1C-C250-304A-BBC5-6E78E3B0B62C}" presName="centerShape" presStyleLbl="node0" presStyleIdx="0" presStyleCnt="1" custScaleX="80883" custScaleY="83882"/>
      <dgm:spPr/>
      <dgm:t>
        <a:bodyPr/>
        <a:lstStyle/>
        <a:p>
          <a:endParaRPr lang="en-US"/>
        </a:p>
      </dgm:t>
    </dgm:pt>
    <dgm:pt modelId="{6972584C-7197-9F4E-89B8-4F3A5A668EA3}" type="pres">
      <dgm:prSet presAssocID="{9D68F6FD-2D6E-A342-9938-357D382B713F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19AF632F-BA99-4848-AEC3-455B40DC8397}" type="pres">
      <dgm:prSet presAssocID="{87D6800C-DD3A-C848-976B-CF6B0E322FA2}" presName="node" presStyleLbl="node1" presStyleIdx="0" presStyleCnt="3" custScaleX="112095" custScaleY="100241" custRadScaleRad="110957" custRadScaleInc="173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00EC59-9D96-9E45-AA56-75A9DC2B8999}" type="pres">
      <dgm:prSet presAssocID="{6FB56241-3B8F-8F40-A27B-C7C0C7C382D3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5E663010-9623-E545-8684-022BEC9CF768}" type="pres">
      <dgm:prSet presAssocID="{9AD0042D-698C-B84C-BA1B-26E9B3988CE5}" presName="node" presStyleLbl="node1" presStyleIdx="1" presStyleCnt="3" custScaleY="103701" custRadScaleRad="96191" custRadScaleInc="-46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27FB1D-266A-9E44-8AEA-F85CD8AAFAC2}" type="pres">
      <dgm:prSet presAssocID="{3C177824-BC99-BF43-8961-26D4221ADBCD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D203062A-9264-7E45-86DA-BDD7184B9123}" type="pres">
      <dgm:prSet presAssocID="{B1270378-2FEF-A14D-8A1E-EB009741EC58}" presName="node" presStyleLbl="node1" presStyleIdx="2" presStyleCnt="3" custScaleX="92591" custScaleY="87605" custRadScaleRad="117180" custRadScaleInc="-1836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AFEC25-9461-AD4C-B7A7-CEBDBD69A24C}" srcId="{0449CE1C-C250-304A-BBC5-6E78E3B0B62C}" destId="{9AD0042D-698C-B84C-BA1B-26E9B3988CE5}" srcOrd="1" destOrd="0" parTransId="{6FB56241-3B8F-8F40-A27B-C7C0C7C382D3}" sibTransId="{3E3AFB3A-3162-D14D-AFEB-EEFB647FAC71}"/>
    <dgm:cxn modelId="{1E978BD5-0334-394D-9EB3-AA2B8ED3EC3E}" type="presOf" srcId="{788C4CCE-EDAC-5B4E-A28B-F27E9A2E1100}" destId="{AA593E25-E686-EF41-80B1-D9B852E489E1}" srcOrd="0" destOrd="0" presId="urn:microsoft.com/office/officeart/2005/8/layout/radial4"/>
    <dgm:cxn modelId="{79598AC9-5D2B-8546-80EA-5168348D3C61}" type="presOf" srcId="{6FB56241-3B8F-8F40-A27B-C7C0C7C382D3}" destId="{BB00EC59-9D96-9E45-AA56-75A9DC2B8999}" srcOrd="0" destOrd="0" presId="urn:microsoft.com/office/officeart/2005/8/layout/radial4"/>
    <dgm:cxn modelId="{A250C40C-48C7-8F48-B1E6-D704C79879BC}" type="presOf" srcId="{3C177824-BC99-BF43-8961-26D4221ADBCD}" destId="{4527FB1D-266A-9E44-8AEA-F85CD8AAFAC2}" srcOrd="0" destOrd="0" presId="urn:microsoft.com/office/officeart/2005/8/layout/radial4"/>
    <dgm:cxn modelId="{50334C08-D097-9347-B901-AF7D1DEE9126}" type="presOf" srcId="{B1270378-2FEF-A14D-8A1E-EB009741EC58}" destId="{D203062A-9264-7E45-86DA-BDD7184B9123}" srcOrd="0" destOrd="0" presId="urn:microsoft.com/office/officeart/2005/8/layout/radial4"/>
    <dgm:cxn modelId="{AAA5ACF8-495C-E04F-8B6A-D86A903681CA}" type="presOf" srcId="{9D68F6FD-2D6E-A342-9938-357D382B713F}" destId="{6972584C-7197-9F4E-89B8-4F3A5A668EA3}" srcOrd="0" destOrd="0" presId="urn:microsoft.com/office/officeart/2005/8/layout/radial4"/>
    <dgm:cxn modelId="{9CDC6B2E-81AE-8743-A168-98451F2C6A47}" srcId="{0449CE1C-C250-304A-BBC5-6E78E3B0B62C}" destId="{B1270378-2FEF-A14D-8A1E-EB009741EC58}" srcOrd="2" destOrd="0" parTransId="{3C177824-BC99-BF43-8961-26D4221ADBCD}" sibTransId="{61B1D4E6-A5E3-6245-AC17-9B47DE4AEECF}"/>
    <dgm:cxn modelId="{91047887-1989-0642-A4DC-3D9C5915CAF4}" srcId="{0449CE1C-C250-304A-BBC5-6E78E3B0B62C}" destId="{87D6800C-DD3A-C848-976B-CF6B0E322FA2}" srcOrd="0" destOrd="0" parTransId="{9D68F6FD-2D6E-A342-9938-357D382B713F}" sibTransId="{5A21A05B-28F7-8A42-8C76-04E7F0279EF5}"/>
    <dgm:cxn modelId="{891EC2BE-72BC-3944-A732-0030DAD41A1A}" type="presOf" srcId="{87D6800C-DD3A-C848-976B-CF6B0E322FA2}" destId="{19AF632F-BA99-4848-AEC3-455B40DC8397}" srcOrd="0" destOrd="0" presId="urn:microsoft.com/office/officeart/2005/8/layout/radial4"/>
    <dgm:cxn modelId="{EA500764-742B-9648-AB29-5335CE5063D0}" type="presOf" srcId="{9AD0042D-698C-B84C-BA1B-26E9B3988CE5}" destId="{5E663010-9623-E545-8684-022BEC9CF768}" srcOrd="0" destOrd="0" presId="urn:microsoft.com/office/officeart/2005/8/layout/radial4"/>
    <dgm:cxn modelId="{A6CEF5E3-8BAF-8A43-95A7-669EB071C58D}" srcId="{788C4CCE-EDAC-5B4E-A28B-F27E9A2E1100}" destId="{0449CE1C-C250-304A-BBC5-6E78E3B0B62C}" srcOrd="0" destOrd="0" parTransId="{FE850496-1331-4541-9F06-EF736A45A16A}" sibTransId="{A7A3E929-7E7B-864E-AA3C-0FB7E4E2553C}"/>
    <dgm:cxn modelId="{9A57C362-A31A-A94B-AD4B-49C4ACB964FC}" type="presOf" srcId="{0449CE1C-C250-304A-BBC5-6E78E3B0B62C}" destId="{BC953343-B4A2-CE4A-9A11-2BB90D306F18}" srcOrd="0" destOrd="0" presId="urn:microsoft.com/office/officeart/2005/8/layout/radial4"/>
    <dgm:cxn modelId="{DD909CBE-9C4A-7941-8922-FE9F94489695}" type="presParOf" srcId="{AA593E25-E686-EF41-80B1-D9B852E489E1}" destId="{BC953343-B4A2-CE4A-9A11-2BB90D306F18}" srcOrd="0" destOrd="0" presId="urn:microsoft.com/office/officeart/2005/8/layout/radial4"/>
    <dgm:cxn modelId="{39F307D1-55ED-9443-B5A8-3342C351376F}" type="presParOf" srcId="{AA593E25-E686-EF41-80B1-D9B852E489E1}" destId="{6972584C-7197-9F4E-89B8-4F3A5A668EA3}" srcOrd="1" destOrd="0" presId="urn:microsoft.com/office/officeart/2005/8/layout/radial4"/>
    <dgm:cxn modelId="{B1277B03-2645-E540-8D91-3F7F487736A1}" type="presParOf" srcId="{AA593E25-E686-EF41-80B1-D9B852E489E1}" destId="{19AF632F-BA99-4848-AEC3-455B40DC8397}" srcOrd="2" destOrd="0" presId="urn:microsoft.com/office/officeart/2005/8/layout/radial4"/>
    <dgm:cxn modelId="{D17A7C80-19B2-524B-8113-E4C091882A14}" type="presParOf" srcId="{AA593E25-E686-EF41-80B1-D9B852E489E1}" destId="{BB00EC59-9D96-9E45-AA56-75A9DC2B8999}" srcOrd="3" destOrd="0" presId="urn:microsoft.com/office/officeart/2005/8/layout/radial4"/>
    <dgm:cxn modelId="{8FD5F780-0657-3243-892F-DDF6542080CD}" type="presParOf" srcId="{AA593E25-E686-EF41-80B1-D9B852E489E1}" destId="{5E663010-9623-E545-8684-022BEC9CF768}" srcOrd="4" destOrd="0" presId="urn:microsoft.com/office/officeart/2005/8/layout/radial4"/>
    <dgm:cxn modelId="{8DC25AAC-A133-FD45-AE82-40585D445CCA}" type="presParOf" srcId="{AA593E25-E686-EF41-80B1-D9B852E489E1}" destId="{4527FB1D-266A-9E44-8AEA-F85CD8AAFAC2}" srcOrd="5" destOrd="0" presId="urn:microsoft.com/office/officeart/2005/8/layout/radial4"/>
    <dgm:cxn modelId="{E2279F79-9E9B-C44B-AD44-0ADB8B960156}" type="presParOf" srcId="{AA593E25-E686-EF41-80B1-D9B852E489E1}" destId="{D203062A-9264-7E45-86DA-BDD7184B912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53343-B4A2-CE4A-9A11-2BB90D306F18}">
      <dsp:nvSpPr>
        <dsp:cNvPr id="0" name=""/>
        <dsp:cNvSpPr/>
      </dsp:nvSpPr>
      <dsp:spPr>
        <a:xfrm>
          <a:off x="3890965" y="3657170"/>
          <a:ext cx="2106852" cy="21849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Stay ahead of the curve</a:t>
          </a:r>
          <a:endParaRPr lang="en-US" sz="2900" kern="1200" dirty="0"/>
        </a:p>
      </dsp:txBody>
      <dsp:txXfrm>
        <a:off x="4199506" y="3977152"/>
        <a:ext cx="1489770" cy="1545007"/>
      </dsp:txXfrm>
    </dsp:sp>
    <dsp:sp modelId="{6972584C-7197-9F4E-89B8-4F3A5A668EA3}">
      <dsp:nvSpPr>
        <dsp:cNvPr id="0" name=""/>
        <dsp:cNvSpPr/>
      </dsp:nvSpPr>
      <dsp:spPr>
        <a:xfrm rot="19144560">
          <a:off x="5533448" y="2653460"/>
          <a:ext cx="2801330" cy="74237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AF632F-BA99-4848-AEC3-455B40DC8397}">
      <dsp:nvSpPr>
        <dsp:cNvPr id="0" name=""/>
        <dsp:cNvSpPr/>
      </dsp:nvSpPr>
      <dsp:spPr>
        <a:xfrm>
          <a:off x="6605489" y="1114914"/>
          <a:ext cx="2773874" cy="19844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smtClean="0"/>
            <a:t>Co-Operate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Global Science Collaborations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Leverage Existing Resources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Citizen Science</a:t>
          </a:r>
        </a:p>
      </dsp:txBody>
      <dsp:txXfrm>
        <a:off x="6663611" y="1173036"/>
        <a:ext cx="2657630" cy="1868186"/>
      </dsp:txXfrm>
    </dsp:sp>
    <dsp:sp modelId="{BB00EC59-9D96-9E45-AA56-75A9DC2B8999}">
      <dsp:nvSpPr>
        <dsp:cNvPr id="0" name=""/>
        <dsp:cNvSpPr/>
      </dsp:nvSpPr>
      <dsp:spPr>
        <a:xfrm rot="16034328">
          <a:off x="3694389" y="2020287"/>
          <a:ext cx="2272539" cy="74237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663010-9623-E545-8684-022BEC9CF768}">
      <dsp:nvSpPr>
        <dsp:cNvPr id="0" name=""/>
        <dsp:cNvSpPr/>
      </dsp:nvSpPr>
      <dsp:spPr>
        <a:xfrm>
          <a:off x="3538633" y="230059"/>
          <a:ext cx="2474574" cy="205292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smtClean="0"/>
            <a:t>Saturate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Higher sensitivity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Wider Field of View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Wider Bandwidth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High Time Resolution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Powerful Computing</a:t>
          </a:r>
          <a:endParaRPr lang="en-US" sz="1600" kern="1200" dirty="0"/>
        </a:p>
      </dsp:txBody>
      <dsp:txXfrm>
        <a:off x="3598761" y="290187"/>
        <a:ext cx="2354318" cy="1932670"/>
      </dsp:txXfrm>
    </dsp:sp>
    <dsp:sp modelId="{4527FB1D-266A-9E44-8AEA-F85CD8AAFAC2}">
      <dsp:nvSpPr>
        <dsp:cNvPr id="0" name=""/>
        <dsp:cNvSpPr/>
      </dsp:nvSpPr>
      <dsp:spPr>
        <a:xfrm rot="12887304">
          <a:off x="1175778" y="2808989"/>
          <a:ext cx="3018903" cy="742372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03062A-9264-7E45-86DA-BDD7184B9123}">
      <dsp:nvSpPr>
        <dsp:cNvPr id="0" name=""/>
        <dsp:cNvSpPr/>
      </dsp:nvSpPr>
      <dsp:spPr>
        <a:xfrm>
          <a:off x="299953" y="1451821"/>
          <a:ext cx="2291233" cy="17342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smtClean="0">
              <a:solidFill>
                <a:schemeClr val="bg1"/>
              </a:solidFill>
              <a:latin typeface="+mj-lt"/>
            </a:rPr>
            <a:t>Innovate</a:t>
          </a:r>
          <a:r>
            <a:rPr lang="en-US" sz="1600" kern="1200" dirty="0" smtClean="0"/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Smart Receivers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Intelligent Software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Clever Array Design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RFI Excision/nulling</a:t>
          </a:r>
        </a:p>
      </dsp:txBody>
      <dsp:txXfrm>
        <a:off x="350748" y="1502616"/>
        <a:ext cx="2189643" cy="1632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3F3AE43-4B8B-42E2-AD8D-8893E6575599}" type="datetimeFigureOut">
              <a:rPr lang="en-US"/>
              <a:pPr>
                <a:defRPr/>
              </a:pPr>
              <a:t>4/22/2012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5623A5-B868-4679-8144-13E280634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69BDDD4-07A3-49C3-8D04-6377578ADC4E}" type="datetimeFigureOut">
              <a:rPr lang="en-US"/>
              <a:pPr>
                <a:defRPr/>
              </a:pPr>
              <a:t>4/22/2012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48E5230-3F12-4A60-B83A-70DD9883D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042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0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213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18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27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95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19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86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4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70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44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48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24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27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85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378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30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C56BAD-7C42-A543-A0E6-0419B2605A4E}" type="slidenum">
              <a:rPr lang="en-AU" sz="1200"/>
              <a:pPr eaLnBrk="1" hangingPunct="1"/>
              <a:t>24</a:t>
            </a:fld>
            <a:endParaRPr lang="en-AU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SKA central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supercomputer will require the power of 1 billion desktop PCs. Such a computer does not exist currently, but increases in processing power should put us in the right place by 2020!</a:t>
            </a: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Data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speeds of 100 terabits per second</a:t>
            </a:r>
          </a:p>
          <a:p>
            <a:pPr eaLnBrk="1" hangingPunct="1"/>
            <a:r>
              <a:rPr lang="en-US" baseline="0" dirty="0" smtClean="0">
                <a:ea typeface="ＭＳ Ｐゴシック" charset="0"/>
                <a:cs typeface="ＭＳ Ｐゴシック" charset="0"/>
              </a:rPr>
              <a:t>A supercomputer running at a billion billion calculations per second</a:t>
            </a:r>
          </a:p>
          <a:p>
            <a:pPr eaLnBrk="1" hangingPunct="1"/>
            <a:r>
              <a:rPr lang="en-US" baseline="0" dirty="0" smtClean="0">
                <a:ea typeface="ＭＳ Ｐゴシック" charset="0"/>
                <a:cs typeface="ＭＳ Ｐゴシック" charset="0"/>
              </a:rPr>
              <a:t>Generating around 5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exabytes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of data per day.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53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34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13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20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83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09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45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13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1622" y="5500320"/>
            <a:ext cx="9935233" cy="1357681"/>
            <a:chOff x="1497" y="5500319"/>
            <a:chExt cx="9170984" cy="1357681"/>
          </a:xfrm>
        </p:grpSpPr>
        <p:sp>
          <p:nvSpPr>
            <p:cNvPr id="2" name="Rectangle 1"/>
            <p:cNvSpPr/>
            <p:nvPr userDrawn="1"/>
          </p:nvSpPr>
          <p:spPr>
            <a:xfrm>
              <a:off x="1497" y="5940320"/>
              <a:ext cx="9158377" cy="9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5" name="Freeform 7"/>
            <p:cNvSpPr>
              <a:spLocks noEditPoints="1"/>
            </p:cNvSpPr>
            <p:nvPr userDrawn="1"/>
          </p:nvSpPr>
          <p:spPr bwMode="auto">
            <a:xfrm>
              <a:off x="1497" y="5563679"/>
              <a:ext cx="9170984" cy="932871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6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430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7" name="Freeform 9"/>
            <p:cNvSpPr>
              <a:spLocks/>
            </p:cNvSpPr>
            <p:nvPr userDrawn="1"/>
          </p:nvSpPr>
          <p:spPr bwMode="auto">
            <a:xfrm>
              <a:off x="1497" y="5563679"/>
              <a:ext cx="7365906" cy="432734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8" name="Freeform 10"/>
            <p:cNvSpPr>
              <a:spLocks/>
            </p:cNvSpPr>
            <p:nvPr userDrawn="1"/>
          </p:nvSpPr>
          <p:spPr bwMode="auto">
            <a:xfrm>
              <a:off x="7367402" y="5563679"/>
              <a:ext cx="1805078" cy="869511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10" name="Picture 78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2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3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4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6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8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9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0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1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2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3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4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5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9" name="Text Placeholder 8"/>
          <p:cNvSpPr>
            <a:spLocks noGrp="1"/>
          </p:cNvSpPr>
          <p:nvPr userDrawn="1">
            <p:ph type="body" sz="quarter" idx="13"/>
          </p:nvPr>
        </p:nvSpPr>
        <p:spPr>
          <a:xfrm>
            <a:off x="390001" y="4267725"/>
            <a:ext cx="8714185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90000" y="5625959"/>
            <a:ext cx="5148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5"/>
          <p:cNvSpPr>
            <a:spLocks noGrp="1"/>
          </p:cNvSpPr>
          <p:nvPr userDrawn="1">
            <p:ph type="title"/>
          </p:nvPr>
        </p:nvSpPr>
        <p:spPr>
          <a:xfrm>
            <a:off x="390001" y="3122613"/>
            <a:ext cx="8714185" cy="1080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413139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393" y="1276350"/>
            <a:ext cx="4485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70393" y="1276350"/>
            <a:ext cx="4485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0393" y="270000"/>
            <a:ext cx="9165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390393" y="1933250"/>
            <a:ext cx="4485000" cy="390240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5070393" y="1933250"/>
            <a:ext cx="4485000" cy="390240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393" y="1273375"/>
            <a:ext cx="2925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14848" y="1273375"/>
            <a:ext cx="2925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639304" y="1273375"/>
            <a:ext cx="2925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0393" y="270000"/>
            <a:ext cx="9165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90393" y="1921375"/>
            <a:ext cx="2925000" cy="3914275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3514848" y="1921375"/>
            <a:ext cx="2925000" cy="3914275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6639304" y="1921375"/>
            <a:ext cx="2925000" cy="3914275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00" y="1276350"/>
            <a:ext cx="9165000" cy="4555650"/>
          </a:xfrm>
        </p:spPr>
        <p:txBody>
          <a:bodyPr numCol="2" spcCol="360000"/>
          <a:lstStyle>
            <a:lvl2pPr marL="252000" indent="-250825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0393" y="270000"/>
            <a:ext cx="9165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00" y="1276350"/>
            <a:ext cx="9165000" cy="4555650"/>
          </a:xfrm>
        </p:spPr>
        <p:txBody>
          <a:bodyPr numCol="3" spcCol="360000"/>
          <a:lstStyle>
            <a:lvl2pPr marL="252000" indent="-250825">
              <a:defRPr/>
            </a:lvl2pPr>
            <a:lvl5pPr>
              <a:buClr>
                <a:srgbClr val="4F4C4D"/>
              </a:buClr>
              <a:defRPr>
                <a:solidFill>
                  <a:srgbClr val="48464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0393" y="270000"/>
            <a:ext cx="9165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00" y="1276350"/>
            <a:ext cx="9165000" cy="4555650"/>
          </a:xfrm>
        </p:spPr>
        <p:txBody>
          <a:bodyPr/>
          <a:lstStyle>
            <a:lvl1pPr marL="378000" indent="-378000">
              <a:buFont typeface="+mj-lt"/>
              <a:buAutoNum type="arabicPeriod"/>
              <a:defRPr/>
            </a:lvl1pPr>
            <a:lvl2pPr marL="630000" indent="-250825">
              <a:defRPr/>
            </a:lvl2pPr>
            <a:lvl3pPr marL="756000">
              <a:defRPr/>
            </a:lvl3pPr>
            <a:lvl4pPr marL="1008000">
              <a:defRPr/>
            </a:lvl4pPr>
            <a:lvl5pPr marL="1260000">
              <a:buClr>
                <a:srgbClr val="4F4C4D"/>
              </a:buClr>
              <a:defRPr>
                <a:solidFill>
                  <a:srgbClr val="4F4C4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0393" y="270000"/>
            <a:ext cx="9165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00" y="1276350"/>
            <a:ext cx="9165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0393" y="270000"/>
            <a:ext cx="9165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90393" y="1276350"/>
            <a:ext cx="9165000" cy="455930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0393" y="270000"/>
            <a:ext cx="9165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-8599" y="6056314"/>
            <a:ext cx="9924918" cy="801687"/>
            <a:chOff x="-7938" y="6056313"/>
            <a:chExt cx="9161463" cy="801687"/>
          </a:xfrm>
        </p:grpSpPr>
        <p:sp>
          <p:nvSpPr>
            <p:cNvPr id="3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grpSp>
          <p:nvGrpSpPr>
            <p:cNvPr id="6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7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1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12" name="Picture 78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90000" y="1276350"/>
            <a:ext cx="8100219" cy="4559301"/>
          </a:xfrm>
        </p:spPr>
        <p:txBody>
          <a:bodyPr/>
          <a:lstStyle>
            <a:lvl1pPr>
              <a:spcAft>
                <a:spcPts val="0"/>
              </a:spcAft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3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0393" y="270000"/>
            <a:ext cx="9165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0000" y="3123776"/>
            <a:ext cx="8712600" cy="10800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AU" sz="44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90001" y="4268888"/>
            <a:ext cx="8714185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-29236" y="357188"/>
            <a:ext cx="9966091" cy="6500812"/>
            <a:chOff x="-26988" y="357188"/>
            <a:chExt cx="9199469" cy="6500812"/>
          </a:xfrm>
        </p:grpSpPr>
        <p:grpSp>
          <p:nvGrpSpPr>
            <p:cNvPr id="25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26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7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8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9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0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1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grpSp>
          <p:nvGrpSpPr>
            <p:cNvPr id="38" name="Group 37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79" name="Rectangle 78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42" name="Group 4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80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81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82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83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</p:grpSp>
          <p:pic>
            <p:nvPicPr>
              <p:cNvPr id="84" name="Picture 78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3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4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5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6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7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8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9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0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1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2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3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4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5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</p:grpSp>
      <p:sp>
        <p:nvSpPr>
          <p:cNvPr id="5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90000" y="5625959"/>
            <a:ext cx="5148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5130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90000" y="2866540"/>
            <a:ext cx="8092013" cy="7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5000"/>
              </a:lnSpc>
              <a:spcAft>
                <a:spcPts val="0"/>
              </a:spcAft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90000" y="3712540"/>
            <a:ext cx="3003000" cy="153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Aft>
                <a:spcPts val="567"/>
              </a:spcAft>
              <a:buNone/>
              <a:defRPr sz="1600">
                <a:solidFill>
                  <a:srgbClr val="FFFFFF"/>
                </a:solidFill>
              </a:defRPr>
            </a:lvl2pPr>
            <a:lvl3pPr marL="266700" indent="-266700">
              <a:lnSpc>
                <a:spcPct val="90000"/>
              </a:lnSpc>
              <a:spcAft>
                <a:spcPts val="0"/>
              </a:spcAft>
              <a:buNone/>
              <a:tabLst>
                <a:tab pos="266700" algn="l"/>
              </a:tabLst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3900000" y="3712540"/>
            <a:ext cx="3003000" cy="1530000"/>
          </a:xfrm>
        </p:spPr>
        <p:txBody>
          <a:bodyPr>
            <a:noAutofit/>
          </a:bodyPr>
          <a:lstStyle>
            <a:lvl1pPr marL="271463" indent="-271463">
              <a:lnSpc>
                <a:spcPct val="90000"/>
              </a:lnSpc>
              <a:spcAft>
                <a:spcPts val="0"/>
              </a:spcAft>
              <a:tabLst>
                <a:tab pos="355600" algn="l"/>
              </a:tabLst>
              <a:defRPr sz="1600" b="1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Aft>
                <a:spcPts val="567"/>
              </a:spcAft>
              <a:buNone/>
              <a:defRPr sz="1600">
                <a:solidFill>
                  <a:srgbClr val="FFFFFF"/>
                </a:solidFill>
              </a:defRPr>
            </a:lvl2pPr>
            <a:lvl3pPr marL="271463" indent="-271463">
              <a:lnSpc>
                <a:spcPct val="90000"/>
              </a:lnSpc>
              <a:spcAft>
                <a:spcPts val="0"/>
              </a:spcAft>
              <a:buNone/>
              <a:tabLst>
                <a:tab pos="271463" algn="l"/>
              </a:tabLst>
              <a:defRPr lang="en-AU" sz="16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659" y="5500319"/>
            <a:ext cx="9931797" cy="996950"/>
            <a:chOff x="608" y="5500319"/>
            <a:chExt cx="9167813" cy="996950"/>
          </a:xfrm>
        </p:grpSpPr>
        <p:grpSp>
          <p:nvGrpSpPr>
            <p:cNvPr id="62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63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4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5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80" name="Picture 78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1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82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3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4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5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6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7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8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9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0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1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2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3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94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90000" y="5625959"/>
            <a:ext cx="5148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5256" y="1385888"/>
            <a:ext cx="3895328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5683" y="1385888"/>
            <a:ext cx="3895329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AU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60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90001" y="4267725"/>
            <a:ext cx="8714185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5"/>
          <p:cNvSpPr>
            <a:spLocks noGrp="1"/>
          </p:cNvSpPr>
          <p:nvPr>
            <p:ph type="title"/>
          </p:nvPr>
        </p:nvSpPr>
        <p:spPr>
          <a:xfrm>
            <a:off x="390001" y="3122613"/>
            <a:ext cx="8714185" cy="1080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 smtClean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659" y="5500319"/>
            <a:ext cx="9931797" cy="996950"/>
            <a:chOff x="608" y="5500319"/>
            <a:chExt cx="9167813" cy="996950"/>
          </a:xfrm>
        </p:grpSpPr>
        <p:grpSp>
          <p:nvGrpSpPr>
            <p:cNvPr id="2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25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5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6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23" name="Picture 78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2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53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8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1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2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3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4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6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90000" y="5625959"/>
            <a:ext cx="5148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0000" y="3122613"/>
            <a:ext cx="8712600" cy="10800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AU" sz="44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90001" y="4267725"/>
            <a:ext cx="8714185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90000" y="5625959"/>
            <a:ext cx="5148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-29236" y="357189"/>
            <a:ext cx="9961693" cy="6140081"/>
            <a:chOff x="-26988" y="357188"/>
            <a:chExt cx="9195409" cy="6140081"/>
          </a:xfrm>
        </p:grpSpPr>
        <p:grpSp>
          <p:nvGrpSpPr>
            <p:cNvPr id="36" name="Group 35"/>
            <p:cNvGrpSpPr/>
            <p:nvPr userDrawn="1"/>
          </p:nvGrpSpPr>
          <p:grpSpPr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57" name="Group 22"/>
              <p:cNvGrpSpPr>
                <a:grpSpLocks/>
              </p:cNvGrpSpPr>
              <p:nvPr userDrawn="1"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58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7938" y="5668963"/>
                  <a:ext cx="9167813" cy="99695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9" name="Freeform 24"/>
                <p:cNvSpPr>
                  <a:spLocks/>
                </p:cNvSpPr>
                <p:nvPr userDrawn="1"/>
              </p:nvSpPr>
              <p:spPr bwMode="auto">
                <a:xfrm>
                  <a:off x="-7938" y="5732463"/>
                  <a:ext cx="7362826" cy="433387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0" name="Freeform 25"/>
                <p:cNvSpPr>
                  <a:spLocks/>
                </p:cNvSpPr>
                <p:nvPr userDrawn="1"/>
              </p:nvSpPr>
              <p:spPr bwMode="auto">
                <a:xfrm>
                  <a:off x="7354888" y="5732463"/>
                  <a:ext cx="1804987" cy="869950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  <p:pic>
            <p:nvPicPr>
              <p:cNvPr id="62" name="Picture 78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3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64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5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6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7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8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9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70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71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72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73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74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75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  <p:grpSp>
          <p:nvGrpSpPr>
            <p:cNvPr id="95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96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7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8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9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0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1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2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3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4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5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6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7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0393" y="270000"/>
            <a:ext cx="9165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28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90394" y="1276350"/>
            <a:ext cx="9164769" cy="4559300"/>
          </a:xfrm>
        </p:spPr>
        <p:txBody>
          <a:bodyPr>
            <a:noAutofit/>
          </a:bodyPr>
          <a:lstStyle>
            <a:lvl1pPr marL="378000" indent="-378000">
              <a:buFont typeface="+mj-lt"/>
              <a:buAutoNum type="arabicPeriod"/>
              <a:defRPr/>
            </a:lvl1pPr>
            <a:lvl2pPr marL="648000" indent="-270000">
              <a:defRPr/>
            </a:lvl2pPr>
            <a:lvl3pPr marL="648000" indent="-270000">
              <a:defRPr/>
            </a:lvl3pPr>
            <a:lvl4pPr marL="648000" indent="-270000">
              <a:defRPr/>
            </a:lvl4pPr>
            <a:lvl5pPr marL="648000" indent="-270000">
              <a:defRPr/>
            </a:lvl5pPr>
            <a:lvl6pPr marL="648000" indent="-270000">
              <a:defRPr/>
            </a:lvl6pPr>
            <a:lvl7pPr marL="648000" indent="-270000">
              <a:defRPr/>
            </a:lvl7pPr>
            <a:lvl8pPr marL="648000" indent="-270000">
              <a:defRPr/>
            </a:lvl8pPr>
            <a:lvl9pPr marL="648000" indent="-2700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00" y="1276350"/>
            <a:ext cx="9165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0393" y="270000"/>
            <a:ext cx="9165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00" y="1276350"/>
            <a:ext cx="9165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0393" y="270000"/>
            <a:ext cx="9165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 baseline="0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text 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0393" y="1276350"/>
            <a:ext cx="4485000" cy="455565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0393" y="270000"/>
            <a:ext cx="9165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070393" y="1276350"/>
            <a:ext cx="4485000" cy="455565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0393" y="1276350"/>
            <a:ext cx="4485000" cy="455565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070393" y="1276350"/>
            <a:ext cx="4485000" cy="225165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70393" y="3708000"/>
            <a:ext cx="4485000" cy="212400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0393" y="270000"/>
            <a:ext cx="9165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0319" y="6051551"/>
            <a:ext cx="9933517" cy="849313"/>
            <a:chOff x="-9525" y="6051550"/>
            <a:chExt cx="9169400" cy="849313"/>
          </a:xfrm>
        </p:grpSpPr>
        <p:sp>
          <p:nvSpPr>
            <p:cNvPr id="3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10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8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3" name="Picture 78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0394" y="1276350"/>
            <a:ext cx="9164769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393" y="6516688"/>
            <a:ext cx="6629796" cy="1079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 dirty="0"/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390394" y="269875"/>
            <a:ext cx="916476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70" name="Rectangle 46"/>
          <p:cNvSpPr>
            <a:spLocks noChangeArrowheads="1"/>
          </p:cNvSpPr>
          <p:nvPr/>
        </p:nvSpPr>
        <p:spPr bwMode="auto">
          <a:xfrm>
            <a:off x="-77391" y="6365876"/>
            <a:ext cx="10093458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0" r:id="rId3"/>
    <p:sldLayoutId id="2147483671" r:id="rId4"/>
    <p:sldLayoutId id="2147483666" r:id="rId5"/>
    <p:sldLayoutId id="2147483665" r:id="rId6"/>
    <p:sldLayoutId id="2147483664" r:id="rId7"/>
    <p:sldLayoutId id="2147483663" r:id="rId8"/>
    <p:sldLayoutId id="2147483662" r:id="rId9"/>
    <p:sldLayoutId id="2147483661" r:id="rId10"/>
    <p:sldLayoutId id="2147483660" r:id="rId11"/>
    <p:sldLayoutId id="2147483659" r:id="rId12"/>
    <p:sldLayoutId id="2147483658" r:id="rId13"/>
    <p:sldLayoutId id="2147483657" r:id="rId14"/>
    <p:sldLayoutId id="2147483656" r:id="rId15"/>
    <p:sldLayoutId id="2147483655" r:id="rId16"/>
    <p:sldLayoutId id="2147483672" r:id="rId17"/>
    <p:sldLayoutId id="2147483654" r:id="rId18"/>
    <p:sldLayoutId id="2147483653" r:id="rId19"/>
    <p:sldLayoutId id="2147483673" r:id="rId20"/>
    <p:sldLayoutId id="2147483676" r:id="rId2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pitchFamily="34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pitchFamily="34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pitchFamily="34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pitchFamily="34" charset="0"/>
        </a:defRPr>
      </a:lvl5pPr>
      <a:lvl6pPr marL="4572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6pPr>
      <a:lvl7pPr marL="9144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7pPr>
      <a:lvl8pPr marL="13716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8pPr>
      <a:lvl9pPr marL="18288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9pPr>
    </p:titleStyle>
    <p:bodyStyle>
      <a:lvl1pPr algn="l" defTabSz="457200" rtl="0" eaLnBrk="1" fontAlgn="base" hangingPunct="1">
        <a:lnSpc>
          <a:spcPct val="90000"/>
        </a:lnSpc>
        <a:spcBef>
          <a:spcPts val="600"/>
        </a:spcBef>
        <a:spcAft>
          <a:spcPts val="563"/>
        </a:spcAft>
        <a:buFont typeface="Arial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50825" indent="-250825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Font typeface="Symbol" pitchFamily="18" charset="2"/>
        <a:buChar char="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3238" indent="-250825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Clr>
          <a:srgbClr val="484647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5650" indent="-250825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Clr>
          <a:srgbClr val="484647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Clr>
          <a:schemeClr val="accent2"/>
        </a:buClr>
        <a:buFont typeface="Arial" pitchFamily="34" charset="0"/>
        <a:buChar char="•"/>
        <a:defRPr sz="1800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7pPr>
      <a:lvl8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8pPr>
      <a:lvl9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 descr="ppt_example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3133725"/>
          </a:xfrm>
          <a:prstGeom prst="rect">
            <a:avLst/>
          </a:prstGeom>
          <a:noFill/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eaLnBrk="1" fontAlgn="auto" hangingPunct="1">
              <a:spcBef>
                <a:spcPts val="0"/>
              </a:spcBef>
              <a:spcAft>
                <a:spcPts val="567"/>
              </a:spcAft>
              <a:buFont typeface="Arial"/>
              <a:buNone/>
              <a:defRPr/>
            </a:pPr>
            <a:r>
              <a:rPr lang="en-AU" dirty="0" smtClean="0"/>
              <a:t>What we learned from the Square Kilometre Array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Radio Astronomy in 2049</a:t>
            </a:r>
            <a:endParaRPr lang="en-AU" dirty="0"/>
          </a:p>
        </p:txBody>
      </p:sp>
      <p:sp>
        <p:nvSpPr>
          <p:cNvPr id="22533" name="Footer Placeholder 2"/>
          <p:cNvSpPr txBox="1">
            <a:spLocks/>
          </p:cNvSpPr>
          <p:nvPr/>
        </p:nvSpPr>
        <p:spPr bwMode="auto">
          <a:xfrm>
            <a:off x="390394" y="4700965"/>
            <a:ext cx="871246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600" b="1" dirty="0" err="1" smtClean="0">
                <a:solidFill>
                  <a:schemeClr val="bg1"/>
                </a:solidFill>
                <a:latin typeface="Calibri" pitchFamily="34" charset="0"/>
              </a:rPr>
              <a:t>Dr.</a:t>
            </a:r>
            <a:r>
              <a:rPr lang="en-AU" sz="1600" b="1" dirty="0" smtClean="0">
                <a:solidFill>
                  <a:schemeClr val="bg1"/>
                </a:solidFill>
                <a:latin typeface="Calibri" pitchFamily="34" charset="0"/>
              </a:rPr>
              <a:t> Lisa Harvey-Smith </a:t>
            </a:r>
            <a:r>
              <a:rPr lang="en-AU" sz="1600" dirty="0" smtClean="0">
                <a:solidFill>
                  <a:schemeClr val="bg1"/>
                </a:solidFill>
                <a:latin typeface="Calibri" pitchFamily="34" charset="0"/>
              </a:rPr>
              <a:t>| CSIRO Square Kilometre Array Project Scientist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534" name="Footer Placeholder 2"/>
          <p:cNvSpPr txBox="1">
            <a:spLocks/>
          </p:cNvSpPr>
          <p:nvPr/>
        </p:nvSpPr>
        <p:spPr bwMode="auto">
          <a:xfrm>
            <a:off x="392113" y="4962902"/>
            <a:ext cx="871246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600" dirty="0" smtClean="0">
                <a:solidFill>
                  <a:schemeClr val="bg1"/>
                </a:solidFill>
                <a:latin typeface="Calibri" pitchFamily="34" charset="0"/>
              </a:rPr>
              <a:t>20</a:t>
            </a:r>
            <a:r>
              <a:rPr lang="en-AU" sz="1600" baseline="30000" dirty="0" smtClean="0">
                <a:solidFill>
                  <a:schemeClr val="bg1"/>
                </a:solidFill>
                <a:latin typeface="Calibri" pitchFamily="34" charset="0"/>
              </a:rPr>
              <a:t>th</a:t>
            </a:r>
            <a:r>
              <a:rPr lang="en-AU" sz="1600" dirty="0" smtClean="0">
                <a:solidFill>
                  <a:schemeClr val="bg1"/>
                </a:solidFill>
                <a:latin typeface="Calibri" pitchFamily="34" charset="0"/>
              </a:rPr>
              <a:t> April 2012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 smtClean="0"/>
              <a:t>ASTRONONY &amp; SPACE SCIENCE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" b="43547"/>
          <a:stretch/>
        </p:blipFill>
        <p:spPr>
          <a:xfrm>
            <a:off x="0" y="-12700"/>
            <a:ext cx="9906000" cy="3146426"/>
          </a:xfrm>
          <a:prstGeom prst="rect">
            <a:avLst/>
          </a:prstGeom>
        </p:spPr>
      </p:pic>
      <p:sp>
        <p:nvSpPr>
          <p:cNvPr id="5" name="Round Same Side Corner Rectangle 4"/>
          <p:cNvSpPr/>
          <p:nvPr/>
        </p:nvSpPr>
        <p:spPr>
          <a:xfrm>
            <a:off x="3926760" y="1567913"/>
            <a:ext cx="622062" cy="414655"/>
          </a:xfrm>
          <a:prstGeom prst="round2Same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42" b="100000" l="13750" r="93125">
                        <a14:foregroundMark x1="82500" y1="18027" x2="82500" y2="18027"/>
                        <a14:backgroundMark x1="74063" y1="68707" x2="74063" y2="68707"/>
                        <a14:backgroundMark x1="85625" y1="54422" x2="85625" y2="54422"/>
                      </a14:backgroundRemoval>
                    </a14:imgEffect>
                  </a14:imgLayer>
                </a14:imgProps>
              </a:ext>
            </a:extLst>
          </a:blip>
          <a:srcRect l="4316"/>
          <a:stretch/>
        </p:blipFill>
        <p:spPr>
          <a:xfrm>
            <a:off x="3266479" y="-63988"/>
            <a:ext cx="1775930" cy="1705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781" y1="43765" x2="25781" y2="43765"/>
                        <a14:foregroundMark x1="12031" y1="78824" x2="12031" y2="78824"/>
                        <a14:foregroundMark x1="17969" y1="90588" x2="17969" y2="90588"/>
                        <a14:foregroundMark x1="7656" y1="62118" x2="7656" y2="62118"/>
                        <a14:backgroundMark x1="12500" y1="72941" x2="12500" y2="72941"/>
                        <a14:backgroundMark x1="17969" y1="81882" x2="17969" y2="81882"/>
                        <a14:backgroundMark x1="22813" y1="93412" x2="22813" y2="93412"/>
                        <a14:backgroundMark x1="28125" y1="86118" x2="28125" y2="86118"/>
                        <a14:backgroundMark x1="22344" y1="77412" x2="22344" y2="77412"/>
                        <a14:backgroundMark x1="31563" y1="83294" x2="31563" y2="83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9385" y="1366038"/>
            <a:ext cx="2661932" cy="1767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0" r="89647">
                        <a14:foregroundMark x1="28000" y1="69688" x2="28000" y2="69688"/>
                        <a14:foregroundMark x1="38353" y1="39531" x2="38353" y2="39531"/>
                        <a14:foregroundMark x1="10824" y1="29688" x2="10824" y2="29688"/>
                        <a14:backgroundMark x1="3765" y1="39063" x2="3765" y2="39063"/>
                      </a14:backgroundRemoval>
                    </a14:imgEffect>
                  </a14:imgLayer>
                </a14:imgProps>
              </a:ext>
            </a:extLst>
          </a:blip>
          <a:srcRect b="16530"/>
          <a:stretch/>
        </p:blipFill>
        <p:spPr>
          <a:xfrm>
            <a:off x="2748631" y="945703"/>
            <a:ext cx="1739267" cy="21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0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30" y="0"/>
            <a:ext cx="9906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AU" b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450" y="6134101"/>
            <a:ext cx="53045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Image: Horizon Power’s 1.1 MW Solar-Diesel hybrid power station at Marble Bar, Australia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90393" y="360944"/>
            <a:ext cx="9165000" cy="9000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563"/>
              </a:spcAft>
              <a:buFont typeface="Arial" charset="0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0825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Font typeface="Symbol" pitchFamily="18" charset="2"/>
              <a:buChar char="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3238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5650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chemeClr val="accent2"/>
              </a:buClr>
              <a:buFont typeface="Arial" pitchFamily="34" charset="0"/>
              <a:buChar char="•"/>
              <a:defRPr sz="18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solidFill>
                  <a:srgbClr val="005F7F"/>
                </a:solidFill>
                <a:latin typeface="+mj-lt"/>
              </a:rPr>
              <a:t>Power Consumption: The Golden Bullet</a:t>
            </a:r>
            <a:endParaRPr lang="en-US" sz="3600" dirty="0">
              <a:solidFill>
                <a:srgbClr val="005F7F"/>
              </a:solidFill>
              <a:latin typeface="+mj-lt"/>
            </a:endParaRPr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505424" y="1203913"/>
            <a:ext cx="9178973" cy="4828878"/>
          </a:xfrm>
        </p:spPr>
        <p:txBody>
          <a:bodyPr numCol="1"/>
          <a:lstStyle/>
          <a:p>
            <a:r>
              <a:rPr lang="en-US" dirty="0" smtClean="0">
                <a:solidFill>
                  <a:srgbClr val="005F7F"/>
                </a:solidFill>
              </a:rPr>
              <a:t>Reducing power consumption increases capabilities of SKA</a:t>
            </a:r>
          </a:p>
          <a:p>
            <a:r>
              <a:rPr lang="en-US" dirty="0" smtClean="0">
                <a:solidFill>
                  <a:srgbClr val="005F7F"/>
                </a:solidFill>
              </a:rPr>
              <a:t>Also enables meaningful renewable energy development. </a:t>
            </a:r>
            <a:endParaRPr lang="en-US" dirty="0">
              <a:solidFill>
                <a:srgbClr val="005F7F"/>
              </a:solidFill>
            </a:endParaRPr>
          </a:p>
          <a:p>
            <a:r>
              <a:rPr lang="en-US" dirty="0" smtClean="0">
                <a:solidFill>
                  <a:srgbClr val="005F7F"/>
                </a:solidFill>
              </a:rPr>
              <a:t>Industry       develop solutions </a:t>
            </a:r>
          </a:p>
          <a:p>
            <a:r>
              <a:rPr lang="en-US" dirty="0" smtClean="0">
                <a:solidFill>
                  <a:srgbClr val="005F7F"/>
                </a:solidFill>
              </a:rPr>
              <a:t>Radio Astronomy benefits via: 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005F7F"/>
                </a:solidFill>
              </a:rPr>
              <a:t>Access to new funding streams</a:t>
            </a:r>
            <a:endParaRPr lang="en-US" dirty="0">
              <a:solidFill>
                <a:srgbClr val="005F7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005F7F"/>
                </a:solidFill>
              </a:rPr>
              <a:t>Public / government support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005F7F"/>
                </a:solidFill>
              </a:rPr>
              <a:t>‘Doing the right thing’</a:t>
            </a:r>
          </a:p>
          <a:p>
            <a:pPr algn="ctr"/>
            <a:r>
              <a:rPr lang="en-US" b="1" dirty="0">
                <a:solidFill>
                  <a:schemeClr val="bg1">
                    <a:lumMod val="25000"/>
                  </a:schemeClr>
                </a:solidFill>
              </a:rPr>
              <a:t>By SKA</a:t>
            </a:r>
            <a:r>
              <a:rPr lang="en-US" b="1" baseline="-25000" dirty="0">
                <a:solidFill>
                  <a:schemeClr val="bg1">
                    <a:lumMod val="25000"/>
                  </a:schemeClr>
                </a:solidFill>
              </a:rPr>
              <a:t>2</a:t>
            </a:r>
            <a:r>
              <a:rPr lang="en-US" b="1" dirty="0">
                <a:solidFill>
                  <a:schemeClr val="bg1">
                    <a:lumMod val="25000"/>
                  </a:schemeClr>
                </a:solidFill>
              </a:rPr>
              <a:t> build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</a:rPr>
              <a:t>, should aim for renewable </a:t>
            </a:r>
            <a:r>
              <a:rPr lang="en-US" b="1" dirty="0">
                <a:solidFill>
                  <a:schemeClr val="bg1">
                    <a:lumMod val="25000"/>
                  </a:schemeClr>
                </a:solidFill>
              </a:rPr>
              <a:t>energy </a:t>
            </a:r>
            <a:r>
              <a:rPr lang="en-US" b="1" dirty="0" smtClean="0">
                <a:solidFill>
                  <a:schemeClr val="bg1">
                    <a:lumMod val="25000"/>
                  </a:schemeClr>
                </a:solidFill>
              </a:rPr>
              <a:t>providing </a:t>
            </a:r>
            <a:r>
              <a:rPr lang="en-US" b="1" dirty="0">
                <a:solidFill>
                  <a:schemeClr val="bg1">
                    <a:lumMod val="25000"/>
                  </a:schemeClr>
                </a:solidFill>
              </a:rPr>
              <a:t>at least 50% power and cooling needs</a:t>
            </a:r>
          </a:p>
          <a:p>
            <a:pPr marL="457200" indent="-457200">
              <a:buFont typeface="Arial"/>
              <a:buChar char="•"/>
            </a:pPr>
            <a:endParaRPr lang="en-US" dirty="0" smtClean="0">
              <a:solidFill>
                <a:srgbClr val="005F7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799287" y="2487200"/>
            <a:ext cx="357211" cy="13229"/>
          </a:xfrm>
          <a:prstGeom prst="straightConnector1">
            <a:avLst/>
          </a:prstGeom>
          <a:ln w="28575" cmpd="sng">
            <a:solidFill>
              <a:schemeClr val="bg1">
                <a:lumMod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1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24000"/>
          </a:blip>
          <a:srcRect t="5154" b="6852"/>
          <a:stretch/>
        </p:blipFill>
        <p:spPr>
          <a:xfrm>
            <a:off x="13230" y="0"/>
            <a:ext cx="991896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0393" y="1328181"/>
            <a:ext cx="9165000" cy="46065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5F7F"/>
                </a:solidFill>
              </a:rPr>
              <a:t>Wide-</a:t>
            </a:r>
            <a:r>
              <a:rPr lang="en-US" dirty="0" err="1" smtClean="0">
                <a:solidFill>
                  <a:srgbClr val="005F7F"/>
                </a:solidFill>
              </a:rPr>
              <a:t>FoV</a:t>
            </a:r>
            <a:r>
              <a:rPr lang="en-US" dirty="0" smtClean="0">
                <a:solidFill>
                  <a:srgbClr val="005F7F"/>
                </a:solidFill>
              </a:rPr>
              <a:t> SKA Pathfinders will transform time-domain astronomy.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srgbClr val="005F7F"/>
                </a:solidFill>
              </a:rPr>
              <a:t>Single freq. </a:t>
            </a:r>
            <a:r>
              <a:rPr lang="en-US" dirty="0">
                <a:solidFill>
                  <a:srgbClr val="005F7F"/>
                </a:solidFill>
              </a:rPr>
              <a:t>band </a:t>
            </a:r>
            <a:r>
              <a:rPr lang="en-US" dirty="0" smtClean="0">
                <a:solidFill>
                  <a:srgbClr val="005F7F"/>
                </a:solidFill>
              </a:rPr>
              <a:t>insufficient </a:t>
            </a:r>
            <a:r>
              <a:rPr lang="en-US" dirty="0">
                <a:solidFill>
                  <a:srgbClr val="005F7F"/>
                </a:solidFill>
              </a:rPr>
              <a:t>to </a:t>
            </a:r>
            <a:r>
              <a:rPr lang="en-US" dirty="0" smtClean="0">
                <a:solidFill>
                  <a:srgbClr val="005F7F"/>
                </a:solidFill>
              </a:rPr>
              <a:t>identify and </a:t>
            </a:r>
            <a:r>
              <a:rPr lang="en-US" dirty="0" err="1" smtClean="0">
                <a:solidFill>
                  <a:srgbClr val="005F7F"/>
                </a:solidFill>
              </a:rPr>
              <a:t>localise</a:t>
            </a:r>
            <a:r>
              <a:rPr lang="en-US" dirty="0" smtClean="0">
                <a:solidFill>
                  <a:srgbClr val="005F7F"/>
                </a:solidFill>
              </a:rPr>
              <a:t> transient sources</a:t>
            </a:r>
            <a:r>
              <a:rPr lang="en-US" dirty="0">
                <a:solidFill>
                  <a:srgbClr val="005F7F"/>
                </a:solidFill>
              </a:rPr>
              <a:t>. </a:t>
            </a:r>
            <a:endParaRPr lang="en-US" dirty="0" smtClean="0">
              <a:solidFill>
                <a:srgbClr val="005F7F"/>
              </a:solidFill>
            </a:endParaRPr>
          </a:p>
          <a:p>
            <a:endParaRPr lang="en-US" b="1" dirty="0" smtClean="0">
              <a:solidFill>
                <a:srgbClr val="005F7F"/>
              </a:solidFill>
            </a:endParaRPr>
          </a:p>
          <a:p>
            <a:r>
              <a:rPr lang="en-US" b="1" dirty="0">
                <a:solidFill>
                  <a:srgbClr val="005F7F"/>
                </a:solidFill>
              </a:rPr>
              <a:t>	</a:t>
            </a:r>
            <a:r>
              <a:rPr lang="en-US" b="1" dirty="0" smtClean="0">
                <a:solidFill>
                  <a:srgbClr val="005F7F"/>
                </a:solidFill>
              </a:rPr>
              <a:t>	Aim to set up a </a:t>
            </a:r>
            <a:r>
              <a:rPr lang="en-US" b="1" i="1" dirty="0">
                <a:solidFill>
                  <a:srgbClr val="005F7F"/>
                </a:solidFill>
              </a:rPr>
              <a:t>m</a:t>
            </a:r>
            <a:r>
              <a:rPr lang="en-US" b="1" i="1" dirty="0" smtClean="0">
                <a:solidFill>
                  <a:srgbClr val="005F7F"/>
                </a:solidFill>
              </a:rPr>
              <a:t>ulti</a:t>
            </a:r>
            <a:r>
              <a:rPr lang="en-US" b="1" i="1" dirty="0">
                <a:solidFill>
                  <a:srgbClr val="005F7F"/>
                </a:solidFill>
              </a:rPr>
              <a:t>-wavelength </a:t>
            </a:r>
            <a:r>
              <a:rPr lang="en-US" b="1" i="1" dirty="0" smtClean="0">
                <a:solidFill>
                  <a:srgbClr val="005F7F"/>
                </a:solidFill>
              </a:rPr>
              <a:t>transient</a:t>
            </a:r>
            <a:r>
              <a:rPr lang="en-US" b="1" dirty="0" smtClean="0">
                <a:solidFill>
                  <a:srgbClr val="005F7F"/>
                </a:solidFill>
              </a:rPr>
              <a:t> </a:t>
            </a:r>
            <a:r>
              <a:rPr lang="en-US" b="1" i="1" dirty="0" smtClean="0">
                <a:solidFill>
                  <a:srgbClr val="005F7F"/>
                </a:solidFill>
              </a:rPr>
              <a:t>network</a:t>
            </a:r>
            <a:endParaRPr lang="en-US" b="1" dirty="0" smtClean="0">
              <a:solidFill>
                <a:srgbClr val="005F7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5F7F"/>
                </a:solidFill>
              </a:rPr>
              <a:t>Suitable astronomical </a:t>
            </a:r>
            <a:r>
              <a:rPr lang="en-US" dirty="0">
                <a:solidFill>
                  <a:srgbClr val="005F7F"/>
                </a:solidFill>
              </a:rPr>
              <a:t>facilities </a:t>
            </a:r>
            <a:r>
              <a:rPr lang="en-US" dirty="0" smtClean="0">
                <a:solidFill>
                  <a:srgbClr val="005F7F"/>
                </a:solidFill>
              </a:rPr>
              <a:t>set aside chunks </a:t>
            </a:r>
            <a:r>
              <a:rPr lang="en-US" dirty="0">
                <a:solidFill>
                  <a:srgbClr val="005F7F"/>
                </a:solidFill>
              </a:rPr>
              <a:t>of time to </a:t>
            </a:r>
            <a:r>
              <a:rPr lang="en-US" dirty="0" smtClean="0">
                <a:solidFill>
                  <a:srgbClr val="005F7F"/>
                </a:solidFill>
              </a:rPr>
              <a:t>monitor </a:t>
            </a:r>
            <a:r>
              <a:rPr lang="en-US" dirty="0">
                <a:solidFill>
                  <a:srgbClr val="005F7F"/>
                </a:solidFill>
              </a:rPr>
              <a:t>the same area of sky </a:t>
            </a:r>
            <a:r>
              <a:rPr lang="en-US" dirty="0" smtClean="0">
                <a:solidFill>
                  <a:srgbClr val="005F7F"/>
                </a:solidFill>
              </a:rPr>
              <a:t>at </a:t>
            </a:r>
            <a:r>
              <a:rPr lang="en-US" dirty="0">
                <a:solidFill>
                  <a:srgbClr val="005F7F"/>
                </a:solidFill>
              </a:rPr>
              <a:t>many </a:t>
            </a:r>
            <a:r>
              <a:rPr lang="en-US" dirty="0" smtClean="0">
                <a:solidFill>
                  <a:srgbClr val="005F7F"/>
                </a:solidFill>
              </a:rPr>
              <a:t>frequencies.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5F7F"/>
                </a:solidFill>
              </a:rPr>
              <a:t>Also perform rapid follow-up of predetermined types of event.</a:t>
            </a:r>
            <a:endParaRPr lang="en-US" dirty="0">
              <a:solidFill>
                <a:srgbClr val="005F7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5F7F"/>
                </a:solidFill>
              </a:rPr>
              <a:t>Allow </a:t>
            </a:r>
            <a:r>
              <a:rPr lang="en-US" dirty="0">
                <a:solidFill>
                  <a:srgbClr val="005F7F"/>
                </a:solidFill>
              </a:rPr>
              <a:t>us to </a:t>
            </a:r>
            <a:r>
              <a:rPr lang="en-US" i="1" dirty="0">
                <a:solidFill>
                  <a:srgbClr val="005F7F"/>
                </a:solidFill>
              </a:rPr>
              <a:t>really study </a:t>
            </a:r>
            <a:r>
              <a:rPr lang="en-US" dirty="0">
                <a:solidFill>
                  <a:srgbClr val="005F7F"/>
                </a:solidFill>
              </a:rPr>
              <a:t>transient sources, not just detect them.</a:t>
            </a:r>
          </a:p>
          <a:p>
            <a:endParaRPr lang="en-US" dirty="0" smtClean="0">
              <a:solidFill>
                <a:srgbClr val="005F7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0393" y="434400"/>
            <a:ext cx="9165000" cy="893782"/>
          </a:xfrm>
        </p:spPr>
        <p:txBody>
          <a:bodyPr/>
          <a:lstStyle/>
          <a:p>
            <a:r>
              <a:rPr lang="en-US" b="0" dirty="0" smtClean="0">
                <a:solidFill>
                  <a:schemeClr val="bg1">
                    <a:lumMod val="25000"/>
                  </a:schemeClr>
                </a:solidFill>
                <a:latin typeface="+mj-lt"/>
              </a:rPr>
              <a:t>Prediction: Explosion in Time-Domain Astronomy</a:t>
            </a:r>
            <a:endParaRPr lang="en-US" b="0" dirty="0">
              <a:solidFill>
                <a:schemeClr val="bg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9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99" y="3123776"/>
            <a:ext cx="9267937" cy="1080000"/>
          </a:xfrm>
        </p:spPr>
        <p:txBody>
          <a:bodyPr/>
          <a:lstStyle/>
          <a:p>
            <a:r>
              <a:rPr lang="en-US" dirty="0" smtClean="0"/>
              <a:t>SKA Computing: Can we cope?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43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6298" b="6298"/>
          <a:stretch>
            <a:fillRect/>
          </a:stretch>
        </p:blipFill>
        <p:spPr>
          <a:xfrm>
            <a:off x="449821" y="989245"/>
            <a:ext cx="6013237" cy="4966696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03353" y="347748"/>
            <a:ext cx="9165000" cy="900000"/>
          </a:xfrm>
        </p:spPr>
        <p:txBody>
          <a:bodyPr/>
          <a:lstStyle/>
          <a:p>
            <a:r>
              <a:rPr lang="en-US" b="0" dirty="0" smtClean="0">
                <a:solidFill>
                  <a:srgbClr val="005F7F"/>
                </a:solidFill>
              </a:rPr>
              <a:t>How much Moore will we get?</a:t>
            </a:r>
            <a:endParaRPr lang="en-US" b="0" dirty="0">
              <a:solidFill>
                <a:srgbClr val="005F7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06087" y="896635"/>
            <a:ext cx="25401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 single-atom transistor</a:t>
            </a:r>
          </a:p>
          <a:p>
            <a:r>
              <a:rPr lang="en-US" sz="1600" dirty="0" err="1" smtClean="0"/>
              <a:t>Fuechsle</a:t>
            </a:r>
            <a:r>
              <a:rPr lang="en-US" sz="1600" dirty="0" smtClean="0"/>
              <a:t> et al.  (2012)</a:t>
            </a:r>
          </a:p>
          <a:p>
            <a:r>
              <a:rPr lang="en-US" sz="1600" dirty="0" smtClean="0"/>
              <a:t>Nature </a:t>
            </a:r>
            <a:r>
              <a:rPr lang="en-US" sz="1600" dirty="0"/>
              <a:t>Nanotechnology </a:t>
            </a:r>
            <a:r>
              <a:rPr lang="en-US" sz="1600" dirty="0" smtClean="0"/>
              <a:t>7, p 242, 19 February 2012.</a:t>
            </a:r>
          </a:p>
        </p:txBody>
      </p:sp>
    </p:spTree>
    <p:extLst>
      <p:ext uri="{BB962C8B-B14F-4D97-AF65-F5344CB8AC3E}">
        <p14:creationId xmlns:p14="http://schemas.microsoft.com/office/powerpoint/2010/main" val="179864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0000" y="1276350"/>
            <a:ext cx="5454783" cy="4504727"/>
          </a:xfrm>
        </p:spPr>
        <p:txBody>
          <a:bodyPr numCol="1"/>
          <a:lstStyle/>
          <a:p>
            <a:r>
              <a:rPr lang="en-US" dirty="0" smtClean="0">
                <a:solidFill>
                  <a:srgbClr val="005F7F"/>
                </a:solidFill>
              </a:rPr>
              <a:t>Ready for SKA? </a:t>
            </a:r>
          </a:p>
          <a:p>
            <a:endParaRPr lang="en-US" dirty="0">
              <a:solidFill>
                <a:srgbClr val="005F7F"/>
              </a:solidFill>
            </a:endParaRPr>
          </a:p>
          <a:p>
            <a:r>
              <a:rPr lang="en-US" dirty="0" smtClean="0">
                <a:solidFill>
                  <a:srgbClr val="005F7F"/>
                </a:solidFill>
              </a:rPr>
              <a:t>Probably not, but mouthwatering prospect </a:t>
            </a:r>
            <a:endParaRPr lang="en-US" dirty="0">
              <a:solidFill>
                <a:srgbClr val="005F7F"/>
              </a:solidFill>
            </a:endParaRPr>
          </a:p>
          <a:p>
            <a:r>
              <a:rPr lang="en-US" dirty="0" smtClean="0">
                <a:solidFill>
                  <a:srgbClr val="005F7F"/>
                </a:solidFill>
              </a:rPr>
              <a:t>“Quantum </a:t>
            </a:r>
            <a:r>
              <a:rPr lang="en-US" dirty="0" err="1">
                <a:solidFill>
                  <a:srgbClr val="005F7F"/>
                </a:solidFill>
              </a:rPr>
              <a:t>O</a:t>
            </a:r>
            <a:r>
              <a:rPr lang="en-US" dirty="0" err="1" smtClean="0">
                <a:solidFill>
                  <a:srgbClr val="005F7F"/>
                </a:solidFill>
              </a:rPr>
              <a:t>ptimiser</a:t>
            </a:r>
            <a:r>
              <a:rPr lang="en-US" dirty="0" smtClean="0">
                <a:solidFill>
                  <a:srgbClr val="005F7F"/>
                </a:solidFill>
              </a:rPr>
              <a:t>” </a:t>
            </a:r>
            <a:r>
              <a:rPr lang="en-US" dirty="0">
                <a:solidFill>
                  <a:srgbClr val="005F7F"/>
                </a:solidFill>
              </a:rPr>
              <a:t>sold to Lockheed </a:t>
            </a:r>
            <a:r>
              <a:rPr lang="en-US" dirty="0" smtClean="0">
                <a:solidFill>
                  <a:srgbClr val="005F7F"/>
                </a:solidFill>
              </a:rPr>
              <a:t>Martin </a:t>
            </a:r>
            <a:r>
              <a:rPr lang="en-US" dirty="0">
                <a:solidFill>
                  <a:srgbClr val="005F7F"/>
                </a:solidFill>
              </a:rPr>
              <a:t>for $10 </a:t>
            </a:r>
            <a:r>
              <a:rPr lang="en-US" dirty="0" smtClean="0">
                <a:solidFill>
                  <a:srgbClr val="005F7F"/>
                </a:solidFill>
              </a:rPr>
              <a:t>million.</a:t>
            </a:r>
            <a:endParaRPr lang="en-US" dirty="0">
              <a:solidFill>
                <a:srgbClr val="005F7F"/>
              </a:solidFill>
            </a:endParaRPr>
          </a:p>
          <a:p>
            <a:r>
              <a:rPr lang="en-US" dirty="0" smtClean="0">
                <a:solidFill>
                  <a:srgbClr val="005F7F"/>
                </a:solidFill>
              </a:rPr>
              <a:t>D-Wave also claim </a:t>
            </a:r>
            <a:r>
              <a:rPr lang="en-US" dirty="0">
                <a:solidFill>
                  <a:srgbClr val="005F7F"/>
                </a:solidFill>
              </a:rPr>
              <a:t>to be testing three </a:t>
            </a:r>
            <a:r>
              <a:rPr lang="en-US" dirty="0" smtClean="0">
                <a:solidFill>
                  <a:srgbClr val="005F7F"/>
                </a:solidFill>
              </a:rPr>
              <a:t>128</a:t>
            </a:r>
            <a:r>
              <a:rPr lang="en-US" dirty="0">
                <a:solidFill>
                  <a:srgbClr val="005F7F"/>
                </a:solidFill>
              </a:rPr>
              <a:t>-qubit </a:t>
            </a:r>
            <a:r>
              <a:rPr lang="en-US" dirty="0" smtClean="0">
                <a:solidFill>
                  <a:srgbClr val="005F7F"/>
                </a:solidFill>
              </a:rPr>
              <a:t>systems. Many skeptics.</a:t>
            </a:r>
          </a:p>
          <a:p>
            <a:r>
              <a:rPr lang="en-US" dirty="0" smtClean="0">
                <a:solidFill>
                  <a:srgbClr val="005F7F"/>
                </a:solidFill>
              </a:rPr>
              <a:t>By 2049, </a:t>
            </a:r>
            <a:r>
              <a:rPr lang="en-US" i="1" dirty="0" smtClean="0">
                <a:solidFill>
                  <a:srgbClr val="005F7F"/>
                </a:solidFill>
              </a:rPr>
              <a:t>could</a:t>
            </a:r>
            <a:r>
              <a:rPr lang="en-US" dirty="0" smtClean="0">
                <a:solidFill>
                  <a:srgbClr val="005F7F"/>
                </a:solidFill>
              </a:rPr>
              <a:t> have </a:t>
            </a:r>
            <a:r>
              <a:rPr lang="en-US" dirty="0" err="1" smtClean="0">
                <a:solidFill>
                  <a:srgbClr val="005F7F"/>
                </a:solidFill>
              </a:rPr>
              <a:t>superceded</a:t>
            </a:r>
            <a:r>
              <a:rPr lang="en-US" dirty="0" smtClean="0">
                <a:solidFill>
                  <a:srgbClr val="005F7F"/>
                </a:solidFill>
              </a:rPr>
              <a:t> classical computers.</a:t>
            </a:r>
            <a:endParaRPr lang="en-US" dirty="0">
              <a:solidFill>
                <a:srgbClr val="005F7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03353" y="347748"/>
            <a:ext cx="9165000" cy="900000"/>
          </a:xfrm>
        </p:spPr>
        <p:txBody>
          <a:bodyPr/>
          <a:lstStyle/>
          <a:p>
            <a:r>
              <a:rPr lang="en-US" b="0" dirty="0" smtClean="0">
                <a:solidFill>
                  <a:srgbClr val="005F7F"/>
                </a:solidFill>
              </a:rPr>
              <a:t>Quantum Computing</a:t>
            </a:r>
            <a:endParaRPr lang="en-US" b="0" dirty="0">
              <a:solidFill>
                <a:srgbClr val="005F7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300" y="1289580"/>
            <a:ext cx="3810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3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93" y="1731379"/>
            <a:ext cx="9109177" cy="283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4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of SKA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43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760" y="1212648"/>
            <a:ext cx="9165000" cy="4749101"/>
          </a:xfrm>
        </p:spPr>
        <p:txBody>
          <a:bodyPr/>
          <a:lstStyle/>
          <a:p>
            <a:r>
              <a:rPr lang="en-US" dirty="0" smtClean="0">
                <a:solidFill>
                  <a:srgbClr val="005F7F"/>
                </a:solidFill>
              </a:rPr>
              <a:t>We </a:t>
            </a:r>
            <a:r>
              <a:rPr lang="en-US" dirty="0">
                <a:solidFill>
                  <a:srgbClr val="005F7F"/>
                </a:solidFill>
              </a:rPr>
              <a:t>found and timed all the </a:t>
            </a:r>
            <a:r>
              <a:rPr lang="en-US" dirty="0" smtClean="0">
                <a:solidFill>
                  <a:srgbClr val="005F7F"/>
                </a:solidFill>
              </a:rPr>
              <a:t>pulsars </a:t>
            </a:r>
            <a:r>
              <a:rPr lang="en-US" dirty="0">
                <a:solidFill>
                  <a:srgbClr val="005F7F"/>
                </a:solidFill>
              </a:rPr>
              <a:t>in the </a:t>
            </a:r>
            <a:r>
              <a:rPr lang="en-US" dirty="0" smtClean="0">
                <a:solidFill>
                  <a:srgbClr val="005F7F"/>
                </a:solidFill>
              </a:rPr>
              <a:t>Galaxy. </a:t>
            </a:r>
          </a:p>
          <a:p>
            <a:r>
              <a:rPr lang="en-US" dirty="0" smtClean="0">
                <a:solidFill>
                  <a:srgbClr val="005F7F"/>
                </a:solidFill>
              </a:rPr>
              <a:t>GR </a:t>
            </a:r>
            <a:r>
              <a:rPr lang="en-US" dirty="0">
                <a:solidFill>
                  <a:srgbClr val="005F7F"/>
                </a:solidFill>
              </a:rPr>
              <a:t>is still 100% </a:t>
            </a:r>
            <a:r>
              <a:rPr lang="en-US" dirty="0" smtClean="0">
                <a:solidFill>
                  <a:srgbClr val="005F7F"/>
                </a:solidFill>
              </a:rPr>
              <a:t>right.</a:t>
            </a:r>
          </a:p>
          <a:p>
            <a:endParaRPr lang="en-US" dirty="0">
              <a:solidFill>
                <a:srgbClr val="005F7F"/>
              </a:solidFill>
            </a:endParaRPr>
          </a:p>
          <a:p>
            <a:endParaRPr lang="en-US" dirty="0" smtClean="0">
              <a:solidFill>
                <a:srgbClr val="005F7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5193" y="387982"/>
            <a:ext cx="9165000" cy="893782"/>
          </a:xfrm>
        </p:spPr>
        <p:txBody>
          <a:bodyPr/>
          <a:lstStyle/>
          <a:p>
            <a:r>
              <a:rPr lang="en-US" b="0" dirty="0" smtClean="0">
                <a:solidFill>
                  <a:srgbClr val="005F7F"/>
                </a:solidFill>
                <a:latin typeface="+mj-lt"/>
              </a:rPr>
              <a:t>Scientific Highlights of SKA</a:t>
            </a:r>
            <a:endParaRPr lang="en-US" b="0" dirty="0">
              <a:solidFill>
                <a:srgbClr val="005F7F"/>
              </a:solidFill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724"/>
          <a:stretch/>
        </p:blipFill>
        <p:spPr>
          <a:xfrm>
            <a:off x="3076494" y="2312407"/>
            <a:ext cx="2794000" cy="335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8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760" y="1320366"/>
            <a:ext cx="9018186" cy="470617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5F7F"/>
                </a:solidFill>
              </a:rPr>
              <a:t>Pulsar timing array wins Nobel Prize for discovery of </a:t>
            </a:r>
            <a:r>
              <a:rPr lang="en-US" dirty="0" err="1" smtClean="0">
                <a:solidFill>
                  <a:srgbClr val="005F7F"/>
                </a:solidFill>
              </a:rPr>
              <a:t>Grav</a:t>
            </a:r>
            <a:r>
              <a:rPr lang="en-US" dirty="0" smtClean="0">
                <a:solidFill>
                  <a:srgbClr val="005F7F"/>
                </a:solidFill>
              </a:rPr>
              <a:t> Waves.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5F7F"/>
                </a:solidFill>
              </a:rPr>
              <a:t>The 7341 PIs each receive $190 prize money.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5F7F"/>
                </a:solidFill>
              </a:rPr>
              <a:t>Pre</a:t>
            </a:r>
            <a:r>
              <a:rPr lang="en-US" dirty="0">
                <a:solidFill>
                  <a:srgbClr val="005F7F"/>
                </a:solidFill>
              </a:rPr>
              <a:t>-biotic molecules are </a:t>
            </a:r>
            <a:r>
              <a:rPr lang="en-US" dirty="0" smtClean="0">
                <a:solidFill>
                  <a:srgbClr val="005F7F"/>
                </a:solidFill>
              </a:rPr>
              <a:t>evident </a:t>
            </a:r>
            <a:r>
              <a:rPr lang="en-US" dirty="0">
                <a:solidFill>
                  <a:srgbClr val="005F7F"/>
                </a:solidFill>
              </a:rPr>
              <a:t>in a significant </a:t>
            </a:r>
            <a:r>
              <a:rPr lang="en-US" dirty="0" smtClean="0">
                <a:solidFill>
                  <a:srgbClr val="005F7F"/>
                </a:solidFill>
              </a:rPr>
              <a:t>proportion of planetary systems, pointing to evidence </a:t>
            </a:r>
            <a:r>
              <a:rPr lang="en-US" dirty="0">
                <a:solidFill>
                  <a:srgbClr val="005F7F"/>
                </a:solidFill>
              </a:rPr>
              <a:t>of cosmic genesis.  </a:t>
            </a:r>
            <a:endParaRPr lang="en-US" dirty="0" smtClean="0">
              <a:solidFill>
                <a:srgbClr val="005F7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5F7F"/>
                </a:solidFill>
              </a:rPr>
              <a:t>Determination </a:t>
            </a:r>
            <a:r>
              <a:rPr lang="en-US" dirty="0">
                <a:solidFill>
                  <a:srgbClr val="005F7F"/>
                </a:solidFill>
              </a:rPr>
              <a:t>of source </a:t>
            </a:r>
            <a:r>
              <a:rPr lang="en-US" dirty="0" err="1">
                <a:solidFill>
                  <a:srgbClr val="005F7F"/>
                </a:solidFill>
              </a:rPr>
              <a:t>polarisation</a:t>
            </a:r>
            <a:r>
              <a:rPr lang="en-US" dirty="0">
                <a:solidFill>
                  <a:srgbClr val="005F7F"/>
                </a:solidFill>
              </a:rPr>
              <a:t> becomes the </a:t>
            </a:r>
            <a:r>
              <a:rPr lang="en-US" dirty="0" smtClean="0">
                <a:solidFill>
                  <a:srgbClr val="005F7F"/>
                </a:solidFill>
              </a:rPr>
              <a:t>norm.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5F7F"/>
                </a:solidFill>
              </a:rPr>
              <a:t>Extreme </a:t>
            </a:r>
            <a:r>
              <a:rPr lang="en-US" dirty="0">
                <a:solidFill>
                  <a:srgbClr val="005F7F"/>
                </a:solidFill>
              </a:rPr>
              <a:t>scattering </a:t>
            </a:r>
            <a:r>
              <a:rPr lang="en-US" dirty="0" smtClean="0">
                <a:solidFill>
                  <a:srgbClr val="005F7F"/>
                </a:solidFill>
              </a:rPr>
              <a:t>events found to be widespread. Caused by Galactic ‘ball lightning’ generated by magnetic reconnection events.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5F7F"/>
                </a:solidFill>
              </a:rPr>
              <a:t>Gravitational (micro)lensing </a:t>
            </a:r>
            <a:r>
              <a:rPr lang="en-US" dirty="0">
                <a:solidFill>
                  <a:srgbClr val="005F7F"/>
                </a:solidFill>
              </a:rPr>
              <a:t>one of the </a:t>
            </a:r>
            <a:r>
              <a:rPr lang="en-US" dirty="0" smtClean="0">
                <a:solidFill>
                  <a:srgbClr val="005F7F"/>
                </a:solidFill>
              </a:rPr>
              <a:t>major science </a:t>
            </a:r>
            <a:r>
              <a:rPr lang="en-US" dirty="0">
                <a:solidFill>
                  <a:srgbClr val="005F7F"/>
                </a:solidFill>
              </a:rPr>
              <a:t>successes </a:t>
            </a:r>
            <a:r>
              <a:rPr lang="en-US" dirty="0" smtClean="0">
                <a:solidFill>
                  <a:srgbClr val="005F7F"/>
                </a:solidFill>
              </a:rPr>
              <a:t>of SKA, probing unseen mass in our Galaxy and beyond.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005F7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5193" y="411722"/>
            <a:ext cx="9165000" cy="893782"/>
          </a:xfrm>
        </p:spPr>
        <p:txBody>
          <a:bodyPr/>
          <a:lstStyle/>
          <a:p>
            <a:r>
              <a:rPr lang="en-US" b="0" dirty="0" smtClean="0">
                <a:solidFill>
                  <a:srgbClr val="005F7F"/>
                </a:solidFill>
                <a:latin typeface="+mj-lt"/>
              </a:rPr>
              <a:t>Scientific Highlights of SKA</a:t>
            </a:r>
            <a:endParaRPr lang="en-US" b="0" dirty="0">
              <a:solidFill>
                <a:srgbClr val="005F7F"/>
              </a:solidFill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7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193" y="1290499"/>
            <a:ext cx="9004293" cy="467135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5F7F"/>
                </a:solidFill>
              </a:rPr>
              <a:t>Dark </a:t>
            </a:r>
            <a:r>
              <a:rPr lang="en-US" dirty="0">
                <a:solidFill>
                  <a:srgbClr val="005F7F"/>
                </a:solidFill>
              </a:rPr>
              <a:t>energy survives - it is given a new name to celebrate. We still have no idea what it is</a:t>
            </a:r>
            <a:r>
              <a:rPr lang="en-US" dirty="0" smtClean="0">
                <a:solidFill>
                  <a:srgbClr val="005F7F"/>
                </a:solidFill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5F7F"/>
                </a:solidFill>
              </a:rPr>
              <a:t>SKA</a:t>
            </a:r>
            <a:r>
              <a:rPr lang="en-US" baseline="-25000" dirty="0">
                <a:solidFill>
                  <a:srgbClr val="005F7F"/>
                </a:solidFill>
              </a:rPr>
              <a:t>2</a:t>
            </a:r>
            <a:r>
              <a:rPr lang="en-US" dirty="0">
                <a:solidFill>
                  <a:srgbClr val="005F7F"/>
                </a:solidFill>
              </a:rPr>
              <a:t>: Weak transient sources dominated by reflections of strong celestial RFI from aircraft, satellites and space junk. World’s greatest tracking network. Massive political headache. </a:t>
            </a:r>
            <a:r>
              <a:rPr lang="en-US" dirty="0" smtClean="0">
                <a:solidFill>
                  <a:srgbClr val="005F7F"/>
                </a:solidFill>
              </a:rPr>
              <a:t>We decide not to tell anyone.</a:t>
            </a:r>
            <a:endParaRPr lang="en-US" dirty="0">
              <a:solidFill>
                <a:srgbClr val="005F7F"/>
              </a:solidFill>
            </a:endParaRPr>
          </a:p>
          <a:p>
            <a:endParaRPr lang="en-US" dirty="0">
              <a:solidFill>
                <a:srgbClr val="005F7F"/>
              </a:solidFill>
            </a:endParaRPr>
          </a:p>
          <a:p>
            <a:endParaRPr lang="en-US" dirty="0">
              <a:solidFill>
                <a:srgbClr val="005F7F"/>
              </a:solidFill>
            </a:endParaRPr>
          </a:p>
          <a:p>
            <a:endParaRPr lang="en-US" dirty="0" smtClean="0">
              <a:solidFill>
                <a:srgbClr val="005F7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5193" y="374752"/>
            <a:ext cx="9165000" cy="893782"/>
          </a:xfrm>
        </p:spPr>
        <p:txBody>
          <a:bodyPr/>
          <a:lstStyle/>
          <a:p>
            <a:r>
              <a:rPr lang="en-US" b="0" dirty="0" smtClean="0">
                <a:solidFill>
                  <a:srgbClr val="005F7F"/>
                </a:solidFill>
                <a:latin typeface="+mj-lt"/>
              </a:rPr>
              <a:t>Scientific Highlights of SKA</a:t>
            </a:r>
            <a:endParaRPr lang="en-US" b="0" dirty="0">
              <a:solidFill>
                <a:srgbClr val="005F7F"/>
              </a:solidFill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3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09538" y="291870"/>
            <a:ext cx="8063291" cy="4555650"/>
          </a:xfrm>
        </p:spPr>
        <p:txBody>
          <a:bodyPr/>
          <a:lstStyle/>
          <a:p>
            <a:endParaRPr lang="en-US" b="1" dirty="0" smtClean="0">
              <a:solidFill>
                <a:schemeClr val="bg1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rgbClr val="005C3E"/>
                </a:solidFill>
              </a:rPr>
              <a:t>University of Sydney</a:t>
            </a:r>
          </a:p>
          <a:p>
            <a:r>
              <a:rPr lang="en-US" dirty="0" smtClean="0">
                <a:solidFill>
                  <a:srgbClr val="1E22AA"/>
                </a:solidFill>
              </a:rPr>
              <a:t>Caltech	</a:t>
            </a:r>
          </a:p>
          <a:p>
            <a:r>
              <a:rPr lang="en-US" dirty="0" smtClean="0">
                <a:solidFill>
                  <a:srgbClr val="E87722"/>
                </a:solidFill>
              </a:rPr>
              <a:t>JIVE</a:t>
            </a:r>
          </a:p>
          <a:p>
            <a:r>
              <a:rPr lang="en-US" dirty="0" smtClean="0">
                <a:solidFill>
                  <a:schemeClr val="bg1">
                    <a:lumMod val="25000"/>
                  </a:schemeClr>
                </a:solidFill>
              </a:rPr>
              <a:t>University of Manchester </a:t>
            </a:r>
          </a:p>
          <a:p>
            <a:endParaRPr lang="en-US" dirty="0">
              <a:solidFill>
                <a:schemeClr val="bg1">
                  <a:lumMod val="2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2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2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25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University of Sydney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CASS</a:t>
            </a:r>
          </a:p>
          <a:p>
            <a:r>
              <a:rPr lang="en-US" dirty="0" smtClean="0">
                <a:solidFill>
                  <a:srgbClr val="E87722"/>
                </a:solidFill>
              </a:rPr>
              <a:t>JIVE</a:t>
            </a:r>
          </a:p>
          <a:p>
            <a:r>
              <a:rPr lang="en-US" dirty="0" smtClean="0">
                <a:solidFill>
                  <a:srgbClr val="005F7F"/>
                </a:solidFill>
              </a:rPr>
              <a:t>University of Manchester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  <p:pic>
        <p:nvPicPr>
          <p:cNvPr id="6" name="Picture 5" descr="Screen shot 2012-04-13 at 11.12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17" y="3575609"/>
            <a:ext cx="2039008" cy="2466229"/>
          </a:xfrm>
          <a:prstGeom prst="rect">
            <a:avLst/>
          </a:prstGeom>
        </p:spPr>
      </p:pic>
      <p:pic>
        <p:nvPicPr>
          <p:cNvPr id="7" name="Picture 6" descr="Lisa_Harvey_Smith_48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2" b="24997"/>
          <a:stretch/>
        </p:blipFill>
        <p:spPr>
          <a:xfrm>
            <a:off x="5344993" y="3592986"/>
            <a:ext cx="2050605" cy="2448852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3061366" y="2751802"/>
            <a:ext cx="2437772" cy="1302670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67825" y="2888849"/>
            <a:ext cx="2253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Are you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following me?</a:t>
            </a:r>
          </a:p>
        </p:txBody>
      </p:sp>
      <p:sp>
        <p:nvSpPr>
          <p:cNvPr id="10" name="Oval 9"/>
          <p:cNvSpPr/>
          <p:nvPr/>
        </p:nvSpPr>
        <p:spPr>
          <a:xfrm>
            <a:off x="2609439" y="3483693"/>
            <a:ext cx="349205" cy="329389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28305" y="3818603"/>
            <a:ext cx="181134" cy="169718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9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Co-operation: Broadening Participation in Radio Astronomy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55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0393" y="361794"/>
            <a:ext cx="9165000" cy="900000"/>
          </a:xfrm>
        </p:spPr>
        <p:txBody>
          <a:bodyPr/>
          <a:lstStyle/>
          <a:p>
            <a:r>
              <a:rPr lang="en-US" b="0" dirty="0" smtClean="0">
                <a:solidFill>
                  <a:srgbClr val="005F7F"/>
                </a:solidFill>
              </a:rPr>
              <a:t>Citizen Science</a:t>
            </a:r>
            <a:endParaRPr lang="en-US" b="0" dirty="0">
              <a:solidFill>
                <a:srgbClr val="005F7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473" y="1077934"/>
            <a:ext cx="585393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5F7F"/>
                </a:solidFill>
                <a:latin typeface="+mn-lt"/>
              </a:rPr>
              <a:t>T</a:t>
            </a:r>
            <a:r>
              <a:rPr lang="en-US" sz="2200" dirty="0" smtClean="0">
                <a:solidFill>
                  <a:srgbClr val="005F7F"/>
                </a:solidFill>
                <a:latin typeface="+mn-lt"/>
              </a:rPr>
              <a:t>wo important functions: </a:t>
            </a:r>
          </a:p>
          <a:p>
            <a:r>
              <a:rPr lang="en-US" sz="2200" dirty="0" smtClean="0">
                <a:solidFill>
                  <a:srgbClr val="005F7F"/>
                </a:solidFill>
                <a:latin typeface="+mn-lt"/>
              </a:rPr>
              <a:t>(1) Provides low-cost research assistance</a:t>
            </a:r>
          </a:p>
          <a:p>
            <a:r>
              <a:rPr lang="en-US" sz="2200" dirty="0" smtClean="0">
                <a:solidFill>
                  <a:srgbClr val="005F7F"/>
                </a:solidFill>
                <a:latin typeface="+mn-lt"/>
              </a:rPr>
              <a:t>(2) Builds public support and understanding</a:t>
            </a:r>
          </a:p>
          <a:p>
            <a:endParaRPr lang="en-US" sz="2200" dirty="0">
              <a:solidFill>
                <a:srgbClr val="005F7F"/>
              </a:solidFill>
              <a:latin typeface="+mn-lt"/>
            </a:endParaRPr>
          </a:p>
          <a:p>
            <a:r>
              <a:rPr lang="en-US" sz="2200" dirty="0" err="1" smtClean="0">
                <a:solidFill>
                  <a:srgbClr val="005F7F"/>
                </a:solidFill>
                <a:latin typeface="+mn-lt"/>
              </a:rPr>
              <a:t>SKA@Home</a:t>
            </a:r>
            <a:r>
              <a:rPr lang="en-US" sz="2200" dirty="0" smtClean="0">
                <a:solidFill>
                  <a:srgbClr val="005F7F"/>
                </a:solidFill>
                <a:latin typeface="+mn-lt"/>
              </a:rPr>
              <a:t> very powerful for certain projects, but security and IP issues may have to be carefully managed.</a:t>
            </a:r>
          </a:p>
          <a:p>
            <a:endParaRPr lang="en-US" sz="2200" dirty="0">
              <a:solidFill>
                <a:srgbClr val="005F7F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005F7F"/>
                </a:solidFill>
                <a:latin typeface="+mn-lt"/>
              </a:rPr>
              <a:t>Restrictions on international WWW and internet usage could make it a less attractive option globally.</a:t>
            </a:r>
          </a:p>
          <a:p>
            <a:endParaRPr lang="en-US" sz="2200" dirty="0">
              <a:solidFill>
                <a:srgbClr val="005F7F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005F7F"/>
                </a:solidFill>
                <a:latin typeface="+mn-lt"/>
              </a:rPr>
              <a:t>Each national SKA Science Centre manages </a:t>
            </a:r>
            <a:r>
              <a:rPr lang="en-US" sz="2200" dirty="0" err="1" smtClean="0">
                <a:solidFill>
                  <a:srgbClr val="005F7F"/>
                </a:solidFill>
                <a:latin typeface="+mn-lt"/>
              </a:rPr>
              <a:t>SKA@Home</a:t>
            </a:r>
            <a:r>
              <a:rPr lang="en-US" sz="2200" dirty="0" smtClean="0">
                <a:solidFill>
                  <a:srgbClr val="005F7F"/>
                </a:solidFill>
                <a:latin typeface="+mn-lt"/>
              </a:rPr>
              <a:t> programs?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218410" y="1208874"/>
            <a:ext cx="3545367" cy="4585780"/>
            <a:chOff x="6576528" y="2404175"/>
            <a:chExt cx="3167036" cy="420267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6528" y="2404175"/>
              <a:ext cx="3167036" cy="4202670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7339907" y="3841891"/>
              <a:ext cx="307859" cy="1250699"/>
            </a:xfrm>
            <a:prstGeom prst="line">
              <a:avLst/>
            </a:prstGeom>
            <a:ln w="28575" cmpd="sng">
              <a:solidFill>
                <a:srgbClr val="FBFEF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364037" y="3867547"/>
              <a:ext cx="745517" cy="532349"/>
            </a:xfrm>
            <a:prstGeom prst="line">
              <a:avLst/>
            </a:prstGeom>
            <a:ln w="28575" cmpd="sng">
              <a:solidFill>
                <a:srgbClr val="FBFEF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311191" y="3841891"/>
              <a:ext cx="1475999" cy="0"/>
            </a:xfrm>
            <a:prstGeom prst="line">
              <a:avLst/>
            </a:prstGeom>
            <a:ln w="28575" cmpd="sng">
              <a:solidFill>
                <a:schemeClr val="bg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 rot="7108960">
              <a:off x="7223763" y="3734834"/>
              <a:ext cx="317961" cy="265424"/>
            </a:xfrm>
            <a:prstGeom prst="roundRect">
              <a:avLst/>
            </a:prstGeom>
            <a:pattFill prst="lgCheck">
              <a:fgClr>
                <a:schemeClr val="accent3"/>
              </a:fgClr>
              <a:bgClr>
                <a:schemeClr val="accent3">
                  <a:lumMod val="50000"/>
                </a:schemeClr>
              </a:bgClr>
            </a:patt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BFE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055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005F7F"/>
                </a:solidFill>
              </a:rPr>
              <a:t>U</a:t>
            </a:r>
            <a:r>
              <a:rPr lang="en-US" i="1" dirty="0" smtClean="0">
                <a:solidFill>
                  <a:srgbClr val="005F7F"/>
                </a:solidFill>
              </a:rPr>
              <a:t>pgrade path</a:t>
            </a:r>
          </a:p>
          <a:p>
            <a:endParaRPr lang="en-US" dirty="0" smtClean="0">
              <a:solidFill>
                <a:srgbClr val="005F7F"/>
              </a:solidFill>
            </a:endParaRPr>
          </a:p>
          <a:p>
            <a:r>
              <a:rPr lang="en-US" dirty="0" smtClean="0">
                <a:solidFill>
                  <a:srgbClr val="005F7F"/>
                </a:solidFill>
              </a:rPr>
              <a:t>Sensitivity 		Add collecting area / Increase bandwidth </a:t>
            </a:r>
          </a:p>
          <a:p>
            <a:r>
              <a:rPr lang="en-US" dirty="0" smtClean="0">
                <a:solidFill>
                  <a:srgbClr val="005F7F"/>
                </a:solidFill>
              </a:rPr>
              <a:t>RFI 				Site &amp; Design Choices /  Spectrum Management / Removal</a:t>
            </a:r>
          </a:p>
          <a:p>
            <a:r>
              <a:rPr lang="en-US" dirty="0" smtClean="0">
                <a:solidFill>
                  <a:srgbClr val="005F7F"/>
                </a:solidFill>
              </a:rPr>
              <a:t>Resolution		Size of Earth / Maximum Frequency</a:t>
            </a:r>
          </a:p>
          <a:p>
            <a:r>
              <a:rPr lang="en-US" dirty="0" smtClean="0">
                <a:solidFill>
                  <a:srgbClr val="005F7F"/>
                </a:solidFill>
              </a:rPr>
              <a:t>Computing		Moore’s Law / Quantum Computing</a:t>
            </a:r>
          </a:p>
          <a:p>
            <a:endParaRPr lang="en-US" dirty="0" smtClean="0">
              <a:solidFill>
                <a:srgbClr val="005F7F"/>
              </a:solidFill>
            </a:endParaRPr>
          </a:p>
          <a:p>
            <a:r>
              <a:rPr lang="en-US" dirty="0" smtClean="0">
                <a:solidFill>
                  <a:srgbClr val="005F7F"/>
                </a:solidFill>
              </a:rPr>
              <a:t>VLBI		 	Cost effective, leverages existing infrastructure </a:t>
            </a:r>
          </a:p>
          <a:p>
            <a:r>
              <a:rPr lang="en-US" dirty="0" smtClean="0">
                <a:solidFill>
                  <a:srgbClr val="005F7F"/>
                </a:solidFill>
              </a:rPr>
              <a:t>				promotes international co-operation.</a:t>
            </a:r>
            <a:endParaRPr lang="en-US" dirty="0">
              <a:solidFill>
                <a:srgbClr val="005F7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0393" y="415530"/>
            <a:ext cx="9165000" cy="893782"/>
          </a:xfrm>
        </p:spPr>
        <p:txBody>
          <a:bodyPr/>
          <a:lstStyle/>
          <a:p>
            <a:r>
              <a:rPr lang="en-US" b="0" dirty="0">
                <a:solidFill>
                  <a:schemeClr val="bg1">
                    <a:lumMod val="25000"/>
                  </a:schemeClr>
                </a:solidFill>
              </a:rPr>
              <a:t>SKA – the gift that keeps on giving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7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21" y="266169"/>
            <a:ext cx="7623331" cy="571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3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8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r="3290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7534408" y="471488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Square Kilometre Array  |  Lisa Harvey-Smith | www.lisaharveysmith.com</a:t>
            </a:r>
            <a:endParaRPr lang="en-AU" b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13429" y="3046162"/>
            <a:ext cx="6130442" cy="85725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world is our interferometer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32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dirty="0" smtClean="0"/>
              <a:t>Thank you</a:t>
            </a:r>
          </a:p>
        </p:txBody>
      </p:sp>
      <p:sp>
        <p:nvSpPr>
          <p:cNvPr id="3891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0000" y="3712540"/>
            <a:ext cx="7115700" cy="1773860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dirty="0" smtClean="0"/>
              <a:t>CSIRO Astronomy &amp; Space Science</a:t>
            </a:r>
          </a:p>
          <a:p>
            <a:pPr lvl="1" eaLnBrk="1" hangingPunct="1">
              <a:spcAft>
                <a:spcPts val="563"/>
              </a:spcAft>
            </a:pPr>
            <a:r>
              <a:rPr lang="en-US" dirty="0" smtClean="0"/>
              <a:t>Dr. Lisa Harvey-Smith</a:t>
            </a:r>
            <a:br>
              <a:rPr lang="en-US" dirty="0" smtClean="0"/>
            </a:br>
            <a:r>
              <a:rPr lang="en-US" dirty="0" smtClean="0"/>
              <a:t>CSIRO SKA Project Scientist</a:t>
            </a:r>
          </a:p>
          <a:p>
            <a:pPr lvl="2" eaLnBrk="1" hangingPunct="1">
              <a:spcAft>
                <a:spcPct val="0"/>
              </a:spcAft>
              <a:tabLst/>
            </a:pPr>
            <a:r>
              <a:rPr lang="en-US" b="1" dirty="0" smtClean="0"/>
              <a:t>e</a:t>
            </a:r>
            <a:r>
              <a:rPr lang="en-US" dirty="0" smtClean="0"/>
              <a:t>	</a:t>
            </a:r>
            <a:r>
              <a:rPr lang="en-US" dirty="0" err="1" smtClean="0"/>
              <a:t>lisa.harvey-smth@csiro.au</a:t>
            </a:r>
            <a:endParaRPr lang="en-US" dirty="0" smtClean="0"/>
          </a:p>
          <a:p>
            <a:pPr lvl="2" eaLnBrk="1" hangingPunct="1">
              <a:spcAft>
                <a:spcPct val="0"/>
              </a:spcAft>
              <a:tabLst/>
            </a:pPr>
            <a:r>
              <a:rPr lang="en-US" b="1" dirty="0" smtClean="0"/>
              <a:t>w</a:t>
            </a: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err="1" smtClean="0">
                <a:solidFill>
                  <a:schemeClr val="bg1"/>
                </a:solidFill>
              </a:rPr>
              <a:t>www.atnf.csiro.au</a:t>
            </a:r>
            <a:r>
              <a:rPr lang="en-US" dirty="0" smtClean="0">
                <a:solidFill>
                  <a:schemeClr val="bg1"/>
                </a:solidFill>
              </a:rPr>
              <a:t>        </a:t>
            </a:r>
          </a:p>
          <a:p>
            <a:pPr lvl="2" eaLnBrk="1" hangingPunct="1">
              <a:spcAft>
                <a:spcPct val="0"/>
              </a:spcAft>
              <a:tabLst/>
            </a:pPr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err="1" smtClean="0"/>
              <a:t>www.lisaharveysmith.com</a:t>
            </a:r>
            <a:r>
              <a:rPr lang="en-US" dirty="0" smtClean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 smtClean="0"/>
              <a:t>CSIRO Astronomy and space science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9893" y="2316073"/>
            <a:ext cx="7438816" cy="554796"/>
          </a:xfrm>
        </p:spPr>
        <p:txBody>
          <a:bodyPr numCol="1"/>
          <a:lstStyle/>
          <a:p>
            <a:r>
              <a:rPr lang="en-US" dirty="0">
                <a:solidFill>
                  <a:srgbClr val="005F7F"/>
                </a:solidFill>
              </a:rPr>
              <a:t>I never predict anything, and </a:t>
            </a:r>
            <a:r>
              <a:rPr lang="en-US" dirty="0" smtClean="0">
                <a:solidFill>
                  <a:srgbClr val="005F7F"/>
                </a:solidFill>
              </a:rPr>
              <a:t>I never will  - </a:t>
            </a:r>
            <a:r>
              <a:rPr lang="en-US" i="1" dirty="0" smtClean="0">
                <a:solidFill>
                  <a:srgbClr val="005F7F"/>
                </a:solidFill>
              </a:rPr>
              <a:t>Paul Gascoigne</a:t>
            </a:r>
            <a:endParaRPr lang="en-US" i="1" dirty="0">
              <a:solidFill>
                <a:srgbClr val="005F7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381" y="3448436"/>
            <a:ext cx="3457706" cy="259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8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91" y="323950"/>
            <a:ext cx="7467218" cy="564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0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4550" y="1260748"/>
            <a:ext cx="5882624" cy="3462297"/>
          </a:xfrm>
        </p:spPr>
        <p:txBody>
          <a:bodyPr numCol="1"/>
          <a:lstStyle/>
          <a:p>
            <a:r>
              <a:rPr lang="en-US" i="1" dirty="0">
                <a:solidFill>
                  <a:schemeClr val="bg1">
                    <a:lumMod val="25000"/>
                  </a:schemeClr>
                </a:solidFill>
              </a:rPr>
              <a:t>If the improvement in sensitivity has reached a </a:t>
            </a:r>
            <a:r>
              <a:rPr lang="en-US" i="1" dirty="0" smtClean="0">
                <a:solidFill>
                  <a:schemeClr val="bg1">
                    <a:lumMod val="25000"/>
                  </a:schemeClr>
                </a:solidFill>
              </a:rPr>
              <a:t>ceiling, </a:t>
            </a:r>
            <a:r>
              <a:rPr lang="en-US" i="1" dirty="0">
                <a:solidFill>
                  <a:schemeClr val="bg1">
                    <a:lumMod val="25000"/>
                  </a:schemeClr>
                </a:solidFill>
              </a:rPr>
              <a:t>the rates of new discoveries will decline and the field of radio </a:t>
            </a:r>
            <a:r>
              <a:rPr lang="en-US" i="1" dirty="0" smtClean="0">
                <a:solidFill>
                  <a:schemeClr val="bg1">
                    <a:lumMod val="25000"/>
                  </a:schemeClr>
                </a:solidFill>
              </a:rPr>
              <a:t>astronomy </a:t>
            </a:r>
            <a:r>
              <a:rPr lang="en-US" i="1" dirty="0">
                <a:solidFill>
                  <a:schemeClr val="bg1">
                    <a:lumMod val="25000"/>
                  </a:schemeClr>
                </a:solidFill>
              </a:rPr>
              <a:t>will become uninteresting and die out. </a:t>
            </a:r>
            <a:endParaRPr lang="en-US" i="1" dirty="0" smtClean="0">
              <a:solidFill>
                <a:schemeClr val="bg1">
                  <a:lumMod val="25000"/>
                </a:schemeClr>
              </a:solidFill>
            </a:endParaRPr>
          </a:p>
          <a:p>
            <a:endParaRPr lang="en-US" i="1" dirty="0">
              <a:solidFill>
                <a:schemeClr val="bg1">
                  <a:lumMod val="25000"/>
                </a:schemeClr>
              </a:solidFill>
            </a:endParaRPr>
          </a:p>
          <a:p>
            <a:r>
              <a:rPr lang="en-US" i="1" dirty="0" smtClean="0">
                <a:solidFill>
                  <a:schemeClr val="bg1">
                    <a:lumMod val="25000"/>
                  </a:schemeClr>
                </a:solidFill>
              </a:rPr>
              <a:t>On </a:t>
            </a:r>
            <a:r>
              <a:rPr lang="en-US" i="1" dirty="0">
                <a:solidFill>
                  <a:schemeClr val="bg1">
                    <a:lumMod val="25000"/>
                  </a:schemeClr>
                </a:solidFill>
              </a:rPr>
              <a:t>the other hand if we can shift to new technology or find new ways to </a:t>
            </a:r>
            <a:r>
              <a:rPr lang="en-US" i="1" dirty="0" err="1" smtClean="0">
                <a:solidFill>
                  <a:schemeClr val="bg1">
                    <a:lumMod val="25000"/>
                  </a:schemeClr>
                </a:solidFill>
              </a:rPr>
              <a:t>organise</a:t>
            </a:r>
            <a:r>
              <a:rPr lang="en-US" i="1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i="1" dirty="0">
                <a:solidFill>
                  <a:schemeClr val="bg1">
                    <a:lumMod val="25000"/>
                  </a:schemeClr>
                </a:solidFill>
              </a:rPr>
              <a:t>our </a:t>
            </a:r>
            <a:r>
              <a:rPr lang="en-US" i="1" dirty="0" smtClean="0">
                <a:solidFill>
                  <a:schemeClr val="bg1">
                    <a:lumMod val="25000"/>
                  </a:schemeClr>
                </a:solidFill>
              </a:rPr>
              <a:t>resources, </a:t>
            </a:r>
            <a:r>
              <a:rPr lang="en-US" i="1" dirty="0">
                <a:solidFill>
                  <a:schemeClr val="bg1">
                    <a:lumMod val="25000"/>
                  </a:schemeClr>
                </a:solidFill>
              </a:rPr>
              <a:t>the exponential increase in sensitivity can </a:t>
            </a:r>
            <a:r>
              <a:rPr lang="en-US" i="1" dirty="0" smtClean="0">
                <a:solidFill>
                  <a:schemeClr val="bg1">
                    <a:lumMod val="25000"/>
                  </a:schemeClr>
                </a:solidFill>
              </a:rPr>
              <a:t>continue.</a:t>
            </a:r>
            <a:endParaRPr lang="en-US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839" y="699346"/>
            <a:ext cx="3290891" cy="483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5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  <p:pic>
        <p:nvPicPr>
          <p:cNvPr id="7" name="Picture 6" descr="Screen shot 2012-04-12 at 2.19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4" y="38744"/>
            <a:ext cx="8340011" cy="60437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431" y="6133570"/>
            <a:ext cx="1277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/>
                </a:solidFill>
                <a:latin typeface="+mn-lt"/>
              </a:rPr>
              <a:t>Ekers</a:t>
            </a:r>
            <a:r>
              <a:rPr lang="en-US" sz="1000" dirty="0" smtClean="0">
                <a:solidFill>
                  <a:schemeClr val="bg1"/>
                </a:solidFill>
                <a:latin typeface="+mn-lt"/>
              </a:rPr>
              <a:t> and Bell (2000)</a:t>
            </a:r>
          </a:p>
        </p:txBody>
      </p:sp>
    </p:spTree>
    <p:extLst>
      <p:ext uri="{BB962C8B-B14F-4D97-AF65-F5344CB8AC3E}">
        <p14:creationId xmlns:p14="http://schemas.microsoft.com/office/powerpoint/2010/main" val="162801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Footer Placeholder 3"/>
          <p:cNvSpPr>
            <a:spLocks noGrp="1"/>
          </p:cNvSpPr>
          <p:nvPr>
            <p:ph type="ftr" sz="quarter" idx="1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mtClean="0"/>
              <a:t>After the Square Kilometre Array: Radio Astronomy in 2049  |  Lisa Harvey-Smith</a:t>
            </a:r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82412229"/>
              </p:ext>
            </p:extLst>
          </p:nvPr>
        </p:nvGraphicFramePr>
        <p:xfrm>
          <a:off x="115910" y="116091"/>
          <a:ext cx="9647464" cy="5929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180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Imminent Innovations </a:t>
            </a:r>
            <a:br>
              <a:rPr lang="en-US" dirty="0" smtClean="0"/>
            </a:br>
            <a:r>
              <a:rPr lang="en-US" dirty="0" smtClean="0"/>
              <a:t>in Radio Astronomy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87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After the Square Kilometre Array: Radio Astronomy in 2049  |  Lisa Harvey-Smith</a:t>
            </a:r>
            <a:endParaRPr lang="en-AU" b="0">
              <a:solidFill>
                <a:schemeClr val="tx1"/>
              </a:solidFill>
            </a:endParaRPr>
          </a:p>
        </p:txBody>
      </p:sp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402960" y="1386177"/>
            <a:ext cx="9165000" cy="4665190"/>
          </a:xfrm>
        </p:spPr>
        <p:txBody>
          <a:bodyPr numCol="1"/>
          <a:lstStyle/>
          <a:p>
            <a:r>
              <a:rPr lang="en-US" dirty="0">
                <a:solidFill>
                  <a:schemeClr val="bg1"/>
                </a:solidFill>
              </a:rPr>
              <a:t>New generation of microchips will combine conventional and tunnel-FET technology.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Reduces power </a:t>
            </a:r>
            <a:r>
              <a:rPr lang="en-US" dirty="0">
                <a:solidFill>
                  <a:schemeClr val="bg1"/>
                </a:solidFill>
              </a:rPr>
              <a:t>consumption by </a:t>
            </a:r>
            <a:r>
              <a:rPr lang="en-US" dirty="0" smtClean="0">
                <a:solidFill>
                  <a:schemeClr val="bg1"/>
                </a:solidFill>
              </a:rPr>
              <a:t>up to 100 times.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"</a:t>
            </a:r>
            <a:r>
              <a:rPr lang="en-US" dirty="0">
                <a:solidFill>
                  <a:schemeClr val="bg1"/>
                </a:solidFill>
              </a:rPr>
              <a:t>The current prototypes </a:t>
            </a:r>
            <a:r>
              <a:rPr lang="en-US" dirty="0" smtClean="0">
                <a:solidFill>
                  <a:schemeClr val="bg1"/>
                </a:solidFill>
              </a:rPr>
              <a:t>have </a:t>
            </a:r>
            <a:r>
              <a:rPr lang="en-US" dirty="0">
                <a:solidFill>
                  <a:schemeClr val="bg1"/>
                </a:solidFill>
              </a:rPr>
              <a:t>been developed in a pre-industrial setting. M</a:t>
            </a:r>
            <a:r>
              <a:rPr lang="en-US" dirty="0" smtClean="0">
                <a:solidFill>
                  <a:schemeClr val="bg1"/>
                </a:solidFill>
              </a:rPr>
              <a:t>ass </a:t>
            </a:r>
            <a:r>
              <a:rPr lang="en-US" dirty="0">
                <a:solidFill>
                  <a:schemeClr val="bg1"/>
                </a:solidFill>
              </a:rPr>
              <a:t>production </a:t>
            </a:r>
            <a:r>
              <a:rPr lang="en-US" dirty="0" smtClean="0">
                <a:solidFill>
                  <a:schemeClr val="bg1"/>
                </a:solidFill>
              </a:rPr>
              <a:t>expected by </a:t>
            </a:r>
            <a:r>
              <a:rPr lang="en-US" dirty="0">
                <a:solidFill>
                  <a:schemeClr val="bg1"/>
                </a:solidFill>
              </a:rPr>
              <a:t>around 2017</a:t>
            </a:r>
            <a:r>
              <a:rPr lang="en-US" dirty="0" smtClean="0">
                <a:solidFill>
                  <a:schemeClr val="bg1"/>
                </a:solidFill>
              </a:rPr>
              <a:t>.”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http://</a:t>
            </a:r>
            <a:r>
              <a:rPr lang="en-US" sz="1200" dirty="0" err="1">
                <a:solidFill>
                  <a:schemeClr val="bg1"/>
                </a:solidFill>
              </a:rPr>
              <a:t>phys.org</a:t>
            </a:r>
            <a:r>
              <a:rPr lang="en-US" sz="1200" dirty="0">
                <a:solidFill>
                  <a:schemeClr val="bg1"/>
                </a:solidFill>
              </a:rPr>
              <a:t>/news/2011-11-impending-revolution-low-power-quantum.html</a:t>
            </a:r>
            <a:endParaRPr lang="en-US" sz="1200" dirty="0" smtClean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390393" y="436337"/>
            <a:ext cx="9165000" cy="1092378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563"/>
              </a:spcAft>
              <a:buFont typeface="Arial" charset="0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0825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Font typeface="Symbol" pitchFamily="18" charset="2"/>
              <a:buChar char="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3238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5650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chemeClr val="accent2"/>
              </a:buClr>
              <a:buFont typeface="Arial" pitchFamily="34" charset="0"/>
              <a:buChar char="•"/>
              <a:defRPr sz="18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solidFill>
                  <a:srgbClr val="FBFEFF"/>
                </a:solidFill>
                <a:latin typeface="+mj-lt"/>
              </a:rPr>
              <a:t>Low-power quantum electronics</a:t>
            </a:r>
            <a:endParaRPr lang="en-US" sz="3600" dirty="0">
              <a:solidFill>
                <a:srgbClr val="FBFE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316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HS_Perimeter_Institute_4April12">
  <a:themeElements>
    <a:clrScheme name="CSIRO Midday">
      <a:dk1>
        <a:sysClr val="windowText" lastClr="000000"/>
      </a:dk1>
      <a:lt1>
        <a:srgbClr val="FBFEFF"/>
      </a:lt1>
      <a:dk2>
        <a:srgbClr val="000000"/>
      </a:dk2>
      <a:lt2>
        <a:srgbClr val="FBFE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>
              <a:lumMod val="40000"/>
              <a:lumOff val="60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buFont typeface="Wingdings" pitchFamily="2" charset="2"/>
          <a:buChar char="§"/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LHS_Perimeter_Institute_4April12.potx</Template>
  <TotalTime>33480</TotalTime>
  <Words>1000</Words>
  <Application>Microsoft Office PowerPoint</Application>
  <PresentationFormat>A4 Paper (210x297 mm)</PresentationFormat>
  <Paragraphs>172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LHS_Perimeter_Institute_4April12</vt:lpstr>
      <vt:lpstr>Radio Astronomy in 2049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Imminent Innovations  in Radio Astronomy</vt:lpstr>
      <vt:lpstr>PowerPoint Presentation</vt:lpstr>
      <vt:lpstr>PowerPoint Presentation</vt:lpstr>
      <vt:lpstr>PowerPoint Presentation</vt:lpstr>
      <vt:lpstr>SKA Computing: Can we cope?</vt:lpstr>
      <vt:lpstr>PowerPoint Presentation</vt:lpstr>
      <vt:lpstr>PowerPoint Presentation</vt:lpstr>
      <vt:lpstr>PowerPoint Presentation</vt:lpstr>
      <vt:lpstr>Highlights of SKA Science</vt:lpstr>
      <vt:lpstr>PowerPoint Presentation</vt:lpstr>
      <vt:lpstr>PowerPoint Presentation</vt:lpstr>
      <vt:lpstr>PowerPoint Presentation</vt:lpstr>
      <vt:lpstr>Co-operation: Broadening Participation in Radio Astronomy</vt:lpstr>
      <vt:lpstr>PowerPoint Presentation</vt:lpstr>
      <vt:lpstr>PowerPoint Presentation</vt:lpstr>
      <vt:lpstr>PowerPoint Presentation</vt:lpstr>
      <vt:lpstr>The world is our interferometer</vt:lpstr>
      <vt:lpstr>Thank you</vt:lpstr>
    </vt:vector>
  </TitlesOfParts>
  <Company>CSIRO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Siobhan</dc:creator>
  <cp:lastModifiedBy>mbcssjg4</cp:lastModifiedBy>
  <cp:revision>541</cp:revision>
  <cp:lastPrinted>2012-03-29T07:14:52Z</cp:lastPrinted>
  <dcterms:created xsi:type="dcterms:W3CDTF">2012-02-01T13:00:54Z</dcterms:created>
  <dcterms:modified xsi:type="dcterms:W3CDTF">2012-04-22T10:47:46Z</dcterms:modified>
  <cp:category>Master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0x010100529B7581109BE041A80104B7BC62AE32</vt:lpwstr>
  </property>
</Properties>
</file>