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8" r:id="rId2"/>
    <p:sldId id="272" r:id="rId3"/>
    <p:sldId id="273" r:id="rId4"/>
    <p:sldId id="270" r:id="rId5"/>
    <p:sldId id="274" r:id="rId6"/>
    <p:sldId id="277" r:id="rId7"/>
    <p:sldId id="280" r:id="rId8"/>
    <p:sldId id="288" r:id="rId9"/>
    <p:sldId id="289" r:id="rId10"/>
    <p:sldId id="290" r:id="rId11"/>
    <p:sldId id="292" r:id="rId12"/>
    <p:sldId id="285" r:id="rId13"/>
    <p:sldId id="286" r:id="rId14"/>
    <p:sldId id="281" r:id="rId15"/>
    <p:sldId id="291" r:id="rId16"/>
    <p:sldId id="278" r:id="rId17"/>
    <p:sldId id="279" r:id="rId18"/>
    <p:sldId id="293" r:id="rId19"/>
    <p:sldId id="265" r:id="rId20"/>
    <p:sldId id="266" r:id="rId21"/>
    <p:sldId id="296" r:id="rId22"/>
    <p:sldId id="283" r:id="rId23"/>
    <p:sldId id="284" r:id="rId24"/>
    <p:sldId id="294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4400A-48EC-4597-828D-6889C92E115B}" type="datetimeFigureOut">
              <a:rPr lang="en-AU" smtClean="0"/>
              <a:pPr/>
              <a:t>13/04/2012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59A4F-DB7F-48B0-94FA-AA79559A917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4DD9E-5119-4759-9DB1-A08FEADFC1B2}" type="datetimeFigureOut">
              <a:rPr lang="en-AU" smtClean="0"/>
              <a:pPr/>
              <a:t>13/04/2012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DB70A-1EEC-4F9F-9DF2-5BD183A7D765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3892"/>
            <a:fld id="{C9B6AE27-8EBD-48B0-995E-D4A0259359D3}" type="slidenum">
              <a:rPr lang="en-US" smtClean="0"/>
              <a:pPr defTabSz="903892"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282FA-537C-42DA-A323-5F08CF7621B6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ACE8B-1584-4272-9A98-042981E06C94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8057-A1EA-4811-B671-1567A1359E04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E50B8-D5A1-47AA-84AB-DC087799E8B4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A1E31-C6DC-4A06-83C7-1CAE05CAA1DD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9D9E-97BD-4985-BBEF-D351B83424C2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9023-232D-4A12-94AB-8B37FC561740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B3F5-4970-44FA-8BAD-CF8FBF7B8DA4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02D8-FBCF-4713-9332-4429FBCD7DCD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052-15F3-489E-9397-E0F10F010EE7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9F0EE-6A71-43A9-ACC5-5239516FFC0D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F8596-4B55-4AF4-9430-E1BA83095B5A}" type="datetime1">
              <a:rPr lang="en-US" smtClean="0"/>
              <a:pPr/>
              <a:t>4/13/2012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905000" y="152400"/>
            <a:ext cx="7239000" cy="99060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2800" b="1" i="1" dirty="0" smtClean="0"/>
              <a:t> </a:t>
            </a:r>
            <a:r>
              <a:rPr lang="en-US" sz="3600" b="1" i="1" dirty="0" smtClean="0"/>
              <a:t>First </a:t>
            </a:r>
            <a:r>
              <a:rPr lang="en-US" sz="3600" b="1" i="1" dirty="0" err="1" smtClean="0"/>
              <a:t>Interferometry</a:t>
            </a:r>
            <a:r>
              <a:rPr lang="en-US" sz="3600" b="1" i="1" dirty="0" smtClean="0"/>
              <a:t> in Radio Astronomy: Ruby Payne-Scott Observes Type I Solar Bursts Australia Day 26 January 1946</a:t>
            </a:r>
            <a:endParaRPr lang="en-US" sz="2800" b="1" i="1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667000"/>
            <a:ext cx="8305800" cy="3352800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Tahoma" pitchFamily="34" charset="0"/>
              </a:rPr>
              <a:t>Miller Goss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Tahoma" pitchFamily="34" charset="0"/>
              </a:rPr>
              <a:t>National Radio Astronomy Observatory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Tahoma" pitchFamily="34" charset="0"/>
              </a:rPr>
              <a:t>Socorro, New Mexico, USA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</a:rPr>
              <a:t>18 April 2012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</a:rPr>
              <a:t>Manchester RTS-2012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Tahoma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</a:rPr>
              <a:t>  </a:t>
            </a:r>
            <a:r>
              <a:rPr lang="en-US" sz="2800" dirty="0" smtClean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ahoma" pitchFamily="34" charset="0"/>
              </a:rPr>
              <a:t>http://www.nrao.edu/</a:t>
            </a:r>
            <a:r>
              <a:rPr lang="en-US" sz="2800" dirty="0" smtClean="0">
                <a:solidFill>
                  <a:srgbClr val="0000FF"/>
                </a:solidFill>
                <a:latin typeface="Tahoma" pitchFamily="34" charset="0"/>
              </a:rPr>
              <a:t>          </a:t>
            </a:r>
          </a:p>
        </p:txBody>
      </p:sp>
      <p:pic>
        <p:nvPicPr>
          <p:cNvPr id="4100" name="Picture 12" descr="VLBA1_m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1"/>
            <a:ext cx="12954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13"/>
          <p:cNvSpPr>
            <a:spLocks noChangeArrowheads="1"/>
          </p:cNvSpPr>
          <p:nvPr/>
        </p:nvSpPr>
        <p:spPr bwMode="auto">
          <a:xfrm>
            <a:off x="304800" y="236220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6000"/>
          </a:p>
        </p:txBody>
      </p:sp>
      <p:pic>
        <p:nvPicPr>
          <p:cNvPr id="4102" name="Picture 15" descr="nsf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C:\Documents and Settings\mgoss\Desktop\NRAO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905500"/>
            <a:ext cx="7334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mgoss\My Documents\My Pictures\Picture\RPS_book\DRAFT_BOOK_RPS\draft_9Oct2007\edits_feb2008\Chapter1_FINAL\chap1.fig1-1.rubyasyoungwom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5014" y="1676401"/>
            <a:ext cx="1878986" cy="2667000"/>
          </a:xfrm>
          <a:prstGeom prst="rect">
            <a:avLst/>
          </a:prstGeom>
          <a:noFill/>
        </p:spPr>
      </p:pic>
      <p:pic>
        <p:nvPicPr>
          <p:cNvPr id="3075" name="Picture 3" descr="C:\Documents and Settings\mgoss\Desktop\rts-2012\chap6.fig6-1.cropradar-conf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4495800"/>
            <a:ext cx="1582802" cy="1470863"/>
          </a:xfrm>
          <a:prstGeom prst="rect">
            <a:avLst/>
          </a:prstGeom>
          <a:noFill/>
        </p:spPr>
      </p:pic>
      <p:pic>
        <p:nvPicPr>
          <p:cNvPr id="3076" name="Picture 4" descr="C:\Documents and Settings\mgoss\Desktop\rts-2012\B1031-9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1771241"/>
            <a:ext cx="1905000" cy="2191541"/>
          </a:xfrm>
          <a:prstGeom prst="rect">
            <a:avLst/>
          </a:prstGeom>
          <a:noFill/>
        </p:spPr>
      </p:pic>
      <p:pic>
        <p:nvPicPr>
          <p:cNvPr id="16" name="Picture 3" descr="C:\users\mgoss\My Documents\bolton\LIFE_MAG.NOV52\life-dover-1951-1952\47997be55dac51fe_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724400"/>
            <a:ext cx="1735868" cy="1709737"/>
          </a:xfrm>
          <a:prstGeom prst="rect">
            <a:avLst/>
          </a:prstGeom>
          <a:noFill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Ryle in ‘A New Radio Interferometer and its Application to the Observation of Weak Radio Stars’, from 1952 in the Proc Royal Society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relation between the magnitude of the varying component of power intercepted by an interferometer and the Fourier transform of the distribution across the source was first pointed out by </a:t>
            </a:r>
            <a:r>
              <a:rPr lang="en-US" dirty="0" err="1" smtClean="0"/>
              <a:t>McCready</a:t>
            </a:r>
            <a:r>
              <a:rPr lang="en-US" dirty="0" smtClean="0"/>
              <a:t>, </a:t>
            </a:r>
            <a:r>
              <a:rPr lang="en-US" dirty="0" err="1" smtClean="0"/>
              <a:t>Pawsey</a:t>
            </a:r>
            <a:r>
              <a:rPr lang="en-US" dirty="0" smtClean="0"/>
              <a:t> and Payne-Scott (1947).’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publication- Proc of the Royal Society. August 1947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075" name="Picture 3" descr="C:\Documents and Settings\mgoss\Desktop\rts-2012\payne-scott.solar.1947 - 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600201"/>
            <a:ext cx="3864016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months later in mid 1946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Interferometry</a:t>
            </a:r>
            <a:r>
              <a:rPr lang="en-US" dirty="0" smtClean="0"/>
              <a:t> at the Cavendish . </a:t>
            </a:r>
            <a:r>
              <a:rPr lang="en-US" dirty="0" smtClean="0"/>
              <a:t>17</a:t>
            </a:r>
            <a:r>
              <a:rPr lang="en-US" dirty="0" smtClean="0"/>
              <a:t> </a:t>
            </a:r>
            <a:r>
              <a:rPr lang="en-US" dirty="0" smtClean="0"/>
              <a:t>July </a:t>
            </a:r>
            <a:r>
              <a:rPr lang="en-US" dirty="0" smtClean="0"/>
              <a:t>1946 by Ryle and </a:t>
            </a:r>
            <a:r>
              <a:rPr lang="en-US" dirty="0" err="1" smtClean="0"/>
              <a:t>Vonberg</a:t>
            </a:r>
            <a:endParaRPr lang="en-US" dirty="0" smtClean="0"/>
          </a:p>
          <a:p>
            <a:r>
              <a:rPr lang="en-US" dirty="0" smtClean="0"/>
              <a:t>At 175 MHz and baselines from 17 m to 240 m. Called the ‘cosmic radio </a:t>
            </a:r>
            <a:r>
              <a:rPr lang="en-US" dirty="0" smtClean="0"/>
              <a:t>pyrometer’</a:t>
            </a:r>
            <a:endParaRPr lang="en-US" dirty="0" smtClean="0"/>
          </a:p>
          <a:p>
            <a:r>
              <a:rPr lang="en-US" dirty="0" smtClean="0"/>
              <a:t>In late July large sunspot group and detected the Type I bursts and also </a:t>
            </a:r>
            <a:r>
              <a:rPr lang="en-US" b="1" dirty="0" smtClean="0"/>
              <a:t>circular polarization</a:t>
            </a:r>
            <a:endParaRPr lang="en-AU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Photo by John Bolton during his visit to Cambridge May 1950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A68F7-74EE-441B-B885-BD1923D72A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5605" name="Picture 2" descr="C:\users\mgoss\My Documents\bolton\bolton.cambridge.1950\B14723-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6157913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Some </a:t>
            </a:r>
            <a:r>
              <a:rPr lang="en-US" sz="2800" dirty="0" smtClean="0"/>
              <a:t>images </a:t>
            </a:r>
            <a:r>
              <a:rPr lang="en-US" sz="2800" dirty="0" smtClean="0"/>
              <a:t>‘Rifle Range’ off Grange Road - </a:t>
            </a:r>
            <a:r>
              <a:rPr lang="en-US" sz="2800" dirty="0" smtClean="0"/>
              <a:t>John </a:t>
            </a:r>
            <a:r>
              <a:rPr lang="en-US" sz="2800" dirty="0" smtClean="0"/>
              <a:t>Baldwin July 2010</a:t>
            </a:r>
            <a:endParaRPr lang="en-AU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122" name="Picture 2" descr="C:\Documents and Settings\mgoss\Desktop\rts-2012\riflerange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512"/>
          <a:stretch>
            <a:fillRect/>
          </a:stretch>
        </p:blipFill>
        <p:spPr bwMode="auto">
          <a:xfrm>
            <a:off x="609600" y="1143000"/>
            <a:ext cx="2396173" cy="2502336"/>
          </a:xfrm>
          <a:prstGeom prst="rect">
            <a:avLst/>
          </a:prstGeom>
          <a:noFill/>
        </p:spPr>
      </p:pic>
      <p:pic>
        <p:nvPicPr>
          <p:cNvPr id="5124" name="Picture 4" descr="C:\Documents and Settings\mgoss\Desktop\rts-2012\sun1946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600200"/>
            <a:ext cx="4370388" cy="1933320"/>
          </a:xfrm>
          <a:prstGeom prst="rect">
            <a:avLst/>
          </a:prstGeom>
          <a:noFill/>
        </p:spPr>
      </p:pic>
      <p:pic>
        <p:nvPicPr>
          <p:cNvPr id="5125" name="Picture 5" descr="C:\Documents and Settings\mgoss\Desktop\rts-2012\sun1946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10000"/>
            <a:ext cx="4343400" cy="1980611"/>
          </a:xfrm>
          <a:prstGeom prst="rect">
            <a:avLst/>
          </a:prstGeom>
          <a:noFill/>
        </p:spPr>
      </p:pic>
      <p:pic>
        <p:nvPicPr>
          <p:cNvPr id="5126" name="Picture 6" descr="C:\Documents and Settings\mgoss\Desktop\rts-2012\sun1946001.cr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86200"/>
            <a:ext cx="4058468" cy="1709737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flipH="1">
            <a:off x="2514600" y="3200400"/>
            <a:ext cx="2438400" cy="1600200"/>
          </a:xfrm>
          <a:prstGeom prst="straightConnector1">
            <a:avLst/>
          </a:prstGeom>
          <a:ln w="317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Ryle and </a:t>
            </a:r>
            <a:r>
              <a:rPr lang="en-US" dirty="0" err="1" smtClean="0"/>
              <a:t>Vonberg</a:t>
            </a:r>
            <a:r>
              <a:rPr lang="en-US" dirty="0" smtClean="0"/>
              <a:t>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170" name="Picture 2" descr="C:\Documents and Settings\mgoss\Desktop\ryle.aug1946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2491"/>
            <a:ext cx="6115050" cy="4763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Key Result of Sydney and Cambridge in 1946 at Cambridge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Sydney group – bursts associated with sunspots, size limits and position determination. Non-thermal</a:t>
            </a:r>
          </a:p>
          <a:p>
            <a:r>
              <a:rPr lang="en-US" dirty="0" smtClean="0"/>
              <a:t>Sydney: First mention of the principle of aperture synthesis- need cliffs of variable heights</a:t>
            </a:r>
          </a:p>
          <a:p>
            <a:r>
              <a:rPr lang="en-US" dirty="0" smtClean="0"/>
              <a:t>Sydney: Determined a method to correct phases of the sea-cliff interferometer for </a:t>
            </a:r>
            <a:r>
              <a:rPr lang="en-US" b="1" dirty="0" smtClean="0"/>
              <a:t>REFRACTION</a:t>
            </a:r>
          </a:p>
          <a:p>
            <a:r>
              <a:rPr lang="en-US" dirty="0" smtClean="0"/>
              <a:t>Cambridge: </a:t>
            </a:r>
            <a:r>
              <a:rPr lang="en-US" dirty="0" smtClean="0"/>
              <a:t> First Michelson Interferometer in radio astronomy. Their first </a:t>
            </a:r>
            <a:r>
              <a:rPr lang="en-US" dirty="0" err="1" smtClean="0"/>
              <a:t>interferometry</a:t>
            </a:r>
            <a:r>
              <a:rPr lang="en-US" dirty="0" smtClean="0"/>
              <a:t> mid July 1946 – note incorrect year in abstract !</a:t>
            </a:r>
          </a:p>
          <a:p>
            <a:r>
              <a:rPr lang="en-US" dirty="0" smtClean="0"/>
              <a:t>Ryle and </a:t>
            </a:r>
            <a:r>
              <a:rPr lang="en-US" dirty="0" err="1" smtClean="0"/>
              <a:t>Vonberg</a:t>
            </a:r>
            <a:r>
              <a:rPr lang="en-US" dirty="0" smtClean="0"/>
              <a:t>:  size  175 MHz less than 10 arc min with baseline of 240 m. </a:t>
            </a:r>
            <a:r>
              <a:rPr lang="en-US" dirty="0" smtClean="0"/>
              <a:t>First detection </a:t>
            </a:r>
            <a:r>
              <a:rPr lang="en-US" dirty="0" smtClean="0"/>
              <a:t>of circular polarization along with two other groups in July 1946; no position determination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March 8 1947 Giant Outburst – first Type II – Payne-Scott, </a:t>
            </a:r>
            <a:r>
              <a:rPr lang="en-US" sz="3200" dirty="0" err="1" smtClean="0"/>
              <a:t>Yabsley</a:t>
            </a:r>
            <a:r>
              <a:rPr lang="en-US" sz="3200" dirty="0" smtClean="0"/>
              <a:t> and Bolton</a:t>
            </a:r>
            <a:endParaRPr lang="en-AU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098" name="Picture 2" descr="C:\Documents and Settings\mgoss\Desktop\rts-2012\payne-scott.solar.1947 - 0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60000">
            <a:off x="953656" y="1779512"/>
            <a:ext cx="3123642" cy="4525963"/>
          </a:xfrm>
          <a:prstGeom prst="rect">
            <a:avLst/>
          </a:prstGeom>
          <a:noFill/>
        </p:spPr>
      </p:pic>
      <p:pic>
        <p:nvPicPr>
          <p:cNvPr id="6" name="Picture 2" descr="C:\users\mgoss\My Documents\My Pictures\Picture\RPS_book\DRAFT_BOOK_RPS\draft_9Oct2007\edits_feb2008\chapter7.DH.final\chap7.fig.7-14B1031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057400"/>
            <a:ext cx="237113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Type II and Type III bursts are proposed</a:t>
            </a:r>
          </a:p>
          <a:p>
            <a:r>
              <a:rPr lang="en-US" dirty="0" smtClean="0"/>
              <a:t>This was another giant sunspot- few days after the Type II aurora observed in Sydney !</a:t>
            </a:r>
          </a:p>
          <a:p>
            <a:r>
              <a:rPr lang="en-US" dirty="0" smtClean="0"/>
              <a:t>Two different versions of how this paper came about – Sullivan and Goss have heard two discrepant versions from Bolton and then </a:t>
            </a:r>
            <a:r>
              <a:rPr lang="en-US" dirty="0" err="1" smtClean="0"/>
              <a:t>Yabsley</a:t>
            </a:r>
            <a:endParaRPr lang="en-US" dirty="0" smtClean="0"/>
          </a:p>
          <a:p>
            <a:r>
              <a:rPr lang="en-US" dirty="0" err="1" smtClean="0"/>
              <a:t>Pawsey</a:t>
            </a:r>
            <a:r>
              <a:rPr lang="en-US" dirty="0" smtClean="0"/>
              <a:t> should have been an author </a:t>
            </a:r>
          </a:p>
          <a:p>
            <a:r>
              <a:rPr lang="en-US" dirty="0" smtClean="0"/>
              <a:t>Claim is that the flux density </a:t>
            </a:r>
            <a:r>
              <a:rPr lang="en-US" dirty="0" smtClean="0"/>
              <a:t>at</a:t>
            </a:r>
            <a:r>
              <a:rPr lang="en-US" dirty="0" smtClean="0"/>
              <a:t> </a:t>
            </a:r>
            <a:r>
              <a:rPr lang="en-US" dirty="0" smtClean="0"/>
              <a:t>60 MHz is 10</a:t>
            </a:r>
            <a:r>
              <a:rPr lang="en-US" baseline="30000" dirty="0" smtClean="0"/>
              <a:t>11 </a:t>
            </a:r>
            <a:r>
              <a:rPr lang="en-US" dirty="0" smtClean="0"/>
              <a:t> </a:t>
            </a:r>
            <a:r>
              <a:rPr lang="en-US" dirty="0" err="1" smtClean="0"/>
              <a:t>Jy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URSI 1952 Sydney </a:t>
            </a:r>
            <a:r>
              <a:rPr lang="en-US" dirty="0" smtClean="0"/>
              <a:t>University- show case for Australian radio science </a:t>
            </a:r>
            <a:endParaRPr lang="en-AU" dirty="0"/>
          </a:p>
        </p:txBody>
      </p:sp>
      <p:pic>
        <p:nvPicPr>
          <p:cNvPr id="1026" name="Picture 2" descr="C:\Documents and Settings\mgoss\Desktop\rts-2012\ursi-1952.page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2425057" cy="3632762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pic>
        <p:nvPicPr>
          <p:cNvPr id="3" name="Picture 2" descr="C:\Documents and Settings\mgoss\Desktop\rts-2012\chap10.fig.10-10.B2842-43famous.crop.groupursi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3581400" cy="2287091"/>
          </a:xfrm>
          <a:prstGeom prst="rect">
            <a:avLst/>
          </a:prstGeom>
          <a:noFill/>
        </p:spPr>
      </p:pic>
      <p:pic>
        <p:nvPicPr>
          <p:cNvPr id="1027" name="Picture 3" descr="C:\Documents and Settings\mgoss\Desktop\rts-2012\chap10.fig.10-4.B2842-15biggroup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810000"/>
            <a:ext cx="4800601" cy="2507209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Dover Heights </a:t>
            </a:r>
            <a:r>
              <a:rPr lang="en-US" sz="2800" dirty="0" smtClean="0"/>
              <a:t>WWII  Shore </a:t>
            </a:r>
            <a:r>
              <a:rPr lang="en-US" sz="2800" dirty="0" err="1" smtClean="0"/>
              <a:t>Defence</a:t>
            </a:r>
            <a:r>
              <a:rPr lang="en-US" sz="2800" dirty="0" smtClean="0"/>
              <a:t> and Light Weight Aircraft Warning 200 MHz</a:t>
            </a:r>
            <a:endParaRPr lang="en-AU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A223-A1C5-46F8-B0A8-858DB2ED428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C:\users\mgoss\My Documents\My Pictures\Picture\RPS_book\DRAFT_BOOK_RPS\draft_9Oct2007\edits_feb2008\chapter7.DH.final\chap7.fig.7-3.B81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4994319" cy="3352800"/>
          </a:xfrm>
          <a:prstGeom prst="rect">
            <a:avLst/>
          </a:prstGeom>
          <a:noFill/>
        </p:spPr>
      </p:pic>
      <p:pic>
        <p:nvPicPr>
          <p:cNvPr id="2050" name="Picture 2" descr="C:\Documents and Settings\mgoss\Desktop\rts-2012\B81-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352800"/>
            <a:ext cx="2133600" cy="3058706"/>
          </a:xfrm>
          <a:prstGeom prst="rect">
            <a:avLst/>
          </a:prstGeom>
          <a:noFill/>
        </p:spPr>
      </p:pic>
      <p:pic>
        <p:nvPicPr>
          <p:cNvPr id="2051" name="Picture 3" descr="C:\Documents and Settings\mgoss\Desktop\rts-2012\B81-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657600"/>
            <a:ext cx="2057400" cy="2966567"/>
          </a:xfrm>
          <a:prstGeom prst="rect">
            <a:avLst/>
          </a:prstGeom>
          <a:noFill/>
        </p:spPr>
      </p:pic>
      <p:pic>
        <p:nvPicPr>
          <p:cNvPr id="9" name="Picture 4" descr="B15968-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599" y="4038600"/>
            <a:ext cx="3196725" cy="242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radar"/>
          <p:cNvPicPr>
            <a:picLocks noChangeAspect="1" noChangeArrowheads="1"/>
          </p:cNvPicPr>
          <p:nvPr/>
        </p:nvPicPr>
        <p:blipFill>
          <a:blip r:embed="rId6" cstate="print">
            <a:lum bright="-12000"/>
          </a:blip>
          <a:srcRect b="2269"/>
          <a:stretch>
            <a:fillRect/>
          </a:stretch>
        </p:blipFill>
        <p:spPr>
          <a:xfrm>
            <a:off x="6444766" y="1295400"/>
            <a:ext cx="2223083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List of Australian Participants from NSW</a:t>
            </a:r>
            <a:endParaRPr lang="en-AU" dirty="0"/>
          </a:p>
        </p:txBody>
      </p:sp>
      <p:pic>
        <p:nvPicPr>
          <p:cNvPr id="2050" name="Picture 2" descr="C:\Documents and Settings\mgoss\Desktop\rts-2012\ursi-1952.page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555"/>
          <a:stretch>
            <a:fillRect/>
          </a:stretch>
        </p:blipFill>
        <p:spPr bwMode="auto">
          <a:xfrm>
            <a:off x="226451" y="1828800"/>
            <a:ext cx="7259415" cy="1447800"/>
          </a:xfrm>
          <a:prstGeom prst="rect">
            <a:avLst/>
          </a:prstGeom>
          <a:noFill/>
        </p:spPr>
      </p:pic>
      <p:pic>
        <p:nvPicPr>
          <p:cNvPr id="2051" name="Picture 3" descr="C:\Documents and Settings\mgoss\Desktop\rts-2012\ursi-1952.page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2784" y="3810000"/>
            <a:ext cx="6670805" cy="2003425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Schilizzi</a:t>
            </a:r>
            <a:r>
              <a:rPr lang="en-US" dirty="0" smtClean="0"/>
              <a:t> family just before they leave for Australia circa Dec 1950- arrival Sydney was Australia Day 1951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0" name="Picture 2" descr="C:\Documents and Settings\mgoss\Desktop\Schilizzi_family_photo_Dec 1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5310542" cy="4066032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5867400" y="1828800"/>
            <a:ext cx="381000" cy="838200"/>
          </a:xfrm>
          <a:prstGeom prst="straightConnector1">
            <a:avLst/>
          </a:prstGeom>
          <a:ln w="222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Sydney Newspapers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146" name="Picture 2" descr="C:\Documents and Settings\mgoss\Desktop\rts-2012\smith.graham.newspaper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733800" cy="4859467"/>
          </a:xfrm>
          <a:prstGeom prst="rect">
            <a:avLst/>
          </a:prstGeom>
          <a:noFill/>
        </p:spPr>
      </p:pic>
      <p:pic>
        <p:nvPicPr>
          <p:cNvPr id="6147" name="Picture 3" descr="C:\Documents and Settings\mgoss\Desktop\rts-2012\chris.newspaper.spo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71478"/>
            <a:ext cx="4114800" cy="4755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Chris Christiansen- then CSIRO RPL- is quoted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400" dirty="0" smtClean="0"/>
              <a:t>‘Radio astronomy was not born with a silver spoon in its mouth. Its parents were workers. One parent was the radio-telephone; the other was radar.’</a:t>
            </a:r>
          </a:p>
          <a:p>
            <a:r>
              <a:rPr lang="en-US" sz="4400" dirty="0" smtClean="0"/>
              <a:t> </a:t>
            </a:r>
            <a:r>
              <a:rPr lang="en-US" sz="4400" dirty="0" err="1" smtClean="0"/>
              <a:t>astro</a:t>
            </a:r>
            <a:r>
              <a:rPr lang="en-US" sz="4400" dirty="0" smtClean="0"/>
              <a:t>-ph obituary of Chris by </a:t>
            </a:r>
            <a:r>
              <a:rPr lang="en-US" sz="4400" dirty="0" err="1" smtClean="0"/>
              <a:t>Frater</a:t>
            </a:r>
            <a:r>
              <a:rPr lang="en-US" sz="4400" dirty="0" smtClean="0"/>
              <a:t> and Goss: arXiv:1109.4880</a:t>
            </a:r>
            <a:endParaRPr lang="en-AU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br>
              <a:rPr lang="en-US" dirty="0" smtClean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Amazing good fortune that the sunspot maximum close to the end of WWII</a:t>
            </a:r>
          </a:p>
          <a:p>
            <a:r>
              <a:rPr lang="en-US" dirty="0" smtClean="0"/>
              <a:t>Solar noise research (term radio astronomy only used after 1948) gave : </a:t>
            </a:r>
            <a:r>
              <a:rPr lang="en-US" dirty="0" err="1" smtClean="0"/>
              <a:t>interferometry</a:t>
            </a:r>
            <a:r>
              <a:rPr lang="en-US" dirty="0" smtClean="0"/>
              <a:t>, dynamic spectra, enhanced understanding of free-free emission (</a:t>
            </a:r>
            <a:r>
              <a:rPr lang="en-US" dirty="0" err="1" smtClean="0"/>
              <a:t>eg</a:t>
            </a:r>
            <a:r>
              <a:rPr lang="en-US" dirty="0" smtClean="0"/>
              <a:t> solar corona), new insights into physics (plasma emission, synchrotron emission etc), aperture synthesis </a:t>
            </a:r>
          </a:p>
          <a:p>
            <a:r>
              <a:rPr lang="en-US" dirty="0" smtClean="0"/>
              <a:t>The complete story on radio astronomy history up to the early 1950s in Woody Sullivan’s book     ‘ Cosmic Noise , A History of Early Radio Astronomy’  Cambridge U Press (2009)</a:t>
            </a:r>
          </a:p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shameless ads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Some additional </a:t>
            </a:r>
            <a:r>
              <a:rPr lang="en-US" sz="1600" dirty="0" smtClean="0"/>
              <a:t>details about early solar noise  </a:t>
            </a:r>
            <a:r>
              <a:rPr lang="en-US" sz="1600" dirty="0" smtClean="0"/>
              <a:t>in Goss and McGee           ‘ Under the Radar , the First Woman in Radio Astronomy, Ruby Payne-Scott’  Springer (2009)</a:t>
            </a:r>
          </a:p>
          <a:p>
            <a:r>
              <a:rPr lang="en-US" sz="1600" dirty="0" smtClean="0"/>
              <a:t>‘Making Waves, The Story of Ruby Payne-Scott, Australian Pioneer Radio Astronomer’ by Goss, Springer (2013) , popular version at a cheaper price </a:t>
            </a:r>
            <a:r>
              <a:rPr lang="en-US" sz="1600" dirty="0" smtClean="0"/>
              <a:t> </a:t>
            </a:r>
            <a:r>
              <a:rPr lang="en-US" sz="1600" dirty="0" smtClean="0"/>
              <a:t>in the series ‘Astronomer’s Universe’</a:t>
            </a:r>
            <a:endParaRPr lang="en-AU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3" descr="C:\users\mgoss\My Documents\bolton\LIFE_MAG.NOV52\life-dover-1951-1952\5be6b6a42e11c787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76600"/>
            <a:ext cx="1760220" cy="2241872"/>
          </a:xfrm>
          <a:prstGeom prst="rect">
            <a:avLst/>
          </a:prstGeom>
          <a:noFill/>
        </p:spPr>
      </p:pic>
      <p:pic>
        <p:nvPicPr>
          <p:cNvPr id="7" name="Picture 4" descr="C:\users\mgoss\My Documents\bolton\LIFE_MAG.NOV52\life-dover-1951-1952\f4a5b3ef48569f4f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657600"/>
            <a:ext cx="2390775" cy="2412367"/>
          </a:xfrm>
          <a:prstGeom prst="rect">
            <a:avLst/>
          </a:prstGeom>
          <a:noFill/>
        </p:spPr>
      </p:pic>
      <p:pic>
        <p:nvPicPr>
          <p:cNvPr id="8" name="Picture 3" descr="C:\users\mgoss\My Documents\bolton\pawsey\Pawsey.Potts_Hill.1952_Life.col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048000"/>
            <a:ext cx="1752600" cy="2712777"/>
          </a:xfrm>
          <a:prstGeom prst="rect">
            <a:avLst/>
          </a:prstGeom>
          <a:noFill/>
        </p:spPr>
      </p:pic>
      <p:pic>
        <p:nvPicPr>
          <p:cNvPr id="9" name="Picture 6" descr="C:\users\mgoss\My Documents\My Pictures\Picture\RPS_book\DRAFT_BOOK_RPS\draft_9Oct2007\edits_feb2008\Chapter1_FINAL\chap1.fig1-2.rps-chris.alex.tif"/>
          <p:cNvPicPr>
            <a:picLocks noChangeAspect="1" noChangeArrowheads="1"/>
          </p:cNvPicPr>
          <p:nvPr/>
        </p:nvPicPr>
        <p:blipFill>
          <a:blip r:embed="rId5" cstate="print"/>
          <a:srcRect l="4651" t="20966" r="20930" b="6458"/>
          <a:stretch>
            <a:fillRect/>
          </a:stretch>
        </p:blipFill>
        <p:spPr bwMode="auto">
          <a:xfrm>
            <a:off x="2209800" y="3048000"/>
            <a:ext cx="20050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Sea Cliff Interferometer- first use of radio astronomical </a:t>
            </a:r>
            <a:r>
              <a:rPr lang="en-US" sz="2800" dirty="0" err="1" smtClean="0"/>
              <a:t>interferometry</a:t>
            </a:r>
            <a:r>
              <a:rPr lang="en-US" sz="2800" dirty="0" smtClean="0"/>
              <a:t> 26 Jan. 1946- Australia Day- by Ruby Payne-Scott , </a:t>
            </a:r>
            <a:r>
              <a:rPr lang="en-US" sz="2800" dirty="0" err="1" smtClean="0"/>
              <a:t>Pawsey</a:t>
            </a:r>
            <a:r>
              <a:rPr lang="en-US" sz="2800" dirty="0" smtClean="0"/>
              <a:t> and </a:t>
            </a:r>
            <a:r>
              <a:rPr lang="en-US" sz="2800" dirty="0" err="1" smtClean="0"/>
              <a:t>McCready</a:t>
            </a:r>
            <a:endParaRPr lang="en-US" sz="2800" dirty="0" smtClean="0"/>
          </a:p>
        </p:txBody>
      </p:sp>
      <p:pic>
        <p:nvPicPr>
          <p:cNvPr id="19459" name="Content Placeholder 4" descr="Eker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828800"/>
            <a:ext cx="6034088" cy="4525963"/>
          </a:xfr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A223-A1C5-46F8-B0A8-858DB2ED428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Sea-cliff </a:t>
            </a:r>
            <a:r>
              <a:rPr lang="en-US" dirty="0" smtClean="0"/>
              <a:t>interferometer and lobe pattern for the radar </a:t>
            </a:r>
            <a:endParaRPr lang="en-US" dirty="0"/>
          </a:p>
        </p:txBody>
      </p:sp>
      <p:pic>
        <p:nvPicPr>
          <p:cNvPr id="6" name="Picture 2" descr="C:\Documents and Settings\mgoss\Desktop\seacliff.crop.interferometer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80301"/>
            <a:ext cx="3276600" cy="2687453"/>
          </a:xfrm>
          <a:prstGeom prst="rect">
            <a:avLst/>
          </a:prstGeom>
          <a:noFill/>
        </p:spPr>
      </p:pic>
      <p:pic>
        <p:nvPicPr>
          <p:cNvPr id="7" name="Picture 4" descr="cliffinterf"/>
          <p:cNvPicPr>
            <a:picLocks noChangeAspect="1" noChangeArrowheads="1"/>
          </p:cNvPicPr>
          <p:nvPr/>
        </p:nvPicPr>
        <p:blipFill>
          <a:blip r:embed="rId3" cstate="print"/>
          <a:srcRect t="58099"/>
          <a:stretch>
            <a:fillRect/>
          </a:stretch>
        </p:blipFill>
        <p:spPr>
          <a:xfrm>
            <a:off x="914400" y="4191000"/>
            <a:ext cx="3505200" cy="151549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419600" y="4724400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Cygnus A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smtClean="0"/>
              <a:t>100 MHz 10000 </a:t>
            </a:r>
            <a:r>
              <a:rPr lang="en-US" dirty="0" err="1" smtClean="0"/>
              <a:t>Jy</a:t>
            </a:r>
            <a:endParaRPr lang="en-US" dirty="0" smtClean="0"/>
          </a:p>
          <a:p>
            <a:r>
              <a:rPr lang="en-US" dirty="0" smtClean="0"/>
              <a:t>With noise of 300 </a:t>
            </a:r>
            <a:r>
              <a:rPr lang="en-US" dirty="0" err="1" smtClean="0"/>
              <a:t>Jy</a:t>
            </a:r>
            <a:endParaRPr lang="en-AU" dirty="0"/>
          </a:p>
        </p:txBody>
      </p:sp>
      <p:pic>
        <p:nvPicPr>
          <p:cNvPr id="1026" name="Picture 2" descr="C:\Documents and Settings\mgoss\Desktop\bolton.quiet.sun.100MH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562600"/>
            <a:ext cx="3200400" cy="1295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572000" y="5791200"/>
            <a:ext cx="2133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Quiet Sun June 1947</a:t>
            </a:r>
            <a:endParaRPr lang="en-AU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62400" y="5715000"/>
            <a:ext cx="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Documents and Settings\mgoss\Desktop\rts-2012\a3.Figa3-1.briton.lwawcrop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445839"/>
            <a:ext cx="2860742" cy="2897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Incredible good fortune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72390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One of the larger sunspots of recorded history in first days of Feb. 1946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30B42-16FC-4F30-963E-2A4A11B5F5A3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12294" name="Picture 2" descr="C:\users\mgoss\My Documents\My Pictures\Picture\RPS_book\DRAFT_BOOK_RPS\draft_9Oct2007\edits_feb2008\chapter7.DH.final\chap7.fig.7-4..sunspot.feb1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429000"/>
            <a:ext cx="3048000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 I Noise Storm associated with the huge Sunspot of Feb. 1946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AA223-A1C5-46F8-B0A8-858DB2ED428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C:\Documents and Settings\mgoss\Desktop\chap7.fig.7-8.crop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012" y="1600200"/>
            <a:ext cx="689197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on T</a:t>
            </a:r>
            <a:r>
              <a:rPr lang="en-US" baseline="-25000" dirty="0" smtClean="0"/>
              <a:t>b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Size is less than 6.5 arc min. Peak flux density is 10</a:t>
            </a:r>
            <a:r>
              <a:rPr lang="en-US" baseline="30000" dirty="0" smtClean="0"/>
              <a:t>7</a:t>
            </a:r>
            <a:r>
              <a:rPr lang="en-US" dirty="0" smtClean="0"/>
              <a:t>  </a:t>
            </a:r>
            <a:r>
              <a:rPr lang="en-US" dirty="0" err="1" smtClean="0"/>
              <a:t>Jy</a:t>
            </a:r>
            <a:r>
              <a:rPr lang="en-US" dirty="0" smtClean="0"/>
              <a:t> or T</a:t>
            </a:r>
            <a:r>
              <a:rPr lang="en-US" baseline="-25000" dirty="0" smtClean="0"/>
              <a:t>b </a:t>
            </a:r>
            <a:r>
              <a:rPr lang="en-US" dirty="0" smtClean="0"/>
              <a:t>  &gt; 3 x 10</a:t>
            </a:r>
            <a:r>
              <a:rPr lang="en-US" baseline="30000" dirty="0" smtClean="0"/>
              <a:t>9</a:t>
            </a:r>
            <a:r>
              <a:rPr lang="en-US" dirty="0" smtClean="0"/>
              <a:t> K.   ‘ Gross electrical discharges…. ‘ Type I bursts are now known to be the  fundamental frequency plasma emission, explaining the high brightness temperature and the strong  o-mode polarization</a:t>
            </a:r>
            <a:r>
              <a:rPr lang="en-US" baseline="30000" dirty="0" smtClean="0"/>
              <a:t>   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 Synthesis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3" descr="rp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/>
          </a:blip>
          <a:srcRect b="4727"/>
          <a:stretch>
            <a:fillRect/>
          </a:stretch>
        </p:blipFill>
        <p:spPr bwMode="auto">
          <a:xfrm>
            <a:off x="2585419" y="1600200"/>
            <a:ext cx="39731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details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RTS 2012 - 18 April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3" descr="C:\Documents and Settings\mgoss\Desktop\mpp.apertu.syn.SLZD3HM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8991600" cy="351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</TotalTime>
  <Words>952</Words>
  <Application>Microsoft Office PowerPoint</Application>
  <PresentationFormat>On-screen Show (4:3)</PresentationFormat>
  <Paragraphs>109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 First Interferometry in Radio Astronomy: Ruby Payne-Scott Observes Type I Solar Bursts Australia Day 26 January 1946</vt:lpstr>
      <vt:lpstr>Dover Heights WWII  Shore Defence and Light Weight Aircraft Warning 200 MHz</vt:lpstr>
      <vt:lpstr>The Sea Cliff Interferometer- first use of radio astronomical interferometry 26 Jan. 1946- Australia Day- by Ruby Payne-Scott , Pawsey and McCready</vt:lpstr>
      <vt:lpstr>The Sea-cliff interferometer and lobe pattern for the radar </vt:lpstr>
      <vt:lpstr>Incredible good fortune</vt:lpstr>
      <vt:lpstr>Type I Noise Storm associated with the huge Sunspot of Feb. 1946</vt:lpstr>
      <vt:lpstr>Limits on Tb</vt:lpstr>
      <vt:lpstr>Aperture Synthesis</vt:lpstr>
      <vt:lpstr>The details</vt:lpstr>
      <vt:lpstr>Ryle in ‘A New Radio Interferometer and its Application to the Observation of Weak Radio Stars’, from 1952 in the Proc Royal Society</vt:lpstr>
      <vt:lpstr>The publication- Proc of the Royal Society. August 1947</vt:lpstr>
      <vt:lpstr>6 months later in mid 1946</vt:lpstr>
      <vt:lpstr>Photo by John Bolton during his visit to Cambridge May 1950</vt:lpstr>
      <vt:lpstr>Some images ‘Rifle Range’ off Grange Road - John Baldwin July 2010</vt:lpstr>
      <vt:lpstr>Ryle and Vonberg </vt:lpstr>
      <vt:lpstr>Key Result of Sydney and Cambridge in 1946 at Cambridge</vt:lpstr>
      <vt:lpstr>March 8 1947 Giant Outburst – first Type II – Payne-Scott, Yabsley and Bolton</vt:lpstr>
      <vt:lpstr>Details  </vt:lpstr>
      <vt:lpstr>URSI 1952 Sydney University- show case for Australian radio science </vt:lpstr>
      <vt:lpstr>List of Australian Participants from NSW</vt:lpstr>
      <vt:lpstr>Schilizzi family just before they leave for Australia circa Dec 1950- arrival Sydney was Australia Day 1951</vt:lpstr>
      <vt:lpstr>The Sydney Newspapers</vt:lpstr>
      <vt:lpstr>Chris Christiansen- then CSIRO RPL- is quoted </vt:lpstr>
      <vt:lpstr>Summary </vt:lpstr>
      <vt:lpstr>Some shameless ads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Miller Goss</cp:lastModifiedBy>
  <cp:revision>22</cp:revision>
  <dcterms:created xsi:type="dcterms:W3CDTF">2006-08-16T00:00:00Z</dcterms:created>
  <dcterms:modified xsi:type="dcterms:W3CDTF">2012-04-14T17:16:59Z</dcterms:modified>
</cp:coreProperties>
</file>