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61" r:id="rId6"/>
    <p:sldId id="260" r:id="rId7"/>
    <p:sldId id="265" r:id="rId8"/>
    <p:sldId id="259" r:id="rId9"/>
    <p:sldId id="266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8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46EE4-0929-4375-A24E-7204425A83B7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340D1-04F7-46F7-9BE5-8921AAB87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7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0D1-04F7-46F7-9BE5-8921AAB87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RTS2012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5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26032C-00E5-4D42-B3C0-2A532DD6E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RAO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24800" y="152400"/>
            <a:ext cx="966787" cy="1259753"/>
          </a:xfrm>
          <a:prstGeom prst="rect">
            <a:avLst/>
          </a:prstGeom>
        </p:spPr>
      </p:pic>
      <p:pic>
        <p:nvPicPr>
          <p:cNvPr id="8" name="Picture 7" descr="Schilizzi.jpe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00" y="102833"/>
            <a:ext cx="1066800" cy="1268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7030A0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BI_worldmap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578" y="76200"/>
            <a:ext cx="9207578" cy="678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</a:t>
            </a:r>
            <a:b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Milliarcsec</a:t>
            </a: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Barrier</a:t>
            </a:r>
            <a:endParaRPr lang="en-US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Ken Kellermann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NRAO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486400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RTS2012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1975ApJ___201__263S_Page_06.jpg"/>
          <p:cNvPicPr>
            <a:picLocks noChangeAspect="1"/>
          </p:cNvPicPr>
          <p:nvPr/>
        </p:nvPicPr>
        <p:blipFill>
          <a:blip r:embed="rId3" cstate="print"/>
          <a:srcRect l="53230" t="7778" r="4792" b="50000"/>
          <a:stretch>
            <a:fillRect/>
          </a:stretch>
        </p:blipFill>
        <p:spPr>
          <a:xfrm>
            <a:off x="460142" y="1600200"/>
            <a:ext cx="1668380" cy="24384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3" name="Picture 12" descr="1975ApJ___201__263S_Page_07.jpg"/>
          <p:cNvPicPr>
            <a:picLocks noChangeAspect="1"/>
          </p:cNvPicPr>
          <p:nvPr/>
        </p:nvPicPr>
        <p:blipFill>
          <a:blip r:embed="rId4" cstate="print"/>
          <a:srcRect l="25782" t="32222" r="24167" b="13333"/>
          <a:stretch>
            <a:fillRect/>
          </a:stretch>
        </p:blipFill>
        <p:spPr>
          <a:xfrm>
            <a:off x="2362200" y="1676400"/>
            <a:ext cx="1524000" cy="240890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4" name="Picture 13" descr="1975ApJ___201__263S_Page_08.jpg"/>
          <p:cNvPicPr>
            <a:picLocks noChangeAspect="1"/>
          </p:cNvPicPr>
          <p:nvPr/>
        </p:nvPicPr>
        <p:blipFill>
          <a:blip r:embed="rId5" cstate="print"/>
          <a:srcRect l="27396" t="68889" r="27396" b="15555"/>
          <a:stretch>
            <a:fillRect/>
          </a:stretch>
        </p:blipFill>
        <p:spPr>
          <a:xfrm>
            <a:off x="762000" y="4267200"/>
            <a:ext cx="2895600" cy="14478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5" name="Content Placeholder 14" descr="1975ApJ___201__263S_Page_12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 l="9636" t="6667" r="9636" b="64445"/>
          <a:stretch>
            <a:fillRect/>
          </a:stretch>
        </p:blipFill>
        <p:spPr>
          <a:xfrm>
            <a:off x="4581791" y="2895600"/>
            <a:ext cx="4105009" cy="21336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6" name="Content Placeholder 15" descr="1226+023.u.2010_06_19.icn_color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rcRect l="11316" r="13241" b="-661"/>
          <a:stretch>
            <a:fillRect/>
          </a:stretch>
        </p:blipFill>
        <p:spPr>
          <a:xfrm>
            <a:off x="152399" y="1524000"/>
            <a:ext cx="4069025" cy="4343400"/>
          </a:xfrm>
        </p:spPr>
      </p:pic>
      <p:sp>
        <p:nvSpPr>
          <p:cNvPr id="20" name="Rectangle 19"/>
          <p:cNvSpPr/>
          <p:nvPr/>
        </p:nvSpPr>
        <p:spPr>
          <a:xfrm>
            <a:off x="6950974" y="3124200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3C 84 (NGC 1275)</a:t>
            </a:r>
            <a:endParaRPr lang="en-US" sz="1600" dirty="0"/>
          </a:p>
        </p:txBody>
      </p:sp>
      <p:pic>
        <p:nvPicPr>
          <p:cNvPr id="21" name="Picture 20" descr="3C84.jpg"/>
          <p:cNvPicPr>
            <a:picLocks noChangeAspect="1"/>
          </p:cNvPicPr>
          <p:nvPr/>
        </p:nvPicPr>
        <p:blipFill>
          <a:blip r:embed="rId8" cstate="print"/>
          <a:srcRect l="22662" t="24444" r="23801" b="20000"/>
          <a:stretch>
            <a:fillRect/>
          </a:stretch>
        </p:blipFill>
        <p:spPr>
          <a:xfrm rot="5400000">
            <a:off x="4709160" y="1463040"/>
            <a:ext cx="4297680" cy="457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38800" y="4953000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3C 84  (NGC 1275)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3434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3C 273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2667000"/>
            <a:ext cx="85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VLBA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362200"/>
            <a:ext cx="85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VLBA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7" grpId="0"/>
      <p:bldP spid="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67400" y="1524000"/>
            <a:ext cx="3276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3810000"/>
            <a:ext cx="3276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525963"/>
          </a:xfrm>
        </p:spPr>
        <p:txBody>
          <a:bodyPr>
            <a:normAutofit fontScale="92500"/>
          </a:bodyPr>
          <a:lstStyle/>
          <a:p>
            <a:r>
              <a:rPr lang="en-US" sz="3000" i="1" dirty="0" smtClean="0"/>
              <a:t>Check and recheck and recheck again.</a:t>
            </a:r>
          </a:p>
          <a:p>
            <a:pPr lvl="1"/>
            <a:r>
              <a:rPr lang="en-US" sz="2600" i="1" dirty="0" smtClean="0"/>
              <a:t>Measure twice, cut once</a:t>
            </a:r>
          </a:p>
          <a:p>
            <a:r>
              <a:rPr lang="en-US" sz="3000" i="1" dirty="0" smtClean="0"/>
              <a:t>Don’t waste time and effort on bad data</a:t>
            </a:r>
          </a:p>
          <a:p>
            <a:r>
              <a:rPr lang="en-US" sz="3000" i="1" dirty="0" smtClean="0"/>
              <a:t>You get what you pay for</a:t>
            </a:r>
          </a:p>
          <a:p>
            <a:r>
              <a:rPr lang="en-US" sz="3000" i="1" dirty="0" smtClean="0"/>
              <a:t>Trust your data</a:t>
            </a:r>
          </a:p>
          <a:p>
            <a:pPr lvl="1"/>
            <a:r>
              <a:rPr lang="en-US" sz="2600" i="1" dirty="0" smtClean="0"/>
              <a:t>not all radio sources are Gaussians</a:t>
            </a:r>
          </a:p>
          <a:p>
            <a:r>
              <a:rPr lang="en-US" sz="3000" i="1" dirty="0" smtClean="0"/>
              <a:t>Avoid bureaucracy</a:t>
            </a:r>
          </a:p>
          <a:p>
            <a:r>
              <a:rPr lang="en-US" sz="3000" i="1" dirty="0" smtClean="0"/>
              <a:t>Listen to advice – phase closure 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1676400"/>
            <a:ext cx="3048000" cy="1371600"/>
          </a:xfrm>
        </p:spPr>
        <p:txBody>
          <a:bodyPr/>
          <a:lstStyle/>
          <a:p>
            <a:pPr marL="0" lvl="1" algn="r"/>
            <a:r>
              <a:rPr lang="en-US" i="1" dirty="0" smtClean="0">
                <a:solidFill>
                  <a:srgbClr val="FFFF00"/>
                </a:solidFill>
              </a:rPr>
              <a:t>A one element interferometer is like half a pair of scissors.  George Purcell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1" y="4057471"/>
            <a:ext cx="335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i="1" dirty="0" smtClean="0">
                <a:solidFill>
                  <a:srgbClr val="FFFF00"/>
                </a:solidFill>
              </a:rPr>
              <a:t>Bad data is worse than no data.  Good data is like the cool evening breeze.  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	       Marshall Cohen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525963"/>
          </a:xfrm>
        </p:spPr>
        <p:txBody>
          <a:bodyPr/>
          <a:lstStyle/>
          <a:p>
            <a:r>
              <a:rPr lang="en-US" dirty="0" smtClean="0"/>
              <a:t>Marshall Cohen, Barry Clark, Dave Jauncey</a:t>
            </a:r>
          </a:p>
          <a:p>
            <a:r>
              <a:rPr lang="en-US" dirty="0" smtClean="0"/>
              <a:t>Claude Bare, George Grove, &amp; Al </a:t>
            </a:r>
            <a:r>
              <a:rPr lang="en-US" dirty="0" err="1" smtClean="0"/>
              <a:t>Moffet</a:t>
            </a:r>
            <a:endParaRPr lang="en-US" dirty="0" smtClean="0"/>
          </a:p>
          <a:p>
            <a:r>
              <a:rPr lang="en-US" dirty="0" smtClean="0"/>
              <a:t>Canadian LBI &amp; Haystack Groups</a:t>
            </a:r>
          </a:p>
          <a:p>
            <a:pPr lvl="1"/>
            <a:r>
              <a:rPr lang="en-US" dirty="0" smtClean="0"/>
              <a:t>Allen Yen</a:t>
            </a:r>
          </a:p>
          <a:p>
            <a:r>
              <a:rPr lang="en-US" dirty="0" smtClean="0"/>
              <a:t>Russian Group</a:t>
            </a:r>
          </a:p>
          <a:p>
            <a:pPr lvl="1"/>
            <a:r>
              <a:rPr lang="en-US" dirty="0" smtClean="0"/>
              <a:t>Leonid Matveyenko</a:t>
            </a:r>
          </a:p>
          <a:p>
            <a:pPr lvl="1"/>
            <a:r>
              <a:rPr lang="en-US" dirty="0" smtClean="0"/>
              <a:t>Nicolai Kardashev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Intensity Interferometry</a:t>
            </a:r>
          </a:p>
          <a:p>
            <a:pPr lvl="1"/>
            <a:r>
              <a:rPr lang="en-US" dirty="0" err="1" smtClean="0"/>
              <a:t>Handbury</a:t>
            </a:r>
            <a:r>
              <a:rPr lang="en-US" dirty="0" smtClean="0"/>
              <a:t> Brown &amp; </a:t>
            </a:r>
            <a:r>
              <a:rPr lang="en-US" dirty="0" err="1" smtClean="0"/>
              <a:t>Twiss</a:t>
            </a:r>
            <a:r>
              <a:rPr lang="en-US" dirty="0" smtClean="0"/>
              <a:t> (1954)</a:t>
            </a:r>
          </a:p>
          <a:p>
            <a:pPr lvl="2"/>
            <a:r>
              <a:rPr lang="en-US" dirty="0" smtClean="0"/>
              <a:t>Goal was to resolve “radio stars” using transatlantic baselines</a:t>
            </a:r>
          </a:p>
          <a:p>
            <a:pPr lvl="2"/>
            <a:r>
              <a:rPr lang="en-US" dirty="0" smtClean="0"/>
              <a:t>Radio link interferometry indicated very long baselines unnecessary</a:t>
            </a:r>
          </a:p>
          <a:p>
            <a:pPr lvl="2"/>
            <a:r>
              <a:rPr lang="en-US" dirty="0" smtClean="0"/>
              <a:t>Concentrated on optical studies</a:t>
            </a:r>
          </a:p>
          <a:p>
            <a:pPr lvl="1"/>
            <a:r>
              <a:rPr lang="en-US" dirty="0" smtClean="0"/>
              <a:t>Carr et al.  (1965)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B = 55 km,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cs typeface="Times New Roman"/>
              </a:rPr>
              <a:t> = 18 MHz, 3300 </a:t>
            </a:r>
            <a:r>
              <a:rPr lang="el-GR" dirty="0" smtClean="0">
                <a:latin typeface="Calibri"/>
                <a:cs typeface="Times New Roman"/>
              </a:rPr>
              <a:t>λ</a:t>
            </a:r>
            <a:endParaRPr lang="en-US" dirty="0" smtClean="0"/>
          </a:p>
          <a:p>
            <a:pPr lvl="2"/>
            <a:r>
              <a:rPr lang="en-US" dirty="0" smtClean="0"/>
              <a:t>Jupiter</a:t>
            </a:r>
          </a:p>
          <a:p>
            <a:pPr lvl="2"/>
            <a:r>
              <a:rPr lang="en-US" dirty="0" smtClean="0"/>
              <a:t>Audio tape recorder and independent crystal oscillators</a:t>
            </a:r>
          </a:p>
          <a:p>
            <a:pPr lvl="1"/>
            <a:r>
              <a:rPr lang="en-US" dirty="0" err="1" smtClean="0"/>
              <a:t>Gubbay</a:t>
            </a:r>
            <a:r>
              <a:rPr lang="en-US" dirty="0" smtClean="0"/>
              <a:t> &amp; Robertson (1967)</a:t>
            </a:r>
          </a:p>
          <a:p>
            <a:pPr lvl="2"/>
            <a:r>
              <a:rPr lang="en-US" dirty="0" smtClean="0"/>
              <a:t>3C 273 &lt; 0.01 arcsec</a:t>
            </a:r>
          </a:p>
          <a:p>
            <a:r>
              <a:rPr lang="en-US" dirty="0" smtClean="0"/>
              <a:t>Independent-oscillator tape-recording coherent interferometry</a:t>
            </a:r>
          </a:p>
          <a:p>
            <a:pPr lvl="1"/>
            <a:r>
              <a:rPr lang="en-US" i="1" dirty="0" smtClean="0"/>
              <a:t>Matveyenko, Kardashev, &amp; </a:t>
            </a:r>
            <a:r>
              <a:rPr lang="en-US" i="1" dirty="0" err="1" smtClean="0"/>
              <a:t>Sholomitskii</a:t>
            </a:r>
            <a:r>
              <a:rPr lang="en-US" i="1" dirty="0" smtClean="0"/>
              <a:t> (1965, </a:t>
            </a:r>
            <a:r>
              <a:rPr lang="en-US" i="1" dirty="0" err="1" smtClean="0"/>
              <a:t>Radiophysika</a:t>
            </a:r>
            <a:r>
              <a:rPr lang="en-US" i="1" dirty="0" smtClean="0"/>
              <a:t>, 8, 651)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5257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Canadian LBI</a:t>
            </a:r>
          </a:p>
          <a:p>
            <a:pPr lvl="1"/>
            <a:r>
              <a:rPr lang="en-US" dirty="0" smtClean="0"/>
              <a:t>2 MHz analogue recordings</a:t>
            </a:r>
          </a:p>
          <a:p>
            <a:pPr lvl="1"/>
            <a:r>
              <a:rPr lang="en-US" dirty="0" smtClean="0"/>
              <a:t>Studio TV recorders </a:t>
            </a:r>
          </a:p>
          <a:p>
            <a:pPr lvl="1"/>
            <a:r>
              <a:rPr lang="en-US" dirty="0" smtClean="0"/>
              <a:t>H masers</a:t>
            </a:r>
          </a:p>
          <a:p>
            <a:pPr lvl="1"/>
            <a:r>
              <a:rPr lang="en-US" dirty="0" smtClean="0"/>
              <a:t>Quasars</a:t>
            </a:r>
          </a:p>
          <a:p>
            <a:pPr lvl="1"/>
            <a:r>
              <a:rPr lang="en-US" dirty="0" smtClean="0"/>
              <a:t>448 MHz (70 cm)</a:t>
            </a:r>
          </a:p>
          <a:p>
            <a:r>
              <a:rPr lang="en-US" dirty="0" smtClean="0"/>
              <a:t>NRAO/Cornell MK I   VLB</a:t>
            </a:r>
          </a:p>
          <a:p>
            <a:pPr lvl="1"/>
            <a:r>
              <a:rPr lang="en-US" dirty="0" smtClean="0"/>
              <a:t>Cohen:  IPS and lunar </a:t>
            </a:r>
            <a:r>
              <a:rPr lang="en-US" dirty="0" err="1" smtClean="0"/>
              <a:t>occultations</a:t>
            </a:r>
            <a:endParaRPr lang="en-US" dirty="0" smtClean="0"/>
          </a:p>
          <a:p>
            <a:pPr lvl="1"/>
            <a:r>
              <a:rPr lang="en-US" dirty="0" smtClean="0"/>
              <a:t>Kellermann:  spectra and variability</a:t>
            </a:r>
          </a:p>
          <a:p>
            <a:pPr lvl="1"/>
            <a:r>
              <a:rPr lang="en-US" dirty="0" smtClean="0"/>
              <a:t>Clark: Interferometry</a:t>
            </a:r>
          </a:p>
          <a:p>
            <a:pPr lvl="1"/>
            <a:r>
              <a:rPr lang="en-US" dirty="0" smtClean="0"/>
              <a:t>Jauncey:  Cosmic rays and computing</a:t>
            </a:r>
          </a:p>
          <a:p>
            <a:pPr lvl="1"/>
            <a:r>
              <a:rPr lang="en-US" dirty="0" smtClean="0"/>
              <a:t>Raising the funds, Sept 1965</a:t>
            </a:r>
          </a:p>
          <a:p>
            <a:r>
              <a:rPr lang="en-US" dirty="0" smtClean="0"/>
              <a:t>MIT/Haystack</a:t>
            </a:r>
          </a:p>
          <a:p>
            <a:pPr lvl="1"/>
            <a:r>
              <a:rPr lang="en-US" dirty="0" smtClean="0"/>
              <a:t>Driven by OH masers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29200" y="1447800"/>
            <a:ext cx="3810000" cy="487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MK I</a:t>
            </a:r>
            <a:br>
              <a:rPr lang="en-US" sz="3200" dirty="0" smtClean="0"/>
            </a:br>
            <a:r>
              <a:rPr lang="en-US" sz="3200" dirty="0" smtClean="0"/>
              <a:t>Simple and Cheap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724400" cy="3352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Observing frequency: 611 MHz</a:t>
            </a:r>
          </a:p>
          <a:p>
            <a:r>
              <a:rPr lang="en-US" sz="2400" dirty="0" err="1" smtClean="0"/>
              <a:t>Rb</a:t>
            </a:r>
            <a:r>
              <a:rPr lang="en-US" sz="2400" dirty="0" smtClean="0"/>
              <a:t> frequency standard </a:t>
            </a:r>
          </a:p>
          <a:p>
            <a:pPr lvl="1"/>
            <a:r>
              <a:rPr lang="en-US" sz="2000" dirty="0" smtClean="0"/>
              <a:t>Multiplied 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/>
              <a:t>22 to LO frequency</a:t>
            </a:r>
          </a:p>
          <a:p>
            <a:r>
              <a:rPr lang="en-US" sz="2400" dirty="0" smtClean="0"/>
              <a:t>Time synchronization </a:t>
            </a:r>
            <a:r>
              <a:rPr lang="en-US" sz="2000" dirty="0" smtClean="0"/>
              <a:t>LORAN</a:t>
            </a:r>
          </a:p>
          <a:p>
            <a:r>
              <a:rPr lang="en-US" sz="2400" dirty="0" smtClean="0"/>
              <a:t>Digital recording - Self clocking</a:t>
            </a:r>
          </a:p>
          <a:p>
            <a:r>
              <a:rPr lang="en-US" sz="2400" dirty="0" smtClean="0"/>
              <a:t>720 kbps</a:t>
            </a:r>
          </a:p>
          <a:p>
            <a:r>
              <a:rPr lang="en-US" sz="2400" dirty="0" smtClean="0"/>
              <a:t>Software correlator</a:t>
            </a:r>
          </a:p>
          <a:p>
            <a:endParaRPr lang="en-US" sz="1800" dirty="0" smtClean="0"/>
          </a:p>
          <a:p>
            <a:endParaRPr lang="en-US" sz="600" dirty="0" smtClean="0"/>
          </a:p>
          <a:p>
            <a:endParaRPr lang="en-US" sz="600" dirty="0" smtClean="0"/>
          </a:p>
          <a:p>
            <a:pPr>
              <a:buNone/>
            </a:pPr>
            <a:r>
              <a:rPr lang="en-US" sz="600" dirty="0" smtClean="0"/>
              <a:t>	0</a:t>
            </a:r>
            <a:endParaRPr lang="en-US" sz="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1798637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Jan/Feb 1967 </a:t>
            </a:r>
          </a:p>
          <a:p>
            <a:pPr lvl="1"/>
            <a:r>
              <a:rPr lang="en-US" dirty="0" smtClean="0"/>
              <a:t>2 failed experiments between 140-ft/ Arecibo</a:t>
            </a:r>
          </a:p>
          <a:p>
            <a:r>
              <a:rPr lang="en-US" sz="2400" dirty="0" smtClean="0"/>
              <a:t>March 6: </a:t>
            </a:r>
            <a:r>
              <a:rPr lang="en-US" dirty="0" smtClean="0"/>
              <a:t>Green Bank </a:t>
            </a:r>
          </a:p>
          <a:p>
            <a:pPr lvl="1"/>
            <a:r>
              <a:rPr lang="en-US" dirty="0" smtClean="0"/>
              <a:t>85-ft/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40-ft</a:t>
            </a:r>
          </a:p>
          <a:p>
            <a:pPr lvl="1"/>
            <a:r>
              <a:rPr lang="en-US" dirty="0" smtClean="0"/>
              <a:t>B = 650 m = 1300 </a:t>
            </a:r>
            <a:r>
              <a:rPr lang="el-GR" dirty="0" smtClean="0">
                <a:latin typeface="Calibri"/>
              </a:rPr>
              <a:t>λ</a:t>
            </a:r>
            <a:endParaRPr lang="en-US" dirty="0" smtClean="0"/>
          </a:p>
          <a:p>
            <a:r>
              <a:rPr lang="en-US" sz="2400" dirty="0" smtClean="0"/>
              <a:t>May 8; 140-ft /NRL</a:t>
            </a:r>
          </a:p>
          <a:p>
            <a:pPr lvl="1"/>
            <a:r>
              <a:rPr lang="en-US" dirty="0" smtClean="0"/>
              <a:t>220 km = 460,000 </a:t>
            </a:r>
            <a:r>
              <a:rPr lang="el-GR" dirty="0" smtClean="0">
                <a:latin typeface="Calibri"/>
              </a:rPr>
              <a:t>λ</a:t>
            </a:r>
            <a:endParaRPr lang="en-US" dirty="0" smtClean="0">
              <a:latin typeface="Calibri"/>
            </a:endParaRPr>
          </a:p>
          <a:p>
            <a:r>
              <a:rPr lang="en-US" sz="2400" dirty="0" smtClean="0"/>
              <a:t>140-ft/Haystack</a:t>
            </a:r>
          </a:p>
          <a:p>
            <a:pPr lvl="1"/>
            <a:r>
              <a:rPr lang="en-US" dirty="0" smtClean="0"/>
              <a:t>845 km @ 18 cm = 5 x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</a:rPr>
              <a:t>λ</a:t>
            </a:r>
            <a:endParaRPr lang="en-US" dirty="0" smtClean="0">
              <a:latin typeface="Calibri"/>
            </a:endParaRPr>
          </a:p>
          <a:p>
            <a:pPr lvl="1"/>
            <a:r>
              <a:rPr lang="el-GR" dirty="0" smtClean="0">
                <a:latin typeface="Calibri"/>
                <a:cs typeface="Times New Roman"/>
              </a:rPr>
              <a:t>θ</a:t>
            </a:r>
            <a:r>
              <a:rPr lang="en-US" dirty="0" smtClean="0"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cs typeface="Times New Roman"/>
              </a:rPr>
              <a:t> 0.01 arc sec</a:t>
            </a:r>
          </a:p>
          <a:p>
            <a:pPr lvl="1"/>
            <a:r>
              <a:rPr lang="en-US" dirty="0" smtClean="0"/>
              <a:t>Confirmed SSA (B ~ 10</a:t>
            </a:r>
            <a:r>
              <a:rPr lang="en-US" baseline="30000" dirty="0" smtClean="0"/>
              <a:t>-4</a:t>
            </a:r>
            <a:r>
              <a:rPr lang="en-US" dirty="0" smtClean="0"/>
              <a:t> G)</a:t>
            </a:r>
          </a:p>
          <a:p>
            <a:r>
              <a:rPr lang="en-US" sz="2400" dirty="0" smtClean="0"/>
              <a:t>140-ft/Hat Creek </a:t>
            </a:r>
          </a:p>
          <a:p>
            <a:pPr lvl="1"/>
            <a:r>
              <a:rPr lang="en-US" dirty="0" smtClean="0"/>
              <a:t>3500 km = 20 x 10</a:t>
            </a:r>
            <a:r>
              <a:rPr lang="en-US" baseline="30000" dirty="0" smtClean="0"/>
              <a:t>6 </a:t>
            </a:r>
            <a:r>
              <a:rPr lang="el-GR" dirty="0" smtClean="0">
                <a:latin typeface="Calibri"/>
              </a:rPr>
              <a:t>λ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/>
              <a:t> </a:t>
            </a:r>
            <a:r>
              <a:rPr lang="el-GR" dirty="0" smtClean="0">
                <a:latin typeface="Calibri"/>
                <a:cs typeface="Times New Roman"/>
              </a:rPr>
              <a:t>θ</a:t>
            </a:r>
            <a:r>
              <a:rPr lang="en-US" dirty="0" smtClean="0"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cs typeface="Times New Roman"/>
              </a:rPr>
              <a:t> 0.004 arc sec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2590800"/>
            <a:ext cx="2819400" cy="1524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Crossing the 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514600"/>
            <a:ext cx="4572000" cy="259080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FFFF00"/>
                </a:solidFill>
              </a:rPr>
              <a:t>1</a:t>
            </a:r>
            <a:r>
              <a:rPr lang="en-US" sz="2000" dirty="0" smtClean="0">
                <a:solidFill>
                  <a:srgbClr val="FFFF00"/>
                </a:solidFill>
              </a:rPr>
              <a:t>40-ft/Haystack/</a:t>
            </a:r>
            <a:r>
              <a:rPr lang="en-US" sz="2000" dirty="0" err="1" smtClean="0">
                <a:solidFill>
                  <a:srgbClr val="FFFF00"/>
                </a:solidFill>
              </a:rPr>
              <a:t>Onsala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Jan, 1968:</a:t>
            </a:r>
          </a:p>
          <a:p>
            <a:pPr lvl="1" algn="ctr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18 cm:  6, 300 km = 35 x 10</a:t>
            </a:r>
            <a:r>
              <a:rPr lang="en-US" sz="1800" baseline="30000" dirty="0" smtClean="0">
                <a:solidFill>
                  <a:srgbClr val="FFFF00"/>
                </a:solidFill>
              </a:rPr>
              <a:t>6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l-GR" sz="1800" dirty="0" smtClean="0">
                <a:solidFill>
                  <a:srgbClr val="FFFF00"/>
                </a:solidFill>
                <a:latin typeface="Calibri"/>
              </a:rPr>
              <a:t>λ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 algn="ctr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 6 cm: 105 x 10</a:t>
            </a:r>
            <a:r>
              <a:rPr lang="en-US" sz="1800" baseline="30000" dirty="0" smtClean="0">
                <a:solidFill>
                  <a:srgbClr val="FFFF00"/>
                </a:solidFill>
              </a:rPr>
              <a:t>6</a:t>
            </a:r>
            <a:r>
              <a:rPr lang="en-US" sz="1800" dirty="0" smtClean="0">
                <a:solidFill>
                  <a:srgbClr val="FFFF00"/>
                </a:solidFill>
              </a:rPr>
              <a:t>  </a:t>
            </a:r>
            <a:r>
              <a:rPr lang="el-GR" sz="1800" dirty="0" smtClean="0">
                <a:solidFill>
                  <a:srgbClr val="FFFF00"/>
                </a:solidFill>
                <a:latin typeface="Calibri"/>
              </a:rPr>
              <a:t>λ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 algn="ctr">
              <a:buNone/>
            </a:pPr>
            <a:r>
              <a:rPr lang="en-US" sz="1900" dirty="0" smtClean="0">
                <a:solidFill>
                  <a:srgbClr val="FFFF00"/>
                </a:solidFill>
                <a:cs typeface="Times New Roman"/>
              </a:rPr>
              <a:t> </a:t>
            </a:r>
            <a:r>
              <a:rPr lang="el-GR" sz="1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θ</a:t>
            </a:r>
            <a:r>
              <a:rPr lang="en-US" sz="1900" dirty="0" smtClean="0">
                <a:solidFill>
                  <a:srgbClr val="FFFF00"/>
                </a:solidFill>
                <a:cs typeface="Times New Roman"/>
              </a:rPr>
              <a:t> </a:t>
            </a:r>
            <a:r>
              <a:rPr lang="el-GR" sz="1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~</a:t>
            </a:r>
            <a:r>
              <a:rPr lang="en-US" sz="1900" dirty="0" smtClean="0">
                <a:solidFill>
                  <a:srgbClr val="FFFF00"/>
                </a:solidFill>
                <a:cs typeface="Times New Roman"/>
              </a:rPr>
              <a:t> 0.001</a:t>
            </a:r>
            <a:endParaRPr lang="en-US" sz="1900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 descr="onsala25m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29400" y="2209800"/>
            <a:ext cx="2286000" cy="2286000"/>
          </a:xfrm>
        </p:spPr>
      </p:pic>
      <p:pic>
        <p:nvPicPr>
          <p:cNvPr id="10" name="Picture 9" descr="140fo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752600"/>
            <a:ext cx="1370806" cy="202457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862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4600" y="5638800"/>
            <a:ext cx="3886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0" y="3200400"/>
            <a:ext cx="2819400" cy="2743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Penetrating the Iron Curtain</a:t>
            </a:r>
            <a:endParaRPr lang="en-US" sz="3600" dirty="0"/>
          </a:p>
        </p:txBody>
      </p:sp>
      <p:pic>
        <p:nvPicPr>
          <p:cNvPr id="11" name="Content Placeholder 10" descr="charli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603943" cy="1828800"/>
          </a:xfrm>
          <a:ln w="38100">
            <a:solidFill>
              <a:srgbClr val="00B050"/>
            </a:solidFill>
          </a:ln>
        </p:spPr>
      </p:pic>
      <p:pic>
        <p:nvPicPr>
          <p:cNvPr id="9" name="Content Placeholder 8" descr="payne-russia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19800" y="4191000"/>
            <a:ext cx="2621820" cy="2057400"/>
          </a:xfrm>
          <a:ln w="38100">
            <a:solidFill>
              <a:srgbClr val="00B05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payne-russi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828800"/>
            <a:ext cx="2538000" cy="167878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 descr="GB70_06608_Crimea037.jpg"/>
          <p:cNvPicPr>
            <a:picLocks noChangeAspect="1"/>
          </p:cNvPicPr>
          <p:nvPr/>
        </p:nvPicPr>
        <p:blipFill>
          <a:blip r:embed="rId6" cstate="print"/>
          <a:srcRect l="3925" t="2831"/>
          <a:stretch>
            <a:fillRect/>
          </a:stretch>
        </p:blipFill>
        <p:spPr>
          <a:xfrm>
            <a:off x="3276600" y="1295400"/>
            <a:ext cx="2282803" cy="1600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493520"/>
            <a:ext cx="1600200" cy="216408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24200" y="3200400"/>
            <a:ext cx="26554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/>
              <a:t>Green Bank/Crimea</a:t>
            </a:r>
          </a:p>
          <a:p>
            <a:pPr algn="ctr"/>
            <a:r>
              <a:rPr lang="en-US" sz="2400" dirty="0" smtClean="0"/>
              <a:t>Oct 1969</a:t>
            </a:r>
          </a:p>
          <a:p>
            <a:pPr algn="ctr"/>
            <a:r>
              <a:rPr lang="en-US" sz="2400" dirty="0" smtClean="0"/>
              <a:t>B = 8035 km</a:t>
            </a:r>
          </a:p>
          <a:p>
            <a:pPr algn="ctr"/>
            <a:r>
              <a:rPr lang="en-US" sz="2400" dirty="0" smtClean="0"/>
              <a:t>135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</a:t>
            </a:r>
            <a:r>
              <a:rPr lang="el-GR" sz="2400" dirty="0" smtClean="0">
                <a:latin typeface="Calibri"/>
              </a:rPr>
              <a:t>λ</a:t>
            </a:r>
            <a:r>
              <a:rPr lang="en-US" sz="2400" dirty="0" smtClean="0">
                <a:latin typeface="Calibri"/>
              </a:rPr>
              <a:t> (6 cm) </a:t>
            </a:r>
          </a:p>
          <a:p>
            <a:pPr algn="ctr"/>
            <a:r>
              <a:rPr lang="en-US" sz="2400" dirty="0" smtClean="0">
                <a:latin typeface="Calibri"/>
              </a:rPr>
              <a:t>286 x 10</a:t>
            </a:r>
            <a:r>
              <a:rPr lang="en-US" sz="2400" baseline="30000" dirty="0" smtClean="0">
                <a:latin typeface="Calibri"/>
              </a:rPr>
              <a:t>6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λ</a:t>
            </a:r>
            <a:r>
              <a:rPr lang="en-US" sz="2400" dirty="0" smtClean="0">
                <a:latin typeface="Calibri"/>
              </a:rPr>
              <a:t> (2.8 cm)</a:t>
            </a:r>
          </a:p>
          <a:p>
            <a:pPr algn="ctr"/>
            <a:r>
              <a:rPr lang="el-GR" sz="2400" u="sng" dirty="0" smtClean="0">
                <a:latin typeface="Times New Roman"/>
                <a:cs typeface="Times New Roman"/>
              </a:rPr>
              <a:t>θ</a:t>
            </a:r>
            <a:r>
              <a:rPr lang="en-US" sz="2400" u="sng" dirty="0" smtClean="0">
                <a:latin typeface="Times New Roman"/>
                <a:cs typeface="Times New Roman"/>
              </a:rPr>
              <a:t> </a:t>
            </a:r>
            <a:r>
              <a:rPr lang="en-US" sz="2400" u="sng" dirty="0" smtClean="0">
                <a:latin typeface="Calibri"/>
                <a:cs typeface="Times New Roman"/>
              </a:rPr>
              <a:t>~ 0.0004</a:t>
            </a:r>
            <a:endParaRPr lang="en-US" sz="2400" u="sng" dirty="0" smtClean="0">
              <a:latin typeface="Calibri"/>
            </a:endParaRPr>
          </a:p>
          <a:p>
            <a:pPr algn="ctr"/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with MK 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/>
          <a:lstStyle/>
          <a:p>
            <a:r>
              <a:rPr lang="en-US" sz="1800" dirty="0" smtClean="0"/>
              <a:t>Record system</a:t>
            </a:r>
          </a:p>
          <a:p>
            <a:pPr lvl="1"/>
            <a:r>
              <a:rPr lang="en-US" sz="1400" b="1" dirty="0" smtClean="0"/>
              <a:t>BW 360 kHz (720 kbps)</a:t>
            </a:r>
          </a:p>
          <a:p>
            <a:pPr lvl="1"/>
            <a:r>
              <a:rPr lang="en-US" sz="1400" b="1" dirty="0" smtClean="0"/>
              <a:t>7 track computer tapes – 3min</a:t>
            </a:r>
          </a:p>
          <a:p>
            <a:pPr lvl="1"/>
            <a:r>
              <a:rPr lang="en-US" sz="1400" b="1" dirty="0" smtClean="0"/>
              <a:t>100  MB total</a:t>
            </a:r>
          </a:p>
          <a:p>
            <a:pPr lvl="1"/>
            <a:r>
              <a:rPr lang="en-US" sz="1400" b="1" dirty="0" smtClean="0"/>
              <a:t>Difficult to handle</a:t>
            </a:r>
          </a:p>
          <a:p>
            <a:r>
              <a:rPr lang="en-US" sz="1800" dirty="0" smtClean="0"/>
              <a:t>Software correlator</a:t>
            </a:r>
          </a:p>
          <a:p>
            <a:pPr lvl="1"/>
            <a:r>
              <a:rPr lang="en-US" sz="1400" b="1" dirty="0" smtClean="0"/>
              <a:t>NRAO IBM 360/50 (1 .5  hour)</a:t>
            </a:r>
          </a:p>
          <a:p>
            <a:pPr lvl="1"/>
            <a:r>
              <a:rPr lang="en-US" sz="1400" b="1" dirty="0" smtClean="0"/>
              <a:t>Caltech IBM 360/75 (10 min)</a:t>
            </a:r>
          </a:p>
          <a:p>
            <a:endParaRPr lang="en-US" b="1" dirty="0"/>
          </a:p>
        </p:txBody>
      </p:sp>
      <p:pic>
        <p:nvPicPr>
          <p:cNvPr id="12" name="Content Placeholder 11" descr="Barry Clark early 1960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53200" y="1447800"/>
            <a:ext cx="2063894" cy="3234723"/>
          </a:xfrm>
          <a:ln w="38100">
            <a:solidFill>
              <a:srgbClr val="00B05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12" descr="GB77-15347-line-printer-outp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2264584" cy="241336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14800"/>
            <a:ext cx="2819400" cy="17145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/>
              <a:t>TV recorders/digital data</a:t>
            </a:r>
          </a:p>
          <a:p>
            <a:pPr lvl="1"/>
            <a:r>
              <a:rPr lang="en-US" dirty="0" err="1" smtClean="0"/>
              <a:t>Ampex</a:t>
            </a:r>
            <a:r>
              <a:rPr lang="en-US" dirty="0" smtClean="0"/>
              <a:t> VR 660C:  2 inch tape/helical scan</a:t>
            </a:r>
          </a:p>
          <a:p>
            <a:pPr lvl="1"/>
            <a:r>
              <a:rPr lang="en-US" dirty="0" smtClean="0"/>
              <a:t>IVC 825 1 inch tape</a:t>
            </a:r>
          </a:p>
          <a:p>
            <a:pPr lvl="1"/>
            <a:r>
              <a:rPr lang="en-US" dirty="0" smtClean="0"/>
              <a:t>VCR: ½ inch VHS cassette tape </a:t>
            </a:r>
          </a:p>
          <a:p>
            <a:pPr lvl="2"/>
            <a:r>
              <a:rPr lang="en-US" dirty="0" smtClean="0"/>
              <a:t>Developed by Allen Yen during visits to Caltech, MPIfR and NRAO</a:t>
            </a:r>
          </a:p>
          <a:p>
            <a:r>
              <a:rPr lang="en-US" dirty="0" smtClean="0"/>
              <a:t>Hardware correlator (Barry Clark)</a:t>
            </a:r>
          </a:p>
          <a:p>
            <a:pPr lvl="1"/>
            <a:r>
              <a:rPr lang="en-US" dirty="0" smtClean="0"/>
              <a:t>Real time equivalent playback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VLBI_MII_fringes.jpg"/>
          <p:cNvPicPr>
            <a:picLocks noChangeAspect="1"/>
          </p:cNvPicPr>
          <p:nvPr/>
        </p:nvPicPr>
        <p:blipFill>
          <a:blip r:embed="rId3" cstate="print"/>
          <a:srcRect l="5309" t="2372" r="3672" b="54941"/>
          <a:stretch>
            <a:fillRect/>
          </a:stretch>
        </p:blipFill>
        <p:spPr>
          <a:xfrm>
            <a:off x="6781800" y="4572000"/>
            <a:ext cx="1828800" cy="1371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53200" cy="914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Observation with a VLBI Array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I.  Introduction and Procedures, </a:t>
            </a:r>
            <a:r>
              <a:rPr lang="en-US" sz="2400" i="1" dirty="0" smtClean="0"/>
              <a:t>Cohen et al. 1975</a:t>
            </a:r>
          </a:p>
          <a:p>
            <a:r>
              <a:rPr lang="en-US" sz="2400" dirty="0" smtClean="0"/>
              <a:t>II.  The Sources 4C 39.25, NRAO 150, VRO 42.22.01, 3C 345, and 3C 454.3, </a:t>
            </a:r>
            <a:r>
              <a:rPr lang="en-US" sz="2400" i="1" dirty="0" smtClean="0"/>
              <a:t>Shaffer et al. 1975</a:t>
            </a:r>
          </a:p>
          <a:p>
            <a:r>
              <a:rPr lang="en-US" sz="2400" dirty="0" smtClean="0"/>
              <a:t>III. The sources 3C 120, 3C 273B, 2134+004, and 3C 84, </a:t>
            </a:r>
            <a:r>
              <a:rPr lang="en-US" sz="2400" i="1" dirty="0" smtClean="0"/>
              <a:t>Schilizzi et al. 1975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RTS2012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032C-00E5-4D42-B3C0-2A532DD6E7C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 descr="1975ApJ___201__263S_Page_01.jpg"/>
          <p:cNvPicPr>
            <a:picLocks noChangeAspect="1"/>
          </p:cNvPicPr>
          <p:nvPr/>
        </p:nvPicPr>
        <p:blipFill>
          <a:blip r:embed="rId3" cstate="print"/>
          <a:srcRect l="4793" t="6667" r="9636" b="57778"/>
          <a:stretch>
            <a:fillRect/>
          </a:stretch>
        </p:blipFill>
        <p:spPr>
          <a:xfrm>
            <a:off x="4114800" y="3429000"/>
            <a:ext cx="4038600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Schilizz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29000"/>
            <a:ext cx="196215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668</Words>
  <Application>Microsoft Office PowerPoint</Application>
  <PresentationFormat>On-screen Show (4:3)</PresentationFormat>
  <Paragraphs>169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Breaking  the  Milliarcsec Barrier</vt:lpstr>
      <vt:lpstr>Pre-history</vt:lpstr>
      <vt:lpstr>The Beginning</vt:lpstr>
      <vt:lpstr>MK I Simple and Cheap</vt:lpstr>
      <vt:lpstr>Crossing the Atlantic</vt:lpstr>
      <vt:lpstr>Penetrating the Iron Curtain</vt:lpstr>
      <vt:lpstr>Living with MK I</vt:lpstr>
      <vt:lpstr>MKII</vt:lpstr>
      <vt:lpstr>Observation with a VLBI Array</vt:lpstr>
      <vt:lpstr>Then and Now</vt:lpstr>
      <vt:lpstr>Lessons learned</vt:lpstr>
      <vt:lpstr>Acknowledgements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milliarcsec barrier</dc:title>
  <dc:creator>kkellerm</dc:creator>
  <cp:lastModifiedBy>mbcssjg4</cp:lastModifiedBy>
  <cp:revision>34</cp:revision>
  <dcterms:created xsi:type="dcterms:W3CDTF">2012-03-03T02:11:16Z</dcterms:created>
  <dcterms:modified xsi:type="dcterms:W3CDTF">2012-04-22T10:27:32Z</dcterms:modified>
</cp:coreProperties>
</file>