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00" r:id="rId3"/>
    <p:sldId id="342" r:id="rId4"/>
    <p:sldId id="343" r:id="rId5"/>
    <p:sldId id="269" r:id="rId6"/>
    <p:sldId id="323" r:id="rId7"/>
    <p:sldId id="341" r:id="rId8"/>
    <p:sldId id="396" r:id="rId9"/>
    <p:sldId id="367" r:id="rId10"/>
    <p:sldId id="368" r:id="rId11"/>
    <p:sldId id="369" r:id="rId12"/>
    <p:sldId id="399" r:id="rId13"/>
    <p:sldId id="371" r:id="rId14"/>
    <p:sldId id="372" r:id="rId15"/>
    <p:sldId id="397" r:id="rId16"/>
    <p:sldId id="373" r:id="rId17"/>
    <p:sldId id="376" r:id="rId18"/>
    <p:sldId id="402" r:id="rId19"/>
    <p:sldId id="401" r:id="rId20"/>
    <p:sldId id="377" r:id="rId21"/>
    <p:sldId id="39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87" r:id="rId31"/>
    <p:sldId id="389" r:id="rId32"/>
    <p:sldId id="388" r:id="rId33"/>
    <p:sldId id="391" r:id="rId34"/>
    <p:sldId id="394" r:id="rId35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69FE9"/>
    <a:srgbClr val="2CC0E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97" autoAdjust="0"/>
    <p:restoredTop sz="94660"/>
  </p:normalViewPr>
  <p:slideViewPr>
    <p:cSldViewPr>
      <p:cViewPr varScale="1">
        <p:scale>
          <a:sx n="74" d="100"/>
          <a:sy n="74" d="100"/>
        </p:scale>
        <p:origin x="-13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EF551-F7FE-8A46-A63A-FE269CFECF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7A37B-A191-034E-8008-55532A47B6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32A04-DF68-C045-A2ED-B80AA63EDB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B7A41-9A57-8E4B-AA59-A5FA808A05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016BF-C9E8-1F45-8027-4C44230A66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53BA1-7FA0-BB41-BBC1-E8754A9D7F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7686B-7E5F-C540-BA40-9B644CEABB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538FD-18B6-7C40-82CF-97570D1DFA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7AFE8-87A1-2846-99A1-5E70169E59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E7E58-7A6F-5542-BE70-46EF11BCF0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3A0BA-C985-7049-91CC-C3ADE1A481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9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8DEC54A-C09A-A148-B6FE-7A8730140A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800" y="762000"/>
            <a:ext cx="7848600" cy="5257800"/>
          </a:xfrm>
          <a:prstGeom prst="rect">
            <a:avLst/>
          </a:prstGeom>
          <a:solidFill>
            <a:srgbClr val="00009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/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/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/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/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/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  <a:latin typeface="Calibri"/>
                <a:cs typeface="Calibri"/>
              </a:rPr>
              <a:t>The origins of the EVN and  JIVE </a:t>
            </a:r>
            <a:br>
              <a:rPr lang="en-GB" dirty="0" smtClean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GB" dirty="0" smtClean="0">
                <a:solidFill>
                  <a:schemeClr val="bg1"/>
                </a:solidFill>
                <a:latin typeface="Calibri"/>
                <a:cs typeface="Calibri"/>
              </a:rPr>
              <a:t>Early VLBI developments in Europe</a:t>
            </a:r>
            <a:endParaRPr lang="en-GB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762000" y="1066800"/>
            <a:ext cx="7620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4800" u="sng" dirty="0" smtClean="0">
                <a:solidFill>
                  <a:schemeClr val="bg1"/>
                </a:solidFill>
                <a:latin typeface="Calibri"/>
                <a:cs typeface="Calibri"/>
              </a:rPr>
              <a:t>Richard </a:t>
            </a:r>
            <a:r>
              <a:rPr lang="nl-NL" sz="4800" u="sng" dirty="0" err="1" smtClean="0">
                <a:solidFill>
                  <a:schemeClr val="bg1"/>
                </a:solidFill>
                <a:latin typeface="Calibri"/>
                <a:cs typeface="Calibri"/>
              </a:rPr>
              <a:t>Schilizzi</a:t>
            </a:r>
            <a:r>
              <a:rPr lang="nl-NL" sz="4800" u="sng" dirty="0" smtClean="0">
                <a:solidFill>
                  <a:schemeClr val="bg1"/>
                </a:solidFill>
                <a:latin typeface="Calibri"/>
                <a:cs typeface="Calibri"/>
              </a:rPr>
              <a:t> –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28600" y="533400"/>
            <a:ext cx="8610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4400">
                <a:solidFill>
                  <a:schemeClr val="bg1"/>
                </a:solidFill>
                <a:latin typeface="Comic Sans MS" charset="0"/>
              </a:rPr>
              <a:t>The early days (2)</a:t>
            </a:r>
            <a:endParaRPr lang="en-US" sz="200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00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Sep 1977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	Fourth informal meeting in Jodrell Bank 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Oct 1977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	 European Study of satellite linked VLBI using L-SAT 			(Olympus) initiated</a:t>
            </a:r>
            <a:br>
              <a:rPr lang="en-US" sz="2000">
                <a:solidFill>
                  <a:srgbClr val="FFFF00"/>
                </a:solidFill>
                <a:latin typeface="Arial" charset="0"/>
              </a:rPr>
            </a:br>
            <a:r>
              <a:rPr lang="en-US" sz="2000">
                <a:solidFill>
                  <a:srgbClr val="FFFF00"/>
                </a:solidFill>
                <a:latin typeface="Arial" charset="0"/>
              </a:rPr>
              <a:t> </a:t>
            </a:r>
            <a:br>
              <a:rPr lang="en-US" sz="2000">
                <a:solidFill>
                  <a:srgbClr val="FFFF00"/>
                </a:solidFill>
                <a:latin typeface="Arial" charset="0"/>
              </a:rPr>
            </a:br>
            <a:r>
              <a:rPr lang="en-US" sz="2000">
                <a:solidFill>
                  <a:schemeClr val="bg1"/>
                </a:solidFill>
                <a:latin typeface="Arial" charset="0"/>
              </a:rPr>
              <a:t>Jan 1978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 	Second observation session J-O-D-E (resulted in 2 			baselines!) 	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Jun 1978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	3-station Mk2 correlator in Bonn started operation</a:t>
            </a:r>
            <a:br>
              <a:rPr lang="en-US" sz="2000">
                <a:solidFill>
                  <a:srgbClr val="FFFF00"/>
                </a:solidFill>
                <a:latin typeface="Arial" charset="0"/>
              </a:rPr>
            </a:br>
            <a:r>
              <a:rPr lang="en-US" sz="2000">
                <a:solidFill>
                  <a:srgbClr val="FFFF00"/>
                </a:solidFill>
                <a:latin typeface="Arial" charset="0"/>
              </a:rPr>
              <a:t>			     </a:t>
            </a:r>
            <a:br>
              <a:rPr lang="en-US" sz="2000">
                <a:solidFill>
                  <a:srgbClr val="FFFF00"/>
                </a:solidFill>
                <a:latin typeface="Arial" charset="0"/>
              </a:rPr>
            </a:br>
            <a:r>
              <a:rPr lang="en-US" sz="2000">
                <a:solidFill>
                  <a:schemeClr val="bg1"/>
                </a:solidFill>
                <a:latin typeface="Arial" charset="0"/>
              </a:rPr>
              <a:t>Nov 1979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	Fifth meeting in Bonn. Future instrumental 				developments (MkIII, H-masers) discussed.</a:t>
            </a:r>
            <a:endParaRPr lang="en-GB" sz="200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24"/>
            <a:chExt cx="5760" cy="4271"/>
          </a:xfrm>
        </p:grpSpPr>
        <p:pic>
          <p:nvPicPr>
            <p:cNvPr id="19460" name="Picture 5" descr="C:\Documents and Settings\schilizzi\My Documents\science pictures\jodrell.vlbi.1977sep01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4"/>
              <a:ext cx="5760" cy="4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1" name="Text Box 6"/>
            <p:cNvSpPr txBox="1">
              <a:spLocks noChangeArrowheads="1"/>
            </p:cNvSpPr>
            <p:nvPr/>
          </p:nvSpPr>
          <p:spPr bwMode="auto">
            <a:xfrm>
              <a:off x="1584" y="144"/>
              <a:ext cx="336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>
                  <a:solidFill>
                    <a:schemeClr val="bg1"/>
                  </a:solidFill>
                  <a:latin typeface="Comic Sans MS" charset="0"/>
                </a:rPr>
                <a:t>4th European VLBI meeting at Jodrell Bank, September 1977</a:t>
              </a:r>
              <a:endParaRPr lang="en-GB">
                <a:solidFill>
                  <a:schemeClr val="bg1"/>
                </a:solidFill>
                <a:latin typeface="Comic Sans MS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04800" y="685800"/>
            <a:ext cx="8458200" cy="60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4400" dirty="0">
                <a:solidFill>
                  <a:srgbClr val="000000"/>
                </a:solidFill>
                <a:latin typeface="Calibri"/>
                <a:cs typeface="Calibri"/>
              </a:rPr>
              <a:t>The </a:t>
            </a:r>
            <a:r>
              <a:rPr lang="nl-NL" sz="4400" dirty="0" err="1">
                <a:solidFill>
                  <a:srgbClr val="000000"/>
                </a:solidFill>
                <a:latin typeface="Calibri"/>
                <a:cs typeface="Calibri"/>
              </a:rPr>
              <a:t>early</a:t>
            </a:r>
            <a:r>
              <a:rPr lang="nl-NL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nl-NL" sz="4400" dirty="0" err="1">
                <a:solidFill>
                  <a:srgbClr val="000000"/>
                </a:solidFill>
                <a:latin typeface="Calibri"/>
                <a:cs typeface="Calibri"/>
              </a:rPr>
              <a:t>days</a:t>
            </a:r>
            <a:r>
              <a:rPr lang="nl-NL" sz="4400" dirty="0">
                <a:solidFill>
                  <a:srgbClr val="000000"/>
                </a:solidFill>
                <a:latin typeface="Calibri"/>
                <a:cs typeface="Calibri"/>
              </a:rPr>
              <a:t> (2)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Bef>
                <a:spcPct val="50000"/>
              </a:spcBef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Sep 1977	Fourth informal meeting in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Jodrell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Bank 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Oct 1977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	European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Study of satellite linked VLBI using L-SAT 	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	(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Olympus)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initiated (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Schilizzi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Ardenne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br>
              <a:rPr lang="en-US" sz="2000" dirty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</a:rPr>
              <a:t>Jan 1978 	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Second observation session J-O-D-E (resulted in 2 	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	baselines – crossed </a:t>
            </a:r>
            <a:r>
              <a:rPr lang="en-US" sz="2000" dirty="0" err="1" smtClean="0">
                <a:solidFill>
                  <a:srgbClr val="FF0000"/>
                </a:solidFill>
                <a:latin typeface="Arial" charset="0"/>
              </a:rPr>
              <a:t>polarisations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) and 2 publications!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	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Jun 1978	3-station Mk2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correlator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in Bonn started operation</a:t>
            </a:r>
            <a:br>
              <a:rPr lang="en-US" sz="2000" dirty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</a:rPr>
              <a:t>			     </a:t>
            </a:r>
            <a:br>
              <a:rPr lang="en-US" sz="2000" dirty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</a:rPr>
              <a:t>Nov 1979	Fifth meeting in Bonn. Future instrumental 	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	 		developments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MkIII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, H-masers) discussed.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MPIfR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	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	decides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to buy a Mk3 processor</a:t>
            </a:r>
            <a:endParaRPr lang="en-GB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endParaRPr lang="en-GB" sz="2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57200" y="838200"/>
            <a:ext cx="83058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4400">
                <a:solidFill>
                  <a:schemeClr val="bg1"/>
                </a:solidFill>
                <a:latin typeface="Comic Sans MS" charset="0"/>
              </a:rPr>
              <a:t>The early days (2)</a:t>
            </a:r>
            <a:endParaRPr lang="en-US" sz="200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00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Sep 1977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	Fourth informal meeting in Jodrell Bank 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Oct 1977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	 European Study of satellite linked VLBI using L-SAT 			(Olympus) initiated</a:t>
            </a:r>
            <a:br>
              <a:rPr lang="en-US" sz="2000">
                <a:solidFill>
                  <a:srgbClr val="FFFF00"/>
                </a:solidFill>
                <a:latin typeface="Arial" charset="0"/>
              </a:rPr>
            </a:br>
            <a:r>
              <a:rPr lang="en-US" sz="2000">
                <a:solidFill>
                  <a:srgbClr val="FFFF00"/>
                </a:solidFill>
                <a:latin typeface="Arial" charset="0"/>
              </a:rPr>
              <a:t> </a:t>
            </a:r>
            <a:br>
              <a:rPr lang="en-US" sz="2000">
                <a:solidFill>
                  <a:srgbClr val="FFFF00"/>
                </a:solidFill>
                <a:latin typeface="Arial" charset="0"/>
              </a:rPr>
            </a:br>
            <a:r>
              <a:rPr lang="en-US" sz="2000">
                <a:solidFill>
                  <a:schemeClr val="bg1"/>
                </a:solidFill>
                <a:latin typeface="Arial" charset="0"/>
              </a:rPr>
              <a:t>Jan 1978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 	Second observation session J-O-D-E (resulted in 2 			baselines!) 	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Jun 1978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	3-station Mk2 correlator in Bonn started operation</a:t>
            </a:r>
            <a:br>
              <a:rPr lang="en-US" sz="2000">
                <a:solidFill>
                  <a:srgbClr val="FFFF00"/>
                </a:solidFill>
                <a:latin typeface="Arial" charset="0"/>
              </a:rPr>
            </a:br>
            <a:r>
              <a:rPr lang="en-US" sz="2000">
                <a:solidFill>
                  <a:srgbClr val="FFFF00"/>
                </a:solidFill>
                <a:latin typeface="Arial" charset="0"/>
              </a:rPr>
              <a:t>			     </a:t>
            </a:r>
            <a:br>
              <a:rPr lang="en-US" sz="2000">
                <a:solidFill>
                  <a:srgbClr val="FFFF00"/>
                </a:solidFill>
                <a:latin typeface="Arial" charset="0"/>
              </a:rPr>
            </a:br>
            <a:r>
              <a:rPr lang="en-US" sz="2000">
                <a:solidFill>
                  <a:schemeClr val="bg1"/>
                </a:solidFill>
                <a:latin typeface="Arial" charset="0"/>
              </a:rPr>
              <a:t>Nov 1979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	Fifth meeting in Bonn. Future instrumental 				developments (MkIII, H-masers) discussed.</a:t>
            </a:r>
            <a:endParaRPr lang="en-GB" sz="200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GB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28600" y="533400"/>
            <a:ext cx="9144000" cy="5451475"/>
            <a:chOff x="144" y="336"/>
            <a:chExt cx="5760" cy="343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44" y="336"/>
              <a:ext cx="5760" cy="3434"/>
              <a:chOff x="0" y="480"/>
              <a:chExt cx="5760" cy="3434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0" y="480"/>
                <a:ext cx="5760" cy="3434"/>
                <a:chOff x="0" y="480"/>
                <a:chExt cx="5760" cy="3434"/>
              </a:xfrm>
            </p:grpSpPr>
            <p:pic>
              <p:nvPicPr>
                <p:cNvPr id="20493" name="Picture 5" descr="C:\Documents and Settings\schilizzi\My Documents\science pictures\bonn.mk2cor+3tape-types.jpg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0" y="480"/>
                  <a:ext cx="4320" cy="34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49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464" y="576"/>
                  <a:ext cx="1296" cy="1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nl-NL">
                      <a:solidFill>
                        <a:srgbClr val="FFFF00"/>
                      </a:solidFill>
                      <a:latin typeface="Comic Sans MS" charset="0"/>
                    </a:rPr>
                    <a:t>Mk 2 correlator + playback systems at MPIfR</a:t>
                  </a:r>
                  <a:endParaRPr lang="en-GB">
                    <a:solidFill>
                      <a:srgbClr val="FFFF00"/>
                    </a:solidFill>
                    <a:latin typeface="Comic Sans MS" charset="0"/>
                  </a:endParaRPr>
                </a:p>
              </p:txBody>
            </p:sp>
          </p:grpSp>
          <p:sp>
            <p:nvSpPr>
              <p:cNvPr id="20492" name="Rectangle 7"/>
              <p:cNvSpPr>
                <a:spLocks noChangeArrowheads="1"/>
              </p:cNvSpPr>
              <p:nvPr/>
            </p:nvSpPr>
            <p:spPr bwMode="auto">
              <a:xfrm>
                <a:off x="4320" y="1776"/>
                <a:ext cx="1152" cy="16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490" name="Rectangle 8"/>
            <p:cNvSpPr>
              <a:spLocks noChangeArrowheads="1"/>
            </p:cNvSpPr>
            <p:nvPr/>
          </p:nvSpPr>
          <p:spPr bwMode="auto">
            <a:xfrm>
              <a:off x="4464" y="3312"/>
              <a:ext cx="864" cy="192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0" y="-228600"/>
            <a:ext cx="9144000" cy="6858000"/>
            <a:chOff x="0" y="0"/>
            <a:chExt cx="5760" cy="4320"/>
          </a:xfrm>
        </p:grpSpPr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0487" name="Picture 13" descr="C:\Documents and Settings\schilizzi\My Documents\science pictures\bonn.blaschke+mk2cor.1978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466" y="0"/>
                <a:ext cx="4294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488" name="Text Box 14"/>
              <p:cNvSpPr txBox="1">
                <a:spLocks noChangeArrowheads="1"/>
              </p:cNvSpPr>
              <p:nvPr/>
            </p:nvSpPr>
            <p:spPr bwMode="auto">
              <a:xfrm>
                <a:off x="0" y="1152"/>
                <a:ext cx="153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FFFF00"/>
                  </a:solidFill>
                  <a:latin typeface="Comic Sans MS" charset="0"/>
                </a:endParaRPr>
              </a:p>
            </p:txBody>
          </p:sp>
        </p:grpSp>
        <p:sp>
          <p:nvSpPr>
            <p:cNvPr id="20486" name="Rectangle 15"/>
            <p:cNvSpPr>
              <a:spLocks noChangeArrowheads="1"/>
            </p:cNvSpPr>
            <p:nvPr/>
          </p:nvSpPr>
          <p:spPr bwMode="auto">
            <a:xfrm>
              <a:off x="0" y="144"/>
              <a:ext cx="1488" cy="360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r>
                <a:rPr lang="nl-NL" u="sng" dirty="0" smtClean="0">
                  <a:solidFill>
                    <a:schemeClr val="bg1"/>
                  </a:solidFill>
                  <a:latin typeface="Calibri"/>
                </a:rPr>
                <a:t>*Horst </a:t>
              </a:r>
              <a:r>
                <a:rPr lang="nl-NL" u="sng" dirty="0" err="1">
                  <a:solidFill>
                    <a:schemeClr val="bg1"/>
                  </a:solidFill>
                  <a:latin typeface="Calibri"/>
                </a:rPr>
                <a:t>Blaschke</a:t>
              </a:r>
              <a:endParaRPr lang="nl-NL" u="sng" dirty="0" smtClean="0">
                <a:solidFill>
                  <a:schemeClr val="bg1"/>
                </a:solidFill>
                <a:latin typeface="Calibri"/>
              </a:endParaRPr>
            </a:p>
            <a:p>
              <a:pPr algn="ctr">
                <a:spcBef>
                  <a:spcPct val="50000"/>
                </a:spcBef>
              </a:pPr>
              <a:r>
                <a:rPr lang="nl-NL" dirty="0" err="1" smtClean="0">
                  <a:solidFill>
                    <a:schemeClr val="bg1"/>
                  </a:solidFill>
                  <a:latin typeface="Calibri"/>
                </a:rPr>
                <a:t>chief</a:t>
              </a:r>
              <a:r>
                <a:rPr lang="nl-NL" dirty="0" smtClean="0">
                  <a:solidFill>
                    <a:schemeClr val="bg1"/>
                  </a:solidFill>
                  <a:latin typeface="Calibri"/>
                </a:rPr>
                <a:t> </a:t>
              </a:r>
              <a:r>
                <a:rPr lang="nl-NL" dirty="0">
                  <a:solidFill>
                    <a:schemeClr val="bg1"/>
                  </a:solidFill>
                  <a:latin typeface="Calibri"/>
                </a:rPr>
                <a:t>operator </a:t>
              </a:r>
            </a:p>
            <a:p>
              <a:pPr algn="ctr">
                <a:spcBef>
                  <a:spcPct val="50000"/>
                </a:spcBef>
              </a:pPr>
              <a:r>
                <a:rPr lang="nl-NL" dirty="0">
                  <a:solidFill>
                    <a:schemeClr val="bg1"/>
                  </a:solidFill>
                  <a:latin typeface="Calibri"/>
                </a:rPr>
                <a:t>   </a:t>
              </a:r>
              <a:r>
                <a:rPr lang="nl-NL" dirty="0" err="1">
                  <a:solidFill>
                    <a:schemeClr val="bg1"/>
                  </a:solidFill>
                  <a:latin typeface="Calibri"/>
                </a:rPr>
                <a:t>MPIfR</a:t>
              </a:r>
              <a:r>
                <a:rPr lang="nl-NL" dirty="0">
                  <a:solidFill>
                    <a:schemeClr val="bg1"/>
                  </a:solidFill>
                  <a:latin typeface="Calibri"/>
                </a:rPr>
                <a:t> </a:t>
              </a:r>
              <a:r>
                <a:rPr lang="nl-NL" dirty="0" err="1">
                  <a:solidFill>
                    <a:schemeClr val="bg1"/>
                  </a:solidFill>
                  <a:latin typeface="Calibri"/>
                </a:rPr>
                <a:t>correlator</a:t>
              </a:r>
              <a:endParaRPr lang="nl-NL" dirty="0" smtClean="0">
                <a:solidFill>
                  <a:schemeClr val="bg1"/>
                </a:solidFill>
                <a:latin typeface="Calibri"/>
              </a:endParaRPr>
            </a:p>
            <a:p>
              <a:pPr algn="ctr">
                <a:spcBef>
                  <a:spcPct val="50000"/>
                </a:spcBef>
              </a:pPr>
              <a:r>
                <a:rPr lang="nl-NL" dirty="0" smtClean="0">
                  <a:solidFill>
                    <a:schemeClr val="bg1"/>
                  </a:solidFill>
                  <a:latin typeface="Calibri"/>
                </a:rPr>
                <a:t>*</a:t>
              </a:r>
              <a:r>
                <a:rPr lang="nl-NL" dirty="0" err="1" smtClean="0">
                  <a:solidFill>
                    <a:schemeClr val="bg1"/>
                  </a:solidFill>
                  <a:latin typeface="Calibri"/>
                </a:rPr>
                <a:t>Great</a:t>
              </a:r>
              <a:r>
                <a:rPr lang="nl-NL" dirty="0" smtClean="0">
                  <a:solidFill>
                    <a:schemeClr val="bg1"/>
                  </a:solidFill>
                  <a:latin typeface="Calibri"/>
                </a:rPr>
                <a:t> help </a:t>
              </a:r>
              <a:r>
                <a:rPr lang="nl-NL" dirty="0" err="1" smtClean="0">
                  <a:solidFill>
                    <a:schemeClr val="bg1"/>
                  </a:solidFill>
                  <a:latin typeface="Calibri"/>
                </a:rPr>
                <a:t>with</a:t>
              </a:r>
              <a:endParaRPr lang="nl-NL" dirty="0" smtClean="0">
                <a:solidFill>
                  <a:schemeClr val="bg1"/>
                </a:solidFill>
                <a:latin typeface="Calibri"/>
              </a:endParaRPr>
            </a:p>
            <a:p>
              <a:pPr algn="ctr">
                <a:spcBef>
                  <a:spcPct val="50000"/>
                </a:spcBef>
              </a:pPr>
              <a:r>
                <a:rPr lang="nl-NL" dirty="0" err="1" smtClean="0">
                  <a:solidFill>
                    <a:schemeClr val="bg1"/>
                  </a:solidFill>
                  <a:latin typeface="Calibri"/>
                </a:rPr>
                <a:t>Correlation</a:t>
              </a:r>
              <a:r>
                <a:rPr lang="nl-NL" dirty="0" smtClean="0">
                  <a:solidFill>
                    <a:schemeClr val="bg1"/>
                  </a:solidFill>
                  <a:latin typeface="Calibri"/>
                </a:rPr>
                <a:t> </a:t>
              </a:r>
              <a:r>
                <a:rPr lang="nl-NL" dirty="0" err="1" smtClean="0">
                  <a:solidFill>
                    <a:schemeClr val="bg1"/>
                  </a:solidFill>
                  <a:latin typeface="Calibri"/>
                </a:rPr>
                <a:t>by</a:t>
              </a:r>
              <a:endParaRPr lang="nl-NL" dirty="0" smtClean="0">
                <a:solidFill>
                  <a:schemeClr val="bg1"/>
                </a:solidFill>
                <a:latin typeface="Calibri"/>
              </a:endParaRPr>
            </a:p>
            <a:p>
              <a:pPr algn="ctr">
                <a:spcBef>
                  <a:spcPct val="50000"/>
                </a:spcBef>
              </a:pPr>
              <a:r>
                <a:rPr lang="nl-NL" dirty="0" smtClean="0">
                  <a:solidFill>
                    <a:schemeClr val="bg1"/>
                  </a:solidFill>
                  <a:latin typeface="Calibri"/>
                </a:rPr>
                <a:t>MPI </a:t>
              </a:r>
              <a:r>
                <a:rPr lang="nl-NL" dirty="0" err="1" smtClean="0">
                  <a:solidFill>
                    <a:schemeClr val="bg1"/>
                  </a:solidFill>
                  <a:latin typeface="Calibri"/>
                </a:rPr>
                <a:t>staff</a:t>
              </a:r>
              <a:r>
                <a:rPr lang="nl-NL" dirty="0" smtClean="0">
                  <a:solidFill>
                    <a:schemeClr val="bg1"/>
                  </a:solidFill>
                  <a:latin typeface="Comic Sans MS" charset="0"/>
                </a:rPr>
                <a:t>!</a:t>
              </a:r>
              <a:endParaRPr lang="en-GB" dirty="0" smtClean="0">
                <a:solidFill>
                  <a:schemeClr val="bg1"/>
                </a:solidFill>
                <a:latin typeface="Comic Sans MS" charset="0"/>
              </a:endParaRPr>
            </a:p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43400"/>
            <a:ext cx="321744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611" y="381000"/>
            <a:ext cx="9194611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768350"/>
            <a:ext cx="6667500" cy="532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-304800"/>
            <a:ext cx="8534400" cy="9753600"/>
            <a:chOff x="480" y="-240"/>
            <a:chExt cx="4992" cy="6144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80" y="-240"/>
              <a:ext cx="4992" cy="6144"/>
              <a:chOff x="432" y="960"/>
              <a:chExt cx="4992" cy="6144"/>
            </a:xfrm>
          </p:grpSpPr>
          <p:pic>
            <p:nvPicPr>
              <p:cNvPr id="5" name="Picture 5" descr="P:\EVERYONE\schilizzi\draft agreement 1 page.tif"/>
              <p:cNvPicPr>
                <a:picLocks noChangeAspect="1" noChangeArrowheads="1"/>
              </p:cNvPicPr>
              <p:nvPr/>
            </p:nvPicPr>
            <p:blipFill>
              <a:blip r:embed="rId2"/>
              <a:srcRect t="6451"/>
              <a:stretch>
                <a:fillRect/>
              </a:stretch>
            </p:blipFill>
            <p:spPr bwMode="auto">
              <a:xfrm>
                <a:off x="480" y="1536"/>
                <a:ext cx="4748" cy="55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 Box 6"/>
              <p:cNvSpPr txBox="1">
                <a:spLocks noChangeArrowheads="1"/>
              </p:cNvSpPr>
              <p:nvPr/>
            </p:nvSpPr>
            <p:spPr bwMode="auto">
              <a:xfrm>
                <a:off x="432" y="960"/>
                <a:ext cx="4992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4400">
                  <a:solidFill>
                    <a:srgbClr val="FFFF00"/>
                  </a:solidFill>
                  <a:latin typeface="Comic Sans MS" charset="0"/>
                </a:endParaRPr>
              </a:p>
            </p:txBody>
          </p:sp>
        </p:grpSp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576" y="0"/>
              <a:ext cx="484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nl-NL" sz="3600" dirty="0">
                  <a:latin typeface="Calibri"/>
                  <a:cs typeface="Calibri"/>
                </a:rPr>
                <a:t>EVN and EVN Program </a:t>
              </a:r>
              <a:r>
                <a:rPr lang="nl-NL" sz="3600" dirty="0" err="1">
                  <a:latin typeface="Calibri"/>
                  <a:cs typeface="Calibri"/>
                </a:rPr>
                <a:t>Committee</a:t>
              </a:r>
              <a:endParaRPr lang="en-GB" sz="3600" dirty="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28600" y="1066800"/>
            <a:ext cx="861060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4400">
                <a:solidFill>
                  <a:schemeClr val="bg1"/>
                </a:solidFill>
                <a:latin typeface="Comic Sans MS" charset="0"/>
              </a:rPr>
              <a:t>1980-1992: initial expansion</a:t>
            </a:r>
            <a:endParaRPr lang="en-US" sz="200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1980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 	Bonn: first meeting of institute directors. Agreement on six 	observing sessions/year and setting up EVNPC. Mk3 terminals.  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1981 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	Leiden: Director’s Meeting discussed the data processor 	needs 	of the EVN in general terms. Demise of satellite-linked VLBI 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1982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	3 station Mk3 processor at MPIfR started operation 	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Arial" charset="0"/>
              </a:rPr>
              <a:t>		QUASAT was born in Toulouse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Arial" charset="0"/>
              </a:rPr>
              <a:t>		EVN Technical Working Group formed, Wolfgang Zinz 			first chair</a:t>
            </a:r>
            <a:endParaRPr lang="en-GB"/>
          </a:p>
          <a:p>
            <a:pPr>
              <a:spcBef>
                <a:spcPct val="50000"/>
              </a:spcBef>
            </a:pPr>
            <a:endParaRPr lang="en-GB"/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-685800"/>
            <a:ext cx="9144000" cy="6083300"/>
            <a:chOff x="-240" y="48"/>
            <a:chExt cx="5760" cy="3832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-240" y="48"/>
              <a:ext cx="5760" cy="3832"/>
              <a:chOff x="-240" y="384"/>
              <a:chExt cx="5760" cy="3832"/>
            </a:xfrm>
          </p:grpSpPr>
          <p:pic>
            <p:nvPicPr>
              <p:cNvPr id="22535" name="Picture 10" descr="C:\Documents and Settings\schilizzi\My Documents\RSB65\rsb.onsalapc84.jp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-240" y="384"/>
                <a:ext cx="5760" cy="3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36" name="Text Box 11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4512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nl-NL" sz="3200">
                    <a:latin typeface="Comic Sans MS" charset="0"/>
                  </a:rPr>
                  <a:t>EVNPC meeting in Onsala in 1984</a:t>
                </a:r>
                <a:endParaRPr lang="en-GB" sz="3200">
                  <a:latin typeface="Comic Sans MS" charset="0"/>
                </a:endParaRPr>
              </a:p>
            </p:txBody>
          </p:sp>
        </p:grpSp>
        <p:sp>
          <p:nvSpPr>
            <p:cNvPr id="22534" name="Oval 12"/>
            <p:cNvSpPr>
              <a:spLocks noChangeArrowheads="1"/>
            </p:cNvSpPr>
            <p:nvPr/>
          </p:nvSpPr>
          <p:spPr bwMode="auto">
            <a:xfrm rot="-4162160">
              <a:off x="1990" y="1099"/>
              <a:ext cx="573" cy="547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81000" y="0"/>
            <a:ext cx="85344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4400" dirty="0">
                <a:solidFill>
                  <a:srgbClr val="000000"/>
                </a:solidFill>
                <a:latin typeface="Calibri"/>
                <a:cs typeface="Calibri"/>
              </a:rPr>
              <a:t>1980-1992: </a:t>
            </a:r>
            <a:r>
              <a:rPr lang="nl-NL" sz="4400" dirty="0" err="1">
                <a:solidFill>
                  <a:srgbClr val="000000"/>
                </a:solidFill>
                <a:latin typeface="Calibri"/>
                <a:cs typeface="Calibri"/>
              </a:rPr>
              <a:t>initial</a:t>
            </a:r>
            <a:r>
              <a:rPr lang="nl-NL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nl-NL" sz="4400" dirty="0" err="1">
                <a:solidFill>
                  <a:srgbClr val="000000"/>
                </a:solidFill>
                <a:latin typeface="Calibri"/>
                <a:cs typeface="Calibri"/>
              </a:rPr>
              <a:t>expansion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1980 	Bonn: first meeting of institute directors. Agreement on six 	observing sessions/year and setting up EVNPC. Mk3 terminals.  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1981 	Leiden: Director’s Meeting discussed the data processor 	needs 	of the EVN in general terms.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1982	3 station Mk3 processor at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MPIfR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started operation 	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		QUASAT was born in Toulouse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		EVN Technical Working Group formed, Wolfgang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Zinz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			first chair</a:t>
            </a:r>
            <a:endParaRPr lang="en-GB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1983	two alternative proposals for future processing needs in 	Europe</a:t>
            </a:r>
          </a:p>
          <a:p>
            <a:pPr lvl="3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upgrade Mk3 processor at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MPIfR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to 8 stations</a:t>
            </a:r>
          </a:p>
          <a:p>
            <a:pPr lvl="3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develop new generation (12 station) data processor in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Dwingeloo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lvl="2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European Foundation for Radio Astronomy discussed</a:t>
            </a:r>
          </a:p>
          <a:p>
            <a:pPr lvl="2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Contact with ESF president Hubert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Curien</a:t>
            </a:r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3828"/>
          </a:xfrm>
        </p:grpSpPr>
        <p:sp>
          <p:nvSpPr>
            <p:cNvPr id="27651" name="Text Box 2"/>
            <p:cNvSpPr txBox="1">
              <a:spLocks noChangeArrowheads="1"/>
            </p:cNvSpPr>
            <p:nvPr/>
          </p:nvSpPr>
          <p:spPr bwMode="auto">
            <a:xfrm>
              <a:off x="192" y="816"/>
              <a:ext cx="5328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000">
                <a:solidFill>
                  <a:srgbClr val="FFFF00"/>
                </a:solidFill>
                <a:latin typeface="Arial" charset="0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5760" cy="3828"/>
              <a:chOff x="0" y="0"/>
              <a:chExt cx="5760" cy="3828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3828"/>
                <a:chOff x="0" y="0"/>
                <a:chExt cx="5760" cy="3828"/>
              </a:xfrm>
            </p:grpSpPr>
            <p:pic>
              <p:nvPicPr>
                <p:cNvPr id="27655" name="Picture 6" descr="C:\Documents and Settings\schilizzi\My Documents\science pictures\bonn.1stcbd.1985.jpg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r="4800"/>
                <a:stretch>
                  <a:fillRect/>
                </a:stretch>
              </p:blipFill>
              <p:spPr bwMode="auto">
                <a:xfrm>
                  <a:off x="0" y="681"/>
                  <a:ext cx="5760" cy="31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65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92" y="288"/>
                  <a:ext cx="5136" cy="4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nl-NL">
                      <a:solidFill>
                        <a:srgbClr val="FFFF00"/>
                      </a:solidFill>
                      <a:latin typeface="Comic Sans MS" charset="0"/>
                    </a:rPr>
                    <a:t>First formal meeting of the European Consortium Board of Directors, in Bonn, February 1985</a:t>
                  </a:r>
                  <a:endParaRPr lang="en-GB">
                    <a:solidFill>
                      <a:srgbClr val="FFFF00"/>
                    </a:solidFill>
                    <a:latin typeface="Comic Sans MS" charset="0"/>
                  </a:endParaRPr>
                </a:p>
              </p:txBody>
            </p:sp>
            <p:sp>
              <p:nvSpPr>
                <p:cNvPr id="27657" name="Oval 8"/>
                <p:cNvSpPr>
                  <a:spLocks noChangeArrowheads="1"/>
                </p:cNvSpPr>
                <p:nvPr/>
              </p:nvSpPr>
              <p:spPr bwMode="auto">
                <a:xfrm>
                  <a:off x="1488" y="1957"/>
                  <a:ext cx="816" cy="723"/>
                </a:xfrm>
                <a:prstGeom prst="ellips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5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5760" cy="87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nl-NL"/>
                </a:p>
                <a:p>
                  <a:pPr>
                    <a:spcBef>
                      <a:spcPct val="50000"/>
                    </a:spcBef>
                  </a:pPr>
                  <a:endParaRPr lang="nl-NL"/>
                </a:p>
                <a:p>
                  <a:pPr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  <p:sp>
            <p:nvSpPr>
              <p:cNvPr id="27654" name="Text Box 10"/>
              <p:cNvSpPr txBox="1">
                <a:spLocks noChangeArrowheads="1"/>
              </p:cNvSpPr>
              <p:nvPr/>
            </p:nvSpPr>
            <p:spPr bwMode="auto">
              <a:xfrm>
                <a:off x="240" y="184"/>
                <a:ext cx="5280" cy="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nl-NL" sz="3200" dirty="0">
                    <a:solidFill>
                      <a:schemeClr val="bg1"/>
                    </a:solidFill>
                    <a:latin typeface="Calibri"/>
                    <a:cs typeface="Calibri"/>
                  </a:rPr>
                  <a:t>First </a:t>
                </a:r>
                <a:r>
                  <a:rPr lang="nl-NL" sz="3200" dirty="0" err="1">
                    <a:solidFill>
                      <a:schemeClr val="bg1"/>
                    </a:solidFill>
                    <a:latin typeface="Calibri"/>
                    <a:cs typeface="Calibri"/>
                  </a:rPr>
                  <a:t>formal</a:t>
                </a:r>
                <a:r>
                  <a:rPr lang="nl-NL" sz="3200" dirty="0">
                    <a:solidFill>
                      <a:schemeClr val="bg1"/>
                    </a:solidFill>
                    <a:latin typeface="Calibri"/>
                    <a:cs typeface="Calibri"/>
                  </a:rPr>
                  <a:t> meeting of the </a:t>
                </a:r>
                <a:r>
                  <a:rPr lang="nl-NL" sz="3200" dirty="0" err="1" smtClean="0">
                    <a:solidFill>
                      <a:schemeClr val="bg1"/>
                    </a:solidFill>
                    <a:latin typeface="Calibri"/>
                    <a:cs typeface="Calibri"/>
                  </a:rPr>
                  <a:t>European</a:t>
                </a:r>
                <a:r>
                  <a:rPr lang="nl-NL" sz="3200" dirty="0" smtClean="0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lang="nl-NL" sz="3200" dirty="0">
                    <a:solidFill>
                      <a:schemeClr val="bg1"/>
                    </a:solidFill>
                    <a:latin typeface="Calibri"/>
                    <a:cs typeface="Calibri"/>
                  </a:rPr>
                  <a:t>Consortium in Bonn, in </a:t>
                </a:r>
                <a:r>
                  <a:rPr lang="nl-NL" sz="3200" dirty="0" err="1">
                    <a:solidFill>
                      <a:schemeClr val="bg1"/>
                    </a:solidFill>
                    <a:latin typeface="Calibri"/>
                    <a:cs typeface="Calibri"/>
                  </a:rPr>
                  <a:t>Feb</a:t>
                </a:r>
                <a:r>
                  <a:rPr lang="nl-NL" sz="3200" dirty="0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lang="nl-NL" sz="3200" dirty="0" smtClean="0">
                    <a:solidFill>
                      <a:schemeClr val="bg1"/>
                    </a:solidFill>
                    <a:latin typeface="Calibri"/>
                    <a:cs typeface="Calibri"/>
                  </a:rPr>
                  <a:t>1980</a:t>
                </a:r>
                <a:endParaRPr lang="en-GB" sz="32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0" y="457200"/>
            <a:ext cx="9144000" cy="701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4400" dirty="0">
                <a:latin typeface="Calibri"/>
                <a:cs typeface="Calibri"/>
              </a:rPr>
              <a:t>1980-1992 (2)</a:t>
            </a:r>
            <a:endParaRPr lang="en-US" sz="2000" dirty="0">
              <a:latin typeface="Calibri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Jun 1984	EVN directors meet in Vienna before ESA 				QUASAT symposium in </a:t>
            </a:r>
            <a:r>
              <a:rPr lang="en-US" sz="2000" dirty="0" err="1">
                <a:latin typeface="Arial" charset="0"/>
              </a:rPr>
              <a:t>Grossenzersdorf</a:t>
            </a:r>
            <a:r>
              <a:rPr lang="en-US" sz="2000" dirty="0">
                <a:latin typeface="Arial" charset="0"/>
              </a:rPr>
              <a:t> (Austria), decide to 		establish Consortium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Jul 1984	</a:t>
            </a:r>
            <a:r>
              <a:rPr lang="en-US" sz="2000" dirty="0" err="1">
                <a:latin typeface="Arial" charset="0"/>
              </a:rPr>
              <a:t>MoU</a:t>
            </a:r>
            <a:r>
              <a:rPr lang="en-US" sz="2000" dirty="0">
                <a:latin typeface="Arial" charset="0"/>
              </a:rPr>
              <a:t> establishing European Consortium for VLBI 			(Bologna, </a:t>
            </a:r>
            <a:r>
              <a:rPr lang="en-US" sz="2000" dirty="0" err="1">
                <a:latin typeface="Arial" charset="0"/>
              </a:rPr>
              <a:t>MPIfR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 err="1">
                <a:latin typeface="Arial" charset="0"/>
              </a:rPr>
              <a:t>Jodrell</a:t>
            </a:r>
            <a:r>
              <a:rPr lang="en-US" sz="2000" dirty="0">
                <a:latin typeface="Arial" charset="0"/>
              </a:rPr>
              <a:t> Bank, </a:t>
            </a:r>
            <a:r>
              <a:rPr lang="en-US" sz="2000" dirty="0" err="1">
                <a:latin typeface="Arial" charset="0"/>
              </a:rPr>
              <a:t>Onsala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 err="1">
                <a:latin typeface="Arial" charset="0"/>
              </a:rPr>
              <a:t>Westerbork</a:t>
            </a:r>
            <a:r>
              <a:rPr lang="en-US" sz="2000" dirty="0">
                <a:latin typeface="Arial" charset="0"/>
              </a:rPr>
              <a:t> )</a:t>
            </a:r>
            <a:br>
              <a:rPr lang="en-US" sz="2000" dirty="0">
                <a:latin typeface="Arial" charset="0"/>
              </a:rPr>
            </a:br>
            <a:endParaRPr lang="en-US" sz="20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Feb 1985 	Consortium meets for the first time in Bonn.      				Giancarlo </a:t>
            </a:r>
            <a:r>
              <a:rPr lang="en-US" sz="2000" dirty="0" err="1">
                <a:latin typeface="Arial" charset="0"/>
              </a:rPr>
              <a:t>Setti</a:t>
            </a:r>
            <a:r>
              <a:rPr lang="en-US" sz="2000" dirty="0">
                <a:latin typeface="Arial" charset="0"/>
              </a:rPr>
              <a:t> first chairman, Richard </a:t>
            </a:r>
            <a:r>
              <a:rPr lang="en-US" sz="2000" dirty="0" err="1">
                <a:latin typeface="Arial" charset="0"/>
              </a:rPr>
              <a:t>Wielebinski</a:t>
            </a:r>
            <a:r>
              <a:rPr lang="en-US" sz="2000" dirty="0">
                <a:latin typeface="Arial" charset="0"/>
              </a:rPr>
              <a:t> vice-chair. 		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		Consortium agrees to seek funding for new generation 			processor in </a:t>
            </a:r>
            <a:r>
              <a:rPr lang="en-US" sz="2000" dirty="0" err="1">
                <a:latin typeface="Arial" charset="0"/>
              </a:rPr>
              <a:t>Dwingeloo</a:t>
            </a:r>
            <a:r>
              <a:rPr lang="en-US" sz="2000" dirty="0">
                <a:latin typeface="Arial" charset="0"/>
              </a:rPr>
              <a:t> as part of the EVN Upgrade Program</a:t>
            </a:r>
          </a:p>
          <a:p>
            <a:pPr>
              <a:spcBef>
                <a:spcPct val="50000"/>
              </a:spcBef>
            </a:pPr>
            <a:endParaRPr lang="en-US" sz="20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Nov? 1985	EVN telescopes outfitted with Mk3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 </a:t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May 1986 	first contacts with EC in Brussels on funding 	</a:t>
            </a:r>
            <a:endParaRPr lang="en-GB" sz="20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295400"/>
            <a:ext cx="868680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The earliest long baseline work was at </a:t>
            </a:r>
            <a:r>
              <a:rPr lang="en-US" dirty="0" err="1" smtClean="0">
                <a:latin typeface="Calibri"/>
                <a:cs typeface="Calibri"/>
              </a:rPr>
              <a:t>Jodrell</a:t>
            </a:r>
            <a:r>
              <a:rPr lang="en-US" dirty="0" smtClean="0">
                <a:latin typeface="Calibri"/>
                <a:cs typeface="Calibri"/>
              </a:rPr>
              <a:t> Bank late ‘50s and ‘60s with Radio links – Henry Palmer, Barry </a:t>
            </a:r>
            <a:r>
              <a:rPr lang="en-US" dirty="0" err="1" smtClean="0">
                <a:latin typeface="Calibri"/>
                <a:cs typeface="Calibri"/>
              </a:rPr>
              <a:t>Rowson</a:t>
            </a:r>
            <a:r>
              <a:rPr lang="en-US" dirty="0" smtClean="0">
                <a:latin typeface="Calibri"/>
                <a:cs typeface="Calibri"/>
              </a:rPr>
              <a:t> and Bryan Anderson;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1967 OH MASER Davies, </a:t>
            </a:r>
            <a:r>
              <a:rPr lang="en-US" dirty="0" err="1" smtClean="0">
                <a:latin typeface="Calibri"/>
                <a:cs typeface="Calibri"/>
              </a:rPr>
              <a:t>Rowson</a:t>
            </a:r>
            <a:r>
              <a:rPr lang="en-US" dirty="0" smtClean="0">
                <a:latin typeface="Calibri"/>
                <a:cs typeface="Calibri"/>
              </a:rPr>
              <a:t>, Booth and Cooper- 700 </a:t>
            </a:r>
            <a:r>
              <a:rPr lang="en-US" dirty="0" err="1" smtClean="0">
                <a:latin typeface="Calibri"/>
                <a:cs typeface="Calibri"/>
              </a:rPr>
              <a:t>k</a:t>
            </a:r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alibri"/>
                <a:cs typeface="Calibri"/>
              </a:rPr>
              <a:t>).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VLBI:</a:t>
            </a: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US – </a:t>
            </a:r>
            <a:r>
              <a:rPr lang="en-US" dirty="0" err="1" smtClean="0">
                <a:latin typeface="Calibri"/>
                <a:cs typeface="Calibri"/>
              </a:rPr>
              <a:t>Onsala</a:t>
            </a:r>
            <a:r>
              <a:rPr lang="en-US" dirty="0" smtClean="0">
                <a:latin typeface="Calibri"/>
                <a:cs typeface="Calibri"/>
              </a:rPr>
              <a:t> 1968, 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US - </a:t>
            </a:r>
            <a:r>
              <a:rPr lang="en-US" dirty="0" err="1" smtClean="0">
                <a:latin typeface="Calibri"/>
                <a:cs typeface="Calibri"/>
              </a:rPr>
              <a:t>Simeiz</a:t>
            </a:r>
            <a:r>
              <a:rPr lang="en-US" dirty="0" smtClean="0">
                <a:latin typeface="Calibri"/>
                <a:cs typeface="Calibri"/>
              </a:rPr>
              <a:t> 1968, 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Canada-JB (Canadian system 1968)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  <a:cs typeface="Calibri"/>
              </a:rPr>
              <a:t>JB – </a:t>
            </a:r>
            <a:r>
              <a:rPr lang="en-US" dirty="0" err="1" smtClean="0">
                <a:latin typeface="Calibri"/>
                <a:cs typeface="Calibri"/>
              </a:rPr>
              <a:t>Onsala</a:t>
            </a:r>
            <a:r>
              <a:rPr lang="en-US" dirty="0" smtClean="0">
                <a:latin typeface="Calibri"/>
                <a:cs typeface="Calibri"/>
              </a:rPr>
              <a:t> (</a:t>
            </a:r>
            <a:r>
              <a:rPr lang="en-US" dirty="0" err="1" smtClean="0">
                <a:latin typeface="Calibri"/>
                <a:cs typeface="Calibri"/>
              </a:rPr>
              <a:t>B.Anderson</a:t>
            </a:r>
            <a:r>
              <a:rPr lang="en-US" dirty="0" smtClean="0">
                <a:latin typeface="Calibri"/>
                <a:cs typeface="Calibri"/>
              </a:rPr>
              <a:t> system) 1967. </a:t>
            </a:r>
          </a:p>
          <a:p>
            <a:pPr>
              <a:buNone/>
            </a:pPr>
            <a:endParaRPr lang="en-US" dirty="0" smtClean="0">
              <a:latin typeface="Calibri"/>
              <a:cs typeface="Calibri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82100" cy="10379075"/>
            <a:chOff x="192" y="1056"/>
            <a:chExt cx="5784" cy="65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576" y="1536"/>
              <a:ext cx="5400" cy="6058"/>
              <a:chOff x="528" y="912"/>
              <a:chExt cx="5400" cy="6058"/>
            </a:xfrm>
          </p:grpSpPr>
          <p:pic>
            <p:nvPicPr>
              <p:cNvPr id="25607" name="Picture 5" descr="P:\EVERYONE\schilizzi\consortium agreement p1.tif"/>
              <p:cNvPicPr>
                <a:picLocks noChangeAspect="1" noChangeArrowheads="1"/>
              </p:cNvPicPr>
              <p:nvPr/>
            </p:nvPicPr>
            <p:blipFill>
              <a:blip r:embed="rId2"/>
              <a:srcRect t="6656"/>
              <a:stretch>
                <a:fillRect/>
              </a:stretch>
            </p:blipFill>
            <p:spPr bwMode="auto">
              <a:xfrm>
                <a:off x="528" y="912"/>
                <a:ext cx="4748" cy="60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608" name="Freeform 6"/>
              <p:cNvSpPr>
                <a:spLocks/>
              </p:cNvSpPr>
              <p:nvPr/>
            </p:nvSpPr>
            <p:spPr bwMode="auto">
              <a:xfrm>
                <a:off x="752" y="2880"/>
                <a:ext cx="5176" cy="432"/>
              </a:xfrm>
              <a:custGeom>
                <a:avLst/>
                <a:gdLst>
                  <a:gd name="T0" fmla="*/ 832 w 5176"/>
                  <a:gd name="T1" fmla="*/ 48 h 432"/>
                  <a:gd name="T2" fmla="*/ 304 w 5176"/>
                  <a:gd name="T3" fmla="*/ 48 h 432"/>
                  <a:gd name="T4" fmla="*/ 256 w 5176"/>
                  <a:gd name="T5" fmla="*/ 336 h 432"/>
                  <a:gd name="T6" fmla="*/ 640 w 5176"/>
                  <a:gd name="T7" fmla="*/ 384 h 432"/>
                  <a:gd name="T8" fmla="*/ 4096 w 5176"/>
                  <a:gd name="T9" fmla="*/ 384 h 432"/>
                  <a:gd name="T10" fmla="*/ 4624 w 5176"/>
                  <a:gd name="T11" fmla="*/ 96 h 432"/>
                  <a:gd name="T12" fmla="*/ 832 w 5176"/>
                  <a:gd name="T13" fmla="*/ 48 h 4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76"/>
                  <a:gd name="T22" fmla="*/ 0 h 432"/>
                  <a:gd name="T23" fmla="*/ 5176 w 5176"/>
                  <a:gd name="T24" fmla="*/ 432 h 4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76" h="432">
                    <a:moveTo>
                      <a:pt x="832" y="48"/>
                    </a:moveTo>
                    <a:cubicBezTo>
                      <a:pt x="112" y="40"/>
                      <a:pt x="400" y="0"/>
                      <a:pt x="304" y="48"/>
                    </a:cubicBezTo>
                    <a:cubicBezTo>
                      <a:pt x="208" y="96"/>
                      <a:pt x="200" y="280"/>
                      <a:pt x="256" y="336"/>
                    </a:cubicBezTo>
                    <a:cubicBezTo>
                      <a:pt x="312" y="392"/>
                      <a:pt x="0" y="376"/>
                      <a:pt x="640" y="384"/>
                    </a:cubicBezTo>
                    <a:cubicBezTo>
                      <a:pt x="1280" y="392"/>
                      <a:pt x="3432" y="432"/>
                      <a:pt x="4096" y="384"/>
                    </a:cubicBezTo>
                    <a:cubicBezTo>
                      <a:pt x="4760" y="336"/>
                      <a:pt x="5176" y="152"/>
                      <a:pt x="4624" y="96"/>
                    </a:cubicBezTo>
                    <a:cubicBezTo>
                      <a:pt x="4072" y="40"/>
                      <a:pt x="1552" y="56"/>
                      <a:pt x="832" y="48"/>
                    </a:cubicBezTo>
                    <a:close/>
                  </a:path>
                </a:pathLst>
              </a:custGeom>
              <a:noFill/>
              <a:ln w="762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606" name="Text Box 7"/>
            <p:cNvSpPr txBox="1">
              <a:spLocks noChangeArrowheads="1"/>
            </p:cNvSpPr>
            <p:nvPr/>
          </p:nvSpPr>
          <p:spPr bwMode="auto">
            <a:xfrm>
              <a:off x="192" y="1056"/>
              <a:ext cx="5376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nl-NL" sz="4400" dirty="0">
                  <a:solidFill>
                    <a:srgbClr val="000000"/>
                  </a:solidFill>
                  <a:latin typeface="Calibri"/>
                  <a:cs typeface="Calibri"/>
                </a:rPr>
                <a:t>EVN Consortium </a:t>
              </a:r>
              <a:r>
                <a:rPr lang="nl-NL" sz="4400" dirty="0" err="1">
                  <a:solidFill>
                    <a:srgbClr val="000000"/>
                  </a:solidFill>
                  <a:latin typeface="Calibri"/>
                  <a:cs typeface="Calibri"/>
                </a:rPr>
                <a:t>agreement</a:t>
              </a:r>
              <a:endParaRPr lang="en-GB" sz="44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:\EVERYONE\schilizzi\consortium agreement p3.tif"/>
          <p:cNvPicPr>
            <a:picLocks noChangeAspect="1" noChangeArrowheads="1"/>
          </p:cNvPicPr>
          <p:nvPr/>
        </p:nvPicPr>
        <p:blipFill>
          <a:blip r:embed="rId2"/>
          <a:srcRect t="5177" b="33437"/>
          <a:stretch>
            <a:fillRect/>
          </a:stretch>
        </p:blipFill>
        <p:spPr bwMode="auto">
          <a:xfrm>
            <a:off x="381000" y="17463"/>
            <a:ext cx="81534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533400" y="838200"/>
            <a:ext cx="807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4400">
                <a:solidFill>
                  <a:schemeClr val="bg1"/>
                </a:solidFill>
                <a:latin typeface="Comic Sans MS" charset="0"/>
              </a:rPr>
              <a:t>1980-1992 (2)</a:t>
            </a:r>
            <a:endParaRPr lang="en-US" sz="200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00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Jun 1984</a:t>
            </a:r>
            <a:r>
              <a:rPr lang="en-US" sz="2000">
                <a:solidFill>
                  <a:srgbClr val="66FFFF"/>
                </a:solidFill>
                <a:latin typeface="Arial" charset="0"/>
              </a:rPr>
              <a:t>	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EVN directors meet in Vienna before</a:t>
            </a:r>
            <a:r>
              <a:rPr lang="en-US" sz="200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ESA 				QUASAT symposium in Grossenzersdorf (Austria), decide to 		establish Consortium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Jul 1984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	MoU establishing European Consortium for VLBI 			(Bologna, MPIfR, Jodrell Bank, Onsala, Westerbork )</a:t>
            </a:r>
            <a:br>
              <a:rPr lang="en-US" sz="2000">
                <a:solidFill>
                  <a:srgbClr val="FFFF00"/>
                </a:solidFill>
                <a:latin typeface="Arial" charset="0"/>
              </a:rPr>
            </a:br>
            <a:r>
              <a:rPr lang="en-US" sz="2000">
                <a:solidFill>
                  <a:srgbClr val="FFFF00"/>
                </a:solidFill>
                <a:latin typeface="Arial" charset="0"/>
              </a:rPr>
              <a:t/>
            </a:r>
            <a:br>
              <a:rPr lang="en-US" sz="2000">
                <a:solidFill>
                  <a:srgbClr val="FFFF00"/>
                </a:solidFill>
                <a:latin typeface="Arial" charset="0"/>
              </a:rPr>
            </a:br>
            <a:r>
              <a:rPr lang="en-US" sz="2000">
                <a:solidFill>
                  <a:schemeClr val="bg1"/>
                </a:solidFill>
                <a:latin typeface="Arial" charset="0"/>
              </a:rPr>
              <a:t>Feb 1985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 	Consortium meets for the first time in Bonn.      				Giancarlo Setti first chairman, Richard Wielebinski vice-chair. 		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Arial" charset="0"/>
              </a:rPr>
              <a:t>		Consortium agrees to seek funding for new generation 			processor in Dwingeloo as part of the EVN Upgrade Program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Arial" charset="0"/>
              </a:rPr>
              <a:t> </a:t>
            </a:r>
            <a:br>
              <a:rPr lang="en-US" sz="2000">
                <a:solidFill>
                  <a:srgbClr val="FFFF00"/>
                </a:solidFill>
                <a:latin typeface="Arial" charset="0"/>
              </a:rPr>
            </a:br>
            <a:r>
              <a:rPr lang="en-US" sz="2000">
                <a:solidFill>
                  <a:schemeClr val="bg1"/>
                </a:solidFill>
                <a:latin typeface="Arial" charset="0"/>
              </a:rPr>
              <a:t>May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Arial" charset="0"/>
              </a:rPr>
              <a:t>1986 	</a:t>
            </a:r>
            <a:r>
              <a:rPr lang="en-US" sz="2000">
                <a:solidFill>
                  <a:srgbClr val="FFFF00"/>
                </a:solidFill>
                <a:latin typeface="Arial" charset="0"/>
              </a:rPr>
              <a:t>first contacts with EC in Brussels on funding 		</a:t>
            </a:r>
            <a:endParaRPr lang="en-GB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6499225"/>
            <a:chOff x="0" y="0"/>
            <a:chExt cx="5616" cy="4094"/>
          </a:xfrm>
        </p:grpSpPr>
        <p:sp>
          <p:nvSpPr>
            <p:cNvPr id="24581" name="Text Box 5"/>
            <p:cNvSpPr txBox="1">
              <a:spLocks noChangeArrowheads="1"/>
            </p:cNvSpPr>
            <p:nvPr/>
          </p:nvSpPr>
          <p:spPr bwMode="auto">
            <a:xfrm>
              <a:off x="480" y="0"/>
              <a:ext cx="50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dirty="0" err="1">
                  <a:solidFill>
                    <a:srgbClr val="000000"/>
                  </a:solidFill>
                  <a:latin typeface="Calibri"/>
                  <a:cs typeface="Calibri"/>
                </a:rPr>
                <a:t>Relaxing</a:t>
              </a:r>
              <a:r>
                <a:rPr lang="nl-NL" dirty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nl-NL" dirty="0" err="1">
                  <a:solidFill>
                    <a:srgbClr val="000000"/>
                  </a:solidFill>
                  <a:latin typeface="Calibri"/>
                  <a:cs typeface="Calibri"/>
                </a:rPr>
                <a:t>after</a:t>
              </a:r>
              <a:r>
                <a:rPr lang="nl-NL" dirty="0">
                  <a:solidFill>
                    <a:srgbClr val="000000"/>
                  </a:solidFill>
                  <a:latin typeface="Calibri"/>
                  <a:cs typeface="Calibri"/>
                </a:rPr>
                <a:t> the big </a:t>
              </a:r>
              <a:r>
                <a:rPr lang="nl-NL" dirty="0" err="1">
                  <a:solidFill>
                    <a:srgbClr val="000000"/>
                  </a:solidFill>
                  <a:latin typeface="Calibri"/>
                  <a:cs typeface="Calibri"/>
                </a:rPr>
                <a:t>decision</a:t>
              </a:r>
              <a:r>
                <a:rPr lang="nl-NL" dirty="0">
                  <a:solidFill>
                    <a:srgbClr val="000000"/>
                  </a:solidFill>
                  <a:latin typeface="Calibri"/>
                  <a:cs typeface="Calibri"/>
                </a:rPr>
                <a:t> at </a:t>
              </a:r>
              <a:r>
                <a:rPr lang="nl-NL" dirty="0" err="1">
                  <a:solidFill>
                    <a:srgbClr val="000000"/>
                  </a:solidFill>
                  <a:latin typeface="Calibri"/>
                  <a:cs typeface="Calibri"/>
                </a:rPr>
                <a:t>Grossenzersdorf</a:t>
              </a:r>
              <a:r>
                <a:rPr lang="nl-NL" dirty="0">
                  <a:solidFill>
                    <a:srgbClr val="000000"/>
                  </a:solidFill>
                  <a:latin typeface="Comic Sans MS" charset="0"/>
                </a:rPr>
                <a:t>……</a:t>
              </a:r>
              <a:endParaRPr lang="en-GB" dirty="0">
                <a:solidFill>
                  <a:srgbClr val="000000"/>
                </a:solidFill>
                <a:latin typeface="Comic Sans MS" charset="0"/>
              </a:endParaRPr>
            </a:p>
          </p:txBody>
        </p:sp>
        <p:pic>
          <p:nvPicPr>
            <p:cNvPr id="24582" name="Picture 6" descr="C:\Documents and Settings\schilizzi\My Documents\RSB65\rsb.quasat84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36"/>
              <a:ext cx="5616" cy="3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:\EVERYONE\schilizzi\Roy Booth 1.tif"/>
          <p:cNvPicPr>
            <a:picLocks noChangeAspect="1" noChangeArrowheads="1"/>
          </p:cNvPicPr>
          <p:nvPr/>
        </p:nvPicPr>
        <p:blipFill>
          <a:blip r:embed="rId2"/>
          <a:srcRect l="2109" t="12863" r="2109" b="11906"/>
          <a:stretch>
            <a:fillRect/>
          </a:stretch>
        </p:blipFill>
        <p:spPr bwMode="auto">
          <a:xfrm>
            <a:off x="0" y="2971800"/>
            <a:ext cx="429418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P:\EVERYONE\gurvits\foto 1  torun 88.tif"/>
          <p:cNvPicPr>
            <a:picLocks noChangeAspect="1" noChangeArrowheads="1"/>
          </p:cNvPicPr>
          <p:nvPr/>
        </p:nvPicPr>
        <p:blipFill>
          <a:blip r:embed="rId3"/>
          <a:srcRect l="2003" t="18163"/>
          <a:stretch>
            <a:fillRect/>
          </a:stretch>
        </p:blipFill>
        <p:spPr bwMode="auto">
          <a:xfrm>
            <a:off x="3733800" y="0"/>
            <a:ext cx="5410200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838200" y="3276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>
                <a:latin typeface="Comic Sans MS" charset="0"/>
              </a:rPr>
              <a:t>Torun, 2001</a:t>
            </a:r>
            <a:endParaRPr lang="en-GB">
              <a:latin typeface="Comic Sans MS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724400" y="228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>
                <a:latin typeface="Comic Sans MS" charset="0"/>
              </a:rPr>
              <a:t>Torun 1988</a:t>
            </a:r>
            <a:endParaRPr lang="en-GB">
              <a:latin typeface="Comic Sans MS" charset="0"/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257800" y="51816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dirty="0" err="1" smtClean="0">
                <a:solidFill>
                  <a:srgbClr val="000000"/>
                </a:solidFill>
                <a:latin typeface="Calibri"/>
                <a:cs typeface="Calibri"/>
              </a:rPr>
              <a:t>Note</a:t>
            </a:r>
            <a:r>
              <a:rPr lang="nl-NL" dirty="0" smtClean="0">
                <a:solidFill>
                  <a:srgbClr val="000000"/>
                </a:solidFill>
                <a:latin typeface="Calibri"/>
                <a:cs typeface="Calibri"/>
              </a:rPr>
              <a:t> RTS face </a:t>
            </a:r>
            <a:r>
              <a:rPr lang="nl-NL" dirty="0" err="1" smtClean="0">
                <a:solidFill>
                  <a:srgbClr val="000000"/>
                </a:solidFill>
                <a:latin typeface="Calibri"/>
                <a:cs typeface="Calibri"/>
              </a:rPr>
              <a:t>change</a:t>
            </a:r>
            <a:endParaRPr lang="en-GB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8679" name="AutoShape 7"/>
          <p:cNvSpPr>
            <a:spLocks noChangeArrowheads="1"/>
          </p:cNvSpPr>
          <p:nvPr/>
        </p:nvSpPr>
        <p:spPr bwMode="auto">
          <a:xfrm>
            <a:off x="4419600" y="47244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7391400" y="4114800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0" y="2286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0" y="3810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dirty="0">
                <a:solidFill>
                  <a:srgbClr val="000000"/>
                </a:solidFill>
                <a:latin typeface="Calibri"/>
                <a:cs typeface="Calibri"/>
              </a:rPr>
              <a:t>Consortium</a:t>
            </a:r>
            <a:r>
              <a:rPr lang="nl-NL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nl-NL" dirty="0">
                <a:solidFill>
                  <a:srgbClr val="000000"/>
                </a:solidFill>
                <a:latin typeface="Calibri"/>
                <a:cs typeface="Calibri"/>
              </a:rPr>
              <a:t>meetings</a:t>
            </a:r>
            <a:endParaRPr lang="en-GB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8300" y="-1066800"/>
            <a:ext cx="12420600" cy="899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>
                <a:solidFill>
                  <a:srgbClr val="000000"/>
                </a:solidFill>
                <a:latin typeface="Comic Sans MS" charset="0"/>
              </a:rPr>
              <a:t>  </a:t>
            </a:r>
            <a:endParaRPr lang="en-GB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8534400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4400" dirty="0">
                <a:solidFill>
                  <a:srgbClr val="000000"/>
                </a:solidFill>
                <a:latin typeface="Calibri"/>
                <a:cs typeface="Calibri"/>
              </a:rPr>
              <a:t>1980-1992 (3)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Bef>
                <a:spcPct val="50000"/>
              </a:spcBef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1988-1991 	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	QUASAT  (R.I.P); International VLBI            			Satellite (R.I.P.); VSOP/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HALCA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(Japan) 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1988	proposals to EC in Brussels (20 stations, 17.8 M€)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1989 	ESF Space Science Committee endorses processor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1990 	ESF Review Panel on ground-based astronomy gave strong 	support to processor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1992 	FP3 HCM grant (1M€) to EVN for Access to Large Scale 	Facilities.                                                                                 	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	Triggered action by Ministries on funding for the data processor</a:t>
            </a:r>
            <a:endParaRPr lang="en-GB" sz="20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8600"/>
            <a:ext cx="4419600" cy="57050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7400" y="1219200"/>
            <a:ext cx="3048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Richard in typical pose.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I just need to take this call</a:t>
            </a:r>
            <a:r>
              <a:rPr lang="en-US" dirty="0" smtClean="0">
                <a:solidFill>
                  <a:srgbClr val="000000"/>
                </a:solidFill>
              </a:rPr>
              <a:t>!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nl-NL">
                <a:solidFill>
                  <a:srgbClr val="000000"/>
                </a:solidFill>
                <a:latin typeface="Comic Sans MS" charset="0"/>
              </a:rPr>
              <a:t>    </a:t>
            </a:r>
            <a:endParaRPr lang="en-GB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458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nl-NL" sz="4400" dirty="0">
                <a:solidFill>
                  <a:srgbClr val="000000"/>
                </a:solidFill>
                <a:latin typeface="Calibri"/>
                <a:cs typeface="Calibri"/>
              </a:rPr>
              <a:t>1993-2002: Major </a:t>
            </a:r>
            <a:r>
              <a:rPr lang="nl-NL" sz="4400" dirty="0" err="1">
                <a:solidFill>
                  <a:srgbClr val="000000"/>
                </a:solidFill>
                <a:latin typeface="Calibri"/>
                <a:cs typeface="Calibri"/>
              </a:rPr>
              <a:t>expansion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spcBef>
                <a:spcPct val="50000"/>
              </a:spcBef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1992 Funding at last!</a:t>
            </a:r>
          </a:p>
          <a:p>
            <a:pPr marL="1371600" lvl="2" indent="-457200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5.5 M€ from Ministry of Education and Science in NL</a:t>
            </a:r>
          </a:p>
          <a:p>
            <a:pPr marL="1371600" lvl="2" indent="-457200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0.3 M€ from CNRS in France</a:t>
            </a:r>
          </a:p>
          <a:p>
            <a:pPr marL="1371600" lvl="2" indent="-457200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0.55 M€ from the Swedish Wallenberg Foundation</a:t>
            </a:r>
          </a:p>
          <a:p>
            <a:pPr marL="457200" indent="-457200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1993 	JIVE formally established as a Foundation in the Netherlands</a:t>
            </a:r>
          </a:p>
          <a:p>
            <a:pPr marL="457200" indent="-457200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		Roy Booth first chairman</a:t>
            </a:r>
          </a:p>
          <a:p>
            <a:pPr marL="457200" indent="-457200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1993 –1998 </a:t>
            </a:r>
          </a:p>
          <a:p>
            <a:pPr marL="457200" indent="-457200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		design, prototyping, and construction of EVN 16 station 	processor by international consortium (8.7 M€ including 	manpower)</a:t>
            </a:r>
          </a:p>
          <a:p>
            <a:pPr marL="457200" indent="-457200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22 October 1998 </a:t>
            </a:r>
          </a:p>
          <a:p>
            <a:pPr marL="457200" indent="-457200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		official opening of EVN Data Processor at JIVE</a:t>
            </a:r>
            <a:endParaRPr lang="en-GB" sz="20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0400" y="-144780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8575885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The EVN Network today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91200"/>
            <a:ext cx="9144000" cy="12954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20 telescopes in 15 institutes at 18 locations in 12 countries spanning 4 Continents (</a:t>
            </a:r>
            <a:r>
              <a:rPr lang="en-US" dirty="0" err="1" smtClean="0">
                <a:latin typeface="Calibri"/>
                <a:cs typeface="Calibri"/>
              </a:rPr>
              <a:t>Porcas</a:t>
            </a:r>
            <a:r>
              <a:rPr lang="en-US" dirty="0" smtClean="0">
                <a:latin typeface="Calibri"/>
                <a:cs typeface="Calibri"/>
              </a:rPr>
              <a:t>), 2011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371600"/>
            <a:ext cx="42672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76400"/>
            <a:ext cx="5592792" cy="42672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762000" y="4572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alibri"/>
                <a:cs typeface="Calibri"/>
              </a:rPr>
              <a:t>JIVE opening by Mr </a:t>
            </a:r>
            <a:r>
              <a:rPr lang="en-GB" sz="2800" dirty="0" err="1" smtClean="0">
                <a:latin typeface="Calibri"/>
                <a:cs typeface="Calibri"/>
              </a:rPr>
              <a:t>Relus</a:t>
            </a:r>
            <a:r>
              <a:rPr lang="en-GB" sz="2800" dirty="0" smtClean="0">
                <a:latin typeface="Calibri"/>
                <a:cs typeface="Calibri"/>
              </a:rPr>
              <a:t> </a:t>
            </a:r>
            <a:r>
              <a:rPr lang="en-GB" sz="2800" dirty="0" err="1" smtClean="0">
                <a:latin typeface="Calibri"/>
                <a:cs typeface="Calibri"/>
              </a:rPr>
              <a:t>ter</a:t>
            </a:r>
            <a:r>
              <a:rPr lang="en-GB" sz="2800" dirty="0" smtClean="0">
                <a:latin typeface="Calibri"/>
                <a:cs typeface="Calibri"/>
              </a:rPr>
              <a:t> </a:t>
            </a:r>
            <a:r>
              <a:rPr lang="en-GB" sz="2800" dirty="0" err="1" smtClean="0">
                <a:latin typeface="Calibri"/>
                <a:cs typeface="Calibri"/>
              </a:rPr>
              <a:t>Beek</a:t>
            </a:r>
            <a:r>
              <a:rPr lang="en-GB" sz="2800" dirty="0" smtClean="0">
                <a:latin typeface="Calibri"/>
                <a:cs typeface="Calibri"/>
              </a:rPr>
              <a:t>, the Queen’s Commissioner in the Province of </a:t>
            </a:r>
            <a:r>
              <a:rPr lang="en-GB" sz="2800" dirty="0" err="1" smtClean="0">
                <a:latin typeface="Calibri"/>
                <a:cs typeface="Calibri"/>
              </a:rPr>
              <a:t>Drenthe</a:t>
            </a:r>
            <a:endParaRPr lang="en-GB" sz="28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66800"/>
            <a:ext cx="7263771" cy="5791200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685800" y="3810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Calibri"/>
                <a:cs typeface="Calibri"/>
              </a:rPr>
              <a:t>The founding director at the JIVE opening</a:t>
            </a:r>
            <a:endParaRPr lang="en-GB" sz="3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The JIVE </a:t>
            </a:r>
            <a:r>
              <a:rPr lang="en-US" dirty="0" err="1" smtClean="0">
                <a:latin typeface="Calibri"/>
                <a:cs typeface="Calibri"/>
              </a:rPr>
              <a:t>correlator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22" y="1841500"/>
            <a:ext cx="7736078" cy="4660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19200"/>
            <a:ext cx="8401940" cy="509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nl-NL" sz="3600" dirty="0">
                <a:solidFill>
                  <a:srgbClr val="000000"/>
                </a:solidFill>
                <a:latin typeface="Calibri"/>
                <a:cs typeface="Calibri"/>
              </a:rPr>
              <a:t>The </a:t>
            </a:r>
            <a:r>
              <a:rPr lang="nl-NL" sz="3600" dirty="0" err="1">
                <a:solidFill>
                  <a:srgbClr val="000000"/>
                </a:solidFill>
                <a:latin typeface="Calibri"/>
                <a:cs typeface="Calibri"/>
              </a:rPr>
              <a:t>new</a:t>
            </a:r>
            <a:r>
              <a:rPr lang="nl-NL" sz="3600" dirty="0">
                <a:solidFill>
                  <a:srgbClr val="000000"/>
                </a:solidFill>
                <a:latin typeface="Calibri"/>
                <a:cs typeface="Calibri"/>
              </a:rPr>
              <a:t> JIVE Director </a:t>
            </a:r>
            <a:r>
              <a:rPr lang="nl-NL" sz="3600" dirty="0" err="1">
                <a:solidFill>
                  <a:srgbClr val="000000"/>
                </a:solidFill>
                <a:latin typeface="Calibri"/>
                <a:cs typeface="Calibri"/>
              </a:rPr>
              <a:t>getting</a:t>
            </a:r>
            <a:r>
              <a:rPr lang="nl-NL" sz="3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nl-NL" sz="3600" dirty="0" err="1">
                <a:solidFill>
                  <a:srgbClr val="000000"/>
                </a:solidFill>
                <a:latin typeface="Calibri"/>
                <a:cs typeface="Calibri"/>
              </a:rPr>
              <a:t>it</a:t>
            </a:r>
            <a:r>
              <a:rPr lang="nl-NL" sz="3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nl-NL" sz="3600" dirty="0" err="1">
                <a:solidFill>
                  <a:srgbClr val="000000"/>
                </a:solidFill>
                <a:latin typeface="Calibri"/>
                <a:cs typeface="Calibri"/>
              </a:rPr>
              <a:t>from</a:t>
            </a:r>
            <a:r>
              <a:rPr lang="nl-NL" sz="3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nl-NL" sz="3600" dirty="0" err="1">
                <a:solidFill>
                  <a:srgbClr val="000000"/>
                </a:solidFill>
                <a:latin typeface="Calibri"/>
                <a:cs typeface="Calibri"/>
              </a:rPr>
              <a:t>both</a:t>
            </a:r>
            <a:r>
              <a:rPr lang="nl-NL" sz="3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nl-NL" sz="3600" dirty="0" err="1">
                <a:solidFill>
                  <a:srgbClr val="000000"/>
                </a:solidFill>
                <a:latin typeface="Calibri"/>
                <a:cs typeface="Calibri"/>
              </a:rPr>
              <a:t>sides</a:t>
            </a:r>
            <a:r>
              <a:rPr lang="nl-NL" sz="3600" dirty="0">
                <a:solidFill>
                  <a:srgbClr val="000000"/>
                </a:solidFill>
                <a:latin typeface="Calibri"/>
                <a:cs typeface="Calibri"/>
              </a:rPr>
              <a:t>!</a:t>
            </a:r>
            <a:endParaRPr lang="en-GB" sz="3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2771" name="Picture 3" descr="P:\EVERYONE\schilizzi\foto Mike and Roy.tif"/>
          <p:cNvPicPr>
            <a:picLocks noChangeAspect="1" noChangeArrowheads="1"/>
          </p:cNvPicPr>
          <p:nvPr/>
        </p:nvPicPr>
        <p:blipFill>
          <a:blip r:embed="rId2"/>
          <a:srcRect t="3424" b="4324"/>
          <a:stretch>
            <a:fillRect/>
          </a:stretch>
        </p:blipFill>
        <p:spPr bwMode="auto">
          <a:xfrm>
            <a:off x="838200" y="1828800"/>
            <a:ext cx="7696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The first European VLBI antennae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2819400"/>
            <a:ext cx="18288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819400"/>
            <a:ext cx="18288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819400"/>
            <a:ext cx="2417922" cy="1844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819400"/>
            <a:ext cx="2441543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nl-NL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lang="nl-NL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nl-NL" dirty="0" err="1" smtClean="0">
                <a:solidFill>
                  <a:srgbClr val="000000"/>
                </a:solidFill>
                <a:latin typeface="Calibri"/>
                <a:cs typeface="Calibri"/>
              </a:rPr>
              <a:t>beginnings</a:t>
            </a:r>
            <a:r>
              <a:rPr lang="nl-NL" dirty="0" smtClean="0">
                <a:solidFill>
                  <a:srgbClr val="000000"/>
                </a:solidFill>
                <a:latin typeface="Calibri"/>
                <a:cs typeface="Calibri"/>
              </a:rPr>
              <a:t> of the EVN</a:t>
            </a:r>
            <a:endParaRPr lang="en-GB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04800" y="1981200"/>
            <a:ext cx="8382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7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Apr 1975	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MPIfR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cafeteria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Bonn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(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Pauliny-Toth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Preuss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,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		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Miley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and Booth) discuss a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European VLBI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		Network.  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		Decide to call a meeting of European radio 		astronomers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304800" y="5165725"/>
            <a:ext cx="815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533400" y="228600"/>
            <a:ext cx="79248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nl-NL" sz="4400" dirty="0">
                <a:solidFill>
                  <a:srgbClr val="000000"/>
                </a:solidFill>
                <a:latin typeface="Calibri"/>
                <a:cs typeface="Calibri"/>
              </a:rPr>
              <a:t>1975-1979: The </a:t>
            </a:r>
            <a:r>
              <a:rPr lang="nl-NL" sz="4400" dirty="0" err="1">
                <a:solidFill>
                  <a:srgbClr val="000000"/>
                </a:solidFill>
                <a:latin typeface="Calibri"/>
                <a:cs typeface="Calibri"/>
              </a:rPr>
              <a:t>early</a:t>
            </a:r>
            <a:r>
              <a:rPr lang="nl-NL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nl-NL" sz="4400" dirty="0" err="1">
                <a:solidFill>
                  <a:srgbClr val="000000"/>
                </a:solidFill>
                <a:latin typeface="Calibri"/>
                <a:cs typeface="Calibri"/>
              </a:rPr>
              <a:t>days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Bef>
                <a:spcPct val="50000"/>
              </a:spcBef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Sep 1975 	first meeting of interested astronomers, Bonn </a:t>
            </a:r>
          </a:p>
          <a:p>
            <a:pPr>
              <a:spcBef>
                <a:spcPct val="50000"/>
              </a:spcBef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Mar 1976	second informal European VLBI meeting in Bonn </a:t>
            </a:r>
          </a:p>
          <a:p>
            <a:pPr>
              <a:spcBef>
                <a:spcPct val="50000"/>
              </a:spcBef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Oct  1976	first intra-European observations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Onsala-Dwingeloo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-		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Effelsberg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(ODE) on 3C236 and NML Cygnus </a:t>
            </a:r>
          </a:p>
          <a:p>
            <a:pPr>
              <a:spcBef>
                <a:spcPct val="50000"/>
              </a:spcBef>
            </a:pPr>
            <a:endParaRPr lang="nl-NL" sz="2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nl-NL" sz="2000" dirty="0" err="1">
                <a:solidFill>
                  <a:srgbClr val="000000"/>
                </a:solidFill>
                <a:latin typeface="Arial" charset="0"/>
              </a:rPr>
              <a:t>Oct</a:t>
            </a:r>
            <a:r>
              <a:rPr lang="nl-NL" sz="2000" dirty="0">
                <a:solidFill>
                  <a:srgbClr val="000000"/>
                </a:solidFill>
                <a:latin typeface="Arial" charset="0"/>
              </a:rPr>
              <a:t> 1976	</a:t>
            </a:r>
            <a:r>
              <a:rPr lang="nl-NL" sz="2000" dirty="0" err="1">
                <a:solidFill>
                  <a:srgbClr val="000000"/>
                </a:solidFill>
                <a:latin typeface="Arial" charset="0"/>
              </a:rPr>
              <a:t>third</a:t>
            </a:r>
            <a:r>
              <a:rPr lang="nl-NL" sz="2000" dirty="0">
                <a:solidFill>
                  <a:srgbClr val="000000"/>
                </a:solidFill>
                <a:latin typeface="Arial" charset="0"/>
              </a:rPr>
              <a:t> “EURO-VLBI” meeting in </a:t>
            </a:r>
            <a:r>
              <a:rPr lang="nl-NL" sz="2000" dirty="0" err="1">
                <a:solidFill>
                  <a:srgbClr val="000000"/>
                </a:solidFill>
                <a:latin typeface="Arial" charset="0"/>
              </a:rPr>
              <a:t>Onsala</a:t>
            </a:r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schilizzi\My Documents\science pictures\VLBI in Europe, p[1]. 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4203612" cy="5867400"/>
          </a:xfrm>
          <a:prstGeom prst="rect">
            <a:avLst/>
          </a:prstGeom>
          <a:noFill/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800600" y="1981200"/>
            <a:ext cx="4343400" cy="4267200"/>
            <a:chOff x="1104" y="432"/>
            <a:chExt cx="3683" cy="3552"/>
          </a:xfrm>
        </p:grpSpPr>
        <p:pic>
          <p:nvPicPr>
            <p:cNvPr id="4" name="Picture 5" descr="C:\Documents and Settings\schilizzi\My Documents\science pictures\VLBI in Europe, p[1]. 2.tif"/>
            <p:cNvPicPr>
              <a:picLocks noChangeAspect="1" noChangeArrowheads="1"/>
            </p:cNvPicPr>
            <p:nvPr/>
          </p:nvPicPr>
          <p:blipFill>
            <a:blip r:embed="rId3"/>
            <a:srcRect t="7993" b="22929"/>
            <a:stretch>
              <a:fillRect/>
            </a:stretch>
          </p:blipFill>
          <p:spPr bwMode="auto">
            <a:xfrm>
              <a:off x="1104" y="432"/>
              <a:ext cx="3683" cy="3552"/>
            </a:xfrm>
            <a:prstGeom prst="rect">
              <a:avLst/>
            </a:prstGeom>
            <a:noFill/>
          </p:spPr>
        </p:pic>
        <p:sp>
          <p:nvSpPr>
            <p:cNvPr id="5" name="AutoShape 6"/>
            <p:cNvSpPr>
              <a:spLocks noChangeArrowheads="1"/>
            </p:cNvSpPr>
            <p:nvPr/>
          </p:nvSpPr>
          <p:spPr bwMode="auto">
            <a:xfrm>
              <a:off x="1248" y="1008"/>
              <a:ext cx="144" cy="144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AutoShape 7"/>
            <p:cNvSpPr>
              <a:spLocks noChangeArrowheads="1"/>
            </p:cNvSpPr>
            <p:nvPr/>
          </p:nvSpPr>
          <p:spPr bwMode="auto">
            <a:xfrm>
              <a:off x="1248" y="1488"/>
              <a:ext cx="144" cy="144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1296" y="2208"/>
              <a:ext cx="144" cy="144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AutoShape 9"/>
            <p:cNvSpPr>
              <a:spLocks noChangeArrowheads="1"/>
            </p:cNvSpPr>
            <p:nvPr/>
          </p:nvSpPr>
          <p:spPr bwMode="auto">
            <a:xfrm>
              <a:off x="1296" y="2640"/>
              <a:ext cx="144" cy="144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>
              <a:off x="1296" y="2832"/>
              <a:ext cx="144" cy="144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>
              <a:off x="1296" y="3264"/>
              <a:ext cx="144" cy="144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533400" y="-152400"/>
            <a:ext cx="82296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nl-NL" sz="4400" dirty="0" smtClean="0">
                <a:solidFill>
                  <a:srgbClr val="000000"/>
                </a:solidFill>
                <a:latin typeface="Calibri"/>
                <a:cs typeface="Calibri"/>
              </a:rPr>
              <a:t>1975</a:t>
            </a:r>
            <a:r>
              <a:rPr lang="nl-NL" sz="4400" dirty="0">
                <a:solidFill>
                  <a:srgbClr val="000000"/>
                </a:solidFill>
                <a:latin typeface="Calibri"/>
                <a:cs typeface="Calibri"/>
              </a:rPr>
              <a:t>-1979: The </a:t>
            </a:r>
            <a:r>
              <a:rPr lang="nl-NL" sz="4400" dirty="0" err="1">
                <a:solidFill>
                  <a:srgbClr val="000000"/>
                </a:solidFill>
                <a:latin typeface="Calibri"/>
                <a:cs typeface="Calibri"/>
              </a:rPr>
              <a:t>early</a:t>
            </a:r>
            <a:r>
              <a:rPr lang="nl-NL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nl-NL" sz="4400" dirty="0" err="1">
                <a:solidFill>
                  <a:srgbClr val="000000"/>
                </a:solidFill>
                <a:latin typeface="Calibri"/>
                <a:cs typeface="Calibri"/>
              </a:rPr>
              <a:t>days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Bef>
                <a:spcPct val="50000"/>
              </a:spcBef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Sep 1975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	About 20 people each meeting. Germany ,Holland, 		Italy, UK</a:t>
            </a:r>
          </a:p>
          <a:p>
            <a:pPr>
              <a:spcBef>
                <a:spcPct val="50000"/>
              </a:spcBef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Mar 1976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	Finnish interest, + Geodesists</a:t>
            </a:r>
          </a:p>
          <a:p>
            <a:pPr>
              <a:spcBef>
                <a:spcPct val="50000"/>
              </a:spcBef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Oct  1976	first intra-European observations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Onsala-Dwingeloo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-		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Effelsberg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(ODE) on 3C236 and NML Cygnus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2800" dirty="0" smtClean="0">
                <a:latin typeface="Arial" charset="0"/>
              </a:rPr>
              <a:t>RTS came, he observed and he published!</a:t>
            </a:r>
          </a:p>
          <a:p>
            <a:pPr>
              <a:spcBef>
                <a:spcPct val="50000"/>
              </a:spcBef>
            </a:pPr>
            <a:endParaRPr lang="nl-NL" sz="2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nl-NL" sz="2000" dirty="0" err="1">
                <a:solidFill>
                  <a:srgbClr val="000000"/>
                </a:solidFill>
                <a:latin typeface="Arial" charset="0"/>
              </a:rPr>
              <a:t>Oct</a:t>
            </a:r>
            <a:r>
              <a:rPr lang="nl-NL" sz="2000" dirty="0">
                <a:solidFill>
                  <a:srgbClr val="000000"/>
                </a:solidFill>
                <a:latin typeface="Arial" charset="0"/>
              </a:rPr>
              <a:t> 1976	</a:t>
            </a:r>
            <a:r>
              <a:rPr lang="nl-NL" sz="2000" dirty="0" err="1">
                <a:solidFill>
                  <a:srgbClr val="000000"/>
                </a:solidFill>
                <a:latin typeface="Arial" charset="0"/>
              </a:rPr>
              <a:t>third</a:t>
            </a:r>
            <a:r>
              <a:rPr lang="nl-NL" sz="2000" dirty="0">
                <a:solidFill>
                  <a:srgbClr val="000000"/>
                </a:solidFill>
                <a:latin typeface="Arial" charset="0"/>
              </a:rPr>
              <a:t> “EURO-VLBI” meeting in </a:t>
            </a:r>
            <a:r>
              <a:rPr lang="nl-NL" sz="2000" dirty="0" err="1" smtClean="0">
                <a:solidFill>
                  <a:srgbClr val="000000"/>
                </a:solidFill>
                <a:latin typeface="Arial" charset="0"/>
              </a:rPr>
              <a:t>Onsala</a:t>
            </a:r>
            <a:r>
              <a:rPr lang="nl-NL" sz="2000" dirty="0" smtClean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nl-NL" sz="2000" dirty="0" err="1" smtClean="0">
                <a:solidFill>
                  <a:srgbClr val="000000"/>
                </a:solidFill>
                <a:latin typeface="Arial" charset="0"/>
              </a:rPr>
              <a:t>Richard’s</a:t>
            </a:r>
            <a:r>
              <a:rPr lang="nl-NL" sz="2000" dirty="0" smtClean="0">
                <a:solidFill>
                  <a:srgbClr val="000000"/>
                </a:solidFill>
                <a:latin typeface="Arial" charset="0"/>
              </a:rPr>
              <a:t> 1st)</a:t>
            </a:r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7200" y="304800"/>
            <a:ext cx="8458200" cy="6545263"/>
            <a:chOff x="0" y="0"/>
            <a:chExt cx="5328" cy="4123"/>
          </a:xfrm>
        </p:grpSpPr>
        <p:pic>
          <p:nvPicPr>
            <p:cNvPr id="17417" name="Picture 5" descr="G:\DATA\EVERYONE\Schilizzi\article page 1.tif"/>
            <p:cNvPicPr>
              <a:picLocks noChangeAspect="1" noChangeArrowheads="1"/>
            </p:cNvPicPr>
            <p:nvPr/>
          </p:nvPicPr>
          <p:blipFill>
            <a:blip r:embed="rId2"/>
            <a:srcRect t="3273" b="70947"/>
            <a:stretch>
              <a:fillRect/>
            </a:stretch>
          </p:blipFill>
          <p:spPr bwMode="auto">
            <a:xfrm>
              <a:off x="0" y="0"/>
              <a:ext cx="5328" cy="1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8" name="Picture 6" descr="G:\DATA\EVERYONE\Schilizzi\article page 3.tif"/>
            <p:cNvPicPr>
              <a:picLocks noChangeAspect="1" noChangeArrowheads="1"/>
            </p:cNvPicPr>
            <p:nvPr/>
          </p:nvPicPr>
          <p:blipFill>
            <a:blip r:embed="rId3"/>
            <a:srcRect l="51112" b="15955"/>
            <a:stretch>
              <a:fillRect/>
            </a:stretch>
          </p:blipFill>
          <p:spPr bwMode="auto">
            <a:xfrm>
              <a:off x="3072" y="1440"/>
              <a:ext cx="1506" cy="2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9" name="Picture 7" descr="C:\Documents and Settings\schilizzi\My Documents\science pictures\ode experiment 1976.tif"/>
            <p:cNvPicPr>
              <a:picLocks noChangeAspect="1" noChangeArrowheads="1"/>
            </p:cNvPicPr>
            <p:nvPr/>
          </p:nvPicPr>
          <p:blipFill>
            <a:blip r:embed="rId4"/>
            <a:srcRect r="22321"/>
            <a:stretch>
              <a:fillRect/>
            </a:stretch>
          </p:blipFill>
          <p:spPr bwMode="auto">
            <a:xfrm>
              <a:off x="192" y="1584"/>
              <a:ext cx="2784" cy="2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356</Words>
  <Application>Microsoft Office PowerPoint</Application>
  <PresentationFormat>On-screen Show (4:3)</PresentationFormat>
  <Paragraphs>137</Paragraphs>
  <Slides>34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Default Design</vt:lpstr>
      <vt:lpstr>     The origins of the EVN and  JIVE  Early VLBI developments in Europe</vt:lpstr>
      <vt:lpstr>PowerPoint Presentation</vt:lpstr>
      <vt:lpstr>The EVN Network today </vt:lpstr>
      <vt:lpstr>The first European VLBI antennae</vt:lpstr>
      <vt:lpstr>The beginnings of the EVN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    </vt:lpstr>
      <vt:lpstr>PowerPoint Presentation</vt:lpstr>
      <vt:lpstr>PowerPoint Presentation</vt:lpstr>
      <vt:lpstr>PowerPoint Presentation</vt:lpstr>
      <vt:lpstr>PowerPoint Presentation</vt:lpstr>
      <vt:lpstr>The JIVE correlator</vt:lpstr>
      <vt:lpstr>PowerPoint Presentation</vt:lpstr>
      <vt:lpstr>The new JIVE Director getting it from both sides!</vt:lpstr>
    </vt:vector>
  </TitlesOfParts>
  <Company>Stichting JIVE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Schilizzi</dc:creator>
  <cp:lastModifiedBy>mbcssjg4</cp:lastModifiedBy>
  <cp:revision>46</cp:revision>
  <dcterms:created xsi:type="dcterms:W3CDTF">2012-04-18T09:21:56Z</dcterms:created>
  <dcterms:modified xsi:type="dcterms:W3CDTF">2012-04-22T10:27:46Z</dcterms:modified>
</cp:coreProperties>
</file>