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257" r:id="rId3"/>
    <p:sldId id="258" r:id="rId4"/>
    <p:sldId id="276" r:id="rId5"/>
    <p:sldId id="259" r:id="rId6"/>
    <p:sldId id="263" r:id="rId7"/>
    <p:sldId id="273" r:id="rId8"/>
    <p:sldId id="274" r:id="rId9"/>
    <p:sldId id="279" r:id="rId10"/>
    <p:sldId id="266" r:id="rId11"/>
    <p:sldId id="277" r:id="rId12"/>
    <p:sldId id="265" r:id="rId13"/>
    <p:sldId id="269" r:id="rId14"/>
    <p:sldId id="261" r:id="rId15"/>
    <p:sldId id="262" r:id="rId16"/>
    <p:sldId id="275" r:id="rId17"/>
    <p:sldId id="264" r:id="rId18"/>
    <p:sldId id="270" r:id="rId19"/>
    <p:sldId id="271" r:id="rId20"/>
    <p:sldId id="272" r:id="rId21"/>
    <p:sldId id="267" r:id="rId22"/>
    <p:sldId id="268" r:id="rId2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952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48" d="100"/>
          <a:sy n="148" d="100"/>
        </p:scale>
        <p:origin x="-131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1F2A-E8E9-8A4E-A8CB-F125122EE406}" type="datetimeFigureOut">
              <a:rPr lang="nl-NL" smtClean="0"/>
              <a:pPr/>
              <a:t>19-04-2012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60C0D-D936-9243-A987-2BC0B8F833A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B6402-B685-4D47-B4BB-24F37F5E8A40}" type="datetimeFigureOut">
              <a:rPr lang="nl-NL" smtClean="0"/>
              <a:pPr/>
              <a:t>19-04-2012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7B417-5B44-D04A-AB77-1252F5930F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1C55A-FF06-7244-B05C-DF4370AB74F7}" type="slidenum">
              <a:rPr lang="en-US"/>
              <a:pPr/>
              <a:t>13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2A773-1693-FE4B-97DD-F0E1F7C3DD7C}" type="slidenum">
              <a:rPr lang="en-US"/>
              <a:pPr/>
              <a:t>18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D787B-2DEB-5948-B39D-F355AB199EA7}" type="slidenum">
              <a:rPr lang="en-US"/>
              <a:pPr/>
              <a:t>19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8B998-9A9E-0546-8F90-6F43D2E25DC2}" type="slidenum">
              <a:rPr lang="en-US"/>
              <a:pPr/>
              <a:t>20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EF579-F728-4346-8489-A542E98F49E8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686293"/>
            <a:ext cx="9144000" cy="39442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 userDrawn="1"/>
        </p:nvCxnSpPr>
        <p:spPr>
          <a:xfrm rot="5400000">
            <a:off x="-3009473" y="3403857"/>
            <a:ext cx="7060141" cy="473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76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1038284" y="1321400"/>
            <a:ext cx="745973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err="1" smtClean="0"/>
              <a:t>Two</a:t>
            </a:r>
            <a:r>
              <a:rPr lang="nl-NL" sz="3600" dirty="0" smtClean="0"/>
              <a:t> special radio AGN:  </a:t>
            </a:r>
          </a:p>
          <a:p>
            <a:pPr algn="ctr"/>
            <a:r>
              <a:rPr lang="nl-NL" sz="3600" dirty="0" smtClean="0"/>
              <a:t>BL </a:t>
            </a:r>
            <a:r>
              <a:rPr lang="nl-NL" sz="3600" dirty="0" err="1" smtClean="0"/>
              <a:t>Lac</a:t>
            </a:r>
            <a:r>
              <a:rPr lang="nl-NL" sz="3600" dirty="0" smtClean="0"/>
              <a:t> and J1819+3845</a:t>
            </a:r>
            <a:r>
              <a:rPr lang="nl-NL" sz="3600" baseline="30000" dirty="0" smtClean="0"/>
              <a:t>+</a:t>
            </a:r>
            <a:r>
              <a:rPr lang="nl-NL" sz="3600" dirty="0" smtClean="0"/>
              <a:t>  </a:t>
            </a:r>
          </a:p>
          <a:p>
            <a:pPr algn="ctr"/>
            <a:endParaRPr lang="nl-NL" sz="2800" dirty="0" smtClean="0"/>
          </a:p>
          <a:p>
            <a:pPr algn="ctr"/>
            <a:endParaRPr lang="nl-NL" sz="2800" dirty="0" smtClean="0"/>
          </a:p>
          <a:p>
            <a:pPr algn="ctr"/>
            <a:r>
              <a:rPr lang="nl-NL" sz="2800" dirty="0" smtClean="0"/>
              <a:t>Ger de Bruyn</a:t>
            </a:r>
          </a:p>
          <a:p>
            <a:pPr algn="ctr"/>
            <a:endParaRPr lang="nl-NL" dirty="0" smtClean="0"/>
          </a:p>
          <a:p>
            <a:pPr algn="ctr"/>
            <a:r>
              <a:rPr lang="nl-NL" baseline="30000" dirty="0" smtClean="0"/>
              <a:t>+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J-P. </a:t>
            </a:r>
            <a:r>
              <a:rPr lang="nl-NL" dirty="0" err="1" smtClean="0"/>
              <a:t>Macquart</a:t>
            </a:r>
            <a:endParaRPr lang="nl-NL" dirty="0" smtClean="0"/>
          </a:p>
          <a:p>
            <a:pPr algn="ctr"/>
            <a:endParaRPr lang="nl-NL" sz="2800" dirty="0" smtClean="0"/>
          </a:p>
          <a:p>
            <a:pPr algn="ctr"/>
            <a:endParaRPr lang="nl-NL" sz="2800" dirty="0" smtClean="0"/>
          </a:p>
          <a:p>
            <a:pPr algn="ctr"/>
            <a:r>
              <a:rPr lang="nl-NL" sz="2400" dirty="0" smtClean="0"/>
              <a:t>ASTRON, </a:t>
            </a:r>
            <a:r>
              <a:rPr lang="nl-NL" sz="2400" dirty="0" err="1" smtClean="0"/>
              <a:t>Dwingeloo</a:t>
            </a:r>
            <a:r>
              <a:rPr lang="nl-NL" sz="2400" dirty="0" smtClean="0"/>
              <a:t> &amp; </a:t>
            </a:r>
          </a:p>
          <a:p>
            <a:pPr algn="ctr"/>
            <a:r>
              <a:rPr lang="nl-NL" sz="2400" dirty="0" smtClean="0"/>
              <a:t>Kapteyn </a:t>
            </a:r>
            <a:r>
              <a:rPr lang="nl-NL" sz="2400" dirty="0" err="1" smtClean="0"/>
              <a:t>Institute</a:t>
            </a:r>
            <a:r>
              <a:rPr lang="nl-NL" sz="2400" dirty="0" smtClean="0"/>
              <a:t>, Groningen </a:t>
            </a:r>
            <a:endParaRPr lang="nl-NL" sz="2400" dirty="0"/>
          </a:p>
        </p:txBody>
      </p:sp>
      <p:pic>
        <p:nvPicPr>
          <p:cNvPr id="7" name="Afbeelding 6" descr="RuG-FW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180" y="58691"/>
            <a:ext cx="4352925" cy="601280"/>
          </a:xfrm>
          <a:prstGeom prst="rect">
            <a:avLst/>
          </a:prstGeom>
        </p:spPr>
      </p:pic>
      <p:pic>
        <p:nvPicPr>
          <p:cNvPr id="8" name="Afbeelding 7" descr="ASTRON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61" y="0"/>
            <a:ext cx="2047790" cy="672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76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P-band</a:t>
            </a:r>
            <a:r>
              <a:rPr lang="nl-NL" sz="2800" dirty="0" smtClean="0"/>
              <a:t>   (310 -385 MHz)  </a:t>
            </a:r>
            <a:r>
              <a:rPr lang="nl-NL" sz="2800" dirty="0" err="1" smtClean="0"/>
              <a:t>polarization</a:t>
            </a:r>
            <a:endParaRPr lang="nl-NL" sz="2800" dirty="0"/>
          </a:p>
        </p:txBody>
      </p:sp>
      <p:pic>
        <p:nvPicPr>
          <p:cNvPr id="6" name="Afbeelding 5" descr="BLLac-92cm-apr2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500" y="935644"/>
            <a:ext cx="5022653" cy="502265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5051" y="1321383"/>
            <a:ext cx="278878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At low </a:t>
            </a:r>
            <a:r>
              <a:rPr lang="nl-NL" dirty="0" err="1" smtClean="0"/>
              <a:t>frequencies</a:t>
            </a:r>
            <a:r>
              <a:rPr lang="nl-NL" dirty="0" smtClean="0"/>
              <a:t> we </a:t>
            </a:r>
            <a:r>
              <a:rPr lang="nl-NL" dirty="0" err="1" smtClean="0"/>
              <a:t>need</a:t>
            </a:r>
            <a:r>
              <a:rPr lang="nl-NL" dirty="0" smtClean="0"/>
              <a:t> to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RM-synthesis</a:t>
            </a:r>
            <a:r>
              <a:rPr lang="nl-NL" dirty="0" smtClean="0"/>
              <a:t>  to </a:t>
            </a:r>
            <a:r>
              <a:rPr lang="nl-NL" dirty="0" err="1" smtClean="0"/>
              <a:t>unambiguously</a:t>
            </a:r>
            <a:r>
              <a:rPr lang="nl-NL" dirty="0" smtClean="0"/>
              <a:t> </a:t>
            </a:r>
            <a:r>
              <a:rPr lang="nl-NL" dirty="0" err="1" smtClean="0"/>
              <a:t>unravel</a:t>
            </a:r>
            <a:r>
              <a:rPr lang="nl-NL" dirty="0" smtClean="0"/>
              <a:t>  </a:t>
            </a:r>
            <a:r>
              <a:rPr lang="nl-NL" dirty="0" err="1" smtClean="0"/>
              <a:t>polarized</a:t>
            </a:r>
            <a:r>
              <a:rPr lang="nl-NL" dirty="0" smtClean="0"/>
              <a:t> </a:t>
            </a:r>
            <a:r>
              <a:rPr lang="nl-NL" dirty="0" err="1" smtClean="0"/>
              <a:t>signals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RM  =   -211 rad/m</a:t>
            </a:r>
            <a:r>
              <a:rPr lang="nl-NL" baseline="30000" dirty="0" smtClean="0"/>
              <a:t>2</a:t>
            </a:r>
            <a:r>
              <a:rPr lang="nl-NL" dirty="0" smtClean="0"/>
              <a:t>  is </a:t>
            </a:r>
            <a:r>
              <a:rPr lang="nl-NL" dirty="0" err="1" smtClean="0"/>
              <a:t>significantly</a:t>
            </a:r>
            <a:r>
              <a:rPr lang="nl-NL" dirty="0" smtClean="0"/>
              <a:t> different </a:t>
            </a:r>
            <a:r>
              <a:rPr lang="nl-NL" dirty="0" err="1" smtClean="0"/>
              <a:t>from</a:t>
            </a:r>
            <a:r>
              <a:rPr lang="nl-NL" dirty="0" smtClean="0"/>
              <a:t> the 21cm </a:t>
            </a:r>
            <a:r>
              <a:rPr lang="nl-NL" dirty="0" err="1" smtClean="0"/>
              <a:t>value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However</a:t>
            </a:r>
            <a:r>
              <a:rPr lang="nl-NL" dirty="0" smtClean="0"/>
              <a:t>,  </a:t>
            </a:r>
            <a:r>
              <a:rPr lang="nl-NL" dirty="0" err="1" smtClean="0"/>
              <a:t>there</a:t>
            </a:r>
            <a:r>
              <a:rPr lang="nl-NL" dirty="0" smtClean="0"/>
              <a:t> is more  !!</a:t>
            </a:r>
          </a:p>
          <a:p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The % </a:t>
            </a:r>
            <a:r>
              <a:rPr lang="nl-NL" dirty="0" err="1" smtClean="0">
                <a:solidFill>
                  <a:srgbClr val="FF0000"/>
                </a:solidFill>
              </a:rPr>
              <a:t>polarization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also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changes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</a:rPr>
              <a:t>within</a:t>
            </a:r>
            <a:r>
              <a:rPr lang="nl-NL" dirty="0" smtClean="0">
                <a:solidFill>
                  <a:srgbClr val="FF0000"/>
                </a:solidFill>
              </a:rPr>
              <a:t> the 80-96cm band.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76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Some</a:t>
            </a:r>
            <a:r>
              <a:rPr lang="nl-NL" sz="2800" dirty="0" smtClean="0"/>
              <a:t> </a:t>
            </a:r>
            <a:r>
              <a:rPr lang="nl-NL" sz="2800" dirty="0" err="1" smtClean="0"/>
              <a:t>simple</a:t>
            </a:r>
            <a:r>
              <a:rPr lang="nl-NL" sz="2800" dirty="0" smtClean="0"/>
              <a:t> </a:t>
            </a:r>
            <a:r>
              <a:rPr lang="nl-NL" sz="2800" dirty="0" err="1" smtClean="0"/>
              <a:t>modelling</a:t>
            </a:r>
            <a:r>
              <a:rPr lang="nl-NL" sz="2800" dirty="0" smtClean="0"/>
              <a:t> </a:t>
            </a:r>
            <a:r>
              <a:rPr lang="nl-NL" sz="2800" dirty="0" err="1" smtClean="0"/>
              <a:t>attempts</a:t>
            </a:r>
            <a:endParaRPr lang="nl-NL" sz="2800" dirty="0"/>
          </a:p>
        </p:txBody>
      </p:sp>
      <p:pic>
        <p:nvPicPr>
          <p:cNvPr id="6" name="Afbeelding 5" descr="Faraday_spectr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739" y="854333"/>
            <a:ext cx="5441950" cy="544195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37956" y="1029641"/>
            <a:ext cx="27029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P-bands</a:t>
            </a:r>
            <a:r>
              <a:rPr lang="nl-NL" dirty="0" smtClean="0"/>
              <a:t> (80-95cm) </a:t>
            </a:r>
            <a:r>
              <a:rPr lang="nl-NL" dirty="0" err="1" smtClean="0"/>
              <a:t>polarization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are </a:t>
            </a:r>
            <a:r>
              <a:rPr lang="nl-NL" dirty="0" err="1" smtClean="0"/>
              <a:t>suggestive</a:t>
            </a:r>
            <a:r>
              <a:rPr lang="nl-NL" dirty="0" smtClean="0"/>
              <a:t> of a ‘</a:t>
            </a:r>
            <a:r>
              <a:rPr lang="nl-NL" dirty="0" err="1" smtClean="0"/>
              <a:t>beating</a:t>
            </a:r>
            <a:r>
              <a:rPr lang="nl-NL" dirty="0" smtClean="0"/>
              <a:t>’</a:t>
            </a:r>
          </a:p>
          <a:p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multiple RM </a:t>
            </a:r>
            <a:r>
              <a:rPr lang="nl-NL" dirty="0" err="1" smtClean="0">
                <a:solidFill>
                  <a:srgbClr val="FF0000"/>
                </a:solidFill>
              </a:rPr>
              <a:t>components</a:t>
            </a:r>
            <a:r>
              <a:rPr lang="nl-NL" dirty="0" smtClean="0">
                <a:solidFill>
                  <a:srgbClr val="FF0000"/>
                </a:solidFill>
              </a:rPr>
              <a:t> at </a:t>
            </a:r>
            <a:r>
              <a:rPr lang="nl-NL" dirty="0" err="1" smtClean="0">
                <a:solidFill>
                  <a:srgbClr val="FF0000"/>
                </a:solidFill>
              </a:rPr>
              <a:t>various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places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along</a:t>
            </a:r>
            <a:r>
              <a:rPr lang="nl-NL" dirty="0" smtClean="0">
                <a:solidFill>
                  <a:srgbClr val="FF0000"/>
                </a:solidFill>
              </a:rPr>
              <a:t> the jet ?</a:t>
            </a: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err="1" smtClean="0">
                <a:solidFill>
                  <a:srgbClr val="FF0000"/>
                </a:solidFill>
              </a:rPr>
              <a:t>or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the </a:t>
            </a:r>
            <a:r>
              <a:rPr lang="nl-NL" dirty="0" err="1" smtClean="0">
                <a:solidFill>
                  <a:srgbClr val="FF0000"/>
                </a:solidFill>
              </a:rPr>
              <a:t>signal</a:t>
            </a:r>
            <a:r>
              <a:rPr lang="nl-NL" dirty="0" smtClean="0">
                <a:solidFill>
                  <a:srgbClr val="FF0000"/>
                </a:solidFill>
              </a:rPr>
              <a:t> is coming </a:t>
            </a:r>
            <a:r>
              <a:rPr lang="nl-NL" dirty="0" err="1" smtClean="0">
                <a:solidFill>
                  <a:srgbClr val="FF0000"/>
                </a:solidFill>
              </a:rPr>
              <a:t>from</a:t>
            </a:r>
            <a:r>
              <a:rPr lang="nl-NL" dirty="0" smtClean="0">
                <a:solidFill>
                  <a:srgbClr val="FF0000"/>
                </a:solidFill>
              </a:rPr>
              <a:t> a </a:t>
            </a:r>
            <a:r>
              <a:rPr lang="nl-NL" dirty="0" err="1" smtClean="0">
                <a:solidFill>
                  <a:srgbClr val="FF0000"/>
                </a:solidFill>
              </a:rPr>
              <a:t>Faraday-thick</a:t>
            </a:r>
            <a:r>
              <a:rPr lang="nl-NL" dirty="0" smtClean="0">
                <a:solidFill>
                  <a:srgbClr val="FF0000"/>
                </a:solidFill>
              </a:rPr>
              <a:t> feature in the jet 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   </a:t>
            </a:r>
          </a:p>
          <a:p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892411" y="5457226"/>
            <a:ext cx="626405" cy="626380"/>
          </a:xfrm>
          <a:prstGeom prst="ellipse">
            <a:avLst/>
          </a:prstGeom>
          <a:solidFill>
            <a:schemeClr val="tx1">
              <a:alpha val="47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Trapezium 8"/>
          <p:cNvSpPr/>
          <p:nvPr/>
        </p:nvSpPr>
        <p:spPr>
          <a:xfrm rot="16200000">
            <a:off x="2003634" y="4803389"/>
            <a:ext cx="780860" cy="1922117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939277" y="5491550"/>
            <a:ext cx="180198" cy="55773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2924026" y="5414321"/>
            <a:ext cx="303146" cy="740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716173" y="5019529"/>
            <a:ext cx="2076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RM1    RM2       ΔRM</a:t>
            </a:r>
            <a:endParaRPr lang="nl-NL" sz="1400" dirty="0"/>
          </a:p>
        </p:txBody>
      </p:sp>
      <p:sp>
        <p:nvSpPr>
          <p:cNvPr id="14" name="Rechthoek 13"/>
          <p:cNvSpPr/>
          <p:nvPr/>
        </p:nvSpPr>
        <p:spPr>
          <a:xfrm>
            <a:off x="2367697" y="5465807"/>
            <a:ext cx="180198" cy="592059"/>
          </a:xfrm>
          <a:prstGeom prst="rect">
            <a:avLst/>
          </a:prstGeom>
          <a:solidFill>
            <a:schemeClr val="accent2">
              <a:alpha val="7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87132" y="1999267"/>
            <a:ext cx="701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J1819+3845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9923" y="19977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J1819+3845</a:t>
            </a:r>
            <a:r>
              <a:rPr lang="en-US" sz="2400" dirty="0" smtClean="0"/>
              <a:t>:      </a:t>
            </a:r>
            <a:r>
              <a:rPr lang="en-US" sz="2400" dirty="0"/>
              <a:t>a  ~21</a:t>
            </a:r>
            <a:r>
              <a:rPr lang="en-US" sz="2400" baseline="30000" dirty="0"/>
              <a:t>m </a:t>
            </a:r>
            <a:r>
              <a:rPr lang="en-US" sz="2400" dirty="0"/>
              <a:t>quasar at </a:t>
            </a:r>
            <a:r>
              <a:rPr lang="en-US" sz="2400" dirty="0" err="1"/>
              <a:t>z</a:t>
            </a:r>
            <a:r>
              <a:rPr lang="en-US" sz="2400" dirty="0"/>
              <a:t>=0.55</a:t>
            </a:r>
            <a:r>
              <a:rPr lang="en-US" sz="2400" dirty="0" smtClean="0"/>
              <a:t>  </a:t>
            </a:r>
            <a:endParaRPr lang="en-GB" sz="2400" dirty="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86812" y="2438400"/>
            <a:ext cx="2960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Peaking</a:t>
            </a:r>
            <a:r>
              <a:rPr lang="en-US" dirty="0" smtClean="0"/>
              <a:t> at 50 </a:t>
            </a:r>
            <a:r>
              <a:rPr lang="en-US" dirty="0"/>
              <a:t>GHz in </a:t>
            </a:r>
            <a:r>
              <a:rPr lang="en-US" dirty="0" smtClean="0"/>
              <a:t>1999 !</a:t>
            </a:r>
            <a:endParaRPr lang="en-US" dirty="0"/>
          </a:p>
        </p:txBody>
      </p:sp>
      <p:pic>
        <p:nvPicPr>
          <p:cNvPr id="5" name="Afbeelding 4" descr="J1819-1999-spectru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77" y="1270586"/>
            <a:ext cx="4903810" cy="4912909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76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Early</a:t>
            </a:r>
            <a:r>
              <a:rPr lang="nl-NL" sz="2800" dirty="0" smtClean="0"/>
              <a:t> </a:t>
            </a:r>
            <a:r>
              <a:rPr lang="nl-NL" sz="2800" dirty="0" err="1" smtClean="0"/>
              <a:t>results</a:t>
            </a:r>
            <a:r>
              <a:rPr lang="nl-NL" sz="2800" dirty="0" smtClean="0"/>
              <a:t> </a:t>
            </a:r>
            <a:r>
              <a:rPr lang="nl-NL" sz="2800" dirty="0" err="1" smtClean="0"/>
              <a:t>on</a:t>
            </a:r>
            <a:r>
              <a:rPr lang="nl-NL" sz="2800" dirty="0" smtClean="0"/>
              <a:t> J1819+3845</a:t>
            </a:r>
            <a:endParaRPr lang="nl-NL" sz="2800" dirty="0"/>
          </a:p>
        </p:txBody>
      </p:sp>
      <p:pic>
        <p:nvPicPr>
          <p:cNvPr id="7" name="Afbeelding 6" descr="Three-lightcurv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95" y="836443"/>
            <a:ext cx="3544210" cy="348769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015332" y="325497"/>
            <a:ext cx="4514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 smtClean="0"/>
              <a:t>   </a:t>
            </a:r>
            <a:r>
              <a:rPr lang="nl-NL" sz="1600" i="1" dirty="0" err="1" smtClean="0"/>
              <a:t>Dennett-Thorpe</a:t>
            </a:r>
            <a:r>
              <a:rPr lang="nl-NL" sz="1600" i="1" dirty="0" smtClean="0"/>
              <a:t> &amp; de Bruyn (2000,2001,2003)</a:t>
            </a:r>
            <a:endParaRPr lang="nl-NL" sz="1600" i="1" dirty="0"/>
          </a:p>
        </p:txBody>
      </p:sp>
      <p:sp>
        <p:nvSpPr>
          <p:cNvPr id="9" name="Tekstvak 8"/>
          <p:cNvSpPr txBox="1"/>
          <p:nvPr/>
        </p:nvSpPr>
        <p:spPr>
          <a:xfrm>
            <a:off x="5341912" y="836443"/>
            <a:ext cx="2801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clear</a:t>
            </a:r>
            <a:r>
              <a:rPr lang="nl-NL" dirty="0" smtClean="0"/>
              <a:t> </a:t>
            </a:r>
            <a:r>
              <a:rPr lang="nl-NL" dirty="0" err="1" smtClean="0"/>
              <a:t>timedelays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WSRT and VLA</a:t>
            </a:r>
          </a:p>
          <a:p>
            <a:r>
              <a:rPr lang="nl-NL" dirty="0" smtClean="0"/>
              <a:t>(7 Jan 2001) </a:t>
            </a:r>
          </a:p>
          <a:p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10" name="Afbeelding 9" descr="7jan01_jane_multip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146" y="1819563"/>
            <a:ext cx="3967654" cy="2804911"/>
          </a:xfrm>
          <a:prstGeom prst="rect">
            <a:avLst/>
          </a:prstGeom>
        </p:spPr>
      </p:pic>
      <p:pic>
        <p:nvPicPr>
          <p:cNvPr id="12" name="Afbeelding 11" descr="AO0235-BoPeng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13" y="4284962"/>
            <a:ext cx="2183687" cy="2177639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3064132" y="5053931"/>
            <a:ext cx="2779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almost</a:t>
            </a:r>
            <a:r>
              <a:rPr lang="nl-NL" dirty="0" smtClean="0"/>
              <a:t> </a:t>
            </a:r>
            <a:r>
              <a:rPr lang="nl-NL" dirty="0" err="1" smtClean="0"/>
              <a:t>stable</a:t>
            </a:r>
            <a:r>
              <a:rPr lang="nl-NL" dirty="0" smtClean="0"/>
              <a:t> </a:t>
            </a:r>
            <a:r>
              <a:rPr lang="nl-NL" dirty="0" err="1" smtClean="0"/>
              <a:t>source</a:t>
            </a:r>
            <a:r>
              <a:rPr lang="nl-NL" dirty="0" smtClean="0"/>
              <a:t>: AO0235+164, </a:t>
            </a:r>
          </a:p>
          <a:p>
            <a:r>
              <a:rPr lang="nl-NL" dirty="0" err="1" smtClean="0"/>
              <a:t>Peng</a:t>
            </a:r>
            <a:r>
              <a:rPr lang="nl-NL" dirty="0" smtClean="0"/>
              <a:t> &amp; de Bruyn (2004)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76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The </a:t>
            </a:r>
            <a:r>
              <a:rPr lang="nl-NL" sz="2800" dirty="0" err="1" smtClean="0"/>
              <a:t>ultra-fast</a:t>
            </a:r>
            <a:r>
              <a:rPr lang="nl-NL" sz="2800" dirty="0" smtClean="0"/>
              <a:t> </a:t>
            </a:r>
            <a:r>
              <a:rPr lang="nl-NL" sz="2800" dirty="0" err="1" smtClean="0"/>
              <a:t>season</a:t>
            </a:r>
            <a:r>
              <a:rPr lang="nl-NL" sz="2800" dirty="0" smtClean="0"/>
              <a:t> </a:t>
            </a:r>
            <a:endParaRPr lang="nl-NL" sz="2800" dirty="0"/>
          </a:p>
        </p:txBody>
      </p:sp>
      <p:pic>
        <p:nvPicPr>
          <p:cNvPr id="6" name="Afbeelding 5" descr="J1819-ma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72" y="1008959"/>
            <a:ext cx="5347391" cy="534739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032373" y="347694"/>
            <a:ext cx="3097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 err="1" smtClean="0"/>
              <a:t>From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Macquart</a:t>
            </a:r>
            <a:r>
              <a:rPr lang="nl-NL" sz="1600" i="1" dirty="0" smtClean="0"/>
              <a:t> &amp; de Bruyn, 2007</a:t>
            </a:r>
            <a:endParaRPr lang="nl-NL" sz="1600" i="1" dirty="0"/>
          </a:p>
        </p:txBody>
      </p:sp>
      <p:pic>
        <p:nvPicPr>
          <p:cNvPr id="8" name="Afbeelding 7" descr="21feb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373" y="1093780"/>
            <a:ext cx="2943385" cy="4155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76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J1819+3845:  the </a:t>
            </a:r>
            <a:r>
              <a:rPr lang="nl-NL" sz="2800" dirty="0" err="1" smtClean="0"/>
              <a:t>exciting</a:t>
            </a:r>
            <a:r>
              <a:rPr lang="nl-NL" sz="2800" dirty="0" smtClean="0"/>
              <a:t> </a:t>
            </a:r>
            <a:r>
              <a:rPr lang="nl-NL" sz="2800" dirty="0" err="1" smtClean="0"/>
              <a:t>first</a:t>
            </a:r>
            <a:r>
              <a:rPr lang="nl-NL" sz="2800" dirty="0" smtClean="0"/>
              <a:t> 7-years …. </a:t>
            </a:r>
            <a:endParaRPr lang="nl-NL" sz="2800" dirty="0"/>
          </a:p>
        </p:txBody>
      </p:sp>
      <p:pic>
        <p:nvPicPr>
          <p:cNvPr id="6" name="Afbeelding 5" descr="J1819-7year-evolu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11" y="1070690"/>
            <a:ext cx="5129089" cy="516736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770314" y="5271846"/>
            <a:ext cx="24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(de Bruyn &amp; </a:t>
            </a:r>
            <a:r>
              <a:rPr lang="nl-NL" i="1" dirty="0" err="1" smtClean="0"/>
              <a:t>Macquart</a:t>
            </a:r>
            <a:r>
              <a:rPr lang="nl-NL" i="1" dirty="0" smtClean="0"/>
              <a:t>, in </a:t>
            </a:r>
            <a:r>
              <a:rPr lang="nl-NL" i="1" dirty="0" err="1" smtClean="0"/>
              <a:t>prep</a:t>
            </a:r>
            <a:r>
              <a:rPr lang="nl-NL" i="1" dirty="0" smtClean="0"/>
              <a:t>) </a:t>
            </a:r>
            <a:endParaRPr lang="nl-N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76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…</a:t>
            </a:r>
            <a:r>
              <a:rPr lang="nl-NL" sz="2800" dirty="0" err="1" smtClean="0"/>
              <a:t>followed</a:t>
            </a:r>
            <a:r>
              <a:rPr lang="nl-NL" sz="2800" dirty="0" smtClean="0"/>
              <a:t> </a:t>
            </a:r>
            <a:r>
              <a:rPr lang="nl-NL" sz="2800" dirty="0" err="1" smtClean="0"/>
              <a:t>by</a:t>
            </a:r>
            <a:r>
              <a:rPr lang="nl-NL" sz="2800" dirty="0" smtClean="0"/>
              <a:t> 5-6 </a:t>
            </a:r>
            <a:r>
              <a:rPr lang="nl-NL" sz="2800" dirty="0" err="1" smtClean="0"/>
              <a:t>very</a:t>
            </a:r>
            <a:r>
              <a:rPr lang="nl-NL" sz="2800" dirty="0" smtClean="0"/>
              <a:t> boring </a:t>
            </a:r>
            <a:r>
              <a:rPr lang="nl-NL" sz="2800" dirty="0" err="1" smtClean="0"/>
              <a:t>years</a:t>
            </a:r>
            <a:endParaRPr lang="nl-NL" sz="2800" dirty="0"/>
          </a:p>
        </p:txBody>
      </p:sp>
      <p:pic>
        <p:nvPicPr>
          <p:cNvPr id="6" name="Afbeelding 5" descr="13y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95" y="1140125"/>
            <a:ext cx="4754429" cy="4754428"/>
          </a:xfrm>
          <a:prstGeom prst="rect">
            <a:avLst/>
          </a:prstGeom>
        </p:spPr>
      </p:pic>
      <p:pic>
        <p:nvPicPr>
          <p:cNvPr id="7" name="Afbeelding 6" descr="2apr2012-iqu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214" y="1781801"/>
            <a:ext cx="3324609" cy="3324610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 flipV="1">
            <a:off x="5106276" y="2688897"/>
            <a:ext cx="913524" cy="604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rot="5400000" flipH="1" flipV="1">
            <a:off x="4770383" y="3024790"/>
            <a:ext cx="1585310" cy="913524"/>
          </a:xfrm>
          <a:prstGeom prst="straightConnector1">
            <a:avLst/>
          </a:prstGeom>
          <a:ln>
            <a:solidFill>
              <a:srgbClr val="D952C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iquv-jan2006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355" y="1280912"/>
            <a:ext cx="3241420" cy="3170954"/>
          </a:xfrm>
          <a:prstGeom prst="rect">
            <a:avLst/>
          </a:prstGeom>
        </p:spPr>
      </p:pic>
      <p:pic>
        <p:nvPicPr>
          <p:cNvPr id="157699" name="Picture 3" descr="seven_conn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109" y="954218"/>
            <a:ext cx="4114800" cy="4114800"/>
          </a:xfrm>
          <a:prstGeom prst="rect">
            <a:avLst/>
          </a:prstGeom>
          <a:noFill/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548504" y="166475"/>
            <a:ext cx="8443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Stokes  </a:t>
            </a:r>
            <a:r>
              <a:rPr lang="en-US" sz="2800" dirty="0"/>
              <a:t>I,Q,U,V variations in</a:t>
            </a:r>
            <a:r>
              <a:rPr lang="en-US" sz="2800" dirty="0" smtClean="0"/>
              <a:t> </a:t>
            </a:r>
            <a:r>
              <a:rPr lang="en-US" sz="2800" dirty="0"/>
              <a:t>W</a:t>
            </a:r>
            <a:r>
              <a:rPr lang="en-US" sz="2800" dirty="0" smtClean="0"/>
              <a:t>inter/</a:t>
            </a:r>
            <a:r>
              <a:rPr lang="en-US" sz="2800" dirty="0"/>
              <a:t>S</a:t>
            </a:r>
            <a:r>
              <a:rPr lang="en-US" sz="2800" dirty="0" smtClean="0"/>
              <a:t>pring ‘05/’06</a:t>
            </a:r>
            <a:endParaRPr lang="en-US" sz="2800" dirty="0"/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 flipV="1">
            <a:off x="4432754" y="1264462"/>
            <a:ext cx="128224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4432754" y="2639896"/>
            <a:ext cx="1424155" cy="14937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1164050" y="5191125"/>
            <a:ext cx="50227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Time </a:t>
            </a:r>
            <a:r>
              <a:rPr lang="en-US" dirty="0"/>
              <a:t>delay</a:t>
            </a:r>
            <a:r>
              <a:rPr lang="en-US" dirty="0" smtClean="0"/>
              <a:t> between I and Q/U varies </a:t>
            </a:r>
            <a:r>
              <a:rPr lang="en-US" dirty="0"/>
              <a:t>smoothly </a:t>
            </a:r>
            <a:r>
              <a:rPr lang="en-US" dirty="0" smtClean="0"/>
              <a:t>from  &gt; 4</a:t>
            </a:r>
            <a:r>
              <a:rPr lang="en-US" baseline="30000" dirty="0" smtClean="0"/>
              <a:t>h</a:t>
            </a:r>
            <a:r>
              <a:rPr lang="en-US" dirty="0" smtClean="0"/>
              <a:t> in Dec 2005   to  55</a:t>
            </a:r>
            <a:r>
              <a:rPr lang="en-US" baseline="30000" dirty="0" smtClean="0"/>
              <a:t>m </a:t>
            </a:r>
            <a:r>
              <a:rPr lang="en-US" dirty="0" smtClean="0"/>
              <a:t>in May 2006    </a:t>
            </a:r>
            <a:r>
              <a:rPr lang="nl-NL" dirty="0" smtClean="0">
                <a:sym typeface="Wingdings"/>
              </a:rPr>
              <a:t>  </a:t>
            </a:r>
            <a:r>
              <a:rPr lang="nl-NL" dirty="0" err="1" smtClean="0">
                <a:sym typeface="Wingdings"/>
              </a:rPr>
              <a:t>small</a:t>
            </a:r>
            <a:r>
              <a:rPr lang="nl-NL" dirty="0" smtClean="0">
                <a:sym typeface="Wingdings"/>
              </a:rPr>
              <a:t> displacement </a:t>
            </a:r>
            <a:r>
              <a:rPr lang="nl-NL" dirty="0" err="1" smtClean="0">
                <a:sym typeface="Wingdings"/>
              </a:rPr>
              <a:t>between</a:t>
            </a:r>
            <a:r>
              <a:rPr lang="nl-NL" dirty="0" smtClean="0">
                <a:sym typeface="Wingdings"/>
              </a:rPr>
              <a:t> I in core and Q/U in jet </a:t>
            </a:r>
            <a:endParaRPr lang="en-US" baseline="30000" dirty="0" smtClean="0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7037388" y="5191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6788655" y="958679"/>
            <a:ext cx="2187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22 </a:t>
            </a:r>
            <a:r>
              <a:rPr lang="en-US" dirty="0"/>
              <a:t>Jan 2006</a:t>
            </a:r>
          </a:p>
        </p:txBody>
      </p:sp>
      <p:pic>
        <p:nvPicPr>
          <p:cNvPr id="10" name="Afbeelding 9" descr="J1819-jetIQUV-model-J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801" y="4702007"/>
            <a:ext cx="1504902" cy="1450215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7516849" y="5553935"/>
            <a:ext cx="9353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cartoon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  <p:bldP spid="157703" grpId="0" animBg="1"/>
      <p:bldP spid="157704" grpId="0" animBg="1"/>
      <p:bldP spid="157706" grpId="0"/>
      <p:bldP spid="157707" grpId="0"/>
      <p:bldP spid="1577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8GHz_hi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3635375" cy="4114800"/>
          </a:xfrm>
          <a:prstGeom prst="rect">
            <a:avLst/>
          </a:prstGeom>
          <a:noFill/>
        </p:spPr>
      </p:pic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534778" y="163388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8 GHz VLBI image 4-Jun-03   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5349104" y="2209800"/>
            <a:ext cx="3276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Source unresolved in Stokes I     </a:t>
            </a:r>
            <a:r>
              <a:rPr lang="en-US" smtClean="0">
                <a:solidFill>
                  <a:srgbClr val="000000"/>
                </a:solidFill>
              </a:rPr>
              <a:t>at 8  </a:t>
            </a:r>
            <a:r>
              <a:rPr lang="en-US" dirty="0" smtClean="0">
                <a:solidFill>
                  <a:srgbClr val="000000"/>
                </a:solidFill>
              </a:rPr>
              <a:t>GHz  &lt; 0.3 </a:t>
            </a:r>
            <a:r>
              <a:rPr lang="en-US" dirty="0" err="1" smtClean="0">
                <a:solidFill>
                  <a:srgbClr val="000000"/>
                </a:solidFill>
              </a:rPr>
              <a:t>mas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But clear separation between Stokes  I and  Stokes  Q,U</a:t>
            </a: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-S </a:t>
            </a:r>
            <a:r>
              <a:rPr lang="en-US" dirty="0" smtClean="0">
                <a:solidFill>
                  <a:srgbClr val="000000"/>
                </a:solidFill>
              </a:rPr>
              <a:t>displacement   ~ 600 </a:t>
            </a:r>
            <a:r>
              <a:rPr lang="en-US" dirty="0" err="1">
                <a:solidFill>
                  <a:srgbClr val="000000"/>
                </a:solidFill>
                <a:sym typeface="Symbol" charset="2"/>
              </a:rPr>
              <a:t></a:t>
            </a:r>
            <a:r>
              <a:rPr lang="en-US" dirty="0" err="1">
                <a:solidFill>
                  <a:srgbClr val="000000"/>
                </a:solidFill>
              </a:rPr>
              <a:t>arcsec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5762370" y="272819"/>
            <a:ext cx="327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 smtClean="0"/>
              <a:t>Moloney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Gabuzda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etal</a:t>
            </a:r>
            <a:r>
              <a:rPr lang="en-US" sz="1600" i="1" dirty="0" smtClean="0"/>
              <a:t>  (2007, </a:t>
            </a:r>
            <a:r>
              <a:rPr lang="en-US" sz="1600" i="1" dirty="0" err="1" smtClean="0"/>
              <a:t>unp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76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Outline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609241" y="1072558"/>
            <a:ext cx="76112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</a:rPr>
              <a:t>BL </a:t>
            </a:r>
            <a:r>
              <a:rPr lang="nl-NL" sz="2400" dirty="0" err="1" smtClean="0">
                <a:solidFill>
                  <a:srgbClr val="FF0000"/>
                </a:solidFill>
              </a:rPr>
              <a:t>Lac</a:t>
            </a:r>
            <a:r>
              <a:rPr lang="nl-NL" sz="2400" dirty="0" smtClean="0">
                <a:solidFill>
                  <a:srgbClr val="FF0000"/>
                </a:solidFill>
              </a:rPr>
              <a:t>: mysteries in </a:t>
            </a:r>
            <a:r>
              <a:rPr lang="nl-NL" sz="2400" dirty="0" err="1" smtClean="0">
                <a:solidFill>
                  <a:srgbClr val="FF0000"/>
                </a:solidFill>
              </a:rPr>
              <a:t>Faraday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</a:rPr>
              <a:t>space</a:t>
            </a:r>
            <a:r>
              <a:rPr lang="nl-NL" sz="2400" dirty="0" smtClean="0">
                <a:solidFill>
                  <a:srgbClr val="FF0000"/>
                </a:solidFill>
              </a:rPr>
              <a:t>:</a:t>
            </a:r>
          </a:p>
          <a:p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BLLac</a:t>
            </a:r>
            <a:r>
              <a:rPr lang="nl-NL" dirty="0" smtClean="0"/>
              <a:t> – </a:t>
            </a:r>
            <a:r>
              <a:rPr lang="nl-NL" dirty="0" err="1" smtClean="0"/>
              <a:t>structure</a:t>
            </a:r>
            <a:r>
              <a:rPr lang="nl-NL" dirty="0" smtClean="0"/>
              <a:t>  &amp; </a:t>
            </a:r>
            <a:r>
              <a:rPr lang="nl-NL" dirty="0" err="1" smtClean="0"/>
              <a:t>confusion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RM </a:t>
            </a:r>
            <a:r>
              <a:rPr lang="nl-NL" dirty="0" err="1" smtClean="0"/>
              <a:t>values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L-band</a:t>
            </a:r>
            <a:r>
              <a:rPr lang="nl-NL" dirty="0" smtClean="0"/>
              <a:t> and </a:t>
            </a:r>
            <a:r>
              <a:rPr lang="nl-NL" dirty="0" err="1" smtClean="0"/>
              <a:t>P-band</a:t>
            </a:r>
            <a:r>
              <a:rPr lang="nl-NL" dirty="0" smtClean="0"/>
              <a:t> </a:t>
            </a:r>
            <a:r>
              <a:rPr lang="nl-NL" dirty="0" err="1" smtClean="0"/>
              <a:t>polarization</a:t>
            </a:r>
            <a:r>
              <a:rPr lang="nl-NL" dirty="0" smtClean="0"/>
              <a:t>:   </a:t>
            </a:r>
            <a:r>
              <a:rPr lang="nl-NL" dirty="0" err="1" smtClean="0"/>
              <a:t>exquisite</a:t>
            </a:r>
            <a:r>
              <a:rPr lang="nl-NL" dirty="0" smtClean="0"/>
              <a:t> RM </a:t>
            </a:r>
            <a:r>
              <a:rPr lang="nl-NL" dirty="0" err="1" smtClean="0"/>
              <a:t>resolution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RM </a:t>
            </a:r>
            <a:r>
              <a:rPr lang="nl-NL" dirty="0" err="1" smtClean="0"/>
              <a:t>synthesis</a:t>
            </a:r>
            <a:r>
              <a:rPr lang="nl-NL" dirty="0" smtClean="0"/>
              <a:t>:  multiple </a:t>
            </a:r>
            <a:r>
              <a:rPr lang="nl-NL" dirty="0" err="1" smtClean="0"/>
              <a:t>components</a:t>
            </a:r>
            <a:r>
              <a:rPr lang="nl-NL" dirty="0" smtClean="0"/>
              <a:t> in </a:t>
            </a:r>
            <a:r>
              <a:rPr lang="nl-NL" dirty="0" err="1" smtClean="0"/>
              <a:t>Faraday</a:t>
            </a:r>
            <a:r>
              <a:rPr lang="nl-NL" dirty="0" smtClean="0"/>
              <a:t> </a:t>
            </a:r>
            <a:r>
              <a:rPr lang="nl-NL" dirty="0" err="1" smtClean="0"/>
              <a:t>space</a:t>
            </a:r>
            <a:r>
              <a:rPr lang="nl-NL" dirty="0" smtClean="0"/>
              <a:t>,  </a:t>
            </a:r>
            <a:r>
              <a:rPr lang="nl-NL" dirty="0" err="1" smtClean="0"/>
              <a:t>within</a:t>
            </a:r>
            <a:r>
              <a:rPr lang="nl-NL" dirty="0" smtClean="0"/>
              <a:t> PSF 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sz="2400" dirty="0" smtClean="0">
                <a:solidFill>
                  <a:srgbClr val="FF0000"/>
                </a:solidFill>
              </a:rPr>
              <a:t>J1819+3845:  </a:t>
            </a:r>
            <a:r>
              <a:rPr lang="nl-NL" sz="2400" dirty="0" err="1" smtClean="0">
                <a:solidFill>
                  <a:srgbClr val="FF0000"/>
                </a:solidFill>
              </a:rPr>
              <a:t>once</a:t>
            </a:r>
            <a:r>
              <a:rPr lang="nl-NL" sz="2400" dirty="0" smtClean="0">
                <a:solidFill>
                  <a:srgbClr val="FF0000"/>
                </a:solidFill>
              </a:rPr>
              <a:t>….  the most dramatic </a:t>
            </a:r>
            <a:r>
              <a:rPr lang="nl-NL" sz="2400" dirty="0" err="1" smtClean="0">
                <a:solidFill>
                  <a:srgbClr val="FF0000"/>
                </a:solidFill>
              </a:rPr>
              <a:t>scintillator</a:t>
            </a:r>
            <a:endParaRPr lang="nl-NL" sz="2400" dirty="0" smtClean="0">
              <a:solidFill>
                <a:srgbClr val="FF0000"/>
              </a:solidFill>
            </a:endParaRPr>
          </a:p>
          <a:p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flux &amp; </a:t>
            </a:r>
            <a:r>
              <a:rPr lang="nl-NL" dirty="0" err="1" smtClean="0"/>
              <a:t>scintillation</a:t>
            </a:r>
            <a:r>
              <a:rPr lang="nl-NL" dirty="0" smtClean="0"/>
              <a:t> </a:t>
            </a:r>
            <a:r>
              <a:rPr lang="nl-NL" dirty="0" err="1" smtClean="0"/>
              <a:t>evolution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1999-2006, 2007-2012</a:t>
            </a:r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polarization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, VLBI </a:t>
            </a:r>
            <a:r>
              <a:rPr lang="nl-NL" dirty="0" err="1" smtClean="0"/>
              <a:t>imaging</a:t>
            </a:r>
            <a:r>
              <a:rPr lang="nl-NL" dirty="0" smtClean="0"/>
              <a:t> and screen </a:t>
            </a:r>
            <a:r>
              <a:rPr lang="nl-NL" dirty="0" err="1" smtClean="0"/>
              <a:t>distance</a:t>
            </a:r>
            <a:r>
              <a:rPr lang="nl-NL" dirty="0" smtClean="0"/>
              <a:t> </a:t>
            </a:r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happened</a:t>
            </a:r>
            <a:r>
              <a:rPr lang="nl-NL" dirty="0" smtClean="0"/>
              <a:t> in 2007,  and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physical</a:t>
            </a:r>
            <a:r>
              <a:rPr lang="nl-NL" dirty="0" smtClean="0"/>
              <a:t> models ?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65" name="Freeform 21"/>
          <p:cNvSpPr>
            <a:spLocks/>
          </p:cNvSpPr>
          <p:nvPr/>
        </p:nvSpPr>
        <p:spPr bwMode="auto">
          <a:xfrm>
            <a:off x="3436938" y="933450"/>
            <a:ext cx="847725" cy="4349750"/>
          </a:xfrm>
          <a:custGeom>
            <a:avLst/>
            <a:gdLst/>
            <a:ahLst/>
            <a:cxnLst>
              <a:cxn ang="0">
                <a:pos x="86" y="1769"/>
              </a:cxn>
              <a:cxn ang="0">
                <a:pos x="64" y="1865"/>
              </a:cxn>
              <a:cxn ang="0">
                <a:pos x="48" y="1924"/>
              </a:cxn>
              <a:cxn ang="0">
                <a:pos x="59" y="2073"/>
              </a:cxn>
              <a:cxn ang="0">
                <a:pos x="107" y="2132"/>
              </a:cxn>
              <a:cxn ang="0">
                <a:pos x="134" y="2217"/>
              </a:cxn>
              <a:cxn ang="0">
                <a:pos x="112" y="2297"/>
              </a:cxn>
              <a:cxn ang="0">
                <a:pos x="80" y="2351"/>
              </a:cxn>
              <a:cxn ang="0">
                <a:pos x="48" y="2431"/>
              </a:cxn>
              <a:cxn ang="0">
                <a:pos x="91" y="2665"/>
              </a:cxn>
              <a:cxn ang="0">
                <a:pos x="246" y="2713"/>
              </a:cxn>
              <a:cxn ang="0">
                <a:pos x="347" y="2740"/>
              </a:cxn>
              <a:cxn ang="0">
                <a:pos x="395" y="2692"/>
              </a:cxn>
              <a:cxn ang="0">
                <a:pos x="422" y="2671"/>
              </a:cxn>
              <a:cxn ang="0">
                <a:pos x="459" y="2633"/>
              </a:cxn>
              <a:cxn ang="0">
                <a:pos x="486" y="2607"/>
              </a:cxn>
              <a:cxn ang="0">
                <a:pos x="523" y="2521"/>
              </a:cxn>
              <a:cxn ang="0">
                <a:pos x="534" y="2484"/>
              </a:cxn>
              <a:cxn ang="0">
                <a:pos x="459" y="2345"/>
              </a:cxn>
              <a:cxn ang="0">
                <a:pos x="438" y="2319"/>
              </a:cxn>
              <a:cxn ang="0">
                <a:pos x="422" y="2287"/>
              </a:cxn>
              <a:cxn ang="0">
                <a:pos x="448" y="2148"/>
              </a:cxn>
              <a:cxn ang="0">
                <a:pos x="486" y="2009"/>
              </a:cxn>
              <a:cxn ang="0">
                <a:pos x="475" y="1881"/>
              </a:cxn>
              <a:cxn ang="0">
                <a:pos x="432" y="1812"/>
              </a:cxn>
              <a:cxn ang="0">
                <a:pos x="406" y="1759"/>
              </a:cxn>
              <a:cxn ang="0">
                <a:pos x="331" y="1556"/>
              </a:cxn>
              <a:cxn ang="0">
                <a:pos x="283" y="1385"/>
              </a:cxn>
              <a:cxn ang="0">
                <a:pos x="267" y="1220"/>
              </a:cxn>
              <a:cxn ang="0">
                <a:pos x="262" y="996"/>
              </a:cxn>
              <a:cxn ang="0">
                <a:pos x="251" y="943"/>
              </a:cxn>
              <a:cxn ang="0">
                <a:pos x="384" y="655"/>
              </a:cxn>
              <a:cxn ang="0">
                <a:pos x="395" y="633"/>
              </a:cxn>
              <a:cxn ang="0">
                <a:pos x="411" y="623"/>
              </a:cxn>
              <a:cxn ang="0">
                <a:pos x="422" y="601"/>
              </a:cxn>
              <a:cxn ang="0">
                <a:pos x="459" y="585"/>
              </a:cxn>
              <a:cxn ang="0">
                <a:pos x="523" y="441"/>
              </a:cxn>
              <a:cxn ang="0">
                <a:pos x="518" y="153"/>
              </a:cxn>
              <a:cxn ang="0">
                <a:pos x="507" y="137"/>
              </a:cxn>
              <a:cxn ang="0">
                <a:pos x="438" y="20"/>
              </a:cxn>
              <a:cxn ang="0">
                <a:pos x="326" y="15"/>
              </a:cxn>
              <a:cxn ang="0">
                <a:pos x="166" y="9"/>
              </a:cxn>
              <a:cxn ang="0">
                <a:pos x="134" y="79"/>
              </a:cxn>
              <a:cxn ang="0">
                <a:pos x="86" y="137"/>
              </a:cxn>
              <a:cxn ang="0">
                <a:pos x="59" y="212"/>
              </a:cxn>
              <a:cxn ang="0">
                <a:pos x="75" y="457"/>
              </a:cxn>
              <a:cxn ang="0">
                <a:pos x="107" y="585"/>
              </a:cxn>
              <a:cxn ang="0">
                <a:pos x="187" y="1087"/>
              </a:cxn>
              <a:cxn ang="0">
                <a:pos x="171" y="1439"/>
              </a:cxn>
              <a:cxn ang="0">
                <a:pos x="160" y="1540"/>
              </a:cxn>
              <a:cxn ang="0">
                <a:pos x="144" y="1593"/>
              </a:cxn>
              <a:cxn ang="0">
                <a:pos x="123" y="1689"/>
              </a:cxn>
              <a:cxn ang="0">
                <a:pos x="96" y="1769"/>
              </a:cxn>
              <a:cxn ang="0">
                <a:pos x="86" y="1769"/>
              </a:cxn>
            </a:cxnLst>
            <a:rect l="0" t="0" r="r" b="b"/>
            <a:pathLst>
              <a:path w="534" h="2740">
                <a:moveTo>
                  <a:pt x="86" y="1769"/>
                </a:moveTo>
                <a:cubicBezTo>
                  <a:pt x="65" y="1798"/>
                  <a:pt x="73" y="1831"/>
                  <a:pt x="64" y="1865"/>
                </a:cubicBezTo>
                <a:cubicBezTo>
                  <a:pt x="58" y="1884"/>
                  <a:pt x="48" y="1924"/>
                  <a:pt x="48" y="1924"/>
                </a:cubicBezTo>
                <a:cubicBezTo>
                  <a:pt x="44" y="1969"/>
                  <a:pt x="30" y="2032"/>
                  <a:pt x="59" y="2073"/>
                </a:cubicBezTo>
                <a:cubicBezTo>
                  <a:pt x="67" y="2100"/>
                  <a:pt x="83" y="2115"/>
                  <a:pt x="107" y="2132"/>
                </a:cubicBezTo>
                <a:cubicBezTo>
                  <a:pt x="116" y="2163"/>
                  <a:pt x="128" y="2181"/>
                  <a:pt x="134" y="2217"/>
                </a:cubicBezTo>
                <a:cubicBezTo>
                  <a:pt x="129" y="2253"/>
                  <a:pt x="131" y="2269"/>
                  <a:pt x="112" y="2297"/>
                </a:cubicBezTo>
                <a:cubicBezTo>
                  <a:pt x="105" y="2324"/>
                  <a:pt x="92" y="2325"/>
                  <a:pt x="80" y="2351"/>
                </a:cubicBezTo>
                <a:cubicBezTo>
                  <a:pt x="69" y="2395"/>
                  <a:pt x="62" y="2392"/>
                  <a:pt x="48" y="2431"/>
                </a:cubicBezTo>
                <a:cubicBezTo>
                  <a:pt x="41" y="2497"/>
                  <a:pt x="0" y="2636"/>
                  <a:pt x="91" y="2665"/>
                </a:cubicBezTo>
                <a:cubicBezTo>
                  <a:pt x="135" y="2698"/>
                  <a:pt x="192" y="2703"/>
                  <a:pt x="246" y="2713"/>
                </a:cubicBezTo>
                <a:cubicBezTo>
                  <a:pt x="278" y="2725"/>
                  <a:pt x="313" y="2729"/>
                  <a:pt x="347" y="2740"/>
                </a:cubicBezTo>
                <a:cubicBezTo>
                  <a:pt x="373" y="2731"/>
                  <a:pt x="374" y="2712"/>
                  <a:pt x="395" y="2692"/>
                </a:cubicBezTo>
                <a:cubicBezTo>
                  <a:pt x="403" y="2683"/>
                  <a:pt x="413" y="2678"/>
                  <a:pt x="422" y="2671"/>
                </a:cubicBezTo>
                <a:cubicBezTo>
                  <a:pt x="434" y="2659"/>
                  <a:pt x="446" y="2645"/>
                  <a:pt x="459" y="2633"/>
                </a:cubicBezTo>
                <a:cubicBezTo>
                  <a:pt x="467" y="2624"/>
                  <a:pt x="486" y="2607"/>
                  <a:pt x="486" y="2607"/>
                </a:cubicBezTo>
                <a:cubicBezTo>
                  <a:pt x="497" y="2578"/>
                  <a:pt x="512" y="2550"/>
                  <a:pt x="523" y="2521"/>
                </a:cubicBezTo>
                <a:cubicBezTo>
                  <a:pt x="527" y="2508"/>
                  <a:pt x="534" y="2484"/>
                  <a:pt x="534" y="2484"/>
                </a:cubicBezTo>
                <a:cubicBezTo>
                  <a:pt x="501" y="2440"/>
                  <a:pt x="488" y="2390"/>
                  <a:pt x="459" y="2345"/>
                </a:cubicBezTo>
                <a:cubicBezTo>
                  <a:pt x="447" y="2306"/>
                  <a:pt x="464" y="2350"/>
                  <a:pt x="438" y="2319"/>
                </a:cubicBezTo>
                <a:cubicBezTo>
                  <a:pt x="430" y="2309"/>
                  <a:pt x="428" y="2297"/>
                  <a:pt x="422" y="2287"/>
                </a:cubicBezTo>
                <a:cubicBezTo>
                  <a:pt x="409" y="2232"/>
                  <a:pt x="415" y="2190"/>
                  <a:pt x="448" y="2148"/>
                </a:cubicBezTo>
                <a:cubicBezTo>
                  <a:pt x="456" y="2102"/>
                  <a:pt x="473" y="2054"/>
                  <a:pt x="486" y="2009"/>
                </a:cubicBezTo>
                <a:cubicBezTo>
                  <a:pt x="482" y="1966"/>
                  <a:pt x="483" y="1922"/>
                  <a:pt x="475" y="1881"/>
                </a:cubicBezTo>
                <a:cubicBezTo>
                  <a:pt x="470" y="1858"/>
                  <a:pt x="442" y="1835"/>
                  <a:pt x="432" y="1812"/>
                </a:cubicBezTo>
                <a:cubicBezTo>
                  <a:pt x="421" y="1788"/>
                  <a:pt x="429" y="1773"/>
                  <a:pt x="406" y="1759"/>
                </a:cubicBezTo>
                <a:cubicBezTo>
                  <a:pt x="385" y="1682"/>
                  <a:pt x="381" y="1622"/>
                  <a:pt x="331" y="1556"/>
                </a:cubicBezTo>
                <a:cubicBezTo>
                  <a:pt x="313" y="1499"/>
                  <a:pt x="296" y="1442"/>
                  <a:pt x="283" y="1385"/>
                </a:cubicBezTo>
                <a:cubicBezTo>
                  <a:pt x="279" y="1320"/>
                  <a:pt x="273" y="1279"/>
                  <a:pt x="267" y="1220"/>
                </a:cubicBezTo>
                <a:cubicBezTo>
                  <a:pt x="265" y="1145"/>
                  <a:pt x="266" y="1070"/>
                  <a:pt x="262" y="996"/>
                </a:cubicBezTo>
                <a:cubicBezTo>
                  <a:pt x="260" y="977"/>
                  <a:pt x="252" y="961"/>
                  <a:pt x="251" y="943"/>
                </a:cubicBezTo>
                <a:cubicBezTo>
                  <a:pt x="244" y="825"/>
                  <a:pt x="282" y="718"/>
                  <a:pt x="384" y="655"/>
                </a:cubicBezTo>
                <a:cubicBezTo>
                  <a:pt x="387" y="647"/>
                  <a:pt x="389" y="639"/>
                  <a:pt x="395" y="633"/>
                </a:cubicBezTo>
                <a:cubicBezTo>
                  <a:pt x="399" y="628"/>
                  <a:pt x="406" y="627"/>
                  <a:pt x="411" y="623"/>
                </a:cubicBezTo>
                <a:cubicBezTo>
                  <a:pt x="416" y="616"/>
                  <a:pt x="416" y="606"/>
                  <a:pt x="422" y="601"/>
                </a:cubicBezTo>
                <a:cubicBezTo>
                  <a:pt x="426" y="596"/>
                  <a:pt x="451" y="587"/>
                  <a:pt x="459" y="585"/>
                </a:cubicBezTo>
                <a:cubicBezTo>
                  <a:pt x="500" y="543"/>
                  <a:pt x="512" y="497"/>
                  <a:pt x="523" y="441"/>
                </a:cubicBezTo>
                <a:cubicBezTo>
                  <a:pt x="521" y="345"/>
                  <a:pt x="523" y="248"/>
                  <a:pt x="518" y="153"/>
                </a:cubicBezTo>
                <a:cubicBezTo>
                  <a:pt x="517" y="146"/>
                  <a:pt x="509" y="142"/>
                  <a:pt x="507" y="137"/>
                </a:cubicBezTo>
                <a:cubicBezTo>
                  <a:pt x="491" y="100"/>
                  <a:pt x="496" y="27"/>
                  <a:pt x="438" y="20"/>
                </a:cubicBezTo>
                <a:cubicBezTo>
                  <a:pt x="400" y="15"/>
                  <a:pt x="363" y="16"/>
                  <a:pt x="326" y="15"/>
                </a:cubicBezTo>
                <a:cubicBezTo>
                  <a:pt x="272" y="0"/>
                  <a:pt x="220" y="4"/>
                  <a:pt x="166" y="9"/>
                </a:cubicBezTo>
                <a:cubicBezTo>
                  <a:pt x="156" y="23"/>
                  <a:pt x="137" y="74"/>
                  <a:pt x="134" y="79"/>
                </a:cubicBezTo>
                <a:cubicBezTo>
                  <a:pt x="117" y="98"/>
                  <a:pt x="104" y="118"/>
                  <a:pt x="86" y="137"/>
                </a:cubicBezTo>
                <a:cubicBezTo>
                  <a:pt x="76" y="162"/>
                  <a:pt x="69" y="187"/>
                  <a:pt x="59" y="212"/>
                </a:cubicBezTo>
                <a:cubicBezTo>
                  <a:pt x="63" y="403"/>
                  <a:pt x="45" y="364"/>
                  <a:pt x="75" y="457"/>
                </a:cubicBezTo>
                <a:cubicBezTo>
                  <a:pt x="78" y="503"/>
                  <a:pt x="80" y="545"/>
                  <a:pt x="107" y="585"/>
                </a:cubicBezTo>
                <a:cubicBezTo>
                  <a:pt x="144" y="749"/>
                  <a:pt x="156" y="920"/>
                  <a:pt x="187" y="1087"/>
                </a:cubicBezTo>
                <a:cubicBezTo>
                  <a:pt x="182" y="1205"/>
                  <a:pt x="175" y="1320"/>
                  <a:pt x="171" y="1439"/>
                </a:cubicBezTo>
                <a:cubicBezTo>
                  <a:pt x="169" y="1464"/>
                  <a:pt x="166" y="1511"/>
                  <a:pt x="160" y="1540"/>
                </a:cubicBezTo>
                <a:cubicBezTo>
                  <a:pt x="155" y="1557"/>
                  <a:pt x="144" y="1593"/>
                  <a:pt x="144" y="1593"/>
                </a:cubicBezTo>
                <a:cubicBezTo>
                  <a:pt x="140" y="1639"/>
                  <a:pt x="145" y="1656"/>
                  <a:pt x="123" y="1689"/>
                </a:cubicBezTo>
                <a:cubicBezTo>
                  <a:pt x="115" y="1722"/>
                  <a:pt x="114" y="1742"/>
                  <a:pt x="96" y="1769"/>
                </a:cubicBezTo>
                <a:cubicBezTo>
                  <a:pt x="89" y="1790"/>
                  <a:pt x="92" y="1790"/>
                  <a:pt x="86" y="1769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5348" name="Line 4"/>
          <p:cNvSpPr>
            <a:spLocks noChangeShapeType="1"/>
          </p:cNvSpPr>
          <p:nvPr/>
        </p:nvSpPr>
        <p:spPr bwMode="auto">
          <a:xfrm>
            <a:off x="2743200" y="13716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791184" y="2421731"/>
            <a:ext cx="182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/>
              <a:t>Separation                </a:t>
            </a:r>
            <a:r>
              <a:rPr lang="en-US" sz="1600" dirty="0"/>
              <a:t>at 8.4 </a:t>
            </a:r>
            <a:r>
              <a:rPr lang="en-US" sz="1600" smtClean="0"/>
              <a:t>GHz      Stokes </a:t>
            </a:r>
            <a:r>
              <a:rPr lang="en-US" sz="1600" dirty="0" smtClean="0"/>
              <a:t>I and PI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ym typeface="Symbol" charset="2"/>
              </a:rPr>
              <a:t></a:t>
            </a:r>
            <a:r>
              <a:rPr lang="en-US" sz="1600" dirty="0">
                <a:sym typeface="Symbol" charset="2"/>
              </a:rPr>
              <a:t> </a:t>
            </a:r>
            <a:r>
              <a:rPr lang="en-US" sz="1600" dirty="0"/>
              <a:t>~  600 </a:t>
            </a:r>
            <a:r>
              <a:rPr lang="en-US" sz="1600" dirty="0" err="1">
                <a:sym typeface="Symbol" charset="2"/>
              </a:rPr>
              <a:t>arcsec</a:t>
            </a:r>
            <a:endParaRPr lang="en-US" sz="1600" dirty="0"/>
          </a:p>
        </p:txBody>
      </p:sp>
      <p:sp>
        <p:nvSpPr>
          <p:cNvPr id="185350" name="Freeform 6"/>
          <p:cNvSpPr>
            <a:spLocks/>
          </p:cNvSpPr>
          <p:nvPr/>
        </p:nvSpPr>
        <p:spPr bwMode="auto">
          <a:xfrm>
            <a:off x="3505200" y="914400"/>
            <a:ext cx="781050" cy="550863"/>
          </a:xfrm>
          <a:custGeom>
            <a:avLst/>
            <a:gdLst/>
            <a:ahLst/>
            <a:cxnLst>
              <a:cxn ang="0">
                <a:pos x="247" y="32"/>
              </a:cxn>
              <a:cxn ang="0">
                <a:pos x="167" y="21"/>
              </a:cxn>
              <a:cxn ang="0">
                <a:pos x="156" y="43"/>
              </a:cxn>
              <a:cxn ang="0">
                <a:pos x="124" y="80"/>
              </a:cxn>
              <a:cxn ang="0">
                <a:pos x="28" y="123"/>
              </a:cxn>
              <a:cxn ang="0">
                <a:pos x="18" y="192"/>
              </a:cxn>
              <a:cxn ang="0">
                <a:pos x="50" y="213"/>
              </a:cxn>
              <a:cxn ang="0">
                <a:pos x="108" y="293"/>
              </a:cxn>
              <a:cxn ang="0">
                <a:pos x="172" y="347"/>
              </a:cxn>
              <a:cxn ang="0">
                <a:pos x="274" y="315"/>
              </a:cxn>
              <a:cxn ang="0">
                <a:pos x="380" y="315"/>
              </a:cxn>
              <a:cxn ang="0">
                <a:pos x="492" y="176"/>
              </a:cxn>
              <a:cxn ang="0">
                <a:pos x="487" y="155"/>
              </a:cxn>
              <a:cxn ang="0">
                <a:pos x="455" y="133"/>
              </a:cxn>
              <a:cxn ang="0">
                <a:pos x="263" y="43"/>
              </a:cxn>
              <a:cxn ang="0">
                <a:pos x="247" y="32"/>
              </a:cxn>
            </a:cxnLst>
            <a:rect l="0" t="0" r="r" b="b"/>
            <a:pathLst>
              <a:path w="492" h="347">
                <a:moveTo>
                  <a:pt x="247" y="32"/>
                </a:moveTo>
                <a:cubicBezTo>
                  <a:pt x="221" y="6"/>
                  <a:pt x="223" y="0"/>
                  <a:pt x="167" y="21"/>
                </a:cubicBezTo>
                <a:cubicBezTo>
                  <a:pt x="159" y="23"/>
                  <a:pt x="159" y="35"/>
                  <a:pt x="156" y="43"/>
                </a:cubicBezTo>
                <a:cubicBezTo>
                  <a:pt x="145" y="61"/>
                  <a:pt x="142" y="64"/>
                  <a:pt x="124" y="80"/>
                </a:cubicBezTo>
                <a:cubicBezTo>
                  <a:pt x="96" y="103"/>
                  <a:pt x="60" y="110"/>
                  <a:pt x="28" y="123"/>
                </a:cubicBezTo>
                <a:cubicBezTo>
                  <a:pt x="15" y="143"/>
                  <a:pt x="0" y="165"/>
                  <a:pt x="18" y="192"/>
                </a:cubicBezTo>
                <a:cubicBezTo>
                  <a:pt x="24" y="202"/>
                  <a:pt x="50" y="213"/>
                  <a:pt x="50" y="213"/>
                </a:cubicBezTo>
                <a:cubicBezTo>
                  <a:pt x="60" y="260"/>
                  <a:pt x="63" y="271"/>
                  <a:pt x="108" y="293"/>
                </a:cubicBezTo>
                <a:cubicBezTo>
                  <a:pt x="130" y="320"/>
                  <a:pt x="142" y="328"/>
                  <a:pt x="172" y="347"/>
                </a:cubicBezTo>
                <a:cubicBezTo>
                  <a:pt x="214" y="341"/>
                  <a:pt x="232" y="325"/>
                  <a:pt x="274" y="315"/>
                </a:cubicBezTo>
                <a:cubicBezTo>
                  <a:pt x="300" y="317"/>
                  <a:pt x="352" y="325"/>
                  <a:pt x="380" y="315"/>
                </a:cubicBezTo>
                <a:cubicBezTo>
                  <a:pt x="438" y="293"/>
                  <a:pt x="472" y="229"/>
                  <a:pt x="492" y="176"/>
                </a:cubicBezTo>
                <a:cubicBezTo>
                  <a:pt x="490" y="169"/>
                  <a:pt x="491" y="160"/>
                  <a:pt x="487" y="155"/>
                </a:cubicBezTo>
                <a:cubicBezTo>
                  <a:pt x="478" y="145"/>
                  <a:pt x="455" y="133"/>
                  <a:pt x="455" y="133"/>
                </a:cubicBezTo>
                <a:cubicBezTo>
                  <a:pt x="412" y="63"/>
                  <a:pt x="339" y="49"/>
                  <a:pt x="263" y="43"/>
                </a:cubicBezTo>
                <a:cubicBezTo>
                  <a:pt x="245" y="36"/>
                  <a:pt x="247" y="42"/>
                  <a:pt x="247" y="32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5351" name="Freeform 7"/>
          <p:cNvSpPr>
            <a:spLocks/>
          </p:cNvSpPr>
          <p:nvPr/>
        </p:nvSpPr>
        <p:spPr bwMode="auto">
          <a:xfrm>
            <a:off x="3581400" y="1371600"/>
            <a:ext cx="692150" cy="485775"/>
          </a:xfrm>
          <a:custGeom>
            <a:avLst/>
            <a:gdLst/>
            <a:ahLst/>
            <a:cxnLst>
              <a:cxn ang="0">
                <a:pos x="325" y="18"/>
              </a:cxn>
              <a:cxn ang="0">
                <a:pos x="160" y="12"/>
              </a:cxn>
              <a:cxn ang="0">
                <a:pos x="75" y="28"/>
              </a:cxn>
              <a:cxn ang="0">
                <a:pos x="21" y="92"/>
              </a:cxn>
              <a:cxn ang="0">
                <a:pos x="0" y="172"/>
              </a:cxn>
              <a:cxn ang="0">
                <a:pos x="5" y="231"/>
              </a:cxn>
              <a:cxn ang="0">
                <a:pos x="112" y="279"/>
              </a:cxn>
              <a:cxn ang="0">
                <a:pos x="176" y="306"/>
              </a:cxn>
              <a:cxn ang="0">
                <a:pos x="315" y="290"/>
              </a:cxn>
              <a:cxn ang="0">
                <a:pos x="421" y="279"/>
              </a:cxn>
              <a:cxn ang="0">
                <a:pos x="416" y="156"/>
              </a:cxn>
              <a:cxn ang="0">
                <a:pos x="357" y="60"/>
              </a:cxn>
              <a:cxn ang="0">
                <a:pos x="336" y="18"/>
              </a:cxn>
              <a:cxn ang="0">
                <a:pos x="331" y="2"/>
              </a:cxn>
              <a:cxn ang="0">
                <a:pos x="325" y="18"/>
              </a:cxn>
            </a:cxnLst>
            <a:rect l="0" t="0" r="r" b="b"/>
            <a:pathLst>
              <a:path w="436" h="306">
                <a:moveTo>
                  <a:pt x="325" y="18"/>
                </a:moveTo>
                <a:cubicBezTo>
                  <a:pt x="264" y="0"/>
                  <a:pt x="234" y="8"/>
                  <a:pt x="160" y="12"/>
                </a:cubicBezTo>
                <a:cubicBezTo>
                  <a:pt x="128" y="23"/>
                  <a:pt x="112" y="24"/>
                  <a:pt x="75" y="28"/>
                </a:cubicBezTo>
                <a:cubicBezTo>
                  <a:pt x="41" y="44"/>
                  <a:pt x="37" y="60"/>
                  <a:pt x="21" y="92"/>
                </a:cubicBezTo>
                <a:cubicBezTo>
                  <a:pt x="16" y="120"/>
                  <a:pt x="8" y="144"/>
                  <a:pt x="0" y="172"/>
                </a:cubicBezTo>
                <a:cubicBezTo>
                  <a:pt x="1" y="191"/>
                  <a:pt x="0" y="211"/>
                  <a:pt x="5" y="231"/>
                </a:cubicBezTo>
                <a:cubicBezTo>
                  <a:pt x="14" y="274"/>
                  <a:pt x="79" y="275"/>
                  <a:pt x="112" y="279"/>
                </a:cubicBezTo>
                <a:cubicBezTo>
                  <a:pt x="131" y="292"/>
                  <a:pt x="153" y="296"/>
                  <a:pt x="176" y="306"/>
                </a:cubicBezTo>
                <a:cubicBezTo>
                  <a:pt x="246" y="301"/>
                  <a:pt x="261" y="302"/>
                  <a:pt x="315" y="290"/>
                </a:cubicBezTo>
                <a:cubicBezTo>
                  <a:pt x="352" y="294"/>
                  <a:pt x="388" y="301"/>
                  <a:pt x="421" y="279"/>
                </a:cubicBezTo>
                <a:cubicBezTo>
                  <a:pt x="436" y="237"/>
                  <a:pt x="436" y="196"/>
                  <a:pt x="416" y="156"/>
                </a:cubicBezTo>
                <a:cubicBezTo>
                  <a:pt x="406" y="117"/>
                  <a:pt x="375" y="94"/>
                  <a:pt x="357" y="60"/>
                </a:cubicBezTo>
                <a:cubicBezTo>
                  <a:pt x="349" y="46"/>
                  <a:pt x="340" y="32"/>
                  <a:pt x="336" y="18"/>
                </a:cubicBezTo>
                <a:cubicBezTo>
                  <a:pt x="334" y="12"/>
                  <a:pt x="336" y="2"/>
                  <a:pt x="331" y="2"/>
                </a:cubicBezTo>
                <a:cubicBezTo>
                  <a:pt x="325" y="2"/>
                  <a:pt x="327" y="12"/>
                  <a:pt x="325" y="18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5257800" y="914400"/>
            <a:ext cx="3200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Q </a:t>
            </a:r>
            <a:r>
              <a:rPr lang="en-US" sz="1600" dirty="0" smtClean="0"/>
              <a:t>     </a:t>
            </a:r>
            <a:r>
              <a:rPr lang="en-US" sz="1600" dirty="0"/>
              <a:t>5 GHz</a:t>
            </a:r>
            <a:r>
              <a:rPr lang="en-US" sz="1600" dirty="0" smtClean="0"/>
              <a:t>  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/>
              <a:t>U   </a:t>
            </a:r>
            <a:r>
              <a:rPr lang="en-US" sz="1600" dirty="0" smtClean="0"/>
              <a:t>   5 </a:t>
            </a:r>
            <a:r>
              <a:rPr lang="en-US" sz="1600" dirty="0"/>
              <a:t>GHz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5281485" y="37338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I </a:t>
            </a:r>
            <a:r>
              <a:rPr lang="en-US" sz="1600" dirty="0" smtClean="0"/>
              <a:t>     </a:t>
            </a:r>
            <a:r>
              <a:rPr lang="en-US" sz="1600" dirty="0"/>
              <a:t>5 GHz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5257800" y="46482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I  </a:t>
            </a:r>
            <a:r>
              <a:rPr lang="en-US" sz="1600" dirty="0" smtClean="0"/>
              <a:t>   8.4 </a:t>
            </a:r>
            <a:r>
              <a:rPr lang="en-US" sz="1600" dirty="0"/>
              <a:t>GHz </a:t>
            </a:r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>
            <a:off x="4648200" y="4038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>
            <a:off x="4953000" y="1295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5360" name="Rectangle 16"/>
          <p:cNvSpPr>
            <a:spLocks noChangeArrowheads="1"/>
          </p:cNvSpPr>
          <p:nvPr/>
        </p:nvSpPr>
        <p:spPr bwMode="auto">
          <a:xfrm>
            <a:off x="6461125" y="3463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85368" name="Text Box 24"/>
          <p:cNvSpPr txBox="1">
            <a:spLocks noChangeArrowheads="1"/>
          </p:cNvSpPr>
          <p:nvPr/>
        </p:nvSpPr>
        <p:spPr bwMode="auto">
          <a:xfrm>
            <a:off x="533399" y="152401"/>
            <a:ext cx="8356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</a:rPr>
              <a:t>Deriving the distance of the scattering screen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85369" name="Text Box 25"/>
          <p:cNvSpPr txBox="1">
            <a:spLocks noChangeArrowheads="1"/>
          </p:cNvSpPr>
          <p:nvPr/>
        </p:nvSpPr>
        <p:spPr bwMode="auto">
          <a:xfrm>
            <a:off x="6400800" y="243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ym typeface="Symbol" charset="2"/>
              </a:rPr>
              <a:t></a:t>
            </a:r>
            <a:r>
              <a:rPr lang="en-US" sz="2400"/>
              <a:t>T </a:t>
            </a:r>
            <a:r>
              <a:rPr lang="en-US" sz="2400">
                <a:sym typeface="Symbol" charset="2"/>
              </a:rPr>
              <a:t></a:t>
            </a:r>
            <a:r>
              <a:rPr lang="en-US" sz="2400"/>
              <a:t> 55</a:t>
            </a:r>
            <a:r>
              <a:rPr lang="en-US" sz="2400" baseline="30000"/>
              <a:t>m</a:t>
            </a:r>
            <a:r>
              <a:rPr lang="en-US" sz="2400"/>
              <a:t> </a:t>
            </a:r>
          </a:p>
        </p:txBody>
      </p:sp>
      <p:sp>
        <p:nvSpPr>
          <p:cNvPr id="185371" name="Text Box 27"/>
          <p:cNvSpPr txBox="1">
            <a:spLocks noChangeArrowheads="1"/>
          </p:cNvSpPr>
          <p:nvPr/>
        </p:nvSpPr>
        <p:spPr bwMode="auto">
          <a:xfrm>
            <a:off x="6553200" y="4191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ym typeface="Symbol" charset="2"/>
              </a:rPr>
              <a:t></a:t>
            </a:r>
            <a:r>
              <a:rPr lang="en-US" sz="2400"/>
              <a:t>T </a:t>
            </a:r>
            <a:r>
              <a:rPr lang="en-US" sz="2400">
                <a:sym typeface="Symbol" charset="2"/>
              </a:rPr>
              <a:t></a:t>
            </a:r>
            <a:r>
              <a:rPr lang="en-US" sz="2400"/>
              <a:t> 20</a:t>
            </a:r>
            <a:r>
              <a:rPr lang="en-US" sz="2400" baseline="30000"/>
              <a:t>m</a:t>
            </a:r>
            <a:r>
              <a:rPr lang="en-US" sz="2400"/>
              <a:t> </a:t>
            </a:r>
          </a:p>
        </p:txBody>
      </p:sp>
      <p:sp>
        <p:nvSpPr>
          <p:cNvPr id="185373" name="Line 29"/>
          <p:cNvSpPr>
            <a:spLocks noChangeShapeType="1"/>
          </p:cNvSpPr>
          <p:nvPr/>
        </p:nvSpPr>
        <p:spPr bwMode="auto">
          <a:xfrm flipH="1">
            <a:off x="4953000" y="4419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5375" name="Line 31"/>
          <p:cNvSpPr>
            <a:spLocks noChangeShapeType="1"/>
          </p:cNvSpPr>
          <p:nvPr/>
        </p:nvSpPr>
        <p:spPr bwMode="auto">
          <a:xfrm flipH="1">
            <a:off x="5257800" y="2667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5376" name="Text Box 32"/>
          <p:cNvSpPr txBox="1">
            <a:spLocks noChangeArrowheads="1"/>
          </p:cNvSpPr>
          <p:nvPr/>
        </p:nvSpPr>
        <p:spPr bwMode="auto">
          <a:xfrm>
            <a:off x="1143000" y="5545138"/>
            <a:ext cx="7315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charset="2"/>
              <a:buChar char="q"/>
            </a:pPr>
            <a:r>
              <a:rPr lang="en-US" dirty="0">
                <a:sym typeface="Symbol" charset="2"/>
              </a:rPr>
              <a:t>  =  (55</a:t>
            </a:r>
            <a:r>
              <a:rPr lang="en-US" baseline="30000" dirty="0">
                <a:sym typeface="Symbol" charset="2"/>
              </a:rPr>
              <a:t>m</a:t>
            </a:r>
            <a:r>
              <a:rPr lang="en-US" dirty="0">
                <a:sym typeface="Symbol" charset="2"/>
              </a:rPr>
              <a:t>+20</a:t>
            </a:r>
            <a:r>
              <a:rPr lang="en-US" baseline="30000" dirty="0">
                <a:sym typeface="Symbol" charset="2"/>
              </a:rPr>
              <a:t>m</a:t>
            </a:r>
            <a:r>
              <a:rPr lang="en-US" dirty="0">
                <a:sym typeface="Symbol" charset="2"/>
              </a:rPr>
              <a:t>) </a:t>
            </a:r>
            <a:r>
              <a:rPr lang="en-US" dirty="0" err="1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 30 km/</a:t>
            </a:r>
            <a:r>
              <a:rPr lang="en-US" dirty="0" err="1">
                <a:sym typeface="Symbol" charset="2"/>
              </a:rPr>
              <a:t>s</a:t>
            </a:r>
            <a:r>
              <a:rPr lang="en-US" dirty="0">
                <a:sym typeface="Symbol" charset="2"/>
              </a:rPr>
              <a:t>  = 1.4 10</a:t>
            </a:r>
            <a:r>
              <a:rPr lang="en-US" baseline="30000" dirty="0">
                <a:sym typeface="Symbol" charset="2"/>
              </a:rPr>
              <a:t>10</a:t>
            </a:r>
            <a:r>
              <a:rPr lang="en-US" dirty="0">
                <a:sym typeface="Symbol" charset="2"/>
              </a:rPr>
              <a:t> cm  / </a:t>
            </a:r>
            <a:r>
              <a:rPr lang="en-US" dirty="0" err="1">
                <a:sym typeface="Symbol" charset="2"/>
              </a:rPr>
              <a:t>D</a:t>
            </a:r>
            <a:r>
              <a:rPr lang="en-US" baseline="-25000" dirty="0" err="1">
                <a:sym typeface="Symbol" charset="2"/>
              </a:rPr>
              <a:t>screen</a:t>
            </a:r>
            <a:r>
              <a:rPr lang="en-US" baseline="-25000" dirty="0">
                <a:sym typeface="Symbol" charset="2"/>
              </a:rPr>
              <a:t>    </a:t>
            </a:r>
            <a:r>
              <a:rPr lang="en-US" dirty="0">
                <a:sym typeface="Symbol" charset="2"/>
              </a:rPr>
              <a:t>= 600 / 2.06 10</a:t>
            </a:r>
            <a:r>
              <a:rPr lang="en-US" baseline="30000" dirty="0">
                <a:sym typeface="Symbol" charset="2"/>
              </a:rPr>
              <a:t>11</a:t>
            </a:r>
            <a:endParaRPr lang="en-US" dirty="0">
              <a:sym typeface="Symbol" charset="2"/>
            </a:endParaRPr>
          </a:p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 dirty="0">
                <a:sym typeface="Symbol" charset="2"/>
              </a:rPr>
              <a:t>                </a:t>
            </a:r>
            <a:r>
              <a:rPr lang="en-US" dirty="0" err="1">
                <a:solidFill>
                  <a:srgbClr val="FF0000"/>
                </a:solidFill>
                <a:sym typeface="Symbol" charset="2"/>
              </a:rPr>
              <a:t></a:t>
            </a:r>
            <a:r>
              <a:rPr lang="en-US" dirty="0">
                <a:solidFill>
                  <a:srgbClr val="FF0000"/>
                </a:solidFill>
                <a:sym typeface="Symbol" charset="2"/>
              </a:rPr>
              <a:t>   </a:t>
            </a:r>
            <a:r>
              <a:rPr lang="en-US" dirty="0" err="1">
                <a:solidFill>
                  <a:srgbClr val="FF0000"/>
                </a:solidFill>
                <a:sym typeface="Symbol" charset="2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  <a:sym typeface="Symbol" charset="2"/>
              </a:rPr>
              <a:t>screen</a:t>
            </a:r>
            <a:r>
              <a:rPr lang="en-US" baseline="-25000" dirty="0">
                <a:solidFill>
                  <a:srgbClr val="FF0000"/>
                </a:solidFill>
                <a:sym typeface="Symbol" charset="2"/>
              </a:rPr>
              <a:t>  </a:t>
            </a:r>
            <a:r>
              <a:rPr lang="en-US" baseline="30000" dirty="0">
                <a:solidFill>
                  <a:srgbClr val="FF0000"/>
                </a:solidFill>
                <a:sym typeface="Symbol" charset="2"/>
              </a:rPr>
              <a:t>      </a:t>
            </a:r>
            <a:r>
              <a:rPr lang="en-US" dirty="0" err="1">
                <a:solidFill>
                  <a:srgbClr val="FF0000"/>
                </a:solidFill>
                <a:sym typeface="Symbol" charset="2"/>
              </a:rPr>
              <a:t></a:t>
            </a:r>
            <a:r>
              <a:rPr lang="en-US" dirty="0">
                <a:solidFill>
                  <a:srgbClr val="FF0000"/>
                </a:solidFill>
                <a:sym typeface="Symbol" charset="2"/>
              </a:rPr>
              <a:t>   4.9 10</a:t>
            </a:r>
            <a:r>
              <a:rPr lang="en-US" baseline="30000" dirty="0">
                <a:solidFill>
                  <a:srgbClr val="FF0000"/>
                </a:solidFill>
                <a:sym typeface="Symbol" charset="2"/>
              </a:rPr>
              <a:t>18</a:t>
            </a:r>
            <a:r>
              <a:rPr lang="en-US" dirty="0">
                <a:solidFill>
                  <a:srgbClr val="FF0000"/>
                </a:solidFill>
                <a:sym typeface="Symbol" charset="2"/>
              </a:rPr>
              <a:t> cm  = 1.6  </a:t>
            </a:r>
            <a:r>
              <a:rPr lang="en-US" dirty="0" err="1">
                <a:solidFill>
                  <a:srgbClr val="FF0000"/>
                </a:solidFill>
                <a:sym typeface="Symbol" charset="2"/>
              </a:rPr>
              <a:t></a:t>
            </a:r>
            <a:r>
              <a:rPr lang="en-US" dirty="0">
                <a:solidFill>
                  <a:srgbClr val="FF0000"/>
                </a:solidFill>
                <a:sym typeface="Symbol" charset="2"/>
              </a:rPr>
              <a:t>  1 pc    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5381" name="Freeform 37"/>
          <p:cNvSpPr>
            <a:spLocks/>
          </p:cNvSpPr>
          <p:nvPr/>
        </p:nvSpPr>
        <p:spPr bwMode="auto">
          <a:xfrm>
            <a:off x="3508375" y="3748088"/>
            <a:ext cx="633413" cy="835025"/>
          </a:xfrm>
          <a:custGeom>
            <a:avLst/>
            <a:gdLst/>
            <a:ahLst/>
            <a:cxnLst>
              <a:cxn ang="0">
                <a:pos x="201" y="7"/>
              </a:cxn>
              <a:cxn ang="0">
                <a:pos x="89" y="28"/>
              </a:cxn>
              <a:cxn ang="0">
                <a:pos x="57" y="55"/>
              </a:cxn>
              <a:cxn ang="0">
                <a:pos x="41" y="103"/>
              </a:cxn>
              <a:cxn ang="0">
                <a:pos x="62" y="322"/>
              </a:cxn>
              <a:cxn ang="0">
                <a:pos x="99" y="370"/>
              </a:cxn>
              <a:cxn ang="0">
                <a:pos x="121" y="391"/>
              </a:cxn>
              <a:cxn ang="0">
                <a:pos x="153" y="412"/>
              </a:cxn>
              <a:cxn ang="0">
                <a:pos x="174" y="460"/>
              </a:cxn>
              <a:cxn ang="0">
                <a:pos x="222" y="508"/>
              </a:cxn>
              <a:cxn ang="0">
                <a:pos x="307" y="508"/>
              </a:cxn>
              <a:cxn ang="0">
                <a:pos x="366" y="396"/>
              </a:cxn>
              <a:cxn ang="0">
                <a:pos x="387" y="327"/>
              </a:cxn>
              <a:cxn ang="0">
                <a:pos x="382" y="114"/>
              </a:cxn>
              <a:cxn ang="0">
                <a:pos x="350" y="66"/>
              </a:cxn>
              <a:cxn ang="0">
                <a:pos x="329" y="18"/>
              </a:cxn>
              <a:cxn ang="0">
                <a:pos x="201" y="7"/>
              </a:cxn>
            </a:cxnLst>
            <a:rect l="0" t="0" r="r" b="b"/>
            <a:pathLst>
              <a:path w="399" h="526">
                <a:moveTo>
                  <a:pt x="201" y="7"/>
                </a:moveTo>
                <a:cubicBezTo>
                  <a:pt x="142" y="10"/>
                  <a:pt x="128" y="3"/>
                  <a:pt x="89" y="28"/>
                </a:cubicBezTo>
                <a:cubicBezTo>
                  <a:pt x="50" y="83"/>
                  <a:pt x="111" y="0"/>
                  <a:pt x="57" y="55"/>
                </a:cubicBezTo>
                <a:cubicBezTo>
                  <a:pt x="45" y="66"/>
                  <a:pt x="41" y="103"/>
                  <a:pt x="41" y="103"/>
                </a:cubicBezTo>
                <a:cubicBezTo>
                  <a:pt x="36" y="166"/>
                  <a:pt x="0" y="279"/>
                  <a:pt x="62" y="322"/>
                </a:cubicBezTo>
                <a:cubicBezTo>
                  <a:pt x="85" y="369"/>
                  <a:pt x="68" y="358"/>
                  <a:pt x="99" y="370"/>
                </a:cubicBezTo>
                <a:cubicBezTo>
                  <a:pt x="109" y="397"/>
                  <a:pt x="97" y="378"/>
                  <a:pt x="121" y="391"/>
                </a:cubicBezTo>
                <a:cubicBezTo>
                  <a:pt x="132" y="397"/>
                  <a:pt x="153" y="412"/>
                  <a:pt x="153" y="412"/>
                </a:cubicBezTo>
                <a:cubicBezTo>
                  <a:pt x="164" y="450"/>
                  <a:pt x="156" y="434"/>
                  <a:pt x="174" y="460"/>
                </a:cubicBezTo>
                <a:cubicBezTo>
                  <a:pt x="180" y="480"/>
                  <a:pt x="201" y="501"/>
                  <a:pt x="222" y="508"/>
                </a:cubicBezTo>
                <a:cubicBezTo>
                  <a:pt x="249" y="526"/>
                  <a:pt x="277" y="519"/>
                  <a:pt x="307" y="508"/>
                </a:cubicBezTo>
                <a:cubicBezTo>
                  <a:pt x="320" y="471"/>
                  <a:pt x="325" y="411"/>
                  <a:pt x="366" y="396"/>
                </a:cubicBezTo>
                <a:cubicBezTo>
                  <a:pt x="382" y="371"/>
                  <a:pt x="382" y="358"/>
                  <a:pt x="387" y="327"/>
                </a:cubicBezTo>
                <a:cubicBezTo>
                  <a:pt x="392" y="230"/>
                  <a:pt x="399" y="213"/>
                  <a:pt x="382" y="114"/>
                </a:cubicBezTo>
                <a:cubicBezTo>
                  <a:pt x="378" y="95"/>
                  <a:pt x="350" y="66"/>
                  <a:pt x="350" y="66"/>
                </a:cubicBezTo>
                <a:cubicBezTo>
                  <a:pt x="347" y="57"/>
                  <a:pt x="339" y="20"/>
                  <a:pt x="329" y="18"/>
                </a:cubicBezTo>
                <a:cubicBezTo>
                  <a:pt x="287" y="7"/>
                  <a:pt x="243" y="11"/>
                  <a:pt x="201" y="7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5385" name="Freeform 41"/>
          <p:cNvSpPr>
            <a:spLocks/>
          </p:cNvSpPr>
          <p:nvPr/>
        </p:nvSpPr>
        <p:spPr bwMode="auto">
          <a:xfrm>
            <a:off x="3530600" y="4584700"/>
            <a:ext cx="647700" cy="630238"/>
          </a:xfrm>
          <a:custGeom>
            <a:avLst/>
            <a:gdLst/>
            <a:ahLst/>
            <a:cxnLst>
              <a:cxn ang="0">
                <a:pos x="144" y="19"/>
              </a:cxn>
              <a:cxn ang="0">
                <a:pos x="123" y="21"/>
              </a:cxn>
              <a:cxn ang="0">
                <a:pos x="107" y="27"/>
              </a:cxn>
              <a:cxn ang="0">
                <a:pos x="83" y="48"/>
              </a:cxn>
              <a:cxn ang="0">
                <a:pos x="69" y="56"/>
              </a:cxn>
              <a:cxn ang="0">
                <a:pos x="43" y="80"/>
              </a:cxn>
              <a:cxn ang="0">
                <a:pos x="0" y="243"/>
              </a:cxn>
              <a:cxn ang="0">
                <a:pos x="43" y="317"/>
              </a:cxn>
              <a:cxn ang="0">
                <a:pos x="91" y="365"/>
              </a:cxn>
              <a:cxn ang="0">
                <a:pos x="115" y="376"/>
              </a:cxn>
              <a:cxn ang="0">
                <a:pos x="152" y="397"/>
              </a:cxn>
              <a:cxn ang="0">
                <a:pos x="277" y="389"/>
              </a:cxn>
              <a:cxn ang="0">
                <a:pos x="288" y="384"/>
              </a:cxn>
              <a:cxn ang="0">
                <a:pos x="293" y="376"/>
              </a:cxn>
              <a:cxn ang="0">
                <a:pos x="328" y="368"/>
              </a:cxn>
              <a:cxn ang="0">
                <a:pos x="349" y="363"/>
              </a:cxn>
              <a:cxn ang="0">
                <a:pos x="365" y="333"/>
              </a:cxn>
              <a:cxn ang="0">
                <a:pos x="381" y="312"/>
              </a:cxn>
              <a:cxn ang="0">
                <a:pos x="395" y="267"/>
              </a:cxn>
              <a:cxn ang="0">
                <a:pos x="408" y="208"/>
              </a:cxn>
              <a:cxn ang="0">
                <a:pos x="352" y="67"/>
              </a:cxn>
              <a:cxn ang="0">
                <a:pos x="293" y="27"/>
              </a:cxn>
              <a:cxn ang="0">
                <a:pos x="173" y="0"/>
              </a:cxn>
              <a:cxn ang="0">
                <a:pos x="152" y="11"/>
              </a:cxn>
              <a:cxn ang="0">
                <a:pos x="136" y="21"/>
              </a:cxn>
              <a:cxn ang="0">
                <a:pos x="144" y="19"/>
              </a:cxn>
            </a:cxnLst>
            <a:rect l="0" t="0" r="r" b="b"/>
            <a:pathLst>
              <a:path w="408" h="397">
                <a:moveTo>
                  <a:pt x="144" y="19"/>
                </a:moveTo>
                <a:cubicBezTo>
                  <a:pt x="137" y="19"/>
                  <a:pt x="129" y="19"/>
                  <a:pt x="123" y="21"/>
                </a:cubicBezTo>
                <a:cubicBezTo>
                  <a:pt x="117" y="22"/>
                  <a:pt x="107" y="27"/>
                  <a:pt x="107" y="27"/>
                </a:cubicBezTo>
                <a:cubicBezTo>
                  <a:pt x="99" y="36"/>
                  <a:pt x="94" y="43"/>
                  <a:pt x="83" y="48"/>
                </a:cubicBezTo>
                <a:cubicBezTo>
                  <a:pt x="58" y="68"/>
                  <a:pt x="97" y="36"/>
                  <a:pt x="69" y="56"/>
                </a:cubicBezTo>
                <a:cubicBezTo>
                  <a:pt x="57" y="63"/>
                  <a:pt x="54" y="73"/>
                  <a:pt x="43" y="80"/>
                </a:cubicBezTo>
                <a:cubicBezTo>
                  <a:pt x="30" y="133"/>
                  <a:pt x="19" y="192"/>
                  <a:pt x="0" y="243"/>
                </a:cubicBezTo>
                <a:cubicBezTo>
                  <a:pt x="7" y="273"/>
                  <a:pt x="15" y="299"/>
                  <a:pt x="43" y="317"/>
                </a:cubicBezTo>
                <a:cubicBezTo>
                  <a:pt x="54" y="335"/>
                  <a:pt x="68" y="359"/>
                  <a:pt x="91" y="365"/>
                </a:cubicBezTo>
                <a:cubicBezTo>
                  <a:pt x="96" y="371"/>
                  <a:pt x="115" y="376"/>
                  <a:pt x="115" y="376"/>
                </a:cubicBezTo>
                <a:cubicBezTo>
                  <a:pt x="127" y="384"/>
                  <a:pt x="136" y="394"/>
                  <a:pt x="152" y="397"/>
                </a:cubicBezTo>
                <a:cubicBezTo>
                  <a:pt x="194" y="394"/>
                  <a:pt x="233" y="390"/>
                  <a:pt x="277" y="389"/>
                </a:cubicBezTo>
                <a:cubicBezTo>
                  <a:pt x="280" y="387"/>
                  <a:pt x="284" y="386"/>
                  <a:pt x="288" y="384"/>
                </a:cubicBezTo>
                <a:cubicBezTo>
                  <a:pt x="290" y="382"/>
                  <a:pt x="290" y="377"/>
                  <a:pt x="293" y="376"/>
                </a:cubicBezTo>
                <a:cubicBezTo>
                  <a:pt x="303" y="370"/>
                  <a:pt x="316" y="370"/>
                  <a:pt x="328" y="368"/>
                </a:cubicBezTo>
                <a:cubicBezTo>
                  <a:pt x="335" y="366"/>
                  <a:pt x="349" y="363"/>
                  <a:pt x="349" y="363"/>
                </a:cubicBezTo>
                <a:cubicBezTo>
                  <a:pt x="366" y="350"/>
                  <a:pt x="357" y="355"/>
                  <a:pt x="365" y="333"/>
                </a:cubicBezTo>
                <a:cubicBezTo>
                  <a:pt x="367" y="324"/>
                  <a:pt x="377" y="320"/>
                  <a:pt x="381" y="312"/>
                </a:cubicBezTo>
                <a:cubicBezTo>
                  <a:pt x="386" y="297"/>
                  <a:pt x="389" y="281"/>
                  <a:pt x="395" y="267"/>
                </a:cubicBezTo>
                <a:cubicBezTo>
                  <a:pt x="398" y="246"/>
                  <a:pt x="403" y="228"/>
                  <a:pt x="408" y="208"/>
                </a:cubicBezTo>
                <a:cubicBezTo>
                  <a:pt x="399" y="177"/>
                  <a:pt x="398" y="75"/>
                  <a:pt x="352" y="67"/>
                </a:cubicBezTo>
                <a:cubicBezTo>
                  <a:pt x="339" y="54"/>
                  <a:pt x="308" y="30"/>
                  <a:pt x="293" y="27"/>
                </a:cubicBezTo>
                <a:cubicBezTo>
                  <a:pt x="255" y="4"/>
                  <a:pt x="216" y="2"/>
                  <a:pt x="173" y="0"/>
                </a:cubicBezTo>
                <a:cubicBezTo>
                  <a:pt x="163" y="3"/>
                  <a:pt x="158" y="3"/>
                  <a:pt x="152" y="11"/>
                </a:cubicBezTo>
                <a:cubicBezTo>
                  <a:pt x="147" y="15"/>
                  <a:pt x="136" y="21"/>
                  <a:pt x="136" y="21"/>
                </a:cubicBezTo>
                <a:cubicBezTo>
                  <a:pt x="136" y="21"/>
                  <a:pt x="141" y="19"/>
                  <a:pt x="144" y="1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76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What</a:t>
            </a:r>
            <a:r>
              <a:rPr lang="nl-NL" sz="2800" dirty="0" smtClean="0"/>
              <a:t> </a:t>
            </a:r>
            <a:r>
              <a:rPr lang="nl-NL" sz="2800" dirty="0" err="1" smtClean="0"/>
              <a:t>happened</a:t>
            </a:r>
            <a:r>
              <a:rPr lang="nl-NL" sz="2800" dirty="0" smtClean="0"/>
              <a:t> in 2007 ??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641072" y="957630"/>
            <a:ext cx="7551174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J1819+3845 </a:t>
            </a:r>
            <a:r>
              <a:rPr lang="nl-NL" dirty="0" err="1" smtClean="0"/>
              <a:t>appeared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behind</a:t>
            </a:r>
            <a:r>
              <a:rPr lang="nl-NL" dirty="0" smtClean="0"/>
              <a:t> a turbulent screen</a:t>
            </a:r>
          </a:p>
          <a:p>
            <a:endParaRPr lang="nl-NL" dirty="0" smtClean="0"/>
          </a:p>
          <a:p>
            <a:r>
              <a:rPr lang="nl-NL" sz="2400" dirty="0" smtClean="0"/>
              <a:t>Screen </a:t>
            </a:r>
            <a:r>
              <a:rPr lang="nl-NL" sz="2400" dirty="0" err="1" smtClean="0"/>
              <a:t>properties</a:t>
            </a:r>
            <a:r>
              <a:rPr lang="nl-NL" sz="2400" dirty="0" smtClean="0"/>
              <a:t>:</a:t>
            </a:r>
          </a:p>
          <a:p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 Sharp </a:t>
            </a:r>
            <a:r>
              <a:rPr lang="nl-NL" dirty="0" err="1" smtClean="0"/>
              <a:t>edge</a:t>
            </a:r>
            <a:r>
              <a:rPr lang="nl-NL" dirty="0" smtClean="0"/>
              <a:t>:      ~ 1 </a:t>
            </a:r>
            <a:r>
              <a:rPr lang="nl-NL" dirty="0" err="1" smtClean="0"/>
              <a:t>year</a:t>
            </a:r>
            <a:r>
              <a:rPr lang="nl-NL" dirty="0" smtClean="0"/>
              <a:t>  </a:t>
            </a:r>
            <a:r>
              <a:rPr lang="nl-NL" dirty="0" err="1" smtClean="0"/>
              <a:t>x</a:t>
            </a:r>
            <a:r>
              <a:rPr lang="nl-NL" dirty="0" smtClean="0"/>
              <a:t>  30 km/s       </a:t>
            </a:r>
            <a:r>
              <a:rPr lang="nl-NL" dirty="0" smtClean="0">
                <a:sym typeface="Wingdings"/>
              </a:rPr>
              <a:t> ~  10</a:t>
            </a:r>
            <a:r>
              <a:rPr lang="nl-NL" baseline="30000" dirty="0" smtClean="0">
                <a:sym typeface="Wingdings"/>
              </a:rPr>
              <a:t>14</a:t>
            </a:r>
            <a:r>
              <a:rPr lang="nl-NL" dirty="0" smtClean="0">
                <a:sym typeface="Wingdings"/>
              </a:rPr>
              <a:t> cm   =  6 AU   !!   </a:t>
            </a:r>
          </a:p>
          <a:p>
            <a:endParaRPr lang="nl-NL" dirty="0" smtClean="0">
              <a:sym typeface="Wingdings"/>
            </a:endParaRPr>
          </a:p>
          <a:p>
            <a:pPr>
              <a:buFontTx/>
              <a:buChar char="-"/>
            </a:pPr>
            <a:r>
              <a:rPr lang="nl-NL" dirty="0" smtClean="0">
                <a:sym typeface="Wingdings"/>
              </a:rPr>
              <a:t>  </a:t>
            </a:r>
            <a:r>
              <a:rPr lang="nl-NL" dirty="0" err="1" smtClean="0">
                <a:sym typeface="Wingdings"/>
              </a:rPr>
              <a:t>Scattering</a:t>
            </a:r>
            <a:r>
              <a:rPr lang="nl-NL" dirty="0" smtClean="0">
                <a:sym typeface="Wingdings"/>
              </a:rPr>
              <a:t>:    column </a:t>
            </a:r>
            <a:r>
              <a:rPr lang="nl-NL" dirty="0" err="1" smtClean="0">
                <a:sym typeface="Wingdings"/>
              </a:rPr>
              <a:t>density</a:t>
            </a:r>
            <a:r>
              <a:rPr lang="nl-NL" dirty="0" smtClean="0">
                <a:sym typeface="Wingdings"/>
              </a:rPr>
              <a:t>:   N</a:t>
            </a:r>
            <a:r>
              <a:rPr lang="nl-NL" baseline="-25000" dirty="0" smtClean="0">
                <a:sym typeface="Wingdings"/>
              </a:rPr>
              <a:t>e</a:t>
            </a:r>
            <a:r>
              <a:rPr lang="nl-NL" dirty="0" smtClean="0">
                <a:sym typeface="Wingdings"/>
              </a:rPr>
              <a:t> ~  10</a:t>
            </a:r>
            <a:r>
              <a:rPr lang="nl-NL" baseline="30000" dirty="0" smtClean="0">
                <a:sym typeface="Wingdings"/>
              </a:rPr>
              <a:t>17 </a:t>
            </a:r>
            <a:r>
              <a:rPr lang="nl-NL" dirty="0" smtClean="0">
                <a:sym typeface="Wingdings"/>
              </a:rPr>
              <a:t>cm</a:t>
            </a:r>
            <a:r>
              <a:rPr lang="nl-NL" baseline="30000" dirty="0" smtClean="0">
                <a:sym typeface="Wingdings"/>
              </a:rPr>
              <a:t>-2   </a:t>
            </a:r>
            <a:r>
              <a:rPr lang="nl-NL" dirty="0" smtClean="0">
                <a:sym typeface="Wingdings"/>
              </a:rPr>
              <a:t>  </a:t>
            </a:r>
            <a:r>
              <a:rPr lang="nl-NL" dirty="0" err="1" smtClean="0">
                <a:sym typeface="Wingdings"/>
              </a:rPr>
              <a:t>n</a:t>
            </a:r>
            <a:r>
              <a:rPr lang="nl-NL" baseline="-25000" dirty="0" err="1" smtClean="0">
                <a:sym typeface="Wingdings"/>
              </a:rPr>
              <a:t>e</a:t>
            </a:r>
            <a:r>
              <a:rPr lang="nl-NL" dirty="0" smtClean="0">
                <a:sym typeface="Wingdings"/>
              </a:rPr>
              <a:t>  ~ 10</a:t>
            </a:r>
            <a:r>
              <a:rPr lang="nl-NL" baseline="30000" dirty="0" smtClean="0">
                <a:sym typeface="Wingdings"/>
              </a:rPr>
              <a:t>3</a:t>
            </a:r>
            <a:r>
              <a:rPr lang="nl-NL" dirty="0" smtClean="0">
                <a:sym typeface="Wingdings"/>
              </a:rPr>
              <a:t> cm</a:t>
            </a:r>
            <a:r>
              <a:rPr lang="nl-NL" baseline="30000" dirty="0" smtClean="0">
                <a:sym typeface="Wingdings"/>
              </a:rPr>
              <a:t>-3</a:t>
            </a:r>
          </a:p>
          <a:p>
            <a:pPr>
              <a:buFontTx/>
              <a:buChar char="-"/>
            </a:pPr>
            <a:endParaRPr lang="nl-NL" baseline="30000" dirty="0" smtClean="0">
              <a:sym typeface="Wingdings"/>
            </a:endParaRPr>
          </a:p>
          <a:p>
            <a:pPr>
              <a:buFontTx/>
              <a:buChar char="-"/>
            </a:pPr>
            <a:r>
              <a:rPr lang="nl-NL" dirty="0" smtClean="0">
                <a:sym typeface="Wingdings"/>
              </a:rPr>
              <a:t>  </a:t>
            </a:r>
            <a:r>
              <a:rPr lang="nl-NL" dirty="0" err="1" smtClean="0">
                <a:sym typeface="Wingdings"/>
              </a:rPr>
              <a:t>Strongly</a:t>
            </a:r>
            <a:r>
              <a:rPr lang="nl-NL" dirty="0" smtClean="0">
                <a:sym typeface="Wingdings"/>
              </a:rPr>
              <a:t> </a:t>
            </a:r>
            <a:r>
              <a:rPr lang="nl-NL" dirty="0" err="1" smtClean="0">
                <a:sym typeface="Wingdings"/>
              </a:rPr>
              <a:t>anisotropic</a:t>
            </a:r>
            <a:r>
              <a:rPr lang="nl-NL" dirty="0" smtClean="0">
                <a:sym typeface="Wingdings"/>
              </a:rPr>
              <a:t> </a:t>
            </a:r>
            <a:r>
              <a:rPr lang="nl-NL" dirty="0" err="1" smtClean="0">
                <a:sym typeface="Wingdings"/>
              </a:rPr>
              <a:t>turbulence</a:t>
            </a:r>
            <a:endParaRPr lang="nl-NL" dirty="0" smtClean="0">
              <a:sym typeface="Wingdings"/>
            </a:endParaRPr>
          </a:p>
          <a:p>
            <a:pPr>
              <a:buFontTx/>
              <a:buChar char="-"/>
            </a:pPr>
            <a:endParaRPr lang="nl-NL" baseline="30000" dirty="0" smtClean="0">
              <a:sym typeface="Wingdings"/>
            </a:endParaRPr>
          </a:p>
          <a:p>
            <a:pPr>
              <a:buFontTx/>
              <a:buChar char="-"/>
            </a:pPr>
            <a:r>
              <a:rPr lang="nl-NL" dirty="0" smtClean="0">
                <a:sym typeface="Wingdings"/>
              </a:rPr>
              <a:t>  </a:t>
            </a:r>
            <a:r>
              <a:rPr lang="nl-NL" dirty="0" err="1" smtClean="0">
                <a:sym typeface="Wingdings"/>
              </a:rPr>
              <a:t>Very</a:t>
            </a:r>
            <a:r>
              <a:rPr lang="nl-NL" dirty="0" smtClean="0">
                <a:sym typeface="Wingdings"/>
              </a:rPr>
              <a:t> </a:t>
            </a:r>
            <a:r>
              <a:rPr lang="nl-NL" dirty="0" err="1" smtClean="0">
                <a:sym typeface="Wingdings"/>
              </a:rPr>
              <a:t>elongated</a:t>
            </a:r>
            <a:r>
              <a:rPr lang="nl-NL" dirty="0" smtClean="0">
                <a:sym typeface="Wingdings"/>
              </a:rPr>
              <a:t> screen ?        Walker et al (2009)</a:t>
            </a:r>
          </a:p>
          <a:p>
            <a:r>
              <a:rPr lang="nl-NL" dirty="0" smtClean="0">
                <a:sym typeface="Wingdings"/>
              </a:rPr>
              <a:t> </a:t>
            </a:r>
            <a:endParaRPr lang="nl-NL" baseline="30000" dirty="0" smtClean="0">
              <a:sym typeface="Wingdings"/>
            </a:endParaRPr>
          </a:p>
          <a:p>
            <a:pPr>
              <a:buFontTx/>
              <a:buChar char="-"/>
            </a:pPr>
            <a:r>
              <a:rPr lang="nl-NL" baseline="30000" dirty="0" smtClean="0">
                <a:sym typeface="Wingdings"/>
              </a:rPr>
              <a:t>   </a:t>
            </a:r>
            <a:r>
              <a:rPr lang="nl-NL" dirty="0" err="1" smtClean="0">
                <a:sym typeface="Wingdings"/>
              </a:rPr>
              <a:t>Linear</a:t>
            </a:r>
            <a:r>
              <a:rPr lang="nl-NL" dirty="0" smtClean="0">
                <a:sym typeface="Wingdings"/>
              </a:rPr>
              <a:t> </a:t>
            </a:r>
            <a:r>
              <a:rPr lang="nl-NL" dirty="0" err="1" smtClean="0">
                <a:sym typeface="Wingdings"/>
              </a:rPr>
              <a:t>size</a:t>
            </a:r>
            <a:r>
              <a:rPr lang="nl-NL" dirty="0" smtClean="0">
                <a:sym typeface="Wingdings"/>
              </a:rPr>
              <a:t>:   ~ 10 </a:t>
            </a:r>
            <a:r>
              <a:rPr lang="nl-NL" dirty="0" err="1" smtClean="0">
                <a:sym typeface="Wingdings"/>
              </a:rPr>
              <a:t>years</a:t>
            </a:r>
            <a:r>
              <a:rPr lang="nl-NL" dirty="0" smtClean="0">
                <a:sym typeface="Wingdings"/>
              </a:rPr>
              <a:t>  </a:t>
            </a:r>
            <a:r>
              <a:rPr lang="nl-NL" dirty="0" err="1" smtClean="0">
                <a:sym typeface="Wingdings"/>
              </a:rPr>
              <a:t>x</a:t>
            </a:r>
            <a:r>
              <a:rPr lang="nl-NL" dirty="0" smtClean="0">
                <a:sym typeface="Wingdings"/>
              </a:rPr>
              <a:t>  30 km/s = 10</a:t>
            </a:r>
            <a:r>
              <a:rPr lang="nl-NL" baseline="30000" dirty="0" smtClean="0">
                <a:sym typeface="Wingdings"/>
              </a:rPr>
              <a:t>15</a:t>
            </a:r>
            <a:r>
              <a:rPr lang="nl-NL" dirty="0" smtClean="0">
                <a:sym typeface="Wingdings"/>
              </a:rPr>
              <a:t> cm         </a:t>
            </a:r>
          </a:p>
          <a:p>
            <a:r>
              <a:rPr lang="nl-NL" dirty="0" smtClean="0">
                <a:sym typeface="Wingdings"/>
              </a:rPr>
              <a:t> </a:t>
            </a:r>
          </a:p>
          <a:p>
            <a:r>
              <a:rPr lang="nl-NL" dirty="0" smtClean="0">
                <a:sym typeface="Wingdings"/>
              </a:rPr>
              <a:t>  transverse  </a:t>
            </a:r>
            <a:r>
              <a:rPr lang="nl-NL" dirty="0" err="1" smtClean="0">
                <a:sym typeface="Wingdings"/>
              </a:rPr>
              <a:t>size</a:t>
            </a:r>
            <a:r>
              <a:rPr lang="nl-NL" dirty="0" smtClean="0">
                <a:sym typeface="Wingdings"/>
              </a:rPr>
              <a:t>  &gt; 40”    </a:t>
            </a:r>
          </a:p>
          <a:p>
            <a:endParaRPr lang="nl-NL" dirty="0" smtClean="0">
              <a:sym typeface="Wingdings"/>
            </a:endParaRPr>
          </a:p>
          <a:p>
            <a:pPr>
              <a:buFontTx/>
              <a:buChar char="-"/>
            </a:pPr>
            <a:endParaRPr lang="nl-NL" dirty="0" smtClean="0">
              <a:sym typeface="Wingdings"/>
            </a:endParaRPr>
          </a:p>
          <a:p>
            <a:pPr>
              <a:buFontTx/>
              <a:buChar char="-"/>
            </a:pPr>
            <a:endParaRPr lang="nl-NL" dirty="0" smtClean="0">
              <a:sym typeface="Wingdings"/>
            </a:endParaRP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9" name="Afbeelding 8" descr="21cm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393" y="3613581"/>
            <a:ext cx="2730072" cy="2742769"/>
          </a:xfrm>
          <a:prstGeom prst="rect">
            <a:avLst/>
          </a:prstGeom>
        </p:spPr>
      </p:pic>
      <p:cxnSp>
        <p:nvCxnSpPr>
          <p:cNvPr id="13" name="Rechte verbindingslijn met pijl 12"/>
          <p:cNvCxnSpPr/>
          <p:nvPr/>
        </p:nvCxnSpPr>
        <p:spPr>
          <a:xfrm rot="5400000">
            <a:off x="4763528" y="5018385"/>
            <a:ext cx="253737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5475592" y="4838133"/>
            <a:ext cx="63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1.5</a:t>
            </a:r>
            <a:r>
              <a:rPr lang="nl-NL" baseline="30000" dirty="0" smtClean="0"/>
              <a:t>o</a:t>
            </a:r>
            <a:endParaRPr lang="nl-NL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76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Conclusions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600660" y="849463"/>
            <a:ext cx="8543339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</a:rPr>
              <a:t>J1819+3845 and </a:t>
            </a:r>
            <a:r>
              <a:rPr lang="nl-NL" sz="2400" dirty="0" err="1" smtClean="0">
                <a:solidFill>
                  <a:srgbClr val="FF0000"/>
                </a:solidFill>
              </a:rPr>
              <a:t>its</a:t>
            </a:r>
            <a:r>
              <a:rPr lang="nl-NL" sz="2400" dirty="0" smtClean="0">
                <a:solidFill>
                  <a:srgbClr val="FF0000"/>
                </a:solidFill>
              </a:rPr>
              <a:t> past </a:t>
            </a:r>
            <a:r>
              <a:rPr lang="nl-NL" sz="2400" dirty="0" err="1" smtClean="0">
                <a:solidFill>
                  <a:srgbClr val="FF0000"/>
                </a:solidFill>
              </a:rPr>
              <a:t>behaviour</a:t>
            </a:r>
            <a:r>
              <a:rPr lang="nl-NL" sz="2400" dirty="0" smtClean="0">
                <a:solidFill>
                  <a:srgbClr val="FF0000"/>
                </a:solidFill>
              </a:rPr>
              <a:t>:</a:t>
            </a:r>
          </a:p>
          <a:p>
            <a:endParaRPr lang="nl-NL" dirty="0" smtClean="0"/>
          </a:p>
          <a:p>
            <a:r>
              <a:rPr lang="nl-NL" dirty="0" smtClean="0"/>
              <a:t>- IHV/</a:t>
            </a:r>
            <a:r>
              <a:rPr lang="nl-NL" dirty="0" err="1" smtClean="0"/>
              <a:t>scintillations</a:t>
            </a:r>
            <a:r>
              <a:rPr lang="nl-NL" dirty="0" smtClean="0"/>
              <a:t> </a:t>
            </a:r>
            <a:r>
              <a:rPr lang="nl-NL" dirty="0" err="1" smtClean="0"/>
              <a:t>coincided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presence</a:t>
            </a:r>
            <a:r>
              <a:rPr lang="nl-NL" dirty="0" smtClean="0"/>
              <a:t> of </a:t>
            </a:r>
            <a:r>
              <a:rPr lang="nl-NL" dirty="0" err="1" smtClean="0"/>
              <a:t>very</a:t>
            </a:r>
            <a:r>
              <a:rPr lang="nl-NL" dirty="0" smtClean="0"/>
              <a:t> compact and </a:t>
            </a:r>
            <a:r>
              <a:rPr lang="nl-NL" dirty="0" err="1" smtClean="0"/>
              <a:t>active</a:t>
            </a:r>
            <a:r>
              <a:rPr lang="nl-NL" dirty="0" smtClean="0"/>
              <a:t> </a:t>
            </a:r>
            <a:r>
              <a:rPr lang="nl-NL" dirty="0" err="1" smtClean="0"/>
              <a:t>core-jet</a:t>
            </a:r>
            <a:r>
              <a:rPr lang="nl-NL" dirty="0" smtClean="0"/>
              <a:t> </a:t>
            </a:r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large</a:t>
            </a:r>
            <a:r>
              <a:rPr lang="nl-NL" dirty="0" smtClean="0"/>
              <a:t> </a:t>
            </a:r>
            <a:r>
              <a:rPr lang="nl-NL" dirty="0" err="1" smtClean="0"/>
              <a:t>m</a:t>
            </a:r>
            <a:r>
              <a:rPr lang="nl-NL" dirty="0" smtClean="0"/>
              <a:t>  </a:t>
            </a:r>
            <a:r>
              <a:rPr lang="nl-NL" dirty="0" err="1" smtClean="0"/>
              <a:t>aided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nearby</a:t>
            </a:r>
            <a:r>
              <a:rPr lang="nl-NL" dirty="0" smtClean="0"/>
              <a:t> (1-2 pc),  </a:t>
            </a:r>
            <a:r>
              <a:rPr lang="nl-NL" dirty="0" err="1" smtClean="0"/>
              <a:t>dense</a:t>
            </a:r>
            <a:r>
              <a:rPr lang="nl-NL" dirty="0" smtClean="0"/>
              <a:t> </a:t>
            </a:r>
            <a:r>
              <a:rPr lang="nl-NL" dirty="0" err="1" smtClean="0"/>
              <a:t>n</a:t>
            </a:r>
            <a:r>
              <a:rPr lang="nl-NL" baseline="-25000" dirty="0" err="1" smtClean="0"/>
              <a:t>e</a:t>
            </a:r>
            <a:r>
              <a:rPr lang="nl-NL" dirty="0" smtClean="0"/>
              <a:t> ~ 10</a:t>
            </a:r>
            <a:r>
              <a:rPr lang="nl-NL" baseline="30000" dirty="0" smtClean="0"/>
              <a:t>3</a:t>
            </a:r>
            <a:r>
              <a:rPr lang="nl-NL" dirty="0" smtClean="0"/>
              <a:t> cm</a:t>
            </a:r>
            <a:r>
              <a:rPr lang="nl-NL" baseline="30000" dirty="0" smtClean="0"/>
              <a:t>-3</a:t>
            </a:r>
            <a:r>
              <a:rPr lang="nl-NL" dirty="0" smtClean="0"/>
              <a:t>, and turbulent ‘screen’ </a:t>
            </a:r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source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as </a:t>
            </a:r>
            <a:r>
              <a:rPr lang="nl-NL" dirty="0" err="1" smtClean="0"/>
              <a:t>small</a:t>
            </a:r>
            <a:r>
              <a:rPr lang="nl-NL" dirty="0" smtClean="0"/>
              <a:t> as </a:t>
            </a:r>
            <a:r>
              <a:rPr lang="nl-NL" dirty="0" err="1" smtClean="0"/>
              <a:t>originally</a:t>
            </a:r>
            <a:r>
              <a:rPr lang="nl-NL" dirty="0" smtClean="0"/>
              <a:t> </a:t>
            </a:r>
            <a:r>
              <a:rPr lang="nl-NL" dirty="0" err="1" smtClean="0"/>
              <a:t>thought</a:t>
            </a:r>
            <a:r>
              <a:rPr lang="nl-NL" dirty="0" smtClean="0"/>
              <a:t>:  10s – 100s </a:t>
            </a:r>
            <a:r>
              <a:rPr lang="nl-NL" dirty="0" err="1" smtClean="0"/>
              <a:t>microarcsec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Proposed</a:t>
            </a:r>
            <a:r>
              <a:rPr lang="nl-NL" dirty="0" smtClean="0"/>
              <a:t> </a:t>
            </a:r>
            <a:r>
              <a:rPr lang="nl-NL" dirty="0" err="1" smtClean="0"/>
              <a:t>physical</a:t>
            </a:r>
            <a:r>
              <a:rPr lang="nl-NL" dirty="0" smtClean="0"/>
              <a:t> models:</a:t>
            </a:r>
          </a:p>
          <a:p>
            <a:pPr lvl="1">
              <a:buFontTx/>
              <a:buChar char="-"/>
            </a:pPr>
            <a:r>
              <a:rPr lang="nl-NL" dirty="0" smtClean="0"/>
              <a:t> ‘</a:t>
            </a:r>
            <a:r>
              <a:rPr lang="nl-NL" dirty="0" err="1" smtClean="0"/>
              <a:t>Local</a:t>
            </a:r>
            <a:r>
              <a:rPr lang="nl-NL" dirty="0" smtClean="0"/>
              <a:t>’ </a:t>
            </a:r>
            <a:r>
              <a:rPr lang="nl-NL" dirty="0" err="1" smtClean="0"/>
              <a:t>cloud</a:t>
            </a:r>
            <a:r>
              <a:rPr lang="nl-NL" dirty="0" smtClean="0"/>
              <a:t> </a:t>
            </a:r>
            <a:r>
              <a:rPr lang="nl-NL" dirty="0" err="1" smtClean="0"/>
              <a:t>collisions</a:t>
            </a:r>
            <a:r>
              <a:rPr lang="nl-NL" dirty="0" smtClean="0"/>
              <a:t> (</a:t>
            </a:r>
            <a:r>
              <a:rPr lang="nl-NL" dirty="0" err="1" smtClean="0"/>
              <a:t>Linsky</a:t>
            </a:r>
            <a:r>
              <a:rPr lang="nl-NL" dirty="0" smtClean="0"/>
              <a:t>, 2006)  + </a:t>
            </a:r>
            <a:r>
              <a:rPr lang="nl-NL" dirty="0" err="1" smtClean="0"/>
              <a:t>transient</a:t>
            </a:r>
            <a:r>
              <a:rPr lang="nl-NL" dirty="0" smtClean="0"/>
              <a:t> </a:t>
            </a:r>
            <a:r>
              <a:rPr lang="nl-NL" dirty="0" err="1" smtClean="0"/>
              <a:t>strong</a:t>
            </a:r>
            <a:r>
              <a:rPr lang="nl-NL" dirty="0" smtClean="0"/>
              <a:t> </a:t>
            </a:r>
            <a:r>
              <a:rPr lang="nl-NL" dirty="0" err="1" smtClean="0"/>
              <a:t>turbulence</a:t>
            </a:r>
            <a:r>
              <a:rPr lang="nl-NL" dirty="0" smtClean="0"/>
              <a:t>  </a:t>
            </a:r>
          </a:p>
          <a:p>
            <a:pPr lvl="1">
              <a:buFontTx/>
              <a:buChar char="-"/>
            </a:pPr>
            <a:r>
              <a:rPr lang="nl-NL" dirty="0" smtClean="0"/>
              <a:t> ‘</a:t>
            </a:r>
            <a:r>
              <a:rPr lang="nl-NL" dirty="0" err="1" smtClean="0"/>
              <a:t>magneto-tails</a:t>
            </a:r>
            <a:r>
              <a:rPr lang="nl-NL" dirty="0" smtClean="0"/>
              <a:t> (Walker, 2006)</a:t>
            </a:r>
          </a:p>
          <a:p>
            <a:pPr lvl="1">
              <a:buFontTx/>
              <a:buChar char="-"/>
            </a:pPr>
            <a:r>
              <a:rPr lang="nl-NL" dirty="0" smtClean="0"/>
              <a:t>  ?</a:t>
            </a:r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Continuous</a:t>
            </a:r>
            <a:r>
              <a:rPr lang="nl-NL" dirty="0" smtClean="0"/>
              <a:t> </a:t>
            </a:r>
            <a:r>
              <a:rPr lang="nl-NL" dirty="0" err="1" smtClean="0"/>
              <a:t>monitoring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</a:t>
            </a:r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rewarding</a:t>
            </a:r>
            <a:r>
              <a:rPr lang="nl-NL" dirty="0" smtClean="0"/>
              <a:t> and </a:t>
            </a:r>
            <a:r>
              <a:rPr lang="nl-NL" dirty="0" err="1" smtClean="0"/>
              <a:t>bring</a:t>
            </a:r>
            <a:r>
              <a:rPr lang="nl-NL" dirty="0" smtClean="0"/>
              <a:t> surprises …</a:t>
            </a:r>
          </a:p>
          <a:p>
            <a:endParaRPr lang="nl-NL" dirty="0" smtClean="0"/>
          </a:p>
          <a:p>
            <a:r>
              <a:rPr lang="nl-NL" sz="2400" dirty="0" smtClean="0">
                <a:solidFill>
                  <a:srgbClr val="FF0000"/>
                </a:solidFill>
              </a:rPr>
              <a:t>BL </a:t>
            </a:r>
            <a:r>
              <a:rPr lang="nl-NL" sz="2400" dirty="0" err="1" smtClean="0">
                <a:solidFill>
                  <a:srgbClr val="FF0000"/>
                </a:solidFill>
              </a:rPr>
              <a:t>Lac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</a:rPr>
              <a:t>Faraday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</a:rPr>
              <a:t>structure</a:t>
            </a:r>
            <a:r>
              <a:rPr lang="nl-NL" sz="2400" dirty="0" smtClean="0">
                <a:solidFill>
                  <a:srgbClr val="FF0000"/>
                </a:solidFill>
              </a:rPr>
              <a:t> in/</a:t>
            </a:r>
            <a:r>
              <a:rPr lang="nl-NL" sz="2400" dirty="0" err="1" smtClean="0">
                <a:solidFill>
                  <a:srgbClr val="FF0000"/>
                </a:solidFill>
              </a:rPr>
              <a:t>around</a:t>
            </a:r>
            <a:r>
              <a:rPr lang="nl-NL" sz="2400" dirty="0" smtClean="0">
                <a:solidFill>
                  <a:srgbClr val="FF0000"/>
                </a:solidFill>
              </a:rPr>
              <a:t> core/jet:</a:t>
            </a:r>
          </a:p>
          <a:p>
            <a:endParaRPr lang="nl-NL" b="1" dirty="0" smtClean="0"/>
          </a:p>
          <a:p>
            <a:r>
              <a:rPr lang="nl-NL" dirty="0" smtClean="0"/>
              <a:t>- Low </a:t>
            </a:r>
            <a:r>
              <a:rPr lang="nl-NL" dirty="0" err="1" smtClean="0"/>
              <a:t>frequency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 </a:t>
            </a:r>
            <a:r>
              <a:rPr lang="nl-NL" dirty="0" err="1" smtClean="0">
                <a:sym typeface="Wingdings"/>
              </a:rPr>
              <a:t>great</a:t>
            </a:r>
            <a:r>
              <a:rPr lang="nl-NL" dirty="0" smtClean="0">
                <a:sym typeface="Wingdings"/>
              </a:rPr>
              <a:t> </a:t>
            </a:r>
            <a:r>
              <a:rPr lang="nl-NL" dirty="0" err="1" smtClean="0">
                <a:sym typeface="Wingdings"/>
              </a:rPr>
              <a:t>resolution</a:t>
            </a:r>
            <a:r>
              <a:rPr lang="nl-NL" dirty="0" smtClean="0">
                <a:sym typeface="Wingdings"/>
              </a:rPr>
              <a:t> in </a:t>
            </a:r>
            <a:r>
              <a:rPr lang="nl-NL" dirty="0" err="1" smtClean="0">
                <a:sym typeface="Wingdings"/>
              </a:rPr>
              <a:t>Faraday-space</a:t>
            </a:r>
            <a:r>
              <a:rPr lang="nl-NL" dirty="0" smtClean="0">
                <a:sym typeface="Wingdings"/>
              </a:rPr>
              <a:t> </a:t>
            </a:r>
            <a:endParaRPr lang="nl-NL" dirty="0" smtClean="0"/>
          </a:p>
          <a:p>
            <a:r>
              <a:rPr lang="nl-NL" dirty="0" smtClean="0"/>
              <a:t>- RM </a:t>
            </a:r>
            <a:r>
              <a:rPr lang="nl-NL" dirty="0" err="1" smtClean="0"/>
              <a:t>synthesis</a:t>
            </a:r>
            <a:r>
              <a:rPr lang="nl-NL" dirty="0" smtClean="0"/>
              <a:t> </a:t>
            </a:r>
            <a:r>
              <a:rPr lang="nl-NL" dirty="0" err="1" smtClean="0"/>
              <a:t>needed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poor</a:t>
            </a:r>
            <a:r>
              <a:rPr lang="nl-NL" dirty="0" smtClean="0"/>
              <a:t> PSF    (21cm, 92cm, ….200cm) </a:t>
            </a:r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Subtract</a:t>
            </a:r>
            <a:r>
              <a:rPr lang="nl-NL" dirty="0" smtClean="0"/>
              <a:t> </a:t>
            </a:r>
            <a:r>
              <a:rPr lang="nl-NL" dirty="0" err="1" smtClean="0"/>
              <a:t>Galactic</a:t>
            </a:r>
            <a:r>
              <a:rPr lang="nl-NL" dirty="0" smtClean="0"/>
              <a:t> RM </a:t>
            </a:r>
            <a:r>
              <a:rPr lang="nl-NL" dirty="0" err="1" smtClean="0"/>
              <a:t>contribution</a:t>
            </a:r>
            <a:r>
              <a:rPr lang="nl-NL" dirty="0" smtClean="0"/>
              <a:t> of  -200 rad/m</a:t>
            </a:r>
            <a:r>
              <a:rPr lang="nl-NL" baseline="30000" dirty="0" smtClean="0"/>
              <a:t>2</a:t>
            </a:r>
          </a:p>
          <a:p>
            <a:pPr>
              <a:buFontTx/>
              <a:buChar char="-"/>
            </a:pPr>
            <a:r>
              <a:rPr lang="nl-NL" dirty="0" smtClean="0"/>
              <a:t> Multiple RM </a:t>
            </a:r>
            <a:r>
              <a:rPr lang="nl-NL" dirty="0" err="1" smtClean="0"/>
              <a:t>components</a:t>
            </a:r>
            <a:r>
              <a:rPr lang="nl-NL" dirty="0" smtClean="0"/>
              <a:t> in core and jet  of </a:t>
            </a:r>
            <a:r>
              <a:rPr lang="nl-NL" dirty="0" err="1" smtClean="0"/>
              <a:t>BLLac</a:t>
            </a:r>
            <a:r>
              <a:rPr lang="nl-NL" dirty="0" smtClean="0"/>
              <a:t>  (-400, -200 rad/m</a:t>
            </a:r>
            <a:r>
              <a:rPr lang="nl-NL" baseline="30000" dirty="0" smtClean="0"/>
              <a:t>2</a:t>
            </a:r>
            <a:r>
              <a:rPr lang="nl-NL" dirty="0" smtClean="0"/>
              <a:t>) </a:t>
            </a:r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Faraday-thick</a:t>
            </a:r>
            <a:r>
              <a:rPr lang="nl-NL" dirty="0" smtClean="0"/>
              <a:t>  (at 92cm) </a:t>
            </a:r>
            <a:r>
              <a:rPr lang="nl-NL" dirty="0" err="1" smtClean="0"/>
              <a:t>material</a:t>
            </a:r>
            <a:r>
              <a:rPr lang="nl-NL" dirty="0" smtClean="0"/>
              <a:t> in </a:t>
            </a:r>
            <a:r>
              <a:rPr lang="nl-NL" dirty="0" err="1" smtClean="0"/>
              <a:t>outer</a:t>
            </a:r>
            <a:r>
              <a:rPr lang="nl-NL" dirty="0" smtClean="0"/>
              <a:t> jet (</a:t>
            </a:r>
            <a:r>
              <a:rPr lang="nl-NL" dirty="0" err="1" smtClean="0"/>
              <a:t>Δ</a:t>
            </a:r>
            <a:r>
              <a:rPr lang="nl-NL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nl-NL" dirty="0" smtClean="0"/>
              <a:t> ~ 5 rad/m</a:t>
            </a:r>
            <a:r>
              <a:rPr lang="nl-NL" baseline="30000" dirty="0" smtClean="0"/>
              <a:t>2</a:t>
            </a:r>
            <a:r>
              <a:rPr lang="nl-NL" dirty="0" smtClean="0"/>
              <a:t>)  ? 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801982" y="1853398"/>
            <a:ext cx="5937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BL </a:t>
            </a:r>
            <a:r>
              <a:rPr lang="nl-NL" sz="4000" dirty="0" err="1" smtClean="0"/>
              <a:t>Lacertae</a:t>
            </a:r>
            <a:r>
              <a:rPr lang="nl-NL" sz="4000" dirty="0" smtClean="0"/>
              <a:t>    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7600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Faint</a:t>
            </a:r>
            <a:r>
              <a:rPr lang="nl-NL" sz="2800" dirty="0" smtClean="0"/>
              <a:t> </a:t>
            </a:r>
            <a:r>
              <a:rPr lang="nl-NL" sz="2800" dirty="0" err="1" smtClean="0"/>
              <a:t>haloes</a:t>
            </a:r>
            <a:r>
              <a:rPr lang="nl-NL" sz="2800" dirty="0" smtClean="0"/>
              <a:t> </a:t>
            </a:r>
            <a:r>
              <a:rPr lang="nl-NL" sz="2800" dirty="0" err="1" smtClean="0"/>
              <a:t>around</a:t>
            </a:r>
            <a:r>
              <a:rPr lang="nl-NL" sz="2800" dirty="0" smtClean="0"/>
              <a:t> Superluminal </a:t>
            </a:r>
            <a:r>
              <a:rPr lang="nl-NL" sz="2800" dirty="0" err="1" smtClean="0"/>
              <a:t>Sources</a:t>
            </a:r>
            <a:endParaRPr lang="nl-NL" sz="2800" dirty="0" smtClean="0"/>
          </a:p>
          <a:p>
            <a:endParaRPr lang="nl-NL" sz="2800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606749" y="884013"/>
            <a:ext cx="7957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WSRT-work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Richard: </a:t>
            </a:r>
          </a:p>
          <a:p>
            <a:endParaRPr lang="nl-NL" dirty="0" smtClean="0"/>
          </a:p>
          <a:p>
            <a:r>
              <a:rPr lang="nl-NL" dirty="0" err="1" smtClean="0"/>
              <a:t>Schilizzi</a:t>
            </a:r>
            <a:r>
              <a:rPr lang="nl-NL" dirty="0" smtClean="0"/>
              <a:t> &amp; de Bruyn, Nature, 1983:          	   3C120,  3C345,….  </a:t>
            </a:r>
          </a:p>
          <a:p>
            <a:r>
              <a:rPr lang="nl-NL" dirty="0" smtClean="0"/>
              <a:t>De Bruyn &amp; </a:t>
            </a:r>
            <a:r>
              <a:rPr lang="nl-NL" dirty="0" err="1" smtClean="0"/>
              <a:t>Schilizzi</a:t>
            </a:r>
            <a:r>
              <a:rPr lang="nl-NL" dirty="0" smtClean="0"/>
              <a:t>, IAU </a:t>
            </a:r>
            <a:r>
              <a:rPr lang="nl-NL" dirty="0" err="1" smtClean="0"/>
              <a:t>Symp</a:t>
            </a:r>
            <a:r>
              <a:rPr lang="nl-NL" dirty="0" smtClean="0"/>
              <a:t> 110, 1984:  	   </a:t>
            </a:r>
            <a:r>
              <a:rPr lang="nl-NL" dirty="0" err="1" smtClean="0"/>
              <a:t>BLLac</a:t>
            </a:r>
            <a:r>
              <a:rPr lang="nl-NL" dirty="0" smtClean="0"/>
              <a:t>,…  </a:t>
            </a:r>
          </a:p>
          <a:p>
            <a:endParaRPr lang="nl-NL" dirty="0"/>
          </a:p>
        </p:txBody>
      </p:sp>
      <p:pic>
        <p:nvPicPr>
          <p:cNvPr id="7" name="Afbeelding 6" descr="deBruyn-Schilizzi-1984-BLLac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44" y="2267602"/>
            <a:ext cx="6076732" cy="3565861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4985495" y="5062517"/>
            <a:ext cx="1807973" cy="377544"/>
          </a:xfrm>
          <a:prstGeom prst="ellipse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09" y="163028"/>
            <a:ext cx="826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BLLac</a:t>
            </a:r>
            <a:r>
              <a:rPr lang="nl-NL" sz="2800" dirty="0" smtClean="0"/>
              <a:t>:    VLBI </a:t>
            </a:r>
            <a:r>
              <a:rPr lang="nl-NL" sz="2800" dirty="0" err="1" smtClean="0"/>
              <a:t>polarization</a:t>
            </a:r>
            <a:r>
              <a:rPr lang="nl-NL" sz="2800" dirty="0" smtClean="0"/>
              <a:t>  </a:t>
            </a:r>
            <a:r>
              <a:rPr lang="nl-NL" sz="2800" dirty="0" err="1" smtClean="0"/>
              <a:t>imaging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3918132" y="881418"/>
            <a:ext cx="2036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 smtClean="0"/>
              <a:t>Taylor &amp; </a:t>
            </a:r>
            <a:r>
              <a:rPr lang="nl-NL" sz="1600" i="1" dirty="0" err="1" smtClean="0"/>
              <a:t>Zavala</a:t>
            </a:r>
            <a:r>
              <a:rPr lang="nl-NL" sz="1600" i="1" dirty="0" smtClean="0"/>
              <a:t>, 2010</a:t>
            </a:r>
            <a:endParaRPr lang="nl-NL" sz="1600" i="1" dirty="0"/>
          </a:p>
        </p:txBody>
      </p:sp>
      <p:sp>
        <p:nvSpPr>
          <p:cNvPr id="8" name="Tekstvak 7"/>
          <p:cNvSpPr txBox="1"/>
          <p:nvPr/>
        </p:nvSpPr>
        <p:spPr>
          <a:xfrm>
            <a:off x="634983" y="960990"/>
            <a:ext cx="381849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z=0.069,     10 </a:t>
            </a:r>
            <a:r>
              <a:rPr lang="nl-NL" sz="1600" dirty="0" err="1" smtClean="0"/>
              <a:t>mas</a:t>
            </a:r>
            <a:r>
              <a:rPr lang="nl-NL" sz="1600" dirty="0" smtClean="0"/>
              <a:t> =  15 pc</a:t>
            </a:r>
          </a:p>
          <a:p>
            <a:endParaRPr lang="nl-NL" sz="1600" dirty="0" smtClean="0"/>
          </a:p>
          <a:p>
            <a:r>
              <a:rPr lang="nl-NL" sz="1600" dirty="0" smtClean="0"/>
              <a:t>~ 45-year </a:t>
            </a:r>
            <a:r>
              <a:rPr lang="nl-NL" sz="1600" dirty="0" err="1" smtClean="0"/>
              <a:t>variability</a:t>
            </a:r>
            <a:r>
              <a:rPr lang="nl-NL" sz="1600" dirty="0" smtClean="0"/>
              <a:t> record</a:t>
            </a:r>
          </a:p>
          <a:p>
            <a:endParaRPr lang="nl-NL" sz="1600" dirty="0" smtClean="0"/>
          </a:p>
          <a:p>
            <a:r>
              <a:rPr lang="nl-NL" sz="1600" dirty="0" err="1" smtClean="0"/>
              <a:t>Strongly</a:t>
            </a:r>
            <a:r>
              <a:rPr lang="nl-NL" sz="1600" dirty="0" smtClean="0"/>
              <a:t> core </a:t>
            </a:r>
            <a:r>
              <a:rPr lang="nl-NL" sz="1600" dirty="0" err="1" smtClean="0"/>
              <a:t>dominated</a:t>
            </a:r>
            <a:r>
              <a:rPr lang="nl-NL" sz="1600" dirty="0" smtClean="0"/>
              <a:t>, </a:t>
            </a:r>
          </a:p>
          <a:p>
            <a:r>
              <a:rPr lang="nl-NL" sz="1600" dirty="0" err="1" smtClean="0"/>
              <a:t>Inverted</a:t>
            </a:r>
            <a:r>
              <a:rPr lang="nl-NL" sz="1600" dirty="0" smtClean="0"/>
              <a:t> spectrum core</a:t>
            </a:r>
          </a:p>
          <a:p>
            <a:r>
              <a:rPr lang="nl-NL" sz="1600" dirty="0" smtClean="0"/>
              <a:t> </a:t>
            </a:r>
          </a:p>
          <a:p>
            <a:endParaRPr lang="nl-NL" sz="1600" dirty="0" smtClean="0"/>
          </a:p>
          <a:p>
            <a:endParaRPr lang="nl-NL" sz="1600" dirty="0" smtClean="0"/>
          </a:p>
          <a:p>
            <a:r>
              <a:rPr lang="nl-NL" sz="1600" dirty="0" err="1" smtClean="0"/>
              <a:t>Many</a:t>
            </a:r>
            <a:r>
              <a:rPr lang="nl-NL" sz="1600" dirty="0" smtClean="0"/>
              <a:t> 1.3, 2, 3.6, 6 cm VLBI </a:t>
            </a:r>
            <a:r>
              <a:rPr lang="nl-NL" sz="1600" dirty="0" err="1" smtClean="0"/>
              <a:t>polarization</a:t>
            </a:r>
            <a:r>
              <a:rPr lang="nl-NL" sz="1600" dirty="0" smtClean="0"/>
              <a:t> studies (</a:t>
            </a:r>
            <a:r>
              <a:rPr lang="nl-NL" sz="1600" dirty="0" err="1" smtClean="0"/>
              <a:t>e.g.</a:t>
            </a:r>
            <a:r>
              <a:rPr lang="nl-NL" sz="1600" dirty="0" smtClean="0"/>
              <a:t> </a:t>
            </a:r>
            <a:r>
              <a:rPr lang="nl-NL" sz="1600" dirty="0" err="1" smtClean="0"/>
              <a:t>Denn</a:t>
            </a:r>
            <a:r>
              <a:rPr lang="nl-NL" sz="1600" dirty="0" smtClean="0"/>
              <a:t> </a:t>
            </a:r>
            <a:r>
              <a:rPr lang="nl-NL" sz="1600" dirty="0" err="1" smtClean="0"/>
              <a:t>etal</a:t>
            </a:r>
            <a:r>
              <a:rPr lang="nl-NL" sz="1600" dirty="0" smtClean="0"/>
              <a:t>, 2000; Reynolds </a:t>
            </a:r>
            <a:r>
              <a:rPr lang="nl-NL" sz="1600" dirty="0" err="1" smtClean="0"/>
              <a:t>etal</a:t>
            </a:r>
            <a:r>
              <a:rPr lang="nl-NL" sz="1600" dirty="0" smtClean="0"/>
              <a:t>, 2001;  </a:t>
            </a:r>
            <a:r>
              <a:rPr lang="nl-NL" sz="1600" dirty="0" err="1" smtClean="0"/>
              <a:t>Zavala</a:t>
            </a:r>
            <a:r>
              <a:rPr lang="nl-NL" sz="1600" dirty="0" smtClean="0"/>
              <a:t> &amp; Taylor, 2003, 2010)</a:t>
            </a:r>
          </a:p>
          <a:p>
            <a:endParaRPr lang="nl-NL" sz="1600" dirty="0" smtClean="0"/>
          </a:p>
          <a:p>
            <a:r>
              <a:rPr lang="nl-NL" sz="1600" dirty="0" err="1" smtClean="0"/>
              <a:t>Polarized</a:t>
            </a:r>
            <a:r>
              <a:rPr lang="nl-NL" sz="1600" dirty="0" smtClean="0"/>
              <a:t> shocks in </a:t>
            </a:r>
            <a:r>
              <a:rPr lang="nl-NL" sz="1600" dirty="0" err="1" smtClean="0"/>
              <a:t>relativistic</a:t>
            </a:r>
            <a:r>
              <a:rPr lang="nl-NL" sz="1600" dirty="0" smtClean="0"/>
              <a:t> </a:t>
            </a:r>
            <a:r>
              <a:rPr lang="nl-NL" sz="1600" dirty="0" err="1" smtClean="0"/>
              <a:t>flow</a:t>
            </a:r>
            <a:endParaRPr lang="nl-NL" sz="1600" dirty="0" smtClean="0"/>
          </a:p>
          <a:p>
            <a:endParaRPr lang="nl-NL" sz="1600" dirty="0" smtClean="0"/>
          </a:p>
          <a:p>
            <a:endParaRPr lang="nl-NL" sz="1600" dirty="0" smtClean="0">
              <a:sym typeface="Wingdings"/>
            </a:endParaRPr>
          </a:p>
          <a:p>
            <a:r>
              <a:rPr lang="nl-NL" dirty="0" smtClean="0">
                <a:solidFill>
                  <a:srgbClr val="FF0000"/>
                </a:solidFill>
                <a:sym typeface="Wingdings"/>
              </a:rPr>
              <a:t>Core </a:t>
            </a:r>
            <a:r>
              <a:rPr lang="nl-NL" dirty="0" err="1" smtClean="0">
                <a:solidFill>
                  <a:srgbClr val="FF0000"/>
                </a:solidFill>
                <a:sym typeface="Wingdings"/>
              </a:rPr>
              <a:t>RM-values</a:t>
            </a:r>
            <a:r>
              <a:rPr lang="nl-NL" dirty="0" smtClean="0">
                <a:solidFill>
                  <a:srgbClr val="FF0000"/>
                </a:solidFill>
                <a:sym typeface="Wingdings"/>
              </a:rPr>
              <a:t> in </a:t>
            </a:r>
            <a:r>
              <a:rPr lang="nl-NL" dirty="0" err="1" smtClean="0">
                <a:solidFill>
                  <a:srgbClr val="FF0000"/>
                </a:solidFill>
                <a:sym typeface="Wingdings"/>
              </a:rPr>
              <a:t>literature</a:t>
            </a:r>
            <a:r>
              <a:rPr lang="nl-NL" dirty="0" smtClean="0">
                <a:solidFill>
                  <a:srgbClr val="FF0000"/>
                </a:solidFill>
                <a:sym typeface="Wingdings"/>
              </a:rPr>
              <a:t>:</a:t>
            </a:r>
          </a:p>
          <a:p>
            <a:r>
              <a:rPr lang="nl-NL" dirty="0" smtClean="0">
                <a:solidFill>
                  <a:srgbClr val="FF0000"/>
                </a:solidFill>
                <a:sym typeface="Wingdings"/>
              </a:rPr>
              <a:t> -550,   -380,   -250,  -205, -108  rad/m2 </a:t>
            </a:r>
          </a:p>
          <a:p>
            <a:pPr>
              <a:buFont typeface="Wingdings" charset="2"/>
              <a:buChar char="à"/>
            </a:pPr>
            <a:endParaRPr lang="nl-NL" sz="1600" dirty="0" smtClean="0">
              <a:sym typeface="Wingdings"/>
            </a:endParaRPr>
          </a:p>
          <a:p>
            <a:r>
              <a:rPr lang="nl-NL" sz="1600" dirty="0" smtClean="0"/>
              <a:t>  </a:t>
            </a:r>
            <a:endParaRPr lang="nl-NL" sz="1600" dirty="0"/>
          </a:p>
        </p:txBody>
      </p:sp>
      <p:pic>
        <p:nvPicPr>
          <p:cNvPr id="9" name="Afbeelding 8" descr="Reynolds-RM-varia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424" y="4037698"/>
            <a:ext cx="3400980" cy="2424982"/>
          </a:xfrm>
          <a:prstGeom prst="rect">
            <a:avLst/>
          </a:prstGeom>
        </p:spPr>
      </p:pic>
      <p:pic>
        <p:nvPicPr>
          <p:cNvPr id="10" name="Afbeelding 9" descr="Taylor-Zavala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713" y="826053"/>
            <a:ext cx="3183991" cy="3281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8432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Large</a:t>
            </a:r>
            <a:r>
              <a:rPr lang="nl-NL" sz="2800" dirty="0" smtClean="0"/>
              <a:t> RM </a:t>
            </a:r>
            <a:r>
              <a:rPr lang="nl-NL" sz="2800" dirty="0" err="1" smtClean="0"/>
              <a:t>contribution</a:t>
            </a:r>
            <a:r>
              <a:rPr lang="nl-NL" sz="2800" dirty="0" smtClean="0"/>
              <a:t> </a:t>
            </a:r>
            <a:r>
              <a:rPr lang="nl-NL" sz="2800" dirty="0" err="1" smtClean="0"/>
              <a:t>due</a:t>
            </a:r>
            <a:r>
              <a:rPr lang="nl-NL" sz="2800" dirty="0" smtClean="0"/>
              <a:t> to </a:t>
            </a:r>
            <a:r>
              <a:rPr lang="nl-NL" sz="2800" dirty="0" err="1" smtClean="0"/>
              <a:t>our</a:t>
            </a:r>
            <a:r>
              <a:rPr lang="nl-NL" sz="2800" dirty="0" smtClean="0"/>
              <a:t> </a:t>
            </a:r>
            <a:r>
              <a:rPr lang="nl-NL" sz="2800" dirty="0" err="1" smtClean="0"/>
              <a:t>Galaxy</a:t>
            </a:r>
            <a:r>
              <a:rPr lang="nl-NL" sz="2800" dirty="0" smtClean="0"/>
              <a:t> !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77889" y="1072552"/>
            <a:ext cx="3552485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median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r>
              <a:rPr lang="nl-NL" dirty="0" smtClean="0"/>
              <a:t> of </a:t>
            </a:r>
            <a:r>
              <a:rPr lang="nl-NL" dirty="0" err="1" smtClean="0"/>
              <a:t>extragalactic</a:t>
            </a:r>
            <a:r>
              <a:rPr lang="nl-NL" dirty="0" smtClean="0"/>
              <a:t> RM’ s is </a:t>
            </a:r>
            <a:r>
              <a:rPr lang="nl-NL" dirty="0" err="1" smtClean="0"/>
              <a:t>around</a:t>
            </a:r>
            <a:r>
              <a:rPr lang="nl-NL" dirty="0" smtClean="0"/>
              <a:t>   - 200 rad/m</a:t>
            </a:r>
            <a:r>
              <a:rPr lang="nl-NL" baseline="30000" dirty="0" smtClean="0"/>
              <a:t>2</a:t>
            </a:r>
            <a:r>
              <a:rPr lang="nl-NL" dirty="0" smtClean="0"/>
              <a:t> ,  close to the </a:t>
            </a:r>
            <a:r>
              <a:rPr lang="nl-NL" dirty="0" err="1" smtClean="0"/>
              <a:t>values</a:t>
            </a:r>
            <a:r>
              <a:rPr lang="nl-NL" dirty="0" smtClean="0"/>
              <a:t> </a:t>
            </a:r>
            <a:r>
              <a:rPr lang="nl-NL" dirty="0" err="1" smtClean="0"/>
              <a:t>observed</a:t>
            </a:r>
            <a:r>
              <a:rPr lang="nl-NL" dirty="0" smtClean="0"/>
              <a:t> at  2cm VLBA, and  21cm and 92cm (WSRT, </a:t>
            </a:r>
            <a:r>
              <a:rPr lang="nl-NL" dirty="0" err="1" smtClean="0"/>
              <a:t>see</a:t>
            </a:r>
            <a:r>
              <a:rPr lang="nl-NL" dirty="0" smtClean="0"/>
              <a:t> later)</a:t>
            </a:r>
          </a:p>
          <a:p>
            <a:endParaRPr lang="nl-NL" dirty="0" smtClean="0"/>
          </a:p>
          <a:p>
            <a:r>
              <a:rPr lang="nl-NL" dirty="0" err="1" smtClean="0"/>
              <a:t>subtract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 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RM </a:t>
            </a:r>
            <a:r>
              <a:rPr lang="nl-NL" dirty="0" err="1" smtClean="0"/>
              <a:t>contributions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the jet of </a:t>
            </a:r>
            <a:r>
              <a:rPr lang="nl-NL" dirty="0" err="1" smtClean="0"/>
              <a:t>BLLac</a:t>
            </a:r>
            <a:r>
              <a:rPr lang="nl-NL" dirty="0" smtClean="0"/>
              <a:t> and the host </a:t>
            </a:r>
            <a:r>
              <a:rPr lang="nl-NL" dirty="0" err="1" smtClean="0"/>
              <a:t>galaxy</a:t>
            </a:r>
            <a:r>
              <a:rPr lang="nl-NL" dirty="0" smtClean="0"/>
              <a:t> are      </a:t>
            </a:r>
            <a:r>
              <a:rPr lang="nl-NL" dirty="0" err="1" smtClean="0"/>
              <a:t>both</a:t>
            </a:r>
            <a:r>
              <a:rPr lang="nl-NL" dirty="0" smtClean="0"/>
              <a:t> </a:t>
            </a:r>
            <a:r>
              <a:rPr lang="nl-NL" dirty="0" err="1" smtClean="0"/>
              <a:t>small</a:t>
            </a:r>
            <a:r>
              <a:rPr lang="nl-NL" dirty="0" smtClean="0"/>
              <a:t>.  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sz="1600" i="1" dirty="0" err="1" smtClean="0"/>
              <a:t>RMs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based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on</a:t>
            </a:r>
            <a:r>
              <a:rPr lang="nl-NL" sz="1600" i="1" dirty="0" smtClean="0"/>
              <a:t> data </a:t>
            </a:r>
            <a:r>
              <a:rPr lang="nl-NL" sz="1600" i="1" dirty="0" err="1" smtClean="0"/>
              <a:t>from</a:t>
            </a:r>
            <a:r>
              <a:rPr lang="nl-NL" sz="1600" i="1" dirty="0" smtClean="0"/>
              <a:t> Taylor et al (2009, NVSS) and recent WSRT data. </a:t>
            </a:r>
          </a:p>
          <a:p>
            <a:r>
              <a:rPr lang="nl-NL" sz="1600" dirty="0" smtClean="0"/>
              <a:t>   </a:t>
            </a:r>
            <a:endParaRPr lang="nl-NL" sz="1600" dirty="0"/>
          </a:p>
        </p:txBody>
      </p:sp>
      <p:pic>
        <p:nvPicPr>
          <p:cNvPr id="8" name="Afbeelding 7" descr="NVSS-WSRT_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25" y="880855"/>
            <a:ext cx="5074043" cy="5074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86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Recent 21cm (1320-1460 MHz) data:   </a:t>
            </a:r>
            <a:r>
              <a:rPr lang="nl-NL" sz="2800" dirty="0" err="1" smtClean="0"/>
              <a:t>Stokes</a:t>
            </a:r>
            <a:r>
              <a:rPr lang="nl-NL" sz="2800" dirty="0" smtClean="0"/>
              <a:t> I and </a:t>
            </a:r>
            <a:r>
              <a:rPr lang="nl-NL" sz="2800" dirty="0" err="1" smtClean="0"/>
              <a:t>PolInt</a:t>
            </a:r>
            <a:endParaRPr lang="nl-NL" sz="2800" dirty="0"/>
          </a:p>
        </p:txBody>
      </p:sp>
      <p:pic>
        <p:nvPicPr>
          <p:cNvPr id="7" name="Afbeelding 6" descr="2010-IandPI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02" y="1245469"/>
            <a:ext cx="4018396" cy="3665429"/>
          </a:xfrm>
          <a:prstGeom prst="rect">
            <a:avLst/>
          </a:prstGeom>
        </p:spPr>
      </p:pic>
      <p:pic>
        <p:nvPicPr>
          <p:cNvPr id="8" name="Afbeelding 7" descr="2012-IandP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069" y="1322635"/>
            <a:ext cx="4062933" cy="359522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850434" y="5377793"/>
            <a:ext cx="6612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rgbClr val="FF0000"/>
                </a:solidFill>
              </a:rPr>
              <a:t>Large</a:t>
            </a:r>
            <a:r>
              <a:rPr lang="nl-NL" sz="2000" dirty="0" smtClean="0">
                <a:solidFill>
                  <a:srgbClr val="FF0000"/>
                </a:solidFill>
              </a:rPr>
              <a:t> </a:t>
            </a:r>
            <a:r>
              <a:rPr lang="nl-NL" sz="2000" dirty="0" err="1" smtClean="0">
                <a:solidFill>
                  <a:srgbClr val="FF0000"/>
                </a:solidFill>
              </a:rPr>
              <a:t>increase</a:t>
            </a:r>
            <a:r>
              <a:rPr lang="nl-NL" sz="2000" dirty="0" smtClean="0">
                <a:solidFill>
                  <a:srgbClr val="FF0000"/>
                </a:solidFill>
              </a:rPr>
              <a:t> in % </a:t>
            </a:r>
            <a:r>
              <a:rPr lang="nl-NL" sz="2000" dirty="0" err="1" smtClean="0">
                <a:solidFill>
                  <a:srgbClr val="FF0000"/>
                </a:solidFill>
              </a:rPr>
              <a:t>polarization</a:t>
            </a:r>
            <a:r>
              <a:rPr lang="nl-NL" sz="2000" dirty="0" smtClean="0">
                <a:solidFill>
                  <a:srgbClr val="FF0000"/>
                </a:solidFill>
              </a:rPr>
              <a:t>:  </a:t>
            </a:r>
            <a:r>
              <a:rPr lang="nl-NL" sz="2000" dirty="0" err="1" smtClean="0">
                <a:solidFill>
                  <a:srgbClr val="FF0000"/>
                </a:solidFill>
              </a:rPr>
              <a:t>from</a:t>
            </a:r>
            <a:r>
              <a:rPr lang="nl-NL" sz="2000" dirty="0" smtClean="0">
                <a:solidFill>
                  <a:srgbClr val="FF0000"/>
                </a:solidFill>
              </a:rPr>
              <a:t>  6</a:t>
            </a:r>
            <a:r>
              <a:rPr lang="nl-NL" sz="2000" dirty="0" smtClean="0">
                <a:solidFill>
                  <a:srgbClr val="FF0000"/>
                </a:solidFill>
                <a:sym typeface="Wingdings"/>
              </a:rPr>
              <a:t> 12%</a:t>
            </a:r>
          </a:p>
          <a:p>
            <a:r>
              <a:rPr lang="nl-NL" sz="2000" dirty="0" err="1" smtClean="0">
                <a:solidFill>
                  <a:srgbClr val="FF0000"/>
                </a:solidFill>
                <a:sym typeface="Wingdings"/>
              </a:rPr>
              <a:t>Note</a:t>
            </a:r>
            <a:r>
              <a:rPr lang="nl-NL" sz="2000" dirty="0" smtClean="0">
                <a:solidFill>
                  <a:srgbClr val="FF0000"/>
                </a:solidFill>
                <a:sym typeface="Wingdings"/>
              </a:rPr>
              <a:t> the </a:t>
            </a:r>
            <a:r>
              <a:rPr lang="nl-NL" sz="2000" dirty="0" err="1" smtClean="0">
                <a:solidFill>
                  <a:srgbClr val="FF0000"/>
                </a:solidFill>
                <a:sym typeface="Wingdings"/>
              </a:rPr>
              <a:t>slight</a:t>
            </a:r>
            <a:r>
              <a:rPr lang="nl-NL" sz="20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nl-NL" sz="2000" dirty="0" err="1" smtClean="0">
                <a:solidFill>
                  <a:srgbClr val="FF0000"/>
                </a:solidFill>
                <a:sym typeface="Wingdings"/>
              </a:rPr>
              <a:t>curvature</a:t>
            </a:r>
            <a:r>
              <a:rPr lang="nl-NL" sz="2000" dirty="0" smtClean="0">
                <a:solidFill>
                  <a:srgbClr val="FF0000"/>
                </a:solidFill>
                <a:sym typeface="Wingdings"/>
              </a:rPr>
              <a:t> in the % </a:t>
            </a:r>
            <a:r>
              <a:rPr lang="nl-NL" sz="2000" dirty="0" err="1" smtClean="0">
                <a:solidFill>
                  <a:srgbClr val="FF0000"/>
                </a:solidFill>
                <a:sym typeface="Wingdings"/>
              </a:rPr>
              <a:t>polarization</a:t>
            </a:r>
            <a:r>
              <a:rPr lang="nl-NL" sz="2000" dirty="0" smtClean="0">
                <a:solidFill>
                  <a:srgbClr val="FF0000"/>
                </a:solidFill>
                <a:sym typeface="Wingdings"/>
              </a:rPr>
              <a:t> </a:t>
            </a:r>
            <a:endParaRPr lang="nl-NL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76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RM </a:t>
            </a:r>
            <a:r>
              <a:rPr lang="nl-NL" sz="2800" dirty="0" err="1" smtClean="0"/>
              <a:t>values</a:t>
            </a:r>
            <a:r>
              <a:rPr lang="nl-NL" sz="2800" dirty="0" smtClean="0"/>
              <a:t> </a:t>
            </a:r>
            <a:r>
              <a:rPr lang="nl-NL" sz="2800" dirty="0" err="1" smtClean="0"/>
              <a:t>from</a:t>
            </a:r>
            <a:r>
              <a:rPr lang="nl-NL" sz="2800" dirty="0" smtClean="0"/>
              <a:t> </a:t>
            </a:r>
            <a:r>
              <a:rPr lang="nl-NL" sz="2800" dirty="0" err="1" smtClean="0"/>
              <a:t>standard</a:t>
            </a:r>
            <a:r>
              <a:rPr lang="nl-NL" sz="2800" dirty="0" smtClean="0"/>
              <a:t>    PA - λ</a:t>
            </a:r>
            <a:r>
              <a:rPr lang="nl-NL" sz="2800" baseline="30000" dirty="0" smtClean="0"/>
              <a:t>2</a:t>
            </a:r>
            <a:r>
              <a:rPr lang="nl-NL" sz="2800" dirty="0" smtClean="0"/>
              <a:t>  fitting</a:t>
            </a:r>
            <a:endParaRPr lang="nl-NL" sz="2800" dirty="0"/>
          </a:p>
        </p:txBody>
      </p:sp>
      <p:pic>
        <p:nvPicPr>
          <p:cNvPr id="7" name="Afbeelding 6" descr="2010-par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7" y="980896"/>
            <a:ext cx="4050863" cy="3883650"/>
          </a:xfrm>
          <a:prstGeom prst="rect">
            <a:avLst/>
          </a:prstGeom>
        </p:spPr>
      </p:pic>
      <p:pic>
        <p:nvPicPr>
          <p:cNvPr id="8" name="Afbeelding 7" descr="2012-pare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242" y="980896"/>
            <a:ext cx="3908821" cy="388365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982181" y="5096842"/>
            <a:ext cx="640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Slight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deviations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from</a:t>
            </a:r>
            <a:r>
              <a:rPr lang="nl-NL" dirty="0" smtClean="0">
                <a:solidFill>
                  <a:srgbClr val="FF0000"/>
                </a:solidFill>
              </a:rPr>
              <a:t> a ‘straight’ </a:t>
            </a:r>
            <a:r>
              <a:rPr lang="nl-NL" dirty="0" err="1" smtClean="0">
                <a:solidFill>
                  <a:srgbClr val="FF0000"/>
                </a:solidFill>
              </a:rPr>
              <a:t>line</a:t>
            </a:r>
            <a:r>
              <a:rPr lang="nl-NL" dirty="0" smtClean="0">
                <a:solidFill>
                  <a:srgbClr val="FF0000"/>
                </a:solidFill>
              </a:rPr>
              <a:t>  </a:t>
            </a:r>
            <a:r>
              <a:rPr lang="nl-NL" dirty="0" err="1" smtClean="0">
                <a:solidFill>
                  <a:srgbClr val="FF0000"/>
                </a:solidFill>
              </a:rPr>
              <a:t>suggest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that</a:t>
            </a:r>
            <a:r>
              <a:rPr lang="nl-NL" dirty="0" smtClean="0">
                <a:solidFill>
                  <a:srgbClr val="FF0000"/>
                </a:solidFill>
              </a:rPr>
              <a:t> in </a:t>
            </a:r>
            <a:r>
              <a:rPr lang="nl-NL" dirty="0" err="1" smtClean="0">
                <a:solidFill>
                  <a:srgbClr val="FF0000"/>
                </a:solidFill>
              </a:rPr>
              <a:t>addition</a:t>
            </a:r>
            <a:r>
              <a:rPr lang="nl-NL" dirty="0" smtClean="0">
                <a:solidFill>
                  <a:srgbClr val="FF0000"/>
                </a:solidFill>
              </a:rPr>
              <a:t> to the dominant  RM= -205 rad/m</a:t>
            </a:r>
            <a:r>
              <a:rPr lang="nl-NL" baseline="30000" dirty="0" smtClean="0">
                <a:solidFill>
                  <a:srgbClr val="FF0000"/>
                </a:solidFill>
              </a:rPr>
              <a:t>2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there</a:t>
            </a:r>
            <a:r>
              <a:rPr lang="nl-NL" dirty="0" smtClean="0">
                <a:solidFill>
                  <a:srgbClr val="FF0000"/>
                </a:solidFill>
              </a:rPr>
              <a:t> is </a:t>
            </a:r>
            <a:r>
              <a:rPr lang="nl-NL" dirty="0" err="1" smtClean="0">
                <a:solidFill>
                  <a:srgbClr val="FF0000"/>
                </a:solidFill>
              </a:rPr>
              <a:t>another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polarized</a:t>
            </a:r>
            <a:r>
              <a:rPr lang="nl-NL" dirty="0" smtClean="0">
                <a:solidFill>
                  <a:srgbClr val="FF0000"/>
                </a:solidFill>
              </a:rPr>
              <a:t> feature </a:t>
            </a:r>
            <a:r>
              <a:rPr lang="nl-NL" dirty="0" err="1" smtClean="0">
                <a:solidFill>
                  <a:srgbClr val="FF0000"/>
                </a:solidFill>
              </a:rPr>
              <a:t>with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an</a:t>
            </a:r>
            <a:r>
              <a:rPr lang="nl-NL" dirty="0" smtClean="0">
                <a:solidFill>
                  <a:srgbClr val="FF0000"/>
                </a:solidFill>
              </a:rPr>
              <a:t> RM different </a:t>
            </a:r>
            <a:r>
              <a:rPr lang="nl-NL" dirty="0" err="1" smtClean="0">
                <a:solidFill>
                  <a:srgbClr val="FF0000"/>
                </a:solidFill>
              </a:rPr>
              <a:t>by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about</a:t>
            </a:r>
            <a:r>
              <a:rPr lang="nl-NL" dirty="0" smtClean="0">
                <a:solidFill>
                  <a:srgbClr val="FF0000"/>
                </a:solidFill>
              </a:rPr>
              <a:t> 200 rad/m</a:t>
            </a:r>
            <a:r>
              <a:rPr lang="nl-NL" baseline="30000" dirty="0" smtClean="0">
                <a:solidFill>
                  <a:srgbClr val="FF0000"/>
                </a:solidFill>
              </a:rPr>
              <a:t>2</a:t>
            </a:r>
            <a:endParaRPr lang="nl-NL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19-04-2012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F579-F728-4346-8489-A542E98F49E8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RTS2012 - Manchester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43010" y="163028"/>
            <a:ext cx="76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Comparison</a:t>
            </a:r>
            <a:r>
              <a:rPr lang="nl-NL" sz="2800" dirty="0" smtClean="0"/>
              <a:t> WSRT  and  ‘</a:t>
            </a:r>
            <a:r>
              <a:rPr lang="nl-NL" sz="2800" dirty="0" err="1" smtClean="0"/>
              <a:t>Apertif</a:t>
            </a:r>
            <a:r>
              <a:rPr lang="nl-NL" sz="2800" dirty="0" smtClean="0"/>
              <a:t>’ </a:t>
            </a:r>
            <a:r>
              <a:rPr lang="nl-NL" sz="2800" dirty="0" err="1" smtClean="0"/>
              <a:t>polarimetry</a:t>
            </a:r>
            <a:r>
              <a:rPr lang="nl-NL" sz="2800" dirty="0" smtClean="0"/>
              <a:t> ! </a:t>
            </a:r>
            <a:endParaRPr lang="nl-NL" sz="2800" dirty="0"/>
          </a:p>
        </p:txBody>
      </p:sp>
      <p:pic>
        <p:nvPicPr>
          <p:cNvPr id="6" name="Afbeelding 5" descr="Polarimetry APERTIF AJD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62" y="1021023"/>
            <a:ext cx="4675880" cy="3702161"/>
          </a:xfrm>
          <a:prstGeom prst="rect">
            <a:avLst/>
          </a:prstGeom>
        </p:spPr>
      </p:pic>
      <p:pic>
        <p:nvPicPr>
          <p:cNvPr id="7" name="Afbeelding 6" descr="pa185-2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72" y="1216488"/>
            <a:ext cx="3746966" cy="374696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083848" y="5040682"/>
            <a:ext cx="269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 smtClean="0"/>
              <a:t>See</a:t>
            </a:r>
            <a:r>
              <a:rPr lang="nl-NL" i="1" dirty="0" smtClean="0"/>
              <a:t> Wim van </a:t>
            </a:r>
            <a:r>
              <a:rPr lang="nl-NL" i="1" dirty="0" err="1" smtClean="0"/>
              <a:t>Cappellen</a:t>
            </a:r>
            <a:r>
              <a:rPr lang="nl-NL" i="1" dirty="0" smtClean="0"/>
              <a:t> </a:t>
            </a:r>
            <a:r>
              <a:rPr lang="nl-NL" i="1" dirty="0" err="1" smtClean="0"/>
              <a:t>etal</a:t>
            </a:r>
            <a:r>
              <a:rPr lang="nl-NL" i="1" dirty="0" smtClean="0"/>
              <a:t>,    AJDI, 18 April 2012</a:t>
            </a:r>
            <a:endParaRPr lang="nl-N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1333</Words>
  <Application>Microsoft Macintosh PowerPoint</Application>
  <PresentationFormat>Diavoorstelling (4:3)</PresentationFormat>
  <Paragraphs>238</Paragraphs>
  <Slides>22</Slides>
  <Notes>4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</vt:vector>
  </TitlesOfParts>
  <Manager/>
  <Company>Kapteyn Institute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subject/>
  <dc:creator>Ger de Bruyn</dc:creator>
  <cp:keywords/>
  <dc:description/>
  <cp:lastModifiedBy>Ger de Bruyn</cp:lastModifiedBy>
  <cp:revision>23</cp:revision>
  <cp:lastPrinted>2012-04-19T06:14:07Z</cp:lastPrinted>
  <dcterms:created xsi:type="dcterms:W3CDTF">2012-04-19T06:15:34Z</dcterms:created>
  <dcterms:modified xsi:type="dcterms:W3CDTF">2012-04-19T06:16:07Z</dcterms:modified>
  <cp:category/>
</cp:coreProperties>
</file>