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7" r:id="rId2"/>
    <p:sldId id="877" r:id="rId3"/>
    <p:sldId id="918" r:id="rId4"/>
    <p:sldId id="916" r:id="rId5"/>
    <p:sldId id="913" r:id="rId6"/>
    <p:sldId id="914" r:id="rId7"/>
    <p:sldId id="889" r:id="rId8"/>
    <p:sldId id="892" r:id="rId9"/>
    <p:sldId id="878" r:id="rId10"/>
    <p:sldId id="890" r:id="rId11"/>
    <p:sldId id="891" r:id="rId12"/>
    <p:sldId id="922" r:id="rId13"/>
    <p:sldId id="893" r:id="rId14"/>
    <p:sldId id="925" r:id="rId15"/>
    <p:sldId id="926" r:id="rId16"/>
    <p:sldId id="927" r:id="rId17"/>
    <p:sldId id="929" r:id="rId18"/>
    <p:sldId id="928" r:id="rId19"/>
    <p:sldId id="917" r:id="rId20"/>
    <p:sldId id="910" r:id="rId2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ntique Olive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ntique Olive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ntique Olive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ntique Olive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ntique Olive"/>
        <a:ea typeface="+mn-ea"/>
        <a:cs typeface="Arial" pitchFamily="34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ntique Olive"/>
        <a:ea typeface="+mn-ea"/>
        <a:cs typeface="Arial" pitchFamily="34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ntique Olive"/>
        <a:ea typeface="+mn-ea"/>
        <a:cs typeface="Arial" pitchFamily="34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ntique Olive"/>
        <a:ea typeface="+mn-ea"/>
        <a:cs typeface="Arial" pitchFamily="34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ntique Olive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7CC"/>
    <a:srgbClr val="006C92"/>
    <a:srgbClr val="8BE1FF"/>
    <a:srgbClr val="99FF33"/>
    <a:srgbClr val="005250"/>
    <a:srgbClr val="66FF66"/>
    <a:srgbClr val="B2B2B2"/>
    <a:srgbClr val="33CCC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581" autoAdjust="0"/>
  </p:normalViewPr>
  <p:slideViewPr>
    <p:cSldViewPr snapToGrid="0" showGuides="1">
      <p:cViewPr>
        <p:scale>
          <a:sx n="110" d="100"/>
          <a:sy n="110" d="100"/>
        </p:scale>
        <p:origin x="-210" y="-36"/>
      </p:cViewPr>
      <p:guideLst>
        <p:guide orient="horz" pos="2499"/>
        <p:guide pos="1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1" d="100"/>
          <a:sy n="51" d="100"/>
        </p:scale>
        <p:origin x="-2958" y="-108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28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UK SKADS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24 November 2005</a:t>
            </a:r>
            <a:endParaRPr lang="en-US"/>
          </a:p>
        </p:txBody>
      </p:sp>
      <p:sp>
        <p:nvSpPr>
          <p:cNvPr id="377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BAE</a:t>
            </a:r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B52FEA9-5103-4FD9-A9C2-C85A225CB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94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UK SKADS Proposal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17 May 2005</a:t>
            </a:r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PPRP Meeting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77BB914-B38B-452F-8431-1B37539713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566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</a:p>
        </p:txBody>
      </p:sp>
      <p:sp>
        <p:nvSpPr>
          <p:cNvPr id="450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81F282-5033-43E5-9320-4302BF1F495D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736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540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969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02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239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5772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9322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0240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355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47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1868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7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5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561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82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499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826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07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UK SKADS Proposal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17 May 2005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7BB914-B38B-452F-8431-1B37539713E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9999">
                <a:schemeClr val="accent6">
                  <a:lumMod val="75000"/>
                </a:schemeClr>
              </a:gs>
              <a:gs pos="70000">
                <a:srgbClr val="181CC7"/>
              </a:gs>
              <a:gs pos="88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0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0" y="6519863"/>
            <a:ext cx="20891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600" b="0" dirty="0" smtClean="0">
                <a:solidFill>
                  <a:srgbClr val="FF9966"/>
                </a:solidFill>
                <a:latin typeface="Antique Olive" pitchFamily="34" charset="0"/>
                <a:cs typeface="+mn-cs"/>
              </a:rPr>
              <a:t>Paul Alexander</a:t>
            </a:r>
            <a:endParaRPr lang="en-GB" sz="1600" b="0" dirty="0">
              <a:solidFill>
                <a:srgbClr val="FF9966"/>
              </a:solidFill>
              <a:latin typeface="Antique Olive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843213" y="6519863"/>
            <a:ext cx="3063875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b="0" kern="1200" dirty="0" smtClean="0">
                <a:solidFill>
                  <a:srgbClr val="FF9966"/>
                </a:solidFill>
                <a:latin typeface="Antique Olive" pitchFamily="34" charset="0"/>
                <a:ea typeface="+mn-ea"/>
                <a:cs typeface="Arial" pitchFamily="34" charset="0"/>
              </a:rPr>
              <a:t>Evolution of Radio Sources</a:t>
            </a:r>
            <a:endParaRPr lang="en-GB" sz="1600" b="0" kern="1200" dirty="0">
              <a:solidFill>
                <a:srgbClr val="FF9966"/>
              </a:solidFill>
              <a:latin typeface="Antique Olive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1" name="Line 16"/>
          <p:cNvSpPr>
            <a:spLocks noChangeShapeType="1"/>
          </p:cNvSpPr>
          <p:nvPr userDrawn="1"/>
        </p:nvSpPr>
        <p:spPr bwMode="auto">
          <a:xfrm rot="5400000">
            <a:off x="4375297" y="-2826494"/>
            <a:ext cx="0" cy="5879809"/>
          </a:xfrm>
          <a:prstGeom prst="lin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/>
          </a:p>
        </p:txBody>
      </p:sp>
      <p:pic>
        <p:nvPicPr>
          <p:cNvPr id="14" name="Picture 7" descr="G:\caplogo_l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4" y="31899"/>
            <a:ext cx="1239401" cy="9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9999">
                <a:schemeClr val="accent6">
                  <a:lumMod val="75000"/>
                </a:schemeClr>
              </a:gs>
              <a:gs pos="70000">
                <a:srgbClr val="181CC7"/>
              </a:gs>
              <a:gs pos="88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0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0" y="6519863"/>
            <a:ext cx="20891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600" b="0" dirty="0" smtClean="0">
                <a:solidFill>
                  <a:srgbClr val="FF9966"/>
                </a:solidFill>
                <a:latin typeface="Antique Olive" pitchFamily="34" charset="0"/>
                <a:cs typeface="+mn-cs"/>
              </a:rPr>
              <a:t>Paul Alexander</a:t>
            </a:r>
            <a:endParaRPr lang="en-GB" sz="1600" b="0" dirty="0">
              <a:solidFill>
                <a:srgbClr val="FF9966"/>
              </a:solidFill>
              <a:latin typeface="Antique Olive" pitchFamily="34" charset="0"/>
              <a:cs typeface="+mn-cs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843213" y="6519863"/>
            <a:ext cx="3063875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b="0" kern="1200" dirty="0" smtClean="0">
                <a:solidFill>
                  <a:srgbClr val="FF9966"/>
                </a:solidFill>
                <a:latin typeface="Antique Olive" pitchFamily="34" charset="0"/>
                <a:ea typeface="+mn-ea"/>
                <a:cs typeface="Arial" pitchFamily="34" charset="0"/>
              </a:rPr>
              <a:t>Evolution of Radio Sources</a:t>
            </a:r>
            <a:endParaRPr lang="en-GB" sz="1600" b="0" kern="1200" dirty="0">
              <a:solidFill>
                <a:srgbClr val="FF9966"/>
              </a:solidFill>
              <a:latin typeface="Antique Olive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Line 16"/>
          <p:cNvSpPr>
            <a:spLocks noChangeShapeType="1"/>
          </p:cNvSpPr>
          <p:nvPr userDrawn="1"/>
        </p:nvSpPr>
        <p:spPr bwMode="auto">
          <a:xfrm rot="5400000">
            <a:off x="4375297" y="-2826494"/>
            <a:ext cx="0" cy="5879809"/>
          </a:xfrm>
          <a:prstGeom prst="lin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/>
          </a:p>
        </p:txBody>
      </p:sp>
      <p:pic>
        <p:nvPicPr>
          <p:cNvPr id="11" name="Picture 7" descr="G:\caplogo_l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4" y="31899"/>
            <a:ext cx="1239401" cy="9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12875"/>
            <a:ext cx="4027488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5688" y="1412875"/>
            <a:ext cx="4027487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9F3BDB-488F-4C71-83B0-ABDCD241279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29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9999">
                <a:schemeClr val="accent6">
                  <a:lumMod val="75000"/>
                </a:schemeClr>
              </a:gs>
              <a:gs pos="70000">
                <a:srgbClr val="181CC7"/>
              </a:gs>
              <a:gs pos="88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0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25713" y="260350"/>
            <a:ext cx="6402387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12875"/>
            <a:ext cx="82073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20" name="Line 16"/>
          <p:cNvSpPr>
            <a:spLocks noChangeShapeType="1"/>
          </p:cNvSpPr>
          <p:nvPr userDrawn="1"/>
        </p:nvSpPr>
        <p:spPr bwMode="auto">
          <a:xfrm rot="5400000">
            <a:off x="4789490" y="-3240687"/>
            <a:ext cx="0" cy="6708195"/>
          </a:xfrm>
          <a:prstGeom prst="lin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/>
          </a:p>
        </p:txBody>
      </p:sp>
      <p:pic>
        <p:nvPicPr>
          <p:cNvPr id="3082" name="Picture 2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15200" y="0"/>
            <a:ext cx="18288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 userDrawn="1"/>
        </p:nvSpPr>
        <p:spPr>
          <a:xfrm>
            <a:off x="0" y="6519863"/>
            <a:ext cx="20891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600" b="0" dirty="0" smtClean="0">
                <a:solidFill>
                  <a:srgbClr val="FF9966"/>
                </a:solidFill>
                <a:latin typeface="Antique Olive" pitchFamily="34" charset="0"/>
                <a:cs typeface="+mn-cs"/>
              </a:rPr>
              <a:t>Paul Alexander</a:t>
            </a:r>
            <a:endParaRPr lang="en-GB" sz="1600" b="0" dirty="0">
              <a:solidFill>
                <a:srgbClr val="FF9966"/>
              </a:solidFill>
              <a:latin typeface="Antique Olive" pitchFamily="34" charset="0"/>
              <a:cs typeface="+mn-cs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43213" y="6519863"/>
            <a:ext cx="3063875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b="0" dirty="0" smtClean="0">
                <a:solidFill>
                  <a:srgbClr val="FF9966"/>
                </a:solidFill>
                <a:latin typeface="Antique Olive" pitchFamily="34" charset="0"/>
                <a:cs typeface="+mn-cs"/>
              </a:rPr>
              <a:t>Evolution of Radio Sources</a:t>
            </a:r>
            <a:endParaRPr lang="en-GB" sz="1600" b="0" dirty="0">
              <a:solidFill>
                <a:srgbClr val="FF9966"/>
              </a:solidFill>
              <a:latin typeface="Antique Olive" pitchFamily="34" charset="0"/>
              <a:cs typeface="+mn-cs"/>
            </a:endParaRPr>
          </a:p>
        </p:txBody>
      </p:sp>
      <p:pic>
        <p:nvPicPr>
          <p:cNvPr id="10" name="Picture 7" descr="G:\caplogo_l.gif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4" y="31899"/>
            <a:ext cx="1239401" cy="9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4" r:id="rId8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2424113" algn="l"/>
        </a:tabLs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4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4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45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44.wmf"/><Relationship Id="rId5" Type="http://schemas.openxmlformats.org/officeDocument/2006/relationships/image" Target="../media/image40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5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4.wmf"/><Relationship Id="rId5" Type="http://schemas.openxmlformats.org/officeDocument/2006/relationships/image" Target="../media/image40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5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5" Type="http://schemas.openxmlformats.org/officeDocument/2006/relationships/image" Target="../media/image14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9.wmf"/><Relationship Id="rId10" Type="http://schemas.openxmlformats.org/officeDocument/2006/relationships/image" Target="../media/image18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9787" y="819398"/>
            <a:ext cx="8304213" cy="4999512"/>
          </a:xfrm>
        </p:spPr>
        <p:txBody>
          <a:bodyPr/>
          <a:lstStyle/>
          <a:p>
            <a:pPr eaLnBrk="1" hangingPunct="1">
              <a:defRPr/>
            </a:pPr>
            <a:r>
              <a:rPr lang="en-GB" sz="4400" dirty="0" smtClean="0"/>
              <a:t>Evolution of Compact Radio Sources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Paul Alexander</a:t>
            </a:r>
            <a:br>
              <a:rPr lang="en-GB" dirty="0" smtClean="0"/>
            </a:br>
            <a:r>
              <a:rPr lang="en-GB" sz="2000" dirty="0" smtClean="0"/>
              <a:t>University of Cambridge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0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0" y="32702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2424113" algn="l"/>
              </a:tabLst>
              <a:defRPr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dirty="0"/>
              <a:t>Dynamical Model: Early Evolution</a:t>
            </a:r>
          </a:p>
        </p:txBody>
      </p:sp>
      <p:sp>
        <p:nvSpPr>
          <p:cNvPr id="189464" name="Text Box 24"/>
          <p:cNvSpPr txBox="1">
            <a:spLocks noChangeArrowheads="1"/>
          </p:cNvSpPr>
          <p:nvPr/>
        </p:nvSpPr>
        <p:spPr bwMode="auto">
          <a:xfrm>
            <a:off x="3811588" y="887413"/>
            <a:ext cx="4738687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3675" indent="-193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 b="1" dirty="0"/>
              <a:t>Initial stage </a:t>
            </a:r>
            <a:r>
              <a:rPr lang="en-GB" sz="1600" b="1" dirty="0" smtClean="0"/>
              <a:t>from </a:t>
            </a:r>
            <a:r>
              <a:rPr lang="en-GB" sz="1600" i="1" dirty="0" smtClean="0"/>
              <a:t>D</a:t>
            </a:r>
            <a:r>
              <a:rPr lang="en-GB" sz="1600" dirty="0" smtClean="0"/>
              <a:t> </a:t>
            </a:r>
            <a:r>
              <a:rPr lang="en-GB" sz="1600" dirty="0"/>
              <a:t>&lt; </a:t>
            </a:r>
            <a:r>
              <a:rPr lang="en-GB" sz="1600" i="1" dirty="0" smtClean="0"/>
              <a:t>L</a:t>
            </a:r>
            <a:r>
              <a:rPr lang="en-GB" sz="1600" baseline="-25000" dirty="0" smtClean="0"/>
              <a:t>1b </a:t>
            </a:r>
            <a:r>
              <a:rPr lang="en-GB" sz="1600" dirty="0" smtClean="0"/>
              <a:t>to  jet </a:t>
            </a:r>
            <a:r>
              <a:rPr lang="en-GB" sz="1600" dirty="0" err="1" smtClean="0"/>
              <a:t>reconfinement</a:t>
            </a:r>
            <a:endParaRPr lang="en-GB" sz="1600" dirty="0"/>
          </a:p>
          <a:p>
            <a:pPr>
              <a:spcBef>
                <a:spcPct val="50000"/>
              </a:spcBef>
            </a:pPr>
            <a:r>
              <a:rPr lang="en-GB" sz="1600" b="1" dirty="0"/>
              <a:t>In the rest-frame of the contact surface</a:t>
            </a:r>
          </a:p>
          <a:p>
            <a:pPr>
              <a:spcBef>
                <a:spcPct val="50000"/>
              </a:spcBef>
            </a:pPr>
            <a:endParaRPr lang="en-GB" sz="1600" b="1" dirty="0"/>
          </a:p>
          <a:p>
            <a:pPr>
              <a:spcBef>
                <a:spcPct val="50000"/>
              </a:spcBef>
            </a:pPr>
            <a:r>
              <a:rPr lang="en-GB" sz="1600" b="1" dirty="0"/>
              <a:t>But</a:t>
            </a:r>
          </a:p>
          <a:p>
            <a:pPr>
              <a:spcBef>
                <a:spcPct val="50000"/>
              </a:spcBef>
            </a:pPr>
            <a:endParaRPr lang="en-GB" sz="1600" b="1" dirty="0"/>
          </a:p>
          <a:p>
            <a:pPr>
              <a:spcBef>
                <a:spcPct val="50000"/>
              </a:spcBef>
            </a:pPr>
            <a:r>
              <a:rPr lang="en-GB" sz="1600" b="1" dirty="0"/>
              <a:t>Integrating</a:t>
            </a:r>
          </a:p>
          <a:p>
            <a:pPr>
              <a:spcBef>
                <a:spcPct val="50000"/>
              </a:spcBef>
            </a:pPr>
            <a:r>
              <a:rPr lang="en-GB" sz="1600" b="1" dirty="0"/>
              <a:t> </a:t>
            </a:r>
            <a:endParaRPr lang="en-GB" sz="1600" b="1" dirty="0">
              <a:solidFill>
                <a:srgbClr val="CC3300"/>
              </a:solidFill>
              <a:sym typeface="Symbol" pitchFamily="18" charset="2"/>
            </a:endParaRPr>
          </a:p>
        </p:txBody>
      </p:sp>
      <p:graphicFrame>
        <p:nvGraphicFramePr>
          <p:cNvPr id="18947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353372"/>
              </p:ext>
            </p:extLst>
          </p:nvPr>
        </p:nvGraphicFramePr>
        <p:xfrm>
          <a:off x="4710113" y="1670050"/>
          <a:ext cx="2159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01" name="Equation" r:id="rId4" imgW="2158920" imgH="355320" progId="Equation.3">
                  <p:embed/>
                </p:oleObj>
              </mc:Choice>
              <mc:Fallback>
                <p:oleObj name="Equation" r:id="rId4" imgW="21589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1670050"/>
                        <a:ext cx="2159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7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818734"/>
              </p:ext>
            </p:extLst>
          </p:nvPr>
        </p:nvGraphicFramePr>
        <p:xfrm>
          <a:off x="4710113" y="2190598"/>
          <a:ext cx="1416991" cy="581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02" name="Equation" r:id="rId6" imgW="990360" imgH="406080" progId="Equation.3">
                  <p:embed/>
                </p:oleObj>
              </mc:Choice>
              <mc:Fallback>
                <p:oleObj name="Equation" r:id="rId6" imgW="9903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2190598"/>
                        <a:ext cx="1416991" cy="581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7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761226"/>
              </p:ext>
            </p:extLst>
          </p:nvPr>
        </p:nvGraphicFramePr>
        <p:xfrm>
          <a:off x="4824413" y="3219450"/>
          <a:ext cx="1985962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03" name="Equation" r:id="rId8" imgW="1549080" imgH="787320" progId="Equation.3">
                  <p:embed/>
                </p:oleObj>
              </mc:Choice>
              <mc:Fallback>
                <p:oleObj name="Equation" r:id="rId8" imgW="154908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3219450"/>
                        <a:ext cx="1985962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48" name="Line 8"/>
          <p:cNvSpPr>
            <a:spLocks noChangeShapeType="1"/>
          </p:cNvSpPr>
          <p:nvPr/>
        </p:nvSpPr>
        <p:spPr bwMode="auto">
          <a:xfrm>
            <a:off x="3252788" y="1905000"/>
            <a:ext cx="0" cy="576263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9449" name="Arc 9"/>
          <p:cNvSpPr>
            <a:spLocks/>
          </p:cNvSpPr>
          <p:nvPr/>
        </p:nvSpPr>
        <p:spPr bwMode="auto">
          <a:xfrm>
            <a:off x="493713" y="1273175"/>
            <a:ext cx="3025775" cy="1908175"/>
          </a:xfrm>
          <a:custGeom>
            <a:avLst/>
            <a:gdLst>
              <a:gd name="G0" fmla="+- 202 0 0"/>
              <a:gd name="G1" fmla="+- 21600 0 0"/>
              <a:gd name="G2" fmla="+- 21600 0 0"/>
              <a:gd name="T0" fmla="*/ 202 w 21802"/>
              <a:gd name="T1" fmla="*/ 0 h 43200"/>
              <a:gd name="T2" fmla="*/ 0 w 21802"/>
              <a:gd name="T3" fmla="*/ 43199 h 43200"/>
              <a:gd name="T4" fmla="*/ 202 w 2180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02" h="43200" fill="none" extrusionOk="0">
                <a:moveTo>
                  <a:pt x="201" y="0"/>
                </a:moveTo>
                <a:cubicBezTo>
                  <a:pt x="12131" y="0"/>
                  <a:pt x="21802" y="9670"/>
                  <a:pt x="21802" y="21600"/>
                </a:cubicBezTo>
                <a:cubicBezTo>
                  <a:pt x="21802" y="33529"/>
                  <a:pt x="12131" y="43200"/>
                  <a:pt x="202" y="43200"/>
                </a:cubicBezTo>
                <a:cubicBezTo>
                  <a:pt x="134" y="43200"/>
                  <a:pt x="67" y="43199"/>
                  <a:pt x="-1" y="43199"/>
                </a:cubicBezTo>
              </a:path>
              <a:path w="21802" h="43200" stroke="0" extrusionOk="0">
                <a:moveTo>
                  <a:pt x="201" y="0"/>
                </a:moveTo>
                <a:cubicBezTo>
                  <a:pt x="12131" y="0"/>
                  <a:pt x="21802" y="9670"/>
                  <a:pt x="21802" y="21600"/>
                </a:cubicBezTo>
                <a:cubicBezTo>
                  <a:pt x="21802" y="33529"/>
                  <a:pt x="12131" y="43200"/>
                  <a:pt x="202" y="43200"/>
                </a:cubicBezTo>
                <a:cubicBezTo>
                  <a:pt x="134" y="43200"/>
                  <a:pt x="67" y="43199"/>
                  <a:pt x="-1" y="43199"/>
                </a:cubicBezTo>
                <a:lnTo>
                  <a:pt x="202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9450" name="Arc 10"/>
          <p:cNvSpPr>
            <a:spLocks/>
          </p:cNvSpPr>
          <p:nvPr/>
        </p:nvSpPr>
        <p:spPr bwMode="auto">
          <a:xfrm>
            <a:off x="523876" y="1004888"/>
            <a:ext cx="3105150" cy="2449513"/>
          </a:xfrm>
          <a:custGeom>
            <a:avLst/>
            <a:gdLst>
              <a:gd name="G0" fmla="+- 773 0 0"/>
              <a:gd name="G1" fmla="+- 21600 0 0"/>
              <a:gd name="G2" fmla="+- 21600 0 0"/>
              <a:gd name="T0" fmla="*/ 15 w 22373"/>
              <a:gd name="T1" fmla="*/ 13 h 43200"/>
              <a:gd name="T2" fmla="*/ 0 w 22373"/>
              <a:gd name="T3" fmla="*/ 43186 h 43200"/>
              <a:gd name="T4" fmla="*/ 773 w 2237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73" h="43200" fill="none" extrusionOk="0">
                <a:moveTo>
                  <a:pt x="15" y="13"/>
                </a:moveTo>
                <a:cubicBezTo>
                  <a:pt x="267" y="4"/>
                  <a:pt x="520" y="-1"/>
                  <a:pt x="773" y="0"/>
                </a:cubicBezTo>
                <a:cubicBezTo>
                  <a:pt x="12702" y="0"/>
                  <a:pt x="22373" y="9670"/>
                  <a:pt x="22373" y="21600"/>
                </a:cubicBezTo>
                <a:cubicBezTo>
                  <a:pt x="22373" y="33529"/>
                  <a:pt x="12702" y="43200"/>
                  <a:pt x="773" y="43200"/>
                </a:cubicBezTo>
                <a:cubicBezTo>
                  <a:pt x="515" y="43200"/>
                  <a:pt x="257" y="43195"/>
                  <a:pt x="-1" y="43186"/>
                </a:cubicBezTo>
              </a:path>
              <a:path w="22373" h="43200" stroke="0" extrusionOk="0">
                <a:moveTo>
                  <a:pt x="15" y="13"/>
                </a:moveTo>
                <a:cubicBezTo>
                  <a:pt x="267" y="4"/>
                  <a:pt x="520" y="-1"/>
                  <a:pt x="773" y="0"/>
                </a:cubicBezTo>
                <a:cubicBezTo>
                  <a:pt x="12702" y="0"/>
                  <a:pt x="22373" y="9670"/>
                  <a:pt x="22373" y="21600"/>
                </a:cubicBezTo>
                <a:cubicBezTo>
                  <a:pt x="22373" y="33529"/>
                  <a:pt x="12702" y="43200"/>
                  <a:pt x="773" y="43200"/>
                </a:cubicBezTo>
                <a:cubicBezTo>
                  <a:pt x="515" y="43200"/>
                  <a:pt x="257" y="43195"/>
                  <a:pt x="-1" y="43186"/>
                </a:cubicBezTo>
                <a:lnTo>
                  <a:pt x="773" y="21600"/>
                </a:lnTo>
                <a:close/>
              </a:path>
            </a:pathLst>
          </a:custGeom>
          <a:noFill/>
          <a:ln w="190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9451" name="Oval 11"/>
          <p:cNvSpPr>
            <a:spLocks noChangeArrowheads="1"/>
          </p:cNvSpPr>
          <p:nvPr/>
        </p:nvSpPr>
        <p:spPr bwMode="auto">
          <a:xfrm>
            <a:off x="3290888" y="2039938"/>
            <a:ext cx="141288" cy="330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9454" name="Text Box 14"/>
          <p:cNvSpPr txBox="1">
            <a:spLocks noChangeArrowheads="1"/>
          </p:cNvSpPr>
          <p:nvPr/>
        </p:nvSpPr>
        <p:spPr bwMode="auto">
          <a:xfrm>
            <a:off x="1763713" y="2035175"/>
            <a:ext cx="1462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jet:  </a:t>
            </a:r>
            <a:r>
              <a:rPr lang="en-GB" sz="1400" b="1" i="1" dirty="0"/>
              <a:t>Q, </a:t>
            </a:r>
            <a:r>
              <a:rPr lang="en-GB" sz="1400" b="1" i="1" dirty="0" err="1">
                <a:latin typeface="Symbol" pitchFamily="18" charset="2"/>
              </a:rPr>
              <a:t>r</a:t>
            </a:r>
            <a:r>
              <a:rPr lang="en-GB" sz="1400" b="1" baseline="-25000" dirty="0" err="1"/>
              <a:t>j</a:t>
            </a:r>
            <a:r>
              <a:rPr lang="en-GB" sz="1400" b="1" dirty="0"/>
              <a:t>, </a:t>
            </a:r>
            <a:r>
              <a:rPr lang="en-GB" sz="1400" b="1" i="1" dirty="0" err="1"/>
              <a:t>v</a:t>
            </a:r>
            <a:r>
              <a:rPr lang="en-GB" sz="1400" b="1" baseline="-25000" dirty="0" err="1"/>
              <a:t>j</a:t>
            </a:r>
            <a:endParaRPr lang="en-GB" sz="1400" b="1" baseline="-25000" dirty="0"/>
          </a:p>
        </p:txBody>
      </p:sp>
      <p:sp>
        <p:nvSpPr>
          <p:cNvPr id="189455" name="Text Box 15"/>
          <p:cNvSpPr txBox="1">
            <a:spLocks noChangeArrowheads="1"/>
          </p:cNvSpPr>
          <p:nvPr/>
        </p:nvSpPr>
        <p:spPr bwMode="auto">
          <a:xfrm>
            <a:off x="249238" y="1317625"/>
            <a:ext cx="2065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/>
              <a:t>cocoon:  </a:t>
            </a:r>
            <a:r>
              <a:rPr lang="en-GB" sz="1400" b="1" i="1"/>
              <a:t>p</a:t>
            </a:r>
            <a:r>
              <a:rPr lang="en-GB" sz="1400" b="1" baseline="-25000"/>
              <a:t>c</a:t>
            </a:r>
            <a:r>
              <a:rPr lang="en-GB" sz="1400" b="1"/>
              <a:t>, </a:t>
            </a:r>
            <a:r>
              <a:rPr lang="en-GB" sz="1400" b="1" i="1">
                <a:latin typeface="Symbol" pitchFamily="18" charset="2"/>
              </a:rPr>
              <a:t>r</a:t>
            </a:r>
            <a:r>
              <a:rPr lang="en-GB" sz="1400" b="1" baseline="-25000"/>
              <a:t>c</a:t>
            </a:r>
          </a:p>
        </p:txBody>
      </p:sp>
      <p:sp>
        <p:nvSpPr>
          <p:cNvPr id="189458" name="Line 18"/>
          <p:cNvSpPr>
            <a:spLocks noChangeShapeType="1"/>
          </p:cNvSpPr>
          <p:nvPr/>
        </p:nvSpPr>
        <p:spPr bwMode="auto">
          <a:xfrm flipV="1">
            <a:off x="2733676" y="2227263"/>
            <a:ext cx="647700" cy="1192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9459" name="Text Box 19"/>
          <p:cNvSpPr txBox="1">
            <a:spLocks noChangeArrowheads="1"/>
          </p:cNvSpPr>
          <p:nvPr/>
        </p:nvSpPr>
        <p:spPr bwMode="auto">
          <a:xfrm>
            <a:off x="1281907" y="3449638"/>
            <a:ext cx="29225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dirty="0"/>
              <a:t>hotspot:  </a:t>
            </a:r>
            <a:r>
              <a:rPr lang="en-GB" sz="1600" b="0" i="1" dirty="0" err="1"/>
              <a:t>p</a:t>
            </a:r>
            <a:r>
              <a:rPr lang="en-GB" sz="1600" b="0" baseline="-25000" dirty="0" err="1"/>
              <a:t>h</a:t>
            </a:r>
            <a:r>
              <a:rPr lang="en-GB" sz="1600" b="0" dirty="0"/>
              <a:t>, </a:t>
            </a:r>
            <a:r>
              <a:rPr lang="en-GB" sz="1600" b="0" i="1" dirty="0" err="1"/>
              <a:t>v</a:t>
            </a:r>
            <a:r>
              <a:rPr lang="en-GB" sz="1600" b="0" baseline="-25000" dirty="0" err="1"/>
              <a:t>h</a:t>
            </a:r>
            <a:r>
              <a:rPr lang="en-GB" sz="1600" b="0" dirty="0"/>
              <a:t>, </a:t>
            </a:r>
            <a:r>
              <a:rPr lang="en-GB" sz="1600" b="0" i="1" dirty="0" err="1"/>
              <a:t>V</a:t>
            </a:r>
            <a:r>
              <a:rPr lang="en-GB" sz="1600" b="0" baseline="-25000" dirty="0" err="1"/>
              <a:t>h</a:t>
            </a:r>
            <a:r>
              <a:rPr lang="en-GB" sz="1600" b="0" dirty="0"/>
              <a:t> ~ </a:t>
            </a:r>
            <a:r>
              <a:rPr lang="en-GB" sz="1600" b="0" dirty="0">
                <a:latin typeface="Symbol" pitchFamily="18" charset="2"/>
              </a:rPr>
              <a:t>W</a:t>
            </a:r>
            <a:r>
              <a:rPr lang="en-GB" sz="1600" b="0" baseline="30000" dirty="0"/>
              <a:t>3/2</a:t>
            </a:r>
            <a:r>
              <a:rPr lang="en-GB" sz="1600" b="0" dirty="0"/>
              <a:t> </a:t>
            </a:r>
            <a:r>
              <a:rPr lang="en-GB" sz="1600" b="0" i="1" dirty="0" smtClean="0"/>
              <a:t>D</a:t>
            </a:r>
            <a:r>
              <a:rPr lang="en-GB" sz="1600" b="0" baseline="30000" dirty="0" smtClean="0"/>
              <a:t>2</a:t>
            </a:r>
            <a:r>
              <a:rPr lang="en-GB" sz="1600" b="0" i="1" dirty="0" smtClean="0"/>
              <a:t>L</a:t>
            </a:r>
            <a:r>
              <a:rPr lang="en-GB" sz="1600" b="0" baseline="-25000" dirty="0" smtClean="0"/>
              <a:t>1</a:t>
            </a:r>
            <a:endParaRPr lang="en-GB" sz="1600" b="0" baseline="-25000" dirty="0"/>
          </a:p>
        </p:txBody>
      </p:sp>
      <p:sp>
        <p:nvSpPr>
          <p:cNvPr id="189460" name="Text Box 20"/>
          <p:cNvSpPr txBox="1">
            <a:spLocks noChangeArrowheads="1"/>
          </p:cNvSpPr>
          <p:nvPr/>
        </p:nvSpPr>
        <p:spPr bwMode="auto">
          <a:xfrm>
            <a:off x="1912938" y="819150"/>
            <a:ext cx="299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0"/>
              <a:t>atmosphere: </a:t>
            </a:r>
            <a:r>
              <a:rPr lang="en-GB" sz="1400" b="0" i="1">
                <a:latin typeface="Symbol" pitchFamily="18" charset="2"/>
              </a:rPr>
              <a:t>r</a:t>
            </a:r>
            <a:r>
              <a:rPr lang="en-GB" sz="1400" b="0" baseline="-25000"/>
              <a:t>x</a:t>
            </a:r>
            <a:r>
              <a:rPr lang="en-GB" sz="1400" b="0" i="1"/>
              <a:t>=</a:t>
            </a:r>
            <a:r>
              <a:rPr lang="en-GB" sz="1400" b="0" i="1">
                <a:latin typeface="Symbol" pitchFamily="18" charset="2"/>
              </a:rPr>
              <a:t>r</a:t>
            </a:r>
            <a:r>
              <a:rPr lang="en-GB" sz="1400" b="0" baseline="-25000"/>
              <a:t>0</a:t>
            </a:r>
            <a:endParaRPr lang="en-GB" sz="1400" b="0" baseline="30000">
              <a:latin typeface="Symbol" pitchFamily="18" charset="2"/>
            </a:endParaRPr>
          </a:p>
        </p:txBody>
      </p:sp>
      <p:sp>
        <p:nvSpPr>
          <p:cNvPr id="189461" name="Line 21"/>
          <p:cNvSpPr>
            <a:spLocks noChangeShapeType="1"/>
          </p:cNvSpPr>
          <p:nvPr/>
        </p:nvSpPr>
        <p:spPr bwMode="auto">
          <a:xfrm>
            <a:off x="268288" y="1824038"/>
            <a:ext cx="3170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9462" name="Text Box 22"/>
          <p:cNvSpPr txBox="1">
            <a:spLocks noChangeArrowheads="1"/>
          </p:cNvSpPr>
          <p:nvPr/>
        </p:nvSpPr>
        <p:spPr bwMode="auto">
          <a:xfrm>
            <a:off x="952501" y="1490663"/>
            <a:ext cx="2065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 i="1" dirty="0" smtClean="0"/>
              <a:t>D</a:t>
            </a:r>
            <a:endParaRPr lang="en-GB" sz="1400" b="1" baseline="-25000" dirty="0"/>
          </a:p>
        </p:txBody>
      </p:sp>
      <p:sp>
        <p:nvSpPr>
          <p:cNvPr id="189466" name="Line 26"/>
          <p:cNvSpPr>
            <a:spLocks noChangeShapeType="1"/>
          </p:cNvSpPr>
          <p:nvPr/>
        </p:nvSpPr>
        <p:spPr bwMode="auto">
          <a:xfrm flipV="1">
            <a:off x="315913" y="1916113"/>
            <a:ext cx="2919413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9467" name="Line 27"/>
          <p:cNvSpPr>
            <a:spLocks noChangeShapeType="1"/>
          </p:cNvSpPr>
          <p:nvPr/>
        </p:nvSpPr>
        <p:spPr bwMode="auto">
          <a:xfrm flipH="1" flipV="1">
            <a:off x="306388" y="2198688"/>
            <a:ext cx="2919413" cy="290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9468" name="Line 28"/>
          <p:cNvSpPr>
            <a:spLocks noChangeShapeType="1"/>
          </p:cNvSpPr>
          <p:nvPr/>
        </p:nvSpPr>
        <p:spPr bwMode="auto">
          <a:xfrm>
            <a:off x="1590676" y="2189163"/>
            <a:ext cx="0" cy="906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9469" name="Text Box 29"/>
          <p:cNvSpPr txBox="1">
            <a:spLocks noChangeArrowheads="1"/>
          </p:cNvSpPr>
          <p:nvPr/>
        </p:nvSpPr>
        <p:spPr bwMode="auto">
          <a:xfrm>
            <a:off x="1577976" y="2540000"/>
            <a:ext cx="395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i="1"/>
              <a:t>r</a:t>
            </a:r>
            <a:endParaRPr lang="en-GB" sz="1400" b="1" i="1" baseline="-25000"/>
          </a:p>
        </p:txBody>
      </p:sp>
      <p:sp>
        <p:nvSpPr>
          <p:cNvPr id="189470" name="Line 30"/>
          <p:cNvSpPr>
            <a:spLocks noChangeShapeType="1"/>
          </p:cNvSpPr>
          <p:nvPr/>
        </p:nvSpPr>
        <p:spPr bwMode="auto">
          <a:xfrm rot="16200000">
            <a:off x="942976" y="1843088"/>
            <a:ext cx="0" cy="1231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9471" name="Text Box 31"/>
          <p:cNvSpPr txBox="1">
            <a:spLocks noChangeArrowheads="1"/>
          </p:cNvSpPr>
          <p:nvPr/>
        </p:nvSpPr>
        <p:spPr bwMode="auto">
          <a:xfrm>
            <a:off x="725488" y="2425700"/>
            <a:ext cx="395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i="1"/>
              <a:t>x</a:t>
            </a:r>
            <a:endParaRPr lang="en-GB" sz="1400" b="1" i="1" baseline="-25000"/>
          </a:p>
        </p:txBody>
      </p:sp>
      <p:graphicFrame>
        <p:nvGraphicFramePr>
          <p:cNvPr id="18947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369361"/>
              </p:ext>
            </p:extLst>
          </p:nvPr>
        </p:nvGraphicFramePr>
        <p:xfrm>
          <a:off x="268288" y="3683000"/>
          <a:ext cx="876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04" name="Equation" r:id="rId10" imgW="876240" imgH="342720" progId="Equation.3">
                  <p:embed/>
                </p:oleObj>
              </mc:Choice>
              <mc:Fallback>
                <p:oleObj name="Equation" r:id="rId10" imgW="8762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683000"/>
                        <a:ext cx="876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77" name="Text Box 37"/>
          <p:cNvSpPr txBox="1">
            <a:spLocks noChangeArrowheads="1"/>
          </p:cNvSpPr>
          <p:nvPr/>
        </p:nvSpPr>
        <p:spPr bwMode="auto">
          <a:xfrm>
            <a:off x="139700" y="4025900"/>
            <a:ext cx="517683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 dirty="0"/>
              <a:t>Governing equations</a:t>
            </a:r>
          </a:p>
          <a:p>
            <a:pPr>
              <a:spcBef>
                <a:spcPct val="50000"/>
              </a:spcBef>
            </a:pPr>
            <a:r>
              <a:rPr lang="en-GB" sz="1600" b="1" dirty="0"/>
              <a:t>Energy conservation:  radio source</a:t>
            </a:r>
          </a:p>
          <a:p>
            <a:pPr>
              <a:spcBef>
                <a:spcPct val="50000"/>
              </a:spcBef>
            </a:pPr>
            <a:endParaRPr lang="en-GB" sz="1600" b="1" dirty="0"/>
          </a:p>
        </p:txBody>
      </p:sp>
      <p:graphicFrame>
        <p:nvGraphicFramePr>
          <p:cNvPr id="189478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246308"/>
              </p:ext>
            </p:extLst>
          </p:nvPr>
        </p:nvGraphicFramePr>
        <p:xfrm>
          <a:off x="439738" y="4921088"/>
          <a:ext cx="37465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05" name="Equation" r:id="rId12" imgW="3746160" imgH="1143000" progId="Equation.3">
                  <p:embed/>
                </p:oleObj>
              </mc:Choice>
              <mc:Fallback>
                <p:oleObj name="Equation" r:id="rId12" imgW="37461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4921088"/>
                        <a:ext cx="37465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8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78013"/>
              </p:ext>
            </p:extLst>
          </p:nvPr>
        </p:nvGraphicFramePr>
        <p:xfrm>
          <a:off x="4697413" y="4811618"/>
          <a:ext cx="1638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06" name="Equation" r:id="rId14" imgW="1638000" imgH="761760" progId="Equation.3">
                  <p:embed/>
                </p:oleObj>
              </mc:Choice>
              <mc:Fallback>
                <p:oleObj name="Equation" r:id="rId14" imgW="163800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413" y="4811618"/>
                        <a:ext cx="16383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81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966810"/>
              </p:ext>
            </p:extLst>
          </p:nvPr>
        </p:nvGraphicFramePr>
        <p:xfrm>
          <a:off x="4725988" y="5722843"/>
          <a:ext cx="1409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07" name="Equation" r:id="rId16" imgW="1409400" imgH="723600" progId="Equation.3">
                  <p:embed/>
                </p:oleObj>
              </mc:Choice>
              <mc:Fallback>
                <p:oleObj name="Equation" r:id="rId16" imgW="14094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5722843"/>
                        <a:ext cx="14097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82" name="Text Box 42"/>
          <p:cNvSpPr txBox="1">
            <a:spLocks noChangeArrowheads="1"/>
          </p:cNvSpPr>
          <p:nvPr/>
        </p:nvSpPr>
        <p:spPr bwMode="auto">
          <a:xfrm>
            <a:off x="4697413" y="4040188"/>
            <a:ext cx="444658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1600" b="1"/>
          </a:p>
          <a:p>
            <a:pPr>
              <a:spcBef>
                <a:spcPct val="50000"/>
              </a:spcBef>
            </a:pPr>
            <a:r>
              <a:rPr lang="en-GB" sz="1600" b="1"/>
              <a:t>Cocoon dynamics</a:t>
            </a:r>
          </a:p>
          <a:p>
            <a:pPr>
              <a:spcBef>
                <a:spcPct val="50000"/>
              </a:spcBef>
            </a:pPr>
            <a:endParaRPr lang="en-GB" sz="1600" b="1"/>
          </a:p>
        </p:txBody>
      </p:sp>
      <p:graphicFrame>
        <p:nvGraphicFramePr>
          <p:cNvPr id="31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079330"/>
              </p:ext>
            </p:extLst>
          </p:nvPr>
        </p:nvGraphicFramePr>
        <p:xfrm>
          <a:off x="7037388" y="2041525"/>
          <a:ext cx="12700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08" name="Equation" r:id="rId18" imgW="990360" imgH="838080" progId="Equation.3">
                  <p:embed/>
                </p:oleObj>
              </mc:Choice>
              <mc:Fallback>
                <p:oleObj name="Equation" r:id="rId18" imgW="9903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7388" y="2041525"/>
                        <a:ext cx="1270000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06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Text Box 2"/>
          <p:cNvSpPr txBox="1">
            <a:spLocks noChangeArrowheads="1"/>
          </p:cNvSpPr>
          <p:nvPr/>
        </p:nvSpPr>
        <p:spPr bwMode="auto">
          <a:xfrm>
            <a:off x="0" y="32702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2424113" algn="l"/>
              </a:tabLst>
              <a:defRPr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dirty="0"/>
              <a:t>Dynamical Model: Early Evolution</a:t>
            </a:r>
          </a:p>
        </p:txBody>
      </p:sp>
      <p:sp>
        <p:nvSpPr>
          <p:cNvPr id="284698" name="Line 26"/>
          <p:cNvSpPr>
            <a:spLocks noChangeShapeType="1"/>
          </p:cNvSpPr>
          <p:nvPr/>
        </p:nvSpPr>
        <p:spPr bwMode="auto">
          <a:xfrm>
            <a:off x="5348288" y="6042218"/>
            <a:ext cx="4603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699" name="Line 27"/>
          <p:cNvSpPr>
            <a:spLocks noChangeShapeType="1"/>
          </p:cNvSpPr>
          <p:nvPr/>
        </p:nvSpPr>
        <p:spPr bwMode="auto">
          <a:xfrm flipH="1">
            <a:off x="8393113" y="6042218"/>
            <a:ext cx="4603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01" name="Line 29"/>
          <p:cNvSpPr>
            <a:spLocks noChangeShapeType="1"/>
          </p:cNvSpPr>
          <p:nvPr/>
        </p:nvSpPr>
        <p:spPr bwMode="auto">
          <a:xfrm>
            <a:off x="5348288" y="5940618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02" name="Line 30"/>
          <p:cNvSpPr>
            <a:spLocks noChangeShapeType="1"/>
          </p:cNvSpPr>
          <p:nvPr/>
        </p:nvSpPr>
        <p:spPr bwMode="auto">
          <a:xfrm flipH="1">
            <a:off x="8415338" y="5940618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03" name="Line 31"/>
          <p:cNvSpPr>
            <a:spLocks noChangeShapeType="1"/>
          </p:cNvSpPr>
          <p:nvPr/>
        </p:nvSpPr>
        <p:spPr bwMode="auto">
          <a:xfrm>
            <a:off x="5348288" y="580568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04" name="Line 32"/>
          <p:cNvSpPr>
            <a:spLocks noChangeShapeType="1"/>
          </p:cNvSpPr>
          <p:nvPr/>
        </p:nvSpPr>
        <p:spPr bwMode="auto">
          <a:xfrm flipH="1">
            <a:off x="8415338" y="580568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05" name="Line 33"/>
          <p:cNvSpPr>
            <a:spLocks noChangeShapeType="1"/>
          </p:cNvSpPr>
          <p:nvPr/>
        </p:nvSpPr>
        <p:spPr bwMode="auto">
          <a:xfrm>
            <a:off x="5348288" y="5737418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06" name="Line 34"/>
          <p:cNvSpPr>
            <a:spLocks noChangeShapeType="1"/>
          </p:cNvSpPr>
          <p:nvPr/>
        </p:nvSpPr>
        <p:spPr bwMode="auto">
          <a:xfrm flipH="1">
            <a:off x="8415338" y="5737418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07" name="Line 35"/>
          <p:cNvSpPr>
            <a:spLocks noChangeShapeType="1"/>
          </p:cNvSpPr>
          <p:nvPr/>
        </p:nvSpPr>
        <p:spPr bwMode="auto">
          <a:xfrm>
            <a:off x="5348288" y="5705668"/>
            <a:ext cx="4603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08" name="Line 36"/>
          <p:cNvSpPr>
            <a:spLocks noChangeShapeType="1"/>
          </p:cNvSpPr>
          <p:nvPr/>
        </p:nvSpPr>
        <p:spPr bwMode="auto">
          <a:xfrm flipH="1">
            <a:off x="8393113" y="5705668"/>
            <a:ext cx="4603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09" name="Rectangle 37"/>
          <p:cNvSpPr>
            <a:spLocks noChangeArrowheads="1"/>
          </p:cNvSpPr>
          <p:nvPr/>
        </p:nvSpPr>
        <p:spPr bwMode="auto">
          <a:xfrm>
            <a:off x="4951413" y="5632643"/>
            <a:ext cx="3841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100" b="1">
                <a:solidFill>
                  <a:srgbClr val="000000"/>
                </a:solidFill>
              </a:rPr>
              <a:t>0.0001</a:t>
            </a:r>
            <a:endParaRPr lang="en-GB"/>
          </a:p>
        </p:txBody>
      </p:sp>
      <p:sp>
        <p:nvSpPr>
          <p:cNvPr id="284710" name="Line 38"/>
          <p:cNvSpPr>
            <a:spLocks noChangeShapeType="1"/>
          </p:cNvSpPr>
          <p:nvPr/>
        </p:nvSpPr>
        <p:spPr bwMode="auto">
          <a:xfrm>
            <a:off x="5348288" y="5604068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11" name="Line 39"/>
          <p:cNvSpPr>
            <a:spLocks noChangeShapeType="1"/>
          </p:cNvSpPr>
          <p:nvPr/>
        </p:nvSpPr>
        <p:spPr bwMode="auto">
          <a:xfrm flipH="1">
            <a:off x="8415338" y="5604068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12" name="Line 40"/>
          <p:cNvSpPr>
            <a:spLocks noChangeShapeType="1"/>
          </p:cNvSpPr>
          <p:nvPr/>
        </p:nvSpPr>
        <p:spPr bwMode="auto">
          <a:xfrm>
            <a:off x="5348288" y="546913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13" name="Line 41"/>
          <p:cNvSpPr>
            <a:spLocks noChangeShapeType="1"/>
          </p:cNvSpPr>
          <p:nvPr/>
        </p:nvSpPr>
        <p:spPr bwMode="auto">
          <a:xfrm flipH="1">
            <a:off x="8415338" y="546913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14" name="Line 42"/>
          <p:cNvSpPr>
            <a:spLocks noChangeShapeType="1"/>
          </p:cNvSpPr>
          <p:nvPr/>
        </p:nvSpPr>
        <p:spPr bwMode="auto">
          <a:xfrm>
            <a:off x="5348288" y="5400868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15" name="Line 43"/>
          <p:cNvSpPr>
            <a:spLocks noChangeShapeType="1"/>
          </p:cNvSpPr>
          <p:nvPr/>
        </p:nvSpPr>
        <p:spPr bwMode="auto">
          <a:xfrm flipH="1">
            <a:off x="8415338" y="5400868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16" name="Line 44"/>
          <p:cNvSpPr>
            <a:spLocks noChangeShapeType="1"/>
          </p:cNvSpPr>
          <p:nvPr/>
        </p:nvSpPr>
        <p:spPr bwMode="auto">
          <a:xfrm>
            <a:off x="5348288" y="5367531"/>
            <a:ext cx="4603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17" name="Line 45"/>
          <p:cNvSpPr>
            <a:spLocks noChangeShapeType="1"/>
          </p:cNvSpPr>
          <p:nvPr/>
        </p:nvSpPr>
        <p:spPr bwMode="auto">
          <a:xfrm flipH="1">
            <a:off x="8393113" y="5367531"/>
            <a:ext cx="4603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18" name="Rectangle 46"/>
          <p:cNvSpPr>
            <a:spLocks noChangeArrowheads="1"/>
          </p:cNvSpPr>
          <p:nvPr/>
        </p:nvSpPr>
        <p:spPr bwMode="auto">
          <a:xfrm>
            <a:off x="5014913" y="5294506"/>
            <a:ext cx="3143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100" b="1">
                <a:solidFill>
                  <a:srgbClr val="000000"/>
                </a:solidFill>
              </a:rPr>
              <a:t>0.001</a:t>
            </a:r>
            <a:endParaRPr lang="en-GB"/>
          </a:p>
        </p:txBody>
      </p:sp>
      <p:sp>
        <p:nvSpPr>
          <p:cNvPr id="284719" name="Line 47"/>
          <p:cNvSpPr>
            <a:spLocks noChangeShapeType="1"/>
          </p:cNvSpPr>
          <p:nvPr/>
        </p:nvSpPr>
        <p:spPr bwMode="auto">
          <a:xfrm>
            <a:off x="5348288" y="526593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20" name="Line 48"/>
          <p:cNvSpPr>
            <a:spLocks noChangeShapeType="1"/>
          </p:cNvSpPr>
          <p:nvPr/>
        </p:nvSpPr>
        <p:spPr bwMode="auto">
          <a:xfrm flipH="1">
            <a:off x="8415338" y="526593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21" name="Line 49"/>
          <p:cNvSpPr>
            <a:spLocks noChangeShapeType="1"/>
          </p:cNvSpPr>
          <p:nvPr/>
        </p:nvSpPr>
        <p:spPr bwMode="auto">
          <a:xfrm>
            <a:off x="5348288" y="513258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22" name="Line 50"/>
          <p:cNvSpPr>
            <a:spLocks noChangeShapeType="1"/>
          </p:cNvSpPr>
          <p:nvPr/>
        </p:nvSpPr>
        <p:spPr bwMode="auto">
          <a:xfrm flipH="1">
            <a:off x="8415338" y="513258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23" name="Line 51"/>
          <p:cNvSpPr>
            <a:spLocks noChangeShapeType="1"/>
          </p:cNvSpPr>
          <p:nvPr/>
        </p:nvSpPr>
        <p:spPr bwMode="auto">
          <a:xfrm>
            <a:off x="5348288" y="506273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24" name="Line 52"/>
          <p:cNvSpPr>
            <a:spLocks noChangeShapeType="1"/>
          </p:cNvSpPr>
          <p:nvPr/>
        </p:nvSpPr>
        <p:spPr bwMode="auto">
          <a:xfrm flipH="1">
            <a:off x="8415338" y="506273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25" name="Line 53"/>
          <p:cNvSpPr>
            <a:spLocks noChangeShapeType="1"/>
          </p:cNvSpPr>
          <p:nvPr/>
        </p:nvSpPr>
        <p:spPr bwMode="auto">
          <a:xfrm>
            <a:off x="5348288" y="5030981"/>
            <a:ext cx="4603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26" name="Line 54"/>
          <p:cNvSpPr>
            <a:spLocks noChangeShapeType="1"/>
          </p:cNvSpPr>
          <p:nvPr/>
        </p:nvSpPr>
        <p:spPr bwMode="auto">
          <a:xfrm flipH="1">
            <a:off x="8393113" y="5030981"/>
            <a:ext cx="4603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27" name="Rectangle 55"/>
          <p:cNvSpPr>
            <a:spLocks noChangeArrowheads="1"/>
          </p:cNvSpPr>
          <p:nvPr/>
        </p:nvSpPr>
        <p:spPr bwMode="auto">
          <a:xfrm>
            <a:off x="5078413" y="4957956"/>
            <a:ext cx="2444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100" b="1">
                <a:solidFill>
                  <a:srgbClr val="000000"/>
                </a:solidFill>
              </a:rPr>
              <a:t>0.01</a:t>
            </a:r>
            <a:endParaRPr lang="en-GB"/>
          </a:p>
        </p:txBody>
      </p:sp>
      <p:sp>
        <p:nvSpPr>
          <p:cNvPr id="284728" name="Line 56"/>
          <p:cNvSpPr>
            <a:spLocks noChangeShapeType="1"/>
          </p:cNvSpPr>
          <p:nvPr/>
        </p:nvSpPr>
        <p:spPr bwMode="auto">
          <a:xfrm>
            <a:off x="5348288" y="492938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29" name="Line 57"/>
          <p:cNvSpPr>
            <a:spLocks noChangeShapeType="1"/>
          </p:cNvSpPr>
          <p:nvPr/>
        </p:nvSpPr>
        <p:spPr bwMode="auto">
          <a:xfrm flipH="1">
            <a:off x="8415338" y="492938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30" name="Line 58"/>
          <p:cNvSpPr>
            <a:spLocks noChangeShapeType="1"/>
          </p:cNvSpPr>
          <p:nvPr/>
        </p:nvSpPr>
        <p:spPr bwMode="auto">
          <a:xfrm>
            <a:off x="5348288" y="4794443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31" name="Line 59"/>
          <p:cNvSpPr>
            <a:spLocks noChangeShapeType="1"/>
          </p:cNvSpPr>
          <p:nvPr/>
        </p:nvSpPr>
        <p:spPr bwMode="auto">
          <a:xfrm flipH="1">
            <a:off x="8415338" y="4794443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32" name="Line 60"/>
          <p:cNvSpPr>
            <a:spLocks noChangeShapeType="1"/>
          </p:cNvSpPr>
          <p:nvPr/>
        </p:nvSpPr>
        <p:spPr bwMode="auto">
          <a:xfrm>
            <a:off x="5348288" y="472618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33" name="Line 61"/>
          <p:cNvSpPr>
            <a:spLocks noChangeShapeType="1"/>
          </p:cNvSpPr>
          <p:nvPr/>
        </p:nvSpPr>
        <p:spPr bwMode="auto">
          <a:xfrm flipH="1">
            <a:off x="8415338" y="472618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34" name="Line 62"/>
          <p:cNvSpPr>
            <a:spLocks noChangeShapeType="1"/>
          </p:cNvSpPr>
          <p:nvPr/>
        </p:nvSpPr>
        <p:spPr bwMode="auto">
          <a:xfrm>
            <a:off x="5348288" y="4694431"/>
            <a:ext cx="4603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35" name="Line 63"/>
          <p:cNvSpPr>
            <a:spLocks noChangeShapeType="1"/>
          </p:cNvSpPr>
          <p:nvPr/>
        </p:nvSpPr>
        <p:spPr bwMode="auto">
          <a:xfrm flipH="1">
            <a:off x="8393113" y="4694431"/>
            <a:ext cx="4603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36" name="Rectangle 64"/>
          <p:cNvSpPr>
            <a:spLocks noChangeArrowheads="1"/>
          </p:cNvSpPr>
          <p:nvPr/>
        </p:nvSpPr>
        <p:spPr bwMode="auto">
          <a:xfrm>
            <a:off x="5143500" y="4621406"/>
            <a:ext cx="1746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100" b="1">
                <a:solidFill>
                  <a:srgbClr val="000000"/>
                </a:solidFill>
              </a:rPr>
              <a:t>0.1</a:t>
            </a:r>
            <a:endParaRPr lang="en-GB"/>
          </a:p>
        </p:txBody>
      </p:sp>
      <p:sp>
        <p:nvSpPr>
          <p:cNvPr id="284737" name="Line 65"/>
          <p:cNvSpPr>
            <a:spLocks noChangeShapeType="1"/>
          </p:cNvSpPr>
          <p:nvPr/>
        </p:nvSpPr>
        <p:spPr bwMode="auto">
          <a:xfrm>
            <a:off x="5348288" y="459283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38" name="Line 66"/>
          <p:cNvSpPr>
            <a:spLocks noChangeShapeType="1"/>
          </p:cNvSpPr>
          <p:nvPr/>
        </p:nvSpPr>
        <p:spPr bwMode="auto">
          <a:xfrm flipH="1">
            <a:off x="8415338" y="459283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39" name="Line 67"/>
          <p:cNvSpPr>
            <a:spLocks noChangeShapeType="1"/>
          </p:cNvSpPr>
          <p:nvPr/>
        </p:nvSpPr>
        <p:spPr bwMode="auto">
          <a:xfrm>
            <a:off x="5348288" y="4457893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40" name="Line 68"/>
          <p:cNvSpPr>
            <a:spLocks noChangeShapeType="1"/>
          </p:cNvSpPr>
          <p:nvPr/>
        </p:nvSpPr>
        <p:spPr bwMode="auto">
          <a:xfrm flipH="1">
            <a:off x="8415338" y="4457893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41" name="Line 69"/>
          <p:cNvSpPr>
            <a:spLocks noChangeShapeType="1"/>
          </p:cNvSpPr>
          <p:nvPr/>
        </p:nvSpPr>
        <p:spPr bwMode="auto">
          <a:xfrm>
            <a:off x="5348288" y="438963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42" name="Line 70"/>
          <p:cNvSpPr>
            <a:spLocks noChangeShapeType="1"/>
          </p:cNvSpPr>
          <p:nvPr/>
        </p:nvSpPr>
        <p:spPr bwMode="auto">
          <a:xfrm flipH="1">
            <a:off x="8415338" y="4389631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43" name="Line 71"/>
          <p:cNvSpPr>
            <a:spLocks noChangeShapeType="1"/>
          </p:cNvSpPr>
          <p:nvPr/>
        </p:nvSpPr>
        <p:spPr bwMode="auto">
          <a:xfrm>
            <a:off x="5348288" y="4356293"/>
            <a:ext cx="4603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44" name="Line 72"/>
          <p:cNvSpPr>
            <a:spLocks noChangeShapeType="1"/>
          </p:cNvSpPr>
          <p:nvPr/>
        </p:nvSpPr>
        <p:spPr bwMode="auto">
          <a:xfrm flipH="1">
            <a:off x="8393113" y="4356293"/>
            <a:ext cx="4603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45" name="Rectangle 73"/>
          <p:cNvSpPr>
            <a:spLocks noChangeArrowheads="1"/>
          </p:cNvSpPr>
          <p:nvPr/>
        </p:nvSpPr>
        <p:spPr bwMode="auto">
          <a:xfrm>
            <a:off x="5238750" y="4283268"/>
            <a:ext cx="698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100" b="1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284746" name="Line 74"/>
          <p:cNvSpPr>
            <a:spLocks noChangeShapeType="1"/>
          </p:cNvSpPr>
          <p:nvPr/>
        </p:nvSpPr>
        <p:spPr bwMode="auto">
          <a:xfrm>
            <a:off x="5348288" y="4254693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47" name="Line 75"/>
          <p:cNvSpPr>
            <a:spLocks noChangeShapeType="1"/>
          </p:cNvSpPr>
          <p:nvPr/>
        </p:nvSpPr>
        <p:spPr bwMode="auto">
          <a:xfrm flipH="1">
            <a:off x="8415338" y="4254693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48" name="Line 76"/>
          <p:cNvSpPr>
            <a:spLocks noChangeShapeType="1"/>
          </p:cNvSpPr>
          <p:nvPr/>
        </p:nvSpPr>
        <p:spPr bwMode="auto">
          <a:xfrm>
            <a:off x="5348288" y="4121343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49" name="Line 77"/>
          <p:cNvSpPr>
            <a:spLocks noChangeShapeType="1"/>
          </p:cNvSpPr>
          <p:nvPr/>
        </p:nvSpPr>
        <p:spPr bwMode="auto">
          <a:xfrm flipH="1">
            <a:off x="8415338" y="4121343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50" name="Line 78"/>
          <p:cNvSpPr>
            <a:spLocks noChangeShapeType="1"/>
          </p:cNvSpPr>
          <p:nvPr/>
        </p:nvSpPr>
        <p:spPr bwMode="auto">
          <a:xfrm>
            <a:off x="5348288" y="4051493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51" name="Line 79"/>
          <p:cNvSpPr>
            <a:spLocks noChangeShapeType="1"/>
          </p:cNvSpPr>
          <p:nvPr/>
        </p:nvSpPr>
        <p:spPr bwMode="auto">
          <a:xfrm flipH="1">
            <a:off x="8415338" y="4051493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52" name="Line 80"/>
          <p:cNvSpPr>
            <a:spLocks noChangeShapeType="1"/>
          </p:cNvSpPr>
          <p:nvPr/>
        </p:nvSpPr>
        <p:spPr bwMode="auto">
          <a:xfrm>
            <a:off x="5348288" y="4019743"/>
            <a:ext cx="4603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53" name="Line 81"/>
          <p:cNvSpPr>
            <a:spLocks noChangeShapeType="1"/>
          </p:cNvSpPr>
          <p:nvPr/>
        </p:nvSpPr>
        <p:spPr bwMode="auto">
          <a:xfrm flipH="1">
            <a:off x="8393113" y="4019743"/>
            <a:ext cx="46037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54" name="Rectangle 82"/>
          <p:cNvSpPr>
            <a:spLocks noChangeArrowheads="1"/>
          </p:cNvSpPr>
          <p:nvPr/>
        </p:nvSpPr>
        <p:spPr bwMode="auto">
          <a:xfrm>
            <a:off x="5175250" y="3946718"/>
            <a:ext cx="1397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100" b="1">
                <a:solidFill>
                  <a:srgbClr val="000000"/>
                </a:solidFill>
              </a:rPr>
              <a:t>10</a:t>
            </a:r>
            <a:endParaRPr lang="en-GB"/>
          </a:p>
        </p:txBody>
      </p:sp>
      <p:sp>
        <p:nvSpPr>
          <p:cNvPr id="284755" name="Line 83"/>
          <p:cNvSpPr>
            <a:spLocks noChangeShapeType="1"/>
          </p:cNvSpPr>
          <p:nvPr/>
        </p:nvSpPr>
        <p:spPr bwMode="auto">
          <a:xfrm>
            <a:off x="5348288" y="3918143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56" name="Line 84"/>
          <p:cNvSpPr>
            <a:spLocks noChangeShapeType="1"/>
          </p:cNvSpPr>
          <p:nvPr/>
        </p:nvSpPr>
        <p:spPr bwMode="auto">
          <a:xfrm flipH="1">
            <a:off x="8415338" y="3918143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57" name="Line 85"/>
          <p:cNvSpPr>
            <a:spLocks noChangeShapeType="1"/>
          </p:cNvSpPr>
          <p:nvPr/>
        </p:nvSpPr>
        <p:spPr bwMode="auto">
          <a:xfrm>
            <a:off x="5348288" y="3783206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58" name="Line 86"/>
          <p:cNvSpPr>
            <a:spLocks noChangeShapeType="1"/>
          </p:cNvSpPr>
          <p:nvPr/>
        </p:nvSpPr>
        <p:spPr bwMode="auto">
          <a:xfrm flipH="1">
            <a:off x="8415338" y="3783206"/>
            <a:ext cx="238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59" name="Line 87"/>
          <p:cNvSpPr>
            <a:spLocks noChangeShapeType="1"/>
          </p:cNvSpPr>
          <p:nvPr/>
        </p:nvSpPr>
        <p:spPr bwMode="auto">
          <a:xfrm>
            <a:off x="5348288" y="3714943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60" name="Line 88"/>
          <p:cNvSpPr>
            <a:spLocks noChangeShapeType="1"/>
          </p:cNvSpPr>
          <p:nvPr/>
        </p:nvSpPr>
        <p:spPr bwMode="auto">
          <a:xfrm flipH="1">
            <a:off x="8415338" y="3714943"/>
            <a:ext cx="238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61" name="Line 89"/>
          <p:cNvSpPr>
            <a:spLocks noChangeShapeType="1"/>
          </p:cNvSpPr>
          <p:nvPr/>
        </p:nvSpPr>
        <p:spPr bwMode="auto">
          <a:xfrm>
            <a:off x="5348288" y="3681606"/>
            <a:ext cx="4603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62" name="Line 90"/>
          <p:cNvSpPr>
            <a:spLocks noChangeShapeType="1"/>
          </p:cNvSpPr>
          <p:nvPr/>
        </p:nvSpPr>
        <p:spPr bwMode="auto">
          <a:xfrm flipH="1">
            <a:off x="8393113" y="3681606"/>
            <a:ext cx="4603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63" name="Rectangle 91"/>
          <p:cNvSpPr>
            <a:spLocks noChangeArrowheads="1"/>
          </p:cNvSpPr>
          <p:nvPr/>
        </p:nvSpPr>
        <p:spPr bwMode="auto">
          <a:xfrm>
            <a:off x="5110163" y="3610168"/>
            <a:ext cx="2095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100" b="1">
                <a:solidFill>
                  <a:srgbClr val="000000"/>
                </a:solidFill>
              </a:rPr>
              <a:t>100</a:t>
            </a:r>
            <a:endParaRPr lang="en-GB"/>
          </a:p>
        </p:txBody>
      </p:sp>
      <p:sp>
        <p:nvSpPr>
          <p:cNvPr id="284764" name="Line 92"/>
          <p:cNvSpPr>
            <a:spLocks noChangeShapeType="1"/>
          </p:cNvSpPr>
          <p:nvPr/>
        </p:nvSpPr>
        <p:spPr bwMode="auto">
          <a:xfrm flipV="1">
            <a:off x="5348288" y="5996181"/>
            <a:ext cx="1587" cy="460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65" name="Line 93"/>
          <p:cNvSpPr>
            <a:spLocks noChangeShapeType="1"/>
          </p:cNvSpPr>
          <p:nvPr/>
        </p:nvSpPr>
        <p:spPr bwMode="auto">
          <a:xfrm>
            <a:off x="5348288" y="3681606"/>
            <a:ext cx="1587" cy="460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66" name="Rectangle 94"/>
          <p:cNvSpPr>
            <a:spLocks noChangeArrowheads="1"/>
          </p:cNvSpPr>
          <p:nvPr/>
        </p:nvSpPr>
        <p:spPr bwMode="auto">
          <a:xfrm>
            <a:off x="5268913" y="6053331"/>
            <a:ext cx="1746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100" b="1">
                <a:solidFill>
                  <a:srgbClr val="000000"/>
                </a:solidFill>
              </a:rPr>
              <a:t>0.1</a:t>
            </a:r>
            <a:endParaRPr lang="en-GB"/>
          </a:p>
        </p:txBody>
      </p:sp>
      <p:sp>
        <p:nvSpPr>
          <p:cNvPr id="284767" name="Line 95"/>
          <p:cNvSpPr>
            <a:spLocks noChangeShapeType="1"/>
          </p:cNvSpPr>
          <p:nvPr/>
        </p:nvSpPr>
        <p:spPr bwMode="auto">
          <a:xfrm flipV="1">
            <a:off x="5581650" y="60184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68" name="Line 96"/>
          <p:cNvSpPr>
            <a:spLocks noChangeShapeType="1"/>
          </p:cNvSpPr>
          <p:nvPr/>
        </p:nvSpPr>
        <p:spPr bwMode="auto">
          <a:xfrm>
            <a:off x="5581650" y="36816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69" name="Line 97"/>
          <p:cNvSpPr>
            <a:spLocks noChangeShapeType="1"/>
          </p:cNvSpPr>
          <p:nvPr/>
        </p:nvSpPr>
        <p:spPr bwMode="auto">
          <a:xfrm flipV="1">
            <a:off x="5718175" y="60184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70" name="Line 98"/>
          <p:cNvSpPr>
            <a:spLocks noChangeShapeType="1"/>
          </p:cNvSpPr>
          <p:nvPr/>
        </p:nvSpPr>
        <p:spPr bwMode="auto">
          <a:xfrm>
            <a:off x="5718175" y="36816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71" name="Line 99"/>
          <p:cNvSpPr>
            <a:spLocks noChangeShapeType="1"/>
          </p:cNvSpPr>
          <p:nvPr/>
        </p:nvSpPr>
        <p:spPr bwMode="auto">
          <a:xfrm flipV="1">
            <a:off x="5813425" y="60184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72" name="Line 100"/>
          <p:cNvSpPr>
            <a:spLocks noChangeShapeType="1"/>
          </p:cNvSpPr>
          <p:nvPr/>
        </p:nvSpPr>
        <p:spPr bwMode="auto">
          <a:xfrm>
            <a:off x="5813425" y="36816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73" name="Line 101"/>
          <p:cNvSpPr>
            <a:spLocks noChangeShapeType="1"/>
          </p:cNvSpPr>
          <p:nvPr/>
        </p:nvSpPr>
        <p:spPr bwMode="auto">
          <a:xfrm flipV="1">
            <a:off x="5888038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74" name="Line 102"/>
          <p:cNvSpPr>
            <a:spLocks noChangeShapeType="1"/>
          </p:cNvSpPr>
          <p:nvPr/>
        </p:nvSpPr>
        <p:spPr bwMode="auto">
          <a:xfrm>
            <a:off x="5888038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75" name="Line 103"/>
          <p:cNvSpPr>
            <a:spLocks noChangeShapeType="1"/>
          </p:cNvSpPr>
          <p:nvPr/>
        </p:nvSpPr>
        <p:spPr bwMode="auto">
          <a:xfrm flipV="1">
            <a:off x="5949950" y="60184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76" name="Line 104"/>
          <p:cNvSpPr>
            <a:spLocks noChangeShapeType="1"/>
          </p:cNvSpPr>
          <p:nvPr/>
        </p:nvSpPr>
        <p:spPr bwMode="auto">
          <a:xfrm>
            <a:off x="5949950" y="36816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77" name="Line 105"/>
          <p:cNvSpPr>
            <a:spLocks noChangeShapeType="1"/>
          </p:cNvSpPr>
          <p:nvPr/>
        </p:nvSpPr>
        <p:spPr bwMode="auto">
          <a:xfrm flipV="1">
            <a:off x="6002338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78" name="Line 106"/>
          <p:cNvSpPr>
            <a:spLocks noChangeShapeType="1"/>
          </p:cNvSpPr>
          <p:nvPr/>
        </p:nvSpPr>
        <p:spPr bwMode="auto">
          <a:xfrm>
            <a:off x="6002338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79" name="Line 107"/>
          <p:cNvSpPr>
            <a:spLocks noChangeShapeType="1"/>
          </p:cNvSpPr>
          <p:nvPr/>
        </p:nvSpPr>
        <p:spPr bwMode="auto">
          <a:xfrm flipV="1">
            <a:off x="6046788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80" name="Line 108"/>
          <p:cNvSpPr>
            <a:spLocks noChangeShapeType="1"/>
          </p:cNvSpPr>
          <p:nvPr/>
        </p:nvSpPr>
        <p:spPr bwMode="auto">
          <a:xfrm>
            <a:off x="6046788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81" name="Line 109"/>
          <p:cNvSpPr>
            <a:spLocks noChangeShapeType="1"/>
          </p:cNvSpPr>
          <p:nvPr/>
        </p:nvSpPr>
        <p:spPr bwMode="auto">
          <a:xfrm flipV="1">
            <a:off x="6086475" y="60184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82" name="Line 110"/>
          <p:cNvSpPr>
            <a:spLocks noChangeShapeType="1"/>
          </p:cNvSpPr>
          <p:nvPr/>
        </p:nvSpPr>
        <p:spPr bwMode="auto">
          <a:xfrm>
            <a:off x="6086475" y="36816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83" name="Line 111"/>
          <p:cNvSpPr>
            <a:spLocks noChangeShapeType="1"/>
          </p:cNvSpPr>
          <p:nvPr/>
        </p:nvSpPr>
        <p:spPr bwMode="auto">
          <a:xfrm flipV="1">
            <a:off x="6121400" y="5996181"/>
            <a:ext cx="1588" cy="460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84" name="Line 112"/>
          <p:cNvSpPr>
            <a:spLocks noChangeShapeType="1"/>
          </p:cNvSpPr>
          <p:nvPr/>
        </p:nvSpPr>
        <p:spPr bwMode="auto">
          <a:xfrm>
            <a:off x="6121400" y="3681606"/>
            <a:ext cx="1588" cy="460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85" name="Rectangle 113"/>
          <p:cNvSpPr>
            <a:spLocks noChangeArrowheads="1"/>
          </p:cNvSpPr>
          <p:nvPr/>
        </p:nvSpPr>
        <p:spPr bwMode="auto">
          <a:xfrm>
            <a:off x="6089650" y="6053331"/>
            <a:ext cx="698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100" b="1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284786" name="Line 114"/>
          <p:cNvSpPr>
            <a:spLocks noChangeShapeType="1"/>
          </p:cNvSpPr>
          <p:nvPr/>
        </p:nvSpPr>
        <p:spPr bwMode="auto">
          <a:xfrm flipV="1">
            <a:off x="6353175" y="60184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87" name="Line 115"/>
          <p:cNvSpPr>
            <a:spLocks noChangeShapeType="1"/>
          </p:cNvSpPr>
          <p:nvPr/>
        </p:nvSpPr>
        <p:spPr bwMode="auto">
          <a:xfrm>
            <a:off x="6353175" y="36816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88" name="Line 116"/>
          <p:cNvSpPr>
            <a:spLocks noChangeShapeType="1"/>
          </p:cNvSpPr>
          <p:nvPr/>
        </p:nvSpPr>
        <p:spPr bwMode="auto">
          <a:xfrm flipV="1">
            <a:off x="6489700" y="60184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89" name="Line 117"/>
          <p:cNvSpPr>
            <a:spLocks noChangeShapeType="1"/>
          </p:cNvSpPr>
          <p:nvPr/>
        </p:nvSpPr>
        <p:spPr bwMode="auto">
          <a:xfrm>
            <a:off x="6489700" y="36816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90" name="Line 118"/>
          <p:cNvSpPr>
            <a:spLocks noChangeShapeType="1"/>
          </p:cNvSpPr>
          <p:nvPr/>
        </p:nvSpPr>
        <p:spPr bwMode="auto">
          <a:xfrm flipV="1">
            <a:off x="6586538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91" name="Line 119"/>
          <p:cNvSpPr>
            <a:spLocks noChangeShapeType="1"/>
          </p:cNvSpPr>
          <p:nvPr/>
        </p:nvSpPr>
        <p:spPr bwMode="auto">
          <a:xfrm>
            <a:off x="6586538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92" name="Line 120"/>
          <p:cNvSpPr>
            <a:spLocks noChangeShapeType="1"/>
          </p:cNvSpPr>
          <p:nvPr/>
        </p:nvSpPr>
        <p:spPr bwMode="auto">
          <a:xfrm flipV="1">
            <a:off x="6661150" y="60184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93" name="Line 121"/>
          <p:cNvSpPr>
            <a:spLocks noChangeShapeType="1"/>
          </p:cNvSpPr>
          <p:nvPr/>
        </p:nvSpPr>
        <p:spPr bwMode="auto">
          <a:xfrm>
            <a:off x="6661150" y="36816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94" name="Line 122"/>
          <p:cNvSpPr>
            <a:spLocks noChangeShapeType="1"/>
          </p:cNvSpPr>
          <p:nvPr/>
        </p:nvSpPr>
        <p:spPr bwMode="auto">
          <a:xfrm flipV="1">
            <a:off x="6723063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95" name="Line 123"/>
          <p:cNvSpPr>
            <a:spLocks noChangeShapeType="1"/>
          </p:cNvSpPr>
          <p:nvPr/>
        </p:nvSpPr>
        <p:spPr bwMode="auto">
          <a:xfrm>
            <a:off x="6723063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96" name="Line 124"/>
          <p:cNvSpPr>
            <a:spLocks noChangeShapeType="1"/>
          </p:cNvSpPr>
          <p:nvPr/>
        </p:nvSpPr>
        <p:spPr bwMode="auto">
          <a:xfrm flipV="1">
            <a:off x="6773863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97" name="Line 125"/>
          <p:cNvSpPr>
            <a:spLocks noChangeShapeType="1"/>
          </p:cNvSpPr>
          <p:nvPr/>
        </p:nvSpPr>
        <p:spPr bwMode="auto">
          <a:xfrm>
            <a:off x="6773863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98" name="Line 126"/>
          <p:cNvSpPr>
            <a:spLocks noChangeShapeType="1"/>
          </p:cNvSpPr>
          <p:nvPr/>
        </p:nvSpPr>
        <p:spPr bwMode="auto">
          <a:xfrm flipV="1">
            <a:off x="6818313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799" name="Line 127"/>
          <p:cNvSpPr>
            <a:spLocks noChangeShapeType="1"/>
          </p:cNvSpPr>
          <p:nvPr/>
        </p:nvSpPr>
        <p:spPr bwMode="auto">
          <a:xfrm>
            <a:off x="6818313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00" name="Line 128"/>
          <p:cNvSpPr>
            <a:spLocks noChangeShapeType="1"/>
          </p:cNvSpPr>
          <p:nvPr/>
        </p:nvSpPr>
        <p:spPr bwMode="auto">
          <a:xfrm flipV="1">
            <a:off x="6858000" y="60184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01" name="Line 129"/>
          <p:cNvSpPr>
            <a:spLocks noChangeShapeType="1"/>
          </p:cNvSpPr>
          <p:nvPr/>
        </p:nvSpPr>
        <p:spPr bwMode="auto">
          <a:xfrm>
            <a:off x="6858000" y="36816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02" name="Line 130"/>
          <p:cNvSpPr>
            <a:spLocks noChangeShapeType="1"/>
          </p:cNvSpPr>
          <p:nvPr/>
        </p:nvSpPr>
        <p:spPr bwMode="auto">
          <a:xfrm flipV="1">
            <a:off x="6892925" y="5996181"/>
            <a:ext cx="1588" cy="460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03" name="Line 131"/>
          <p:cNvSpPr>
            <a:spLocks noChangeShapeType="1"/>
          </p:cNvSpPr>
          <p:nvPr/>
        </p:nvSpPr>
        <p:spPr bwMode="auto">
          <a:xfrm>
            <a:off x="6892925" y="3681606"/>
            <a:ext cx="1588" cy="460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04" name="Rectangle 132"/>
          <p:cNvSpPr>
            <a:spLocks noChangeArrowheads="1"/>
          </p:cNvSpPr>
          <p:nvPr/>
        </p:nvSpPr>
        <p:spPr bwMode="auto">
          <a:xfrm>
            <a:off x="6829425" y="6053331"/>
            <a:ext cx="1397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100" b="1">
                <a:solidFill>
                  <a:srgbClr val="000000"/>
                </a:solidFill>
              </a:rPr>
              <a:t>10</a:t>
            </a:r>
            <a:endParaRPr lang="en-GB"/>
          </a:p>
        </p:txBody>
      </p:sp>
      <p:sp>
        <p:nvSpPr>
          <p:cNvPr id="284805" name="Line 133"/>
          <p:cNvSpPr>
            <a:spLocks noChangeShapeType="1"/>
          </p:cNvSpPr>
          <p:nvPr/>
        </p:nvSpPr>
        <p:spPr bwMode="auto">
          <a:xfrm flipV="1">
            <a:off x="7126288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06" name="Line 134"/>
          <p:cNvSpPr>
            <a:spLocks noChangeShapeType="1"/>
          </p:cNvSpPr>
          <p:nvPr/>
        </p:nvSpPr>
        <p:spPr bwMode="auto">
          <a:xfrm>
            <a:off x="7126288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07" name="Line 135"/>
          <p:cNvSpPr>
            <a:spLocks noChangeShapeType="1"/>
          </p:cNvSpPr>
          <p:nvPr/>
        </p:nvSpPr>
        <p:spPr bwMode="auto">
          <a:xfrm flipV="1">
            <a:off x="7262813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08" name="Line 136"/>
          <p:cNvSpPr>
            <a:spLocks noChangeShapeType="1"/>
          </p:cNvSpPr>
          <p:nvPr/>
        </p:nvSpPr>
        <p:spPr bwMode="auto">
          <a:xfrm>
            <a:off x="7262813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09" name="Line 137"/>
          <p:cNvSpPr>
            <a:spLocks noChangeShapeType="1"/>
          </p:cNvSpPr>
          <p:nvPr/>
        </p:nvSpPr>
        <p:spPr bwMode="auto">
          <a:xfrm flipV="1">
            <a:off x="7358063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10" name="Line 138"/>
          <p:cNvSpPr>
            <a:spLocks noChangeShapeType="1"/>
          </p:cNvSpPr>
          <p:nvPr/>
        </p:nvSpPr>
        <p:spPr bwMode="auto">
          <a:xfrm>
            <a:off x="7358063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11" name="Line 139"/>
          <p:cNvSpPr>
            <a:spLocks noChangeShapeType="1"/>
          </p:cNvSpPr>
          <p:nvPr/>
        </p:nvSpPr>
        <p:spPr bwMode="auto">
          <a:xfrm flipV="1">
            <a:off x="7434263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12" name="Line 140"/>
          <p:cNvSpPr>
            <a:spLocks noChangeShapeType="1"/>
          </p:cNvSpPr>
          <p:nvPr/>
        </p:nvSpPr>
        <p:spPr bwMode="auto">
          <a:xfrm>
            <a:off x="7434263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13" name="Line 141"/>
          <p:cNvSpPr>
            <a:spLocks noChangeShapeType="1"/>
          </p:cNvSpPr>
          <p:nvPr/>
        </p:nvSpPr>
        <p:spPr bwMode="auto">
          <a:xfrm flipV="1">
            <a:off x="7494588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14" name="Line 142"/>
          <p:cNvSpPr>
            <a:spLocks noChangeShapeType="1"/>
          </p:cNvSpPr>
          <p:nvPr/>
        </p:nvSpPr>
        <p:spPr bwMode="auto">
          <a:xfrm>
            <a:off x="7494588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15" name="Line 143"/>
          <p:cNvSpPr>
            <a:spLocks noChangeShapeType="1"/>
          </p:cNvSpPr>
          <p:nvPr/>
        </p:nvSpPr>
        <p:spPr bwMode="auto">
          <a:xfrm flipV="1">
            <a:off x="7546975" y="60184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16" name="Line 144"/>
          <p:cNvSpPr>
            <a:spLocks noChangeShapeType="1"/>
          </p:cNvSpPr>
          <p:nvPr/>
        </p:nvSpPr>
        <p:spPr bwMode="auto">
          <a:xfrm>
            <a:off x="7546975" y="36816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17" name="Line 145"/>
          <p:cNvSpPr>
            <a:spLocks noChangeShapeType="1"/>
          </p:cNvSpPr>
          <p:nvPr/>
        </p:nvSpPr>
        <p:spPr bwMode="auto">
          <a:xfrm flipV="1">
            <a:off x="7591425" y="60184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18" name="Line 146"/>
          <p:cNvSpPr>
            <a:spLocks noChangeShapeType="1"/>
          </p:cNvSpPr>
          <p:nvPr/>
        </p:nvSpPr>
        <p:spPr bwMode="auto">
          <a:xfrm>
            <a:off x="7591425" y="36816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19" name="Line 147"/>
          <p:cNvSpPr>
            <a:spLocks noChangeShapeType="1"/>
          </p:cNvSpPr>
          <p:nvPr/>
        </p:nvSpPr>
        <p:spPr bwMode="auto">
          <a:xfrm flipV="1">
            <a:off x="7631113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20" name="Line 148"/>
          <p:cNvSpPr>
            <a:spLocks noChangeShapeType="1"/>
          </p:cNvSpPr>
          <p:nvPr/>
        </p:nvSpPr>
        <p:spPr bwMode="auto">
          <a:xfrm>
            <a:off x="7631113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21" name="Line 149"/>
          <p:cNvSpPr>
            <a:spLocks noChangeShapeType="1"/>
          </p:cNvSpPr>
          <p:nvPr/>
        </p:nvSpPr>
        <p:spPr bwMode="auto">
          <a:xfrm flipV="1">
            <a:off x="7666038" y="5996181"/>
            <a:ext cx="1587" cy="460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22" name="Line 150"/>
          <p:cNvSpPr>
            <a:spLocks noChangeShapeType="1"/>
          </p:cNvSpPr>
          <p:nvPr/>
        </p:nvSpPr>
        <p:spPr bwMode="auto">
          <a:xfrm>
            <a:off x="7666038" y="3681606"/>
            <a:ext cx="1587" cy="460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23" name="Rectangle 151"/>
          <p:cNvSpPr>
            <a:spLocks noChangeArrowheads="1"/>
          </p:cNvSpPr>
          <p:nvPr/>
        </p:nvSpPr>
        <p:spPr bwMode="auto">
          <a:xfrm>
            <a:off x="7570788" y="6053331"/>
            <a:ext cx="2095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100" b="1">
                <a:solidFill>
                  <a:srgbClr val="000000"/>
                </a:solidFill>
              </a:rPr>
              <a:t>100</a:t>
            </a:r>
            <a:endParaRPr lang="en-GB"/>
          </a:p>
        </p:txBody>
      </p:sp>
      <p:sp>
        <p:nvSpPr>
          <p:cNvPr id="284824" name="Line 152"/>
          <p:cNvSpPr>
            <a:spLocks noChangeShapeType="1"/>
          </p:cNvSpPr>
          <p:nvPr/>
        </p:nvSpPr>
        <p:spPr bwMode="auto">
          <a:xfrm flipV="1">
            <a:off x="7897813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25" name="Line 153"/>
          <p:cNvSpPr>
            <a:spLocks noChangeShapeType="1"/>
          </p:cNvSpPr>
          <p:nvPr/>
        </p:nvSpPr>
        <p:spPr bwMode="auto">
          <a:xfrm>
            <a:off x="7897813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26" name="Line 154"/>
          <p:cNvSpPr>
            <a:spLocks noChangeShapeType="1"/>
          </p:cNvSpPr>
          <p:nvPr/>
        </p:nvSpPr>
        <p:spPr bwMode="auto">
          <a:xfrm flipV="1">
            <a:off x="8034338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27" name="Line 155"/>
          <p:cNvSpPr>
            <a:spLocks noChangeShapeType="1"/>
          </p:cNvSpPr>
          <p:nvPr/>
        </p:nvSpPr>
        <p:spPr bwMode="auto">
          <a:xfrm>
            <a:off x="8034338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28" name="Line 156"/>
          <p:cNvSpPr>
            <a:spLocks noChangeShapeType="1"/>
          </p:cNvSpPr>
          <p:nvPr/>
        </p:nvSpPr>
        <p:spPr bwMode="auto">
          <a:xfrm flipV="1">
            <a:off x="8131175" y="60184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29" name="Line 157"/>
          <p:cNvSpPr>
            <a:spLocks noChangeShapeType="1"/>
          </p:cNvSpPr>
          <p:nvPr/>
        </p:nvSpPr>
        <p:spPr bwMode="auto">
          <a:xfrm>
            <a:off x="8131175" y="36816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30" name="Line 158"/>
          <p:cNvSpPr>
            <a:spLocks noChangeShapeType="1"/>
          </p:cNvSpPr>
          <p:nvPr/>
        </p:nvSpPr>
        <p:spPr bwMode="auto">
          <a:xfrm flipV="1">
            <a:off x="8205788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31" name="Line 159"/>
          <p:cNvSpPr>
            <a:spLocks noChangeShapeType="1"/>
          </p:cNvSpPr>
          <p:nvPr/>
        </p:nvSpPr>
        <p:spPr bwMode="auto">
          <a:xfrm>
            <a:off x="8205788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32" name="Line 160"/>
          <p:cNvSpPr>
            <a:spLocks noChangeShapeType="1"/>
          </p:cNvSpPr>
          <p:nvPr/>
        </p:nvSpPr>
        <p:spPr bwMode="auto">
          <a:xfrm flipV="1">
            <a:off x="8267700" y="60184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33" name="Line 161"/>
          <p:cNvSpPr>
            <a:spLocks noChangeShapeType="1"/>
          </p:cNvSpPr>
          <p:nvPr/>
        </p:nvSpPr>
        <p:spPr bwMode="auto">
          <a:xfrm>
            <a:off x="8267700" y="36816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34" name="Line 162"/>
          <p:cNvSpPr>
            <a:spLocks noChangeShapeType="1"/>
          </p:cNvSpPr>
          <p:nvPr/>
        </p:nvSpPr>
        <p:spPr bwMode="auto">
          <a:xfrm flipV="1">
            <a:off x="8318500" y="60184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35" name="Line 163"/>
          <p:cNvSpPr>
            <a:spLocks noChangeShapeType="1"/>
          </p:cNvSpPr>
          <p:nvPr/>
        </p:nvSpPr>
        <p:spPr bwMode="auto">
          <a:xfrm>
            <a:off x="8318500" y="36816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36" name="Line 164"/>
          <p:cNvSpPr>
            <a:spLocks noChangeShapeType="1"/>
          </p:cNvSpPr>
          <p:nvPr/>
        </p:nvSpPr>
        <p:spPr bwMode="auto">
          <a:xfrm flipV="1">
            <a:off x="8362950" y="60184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37" name="Line 165"/>
          <p:cNvSpPr>
            <a:spLocks noChangeShapeType="1"/>
          </p:cNvSpPr>
          <p:nvPr/>
        </p:nvSpPr>
        <p:spPr bwMode="auto">
          <a:xfrm>
            <a:off x="8362950" y="3681606"/>
            <a:ext cx="1588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38" name="Line 166"/>
          <p:cNvSpPr>
            <a:spLocks noChangeShapeType="1"/>
          </p:cNvSpPr>
          <p:nvPr/>
        </p:nvSpPr>
        <p:spPr bwMode="auto">
          <a:xfrm flipV="1">
            <a:off x="8402638" y="60184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39" name="Line 167"/>
          <p:cNvSpPr>
            <a:spLocks noChangeShapeType="1"/>
          </p:cNvSpPr>
          <p:nvPr/>
        </p:nvSpPr>
        <p:spPr bwMode="auto">
          <a:xfrm>
            <a:off x="8402638" y="3681606"/>
            <a:ext cx="1587" cy="238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40" name="Line 168"/>
          <p:cNvSpPr>
            <a:spLocks noChangeShapeType="1"/>
          </p:cNvSpPr>
          <p:nvPr/>
        </p:nvSpPr>
        <p:spPr bwMode="auto">
          <a:xfrm flipV="1">
            <a:off x="8439150" y="5996181"/>
            <a:ext cx="1588" cy="460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41" name="Line 169"/>
          <p:cNvSpPr>
            <a:spLocks noChangeShapeType="1"/>
          </p:cNvSpPr>
          <p:nvPr/>
        </p:nvSpPr>
        <p:spPr bwMode="auto">
          <a:xfrm>
            <a:off x="8439150" y="3681606"/>
            <a:ext cx="1588" cy="460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42" name="Rectangle 170"/>
          <p:cNvSpPr>
            <a:spLocks noChangeArrowheads="1"/>
          </p:cNvSpPr>
          <p:nvPr/>
        </p:nvSpPr>
        <p:spPr bwMode="auto">
          <a:xfrm>
            <a:off x="8310563" y="6053331"/>
            <a:ext cx="2794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100" b="1" dirty="0">
                <a:solidFill>
                  <a:srgbClr val="000000"/>
                </a:solidFill>
              </a:rPr>
              <a:t>1000</a:t>
            </a:r>
            <a:endParaRPr lang="en-GB" dirty="0"/>
          </a:p>
        </p:txBody>
      </p:sp>
      <p:sp>
        <p:nvSpPr>
          <p:cNvPr id="284843" name="Rectangle 171"/>
          <p:cNvSpPr>
            <a:spLocks noChangeArrowheads="1"/>
          </p:cNvSpPr>
          <p:nvPr/>
        </p:nvSpPr>
        <p:spPr bwMode="auto">
          <a:xfrm>
            <a:off x="5348288" y="3681606"/>
            <a:ext cx="3090862" cy="2360612"/>
          </a:xfrm>
          <a:prstGeom prst="rect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53" name="Line 181"/>
          <p:cNvSpPr>
            <a:spLocks noChangeShapeType="1"/>
          </p:cNvSpPr>
          <p:nvPr/>
        </p:nvSpPr>
        <p:spPr bwMode="auto">
          <a:xfrm>
            <a:off x="5348288" y="3972118"/>
            <a:ext cx="30162" cy="12700"/>
          </a:xfrm>
          <a:prstGeom prst="line">
            <a:avLst/>
          </a:prstGeom>
          <a:noFill/>
          <a:ln w="7938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941" name="Freeform 269"/>
          <p:cNvSpPr>
            <a:spLocks/>
          </p:cNvSpPr>
          <p:nvPr/>
        </p:nvSpPr>
        <p:spPr bwMode="auto">
          <a:xfrm>
            <a:off x="6650038" y="4684906"/>
            <a:ext cx="14287" cy="9525"/>
          </a:xfrm>
          <a:custGeom>
            <a:avLst/>
            <a:gdLst>
              <a:gd name="T0" fmla="*/ 0 w 73"/>
              <a:gd name="T1" fmla="*/ 0 h 47"/>
              <a:gd name="T2" fmla="*/ 50 w 73"/>
              <a:gd name="T3" fmla="*/ 32 h 47"/>
              <a:gd name="T4" fmla="*/ 73 w 73"/>
              <a:gd name="T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3" h="47">
                <a:moveTo>
                  <a:pt x="0" y="0"/>
                </a:moveTo>
                <a:lnTo>
                  <a:pt x="50" y="32"/>
                </a:lnTo>
                <a:lnTo>
                  <a:pt x="73" y="47"/>
                </a:lnTo>
              </a:path>
            </a:pathLst>
          </a:custGeom>
          <a:noFill/>
          <a:ln w="19050" cmpd="sng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942" name="Freeform 270"/>
          <p:cNvSpPr>
            <a:spLocks/>
          </p:cNvSpPr>
          <p:nvPr/>
        </p:nvSpPr>
        <p:spPr bwMode="auto">
          <a:xfrm>
            <a:off x="6688138" y="4710306"/>
            <a:ext cx="14287" cy="9525"/>
          </a:xfrm>
          <a:custGeom>
            <a:avLst/>
            <a:gdLst>
              <a:gd name="T0" fmla="*/ 0 w 73"/>
              <a:gd name="T1" fmla="*/ 0 h 47"/>
              <a:gd name="T2" fmla="*/ 14 w 73"/>
              <a:gd name="T3" fmla="*/ 8 h 47"/>
              <a:gd name="T4" fmla="*/ 73 w 73"/>
              <a:gd name="T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3" h="47">
                <a:moveTo>
                  <a:pt x="0" y="0"/>
                </a:moveTo>
                <a:lnTo>
                  <a:pt x="14" y="8"/>
                </a:lnTo>
                <a:lnTo>
                  <a:pt x="73" y="47"/>
                </a:lnTo>
              </a:path>
            </a:pathLst>
          </a:custGeom>
          <a:noFill/>
          <a:ln w="19050" cmpd="sng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943" name="Line 271"/>
          <p:cNvSpPr>
            <a:spLocks noChangeShapeType="1"/>
          </p:cNvSpPr>
          <p:nvPr/>
        </p:nvSpPr>
        <p:spPr bwMode="auto">
          <a:xfrm>
            <a:off x="6726238" y="4735706"/>
            <a:ext cx="14287" cy="952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944" name="Line 272"/>
          <p:cNvSpPr>
            <a:spLocks noChangeShapeType="1"/>
          </p:cNvSpPr>
          <p:nvPr/>
        </p:nvSpPr>
        <p:spPr bwMode="auto">
          <a:xfrm>
            <a:off x="6764338" y="4761106"/>
            <a:ext cx="15875" cy="9525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945" name="Freeform 273"/>
          <p:cNvSpPr>
            <a:spLocks/>
          </p:cNvSpPr>
          <p:nvPr/>
        </p:nvSpPr>
        <p:spPr bwMode="auto">
          <a:xfrm>
            <a:off x="6804025" y="4786506"/>
            <a:ext cx="14288" cy="9525"/>
          </a:xfrm>
          <a:custGeom>
            <a:avLst/>
            <a:gdLst>
              <a:gd name="T0" fmla="*/ 0 w 73"/>
              <a:gd name="T1" fmla="*/ 0 h 47"/>
              <a:gd name="T2" fmla="*/ 62 w 73"/>
              <a:gd name="T3" fmla="*/ 40 h 47"/>
              <a:gd name="T4" fmla="*/ 73 w 73"/>
              <a:gd name="T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3" h="47">
                <a:moveTo>
                  <a:pt x="0" y="0"/>
                </a:moveTo>
                <a:lnTo>
                  <a:pt x="62" y="40"/>
                </a:lnTo>
                <a:lnTo>
                  <a:pt x="73" y="47"/>
                </a:lnTo>
              </a:path>
            </a:pathLst>
          </a:custGeom>
          <a:noFill/>
          <a:ln w="19050" cmpd="sng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989" name="Line 317"/>
          <p:cNvSpPr>
            <a:spLocks noChangeShapeType="1"/>
          </p:cNvSpPr>
          <p:nvPr/>
        </p:nvSpPr>
        <p:spPr bwMode="auto">
          <a:xfrm>
            <a:off x="5354638" y="3973706"/>
            <a:ext cx="1322387" cy="576262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990" name="Line 318"/>
          <p:cNvSpPr>
            <a:spLocks noChangeShapeType="1"/>
          </p:cNvSpPr>
          <p:nvPr/>
        </p:nvSpPr>
        <p:spPr bwMode="auto">
          <a:xfrm>
            <a:off x="5667375" y="4030856"/>
            <a:ext cx="2238375" cy="1466850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47" name="Freeform 175"/>
          <p:cNvSpPr>
            <a:spLocks/>
          </p:cNvSpPr>
          <p:nvPr/>
        </p:nvSpPr>
        <p:spPr bwMode="auto">
          <a:xfrm>
            <a:off x="6940550" y="4886518"/>
            <a:ext cx="1498600" cy="1144588"/>
          </a:xfrm>
          <a:custGeom>
            <a:avLst/>
            <a:gdLst>
              <a:gd name="T0" fmla="*/ 0 w 7548"/>
              <a:gd name="T1" fmla="*/ 0 h 5770"/>
              <a:gd name="T2" fmla="*/ 156 w 7548"/>
              <a:gd name="T3" fmla="*/ 106 h 5770"/>
              <a:gd name="T4" fmla="*/ 314 w 7548"/>
              <a:gd name="T5" fmla="*/ 212 h 5770"/>
              <a:gd name="T6" fmla="*/ 471 w 7548"/>
              <a:gd name="T7" fmla="*/ 317 h 5770"/>
              <a:gd name="T8" fmla="*/ 629 w 7548"/>
              <a:gd name="T9" fmla="*/ 424 h 5770"/>
              <a:gd name="T10" fmla="*/ 786 w 7548"/>
              <a:gd name="T11" fmla="*/ 531 h 5770"/>
              <a:gd name="T12" fmla="*/ 943 w 7548"/>
              <a:gd name="T13" fmla="*/ 639 h 5770"/>
              <a:gd name="T14" fmla="*/ 1100 w 7548"/>
              <a:gd name="T15" fmla="*/ 747 h 5770"/>
              <a:gd name="T16" fmla="*/ 1258 w 7548"/>
              <a:gd name="T17" fmla="*/ 856 h 5770"/>
              <a:gd name="T18" fmla="*/ 1415 w 7548"/>
              <a:gd name="T19" fmla="*/ 965 h 5770"/>
              <a:gd name="T20" fmla="*/ 1572 w 7548"/>
              <a:gd name="T21" fmla="*/ 1075 h 5770"/>
              <a:gd name="T22" fmla="*/ 1729 w 7548"/>
              <a:gd name="T23" fmla="*/ 1185 h 5770"/>
              <a:gd name="T24" fmla="*/ 1887 w 7548"/>
              <a:gd name="T25" fmla="*/ 1297 h 5770"/>
              <a:gd name="T26" fmla="*/ 2044 w 7548"/>
              <a:gd name="T27" fmla="*/ 1408 h 5770"/>
              <a:gd name="T28" fmla="*/ 2201 w 7548"/>
              <a:gd name="T29" fmla="*/ 1521 h 5770"/>
              <a:gd name="T30" fmla="*/ 2358 w 7548"/>
              <a:gd name="T31" fmla="*/ 1633 h 5770"/>
              <a:gd name="T32" fmla="*/ 2516 w 7548"/>
              <a:gd name="T33" fmla="*/ 1748 h 5770"/>
              <a:gd name="T34" fmla="*/ 2673 w 7548"/>
              <a:gd name="T35" fmla="*/ 1863 h 5770"/>
              <a:gd name="T36" fmla="*/ 2831 w 7548"/>
              <a:gd name="T37" fmla="*/ 1977 h 5770"/>
              <a:gd name="T38" fmla="*/ 2987 w 7548"/>
              <a:gd name="T39" fmla="*/ 2093 h 5770"/>
              <a:gd name="T40" fmla="*/ 3144 w 7548"/>
              <a:gd name="T41" fmla="*/ 2210 h 5770"/>
              <a:gd name="T42" fmla="*/ 3302 w 7548"/>
              <a:gd name="T43" fmla="*/ 2328 h 5770"/>
              <a:gd name="T44" fmla="*/ 3460 w 7548"/>
              <a:gd name="T45" fmla="*/ 2446 h 5770"/>
              <a:gd name="T46" fmla="*/ 3616 w 7548"/>
              <a:gd name="T47" fmla="*/ 2565 h 5770"/>
              <a:gd name="T48" fmla="*/ 3773 w 7548"/>
              <a:gd name="T49" fmla="*/ 2686 h 5770"/>
              <a:gd name="T50" fmla="*/ 3931 w 7548"/>
              <a:gd name="T51" fmla="*/ 2807 h 5770"/>
              <a:gd name="T52" fmla="*/ 4088 w 7548"/>
              <a:gd name="T53" fmla="*/ 2929 h 5770"/>
              <a:gd name="T54" fmla="*/ 4246 w 7548"/>
              <a:gd name="T55" fmla="*/ 3051 h 5770"/>
              <a:gd name="T56" fmla="*/ 4402 w 7548"/>
              <a:gd name="T57" fmla="*/ 3175 h 5770"/>
              <a:gd name="T58" fmla="*/ 4560 w 7548"/>
              <a:gd name="T59" fmla="*/ 3299 h 5770"/>
              <a:gd name="T60" fmla="*/ 4717 w 7548"/>
              <a:gd name="T61" fmla="*/ 3423 h 5770"/>
              <a:gd name="T62" fmla="*/ 4875 w 7548"/>
              <a:gd name="T63" fmla="*/ 3549 h 5770"/>
              <a:gd name="T64" fmla="*/ 5031 w 7548"/>
              <a:gd name="T65" fmla="*/ 3675 h 5770"/>
              <a:gd name="T66" fmla="*/ 5189 w 7548"/>
              <a:gd name="T67" fmla="*/ 3802 h 5770"/>
              <a:gd name="T68" fmla="*/ 5346 w 7548"/>
              <a:gd name="T69" fmla="*/ 3931 h 5770"/>
              <a:gd name="T70" fmla="*/ 5504 w 7548"/>
              <a:gd name="T71" fmla="*/ 4059 h 5770"/>
              <a:gd name="T72" fmla="*/ 5660 w 7548"/>
              <a:gd name="T73" fmla="*/ 4187 h 5770"/>
              <a:gd name="T74" fmla="*/ 5818 w 7548"/>
              <a:gd name="T75" fmla="*/ 4316 h 5770"/>
              <a:gd name="T76" fmla="*/ 5975 w 7548"/>
              <a:gd name="T77" fmla="*/ 4447 h 5770"/>
              <a:gd name="T78" fmla="*/ 6133 w 7548"/>
              <a:gd name="T79" fmla="*/ 4577 h 5770"/>
              <a:gd name="T80" fmla="*/ 6290 w 7548"/>
              <a:gd name="T81" fmla="*/ 4709 h 5770"/>
              <a:gd name="T82" fmla="*/ 6447 w 7548"/>
              <a:gd name="T83" fmla="*/ 4839 h 5770"/>
              <a:gd name="T84" fmla="*/ 6604 w 7548"/>
              <a:gd name="T85" fmla="*/ 4972 h 5770"/>
              <a:gd name="T86" fmla="*/ 6762 w 7548"/>
              <a:gd name="T87" fmla="*/ 5104 h 5770"/>
              <a:gd name="T88" fmla="*/ 6919 w 7548"/>
              <a:gd name="T89" fmla="*/ 5236 h 5770"/>
              <a:gd name="T90" fmla="*/ 7076 w 7548"/>
              <a:gd name="T91" fmla="*/ 5370 h 5770"/>
              <a:gd name="T92" fmla="*/ 7233 w 7548"/>
              <a:gd name="T93" fmla="*/ 5503 h 5770"/>
              <a:gd name="T94" fmla="*/ 7391 w 7548"/>
              <a:gd name="T95" fmla="*/ 5637 h 5770"/>
              <a:gd name="T96" fmla="*/ 7548 w 7548"/>
              <a:gd name="T97" fmla="*/ 5770 h 5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548" h="5770">
                <a:moveTo>
                  <a:pt x="0" y="0"/>
                </a:moveTo>
                <a:lnTo>
                  <a:pt x="156" y="106"/>
                </a:lnTo>
                <a:lnTo>
                  <a:pt x="314" y="212"/>
                </a:lnTo>
                <a:lnTo>
                  <a:pt x="471" y="317"/>
                </a:lnTo>
                <a:lnTo>
                  <a:pt x="629" y="424"/>
                </a:lnTo>
                <a:lnTo>
                  <a:pt x="786" y="531"/>
                </a:lnTo>
                <a:lnTo>
                  <a:pt x="943" y="639"/>
                </a:lnTo>
                <a:lnTo>
                  <a:pt x="1100" y="747"/>
                </a:lnTo>
                <a:lnTo>
                  <a:pt x="1258" y="856"/>
                </a:lnTo>
                <a:lnTo>
                  <a:pt x="1415" y="965"/>
                </a:lnTo>
                <a:lnTo>
                  <a:pt x="1572" y="1075"/>
                </a:lnTo>
                <a:lnTo>
                  <a:pt x="1729" y="1185"/>
                </a:lnTo>
                <a:lnTo>
                  <a:pt x="1887" y="1297"/>
                </a:lnTo>
                <a:lnTo>
                  <a:pt x="2044" y="1408"/>
                </a:lnTo>
                <a:lnTo>
                  <a:pt x="2201" y="1521"/>
                </a:lnTo>
                <a:lnTo>
                  <a:pt x="2358" y="1633"/>
                </a:lnTo>
                <a:lnTo>
                  <a:pt x="2516" y="1748"/>
                </a:lnTo>
                <a:lnTo>
                  <a:pt x="2673" y="1863"/>
                </a:lnTo>
                <a:lnTo>
                  <a:pt x="2831" y="1977"/>
                </a:lnTo>
                <a:lnTo>
                  <a:pt x="2987" y="2093"/>
                </a:lnTo>
                <a:lnTo>
                  <a:pt x="3144" y="2210"/>
                </a:lnTo>
                <a:lnTo>
                  <a:pt x="3302" y="2328"/>
                </a:lnTo>
                <a:lnTo>
                  <a:pt x="3460" y="2446"/>
                </a:lnTo>
                <a:lnTo>
                  <a:pt x="3616" y="2565"/>
                </a:lnTo>
                <a:lnTo>
                  <a:pt x="3773" y="2686"/>
                </a:lnTo>
                <a:lnTo>
                  <a:pt x="3931" y="2807"/>
                </a:lnTo>
                <a:lnTo>
                  <a:pt x="4088" y="2929"/>
                </a:lnTo>
                <a:lnTo>
                  <a:pt x="4246" y="3051"/>
                </a:lnTo>
                <a:lnTo>
                  <a:pt x="4402" y="3175"/>
                </a:lnTo>
                <a:lnTo>
                  <a:pt x="4560" y="3299"/>
                </a:lnTo>
                <a:lnTo>
                  <a:pt x="4717" y="3423"/>
                </a:lnTo>
                <a:lnTo>
                  <a:pt x="4875" y="3549"/>
                </a:lnTo>
                <a:lnTo>
                  <a:pt x="5031" y="3675"/>
                </a:lnTo>
                <a:lnTo>
                  <a:pt x="5189" y="3802"/>
                </a:lnTo>
                <a:lnTo>
                  <a:pt x="5346" y="3931"/>
                </a:lnTo>
                <a:lnTo>
                  <a:pt x="5504" y="4059"/>
                </a:lnTo>
                <a:lnTo>
                  <a:pt x="5660" y="4187"/>
                </a:lnTo>
                <a:lnTo>
                  <a:pt x="5818" y="4316"/>
                </a:lnTo>
                <a:lnTo>
                  <a:pt x="5975" y="4447"/>
                </a:lnTo>
                <a:lnTo>
                  <a:pt x="6133" y="4577"/>
                </a:lnTo>
                <a:lnTo>
                  <a:pt x="6290" y="4709"/>
                </a:lnTo>
                <a:lnTo>
                  <a:pt x="6447" y="4839"/>
                </a:lnTo>
                <a:lnTo>
                  <a:pt x="6604" y="4972"/>
                </a:lnTo>
                <a:lnTo>
                  <a:pt x="6762" y="5104"/>
                </a:lnTo>
                <a:lnTo>
                  <a:pt x="6919" y="5236"/>
                </a:lnTo>
                <a:lnTo>
                  <a:pt x="7076" y="5370"/>
                </a:lnTo>
                <a:lnTo>
                  <a:pt x="7233" y="5503"/>
                </a:lnTo>
                <a:lnTo>
                  <a:pt x="7391" y="5637"/>
                </a:lnTo>
                <a:lnTo>
                  <a:pt x="7548" y="5770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4846" name="Freeform 174"/>
          <p:cNvSpPr>
            <a:spLocks/>
          </p:cNvSpPr>
          <p:nvPr/>
        </p:nvSpPr>
        <p:spPr bwMode="auto">
          <a:xfrm>
            <a:off x="5348288" y="3964181"/>
            <a:ext cx="1592262" cy="922337"/>
          </a:xfrm>
          <a:custGeom>
            <a:avLst/>
            <a:gdLst>
              <a:gd name="T0" fmla="*/ 0 w 8021"/>
              <a:gd name="T1" fmla="*/ 0 h 4644"/>
              <a:gd name="T2" fmla="*/ 157 w 8021"/>
              <a:gd name="T3" fmla="*/ 75 h 4644"/>
              <a:gd name="T4" fmla="*/ 315 w 8021"/>
              <a:gd name="T5" fmla="*/ 149 h 4644"/>
              <a:gd name="T6" fmla="*/ 472 w 8021"/>
              <a:gd name="T7" fmla="*/ 226 h 4644"/>
              <a:gd name="T8" fmla="*/ 629 w 8021"/>
              <a:gd name="T9" fmla="*/ 301 h 4644"/>
              <a:gd name="T10" fmla="*/ 786 w 8021"/>
              <a:gd name="T11" fmla="*/ 377 h 4644"/>
              <a:gd name="T12" fmla="*/ 944 w 8021"/>
              <a:gd name="T13" fmla="*/ 455 h 4644"/>
              <a:gd name="T14" fmla="*/ 1101 w 8021"/>
              <a:gd name="T15" fmla="*/ 533 h 4644"/>
              <a:gd name="T16" fmla="*/ 1258 w 8021"/>
              <a:gd name="T17" fmla="*/ 611 h 4644"/>
              <a:gd name="T18" fmla="*/ 1415 w 8021"/>
              <a:gd name="T19" fmla="*/ 691 h 4644"/>
              <a:gd name="T20" fmla="*/ 1573 w 8021"/>
              <a:gd name="T21" fmla="*/ 771 h 4644"/>
              <a:gd name="T22" fmla="*/ 1730 w 8021"/>
              <a:gd name="T23" fmla="*/ 851 h 4644"/>
              <a:gd name="T24" fmla="*/ 1888 w 8021"/>
              <a:gd name="T25" fmla="*/ 933 h 4644"/>
              <a:gd name="T26" fmla="*/ 2044 w 8021"/>
              <a:gd name="T27" fmla="*/ 1015 h 4644"/>
              <a:gd name="T28" fmla="*/ 2202 w 8021"/>
              <a:gd name="T29" fmla="*/ 1098 h 4644"/>
              <a:gd name="T30" fmla="*/ 2359 w 8021"/>
              <a:gd name="T31" fmla="*/ 1182 h 4644"/>
              <a:gd name="T32" fmla="*/ 2517 w 8021"/>
              <a:gd name="T33" fmla="*/ 1266 h 4644"/>
              <a:gd name="T34" fmla="*/ 2673 w 8021"/>
              <a:gd name="T35" fmla="*/ 1351 h 4644"/>
              <a:gd name="T36" fmla="*/ 2830 w 8021"/>
              <a:gd name="T37" fmla="*/ 1438 h 4644"/>
              <a:gd name="T38" fmla="*/ 2988 w 8021"/>
              <a:gd name="T39" fmla="*/ 1525 h 4644"/>
              <a:gd name="T40" fmla="*/ 3146 w 8021"/>
              <a:gd name="T41" fmla="*/ 1612 h 4644"/>
              <a:gd name="T42" fmla="*/ 3302 w 8021"/>
              <a:gd name="T43" fmla="*/ 1701 h 4644"/>
              <a:gd name="T44" fmla="*/ 3459 w 8021"/>
              <a:gd name="T45" fmla="*/ 1790 h 4644"/>
              <a:gd name="T46" fmla="*/ 3617 w 8021"/>
              <a:gd name="T47" fmla="*/ 1880 h 4644"/>
              <a:gd name="T48" fmla="*/ 3774 w 8021"/>
              <a:gd name="T49" fmla="*/ 1971 h 4644"/>
              <a:gd name="T50" fmla="*/ 3932 w 8021"/>
              <a:gd name="T51" fmla="*/ 2063 h 4644"/>
              <a:gd name="T52" fmla="*/ 4088 w 8021"/>
              <a:gd name="T53" fmla="*/ 2155 h 4644"/>
              <a:gd name="T54" fmla="*/ 4246 w 8021"/>
              <a:gd name="T55" fmla="*/ 2248 h 4644"/>
              <a:gd name="T56" fmla="*/ 4403 w 8021"/>
              <a:gd name="T57" fmla="*/ 2342 h 4644"/>
              <a:gd name="T58" fmla="*/ 4561 w 8021"/>
              <a:gd name="T59" fmla="*/ 2437 h 4644"/>
              <a:gd name="T60" fmla="*/ 4717 w 8021"/>
              <a:gd name="T61" fmla="*/ 2531 h 4644"/>
              <a:gd name="T62" fmla="*/ 4875 w 8021"/>
              <a:gd name="T63" fmla="*/ 2628 h 4644"/>
              <a:gd name="T64" fmla="*/ 5032 w 8021"/>
              <a:gd name="T65" fmla="*/ 2723 h 4644"/>
              <a:gd name="T66" fmla="*/ 5190 w 8021"/>
              <a:gd name="T67" fmla="*/ 2821 h 4644"/>
              <a:gd name="T68" fmla="*/ 5347 w 8021"/>
              <a:gd name="T69" fmla="*/ 2918 h 4644"/>
              <a:gd name="T70" fmla="*/ 5504 w 8021"/>
              <a:gd name="T71" fmla="*/ 3016 h 4644"/>
              <a:gd name="T72" fmla="*/ 5661 w 8021"/>
              <a:gd name="T73" fmla="*/ 3115 h 4644"/>
              <a:gd name="T74" fmla="*/ 5819 w 8021"/>
              <a:gd name="T75" fmla="*/ 3214 h 4644"/>
              <a:gd name="T76" fmla="*/ 5976 w 8021"/>
              <a:gd name="T77" fmla="*/ 3313 h 4644"/>
              <a:gd name="T78" fmla="*/ 6133 w 8021"/>
              <a:gd name="T79" fmla="*/ 3413 h 4644"/>
              <a:gd name="T80" fmla="*/ 6290 w 8021"/>
              <a:gd name="T81" fmla="*/ 3514 h 4644"/>
              <a:gd name="T82" fmla="*/ 6448 w 8021"/>
              <a:gd name="T83" fmla="*/ 3614 h 4644"/>
              <a:gd name="T84" fmla="*/ 6605 w 8021"/>
              <a:gd name="T85" fmla="*/ 3715 h 4644"/>
              <a:gd name="T86" fmla="*/ 6762 w 8021"/>
              <a:gd name="T87" fmla="*/ 3818 h 4644"/>
              <a:gd name="T88" fmla="*/ 6919 w 8021"/>
              <a:gd name="T89" fmla="*/ 3919 h 4644"/>
              <a:gd name="T90" fmla="*/ 7077 w 8021"/>
              <a:gd name="T91" fmla="*/ 4021 h 4644"/>
              <a:gd name="T92" fmla="*/ 7234 w 8021"/>
              <a:gd name="T93" fmla="*/ 4125 h 4644"/>
              <a:gd name="T94" fmla="*/ 7392 w 8021"/>
              <a:gd name="T95" fmla="*/ 4228 h 4644"/>
              <a:gd name="T96" fmla="*/ 7548 w 8021"/>
              <a:gd name="T97" fmla="*/ 4332 h 4644"/>
              <a:gd name="T98" fmla="*/ 7706 w 8021"/>
              <a:gd name="T99" fmla="*/ 4435 h 4644"/>
              <a:gd name="T100" fmla="*/ 7863 w 8021"/>
              <a:gd name="T101" fmla="*/ 4540 h 4644"/>
              <a:gd name="T102" fmla="*/ 8021 w 8021"/>
              <a:gd name="T103" fmla="*/ 4644 h 4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021" h="4644">
                <a:moveTo>
                  <a:pt x="0" y="0"/>
                </a:moveTo>
                <a:lnTo>
                  <a:pt x="157" y="75"/>
                </a:lnTo>
                <a:lnTo>
                  <a:pt x="315" y="149"/>
                </a:lnTo>
                <a:lnTo>
                  <a:pt x="472" y="226"/>
                </a:lnTo>
                <a:lnTo>
                  <a:pt x="629" y="301"/>
                </a:lnTo>
                <a:lnTo>
                  <a:pt x="786" y="377"/>
                </a:lnTo>
                <a:lnTo>
                  <a:pt x="944" y="455"/>
                </a:lnTo>
                <a:lnTo>
                  <a:pt x="1101" y="533"/>
                </a:lnTo>
                <a:lnTo>
                  <a:pt x="1258" y="611"/>
                </a:lnTo>
                <a:lnTo>
                  <a:pt x="1415" y="691"/>
                </a:lnTo>
                <a:lnTo>
                  <a:pt x="1573" y="771"/>
                </a:lnTo>
                <a:lnTo>
                  <a:pt x="1730" y="851"/>
                </a:lnTo>
                <a:lnTo>
                  <a:pt x="1888" y="933"/>
                </a:lnTo>
                <a:lnTo>
                  <a:pt x="2044" y="1015"/>
                </a:lnTo>
                <a:lnTo>
                  <a:pt x="2202" y="1098"/>
                </a:lnTo>
                <a:lnTo>
                  <a:pt x="2359" y="1182"/>
                </a:lnTo>
                <a:lnTo>
                  <a:pt x="2517" y="1266"/>
                </a:lnTo>
                <a:lnTo>
                  <a:pt x="2673" y="1351"/>
                </a:lnTo>
                <a:lnTo>
                  <a:pt x="2830" y="1438"/>
                </a:lnTo>
                <a:lnTo>
                  <a:pt x="2988" y="1525"/>
                </a:lnTo>
                <a:lnTo>
                  <a:pt x="3146" y="1612"/>
                </a:lnTo>
                <a:lnTo>
                  <a:pt x="3302" y="1701"/>
                </a:lnTo>
                <a:lnTo>
                  <a:pt x="3459" y="1790"/>
                </a:lnTo>
                <a:lnTo>
                  <a:pt x="3617" y="1880"/>
                </a:lnTo>
                <a:lnTo>
                  <a:pt x="3774" y="1971"/>
                </a:lnTo>
                <a:lnTo>
                  <a:pt x="3932" y="2063"/>
                </a:lnTo>
                <a:lnTo>
                  <a:pt x="4088" y="2155"/>
                </a:lnTo>
                <a:lnTo>
                  <a:pt x="4246" y="2248"/>
                </a:lnTo>
                <a:lnTo>
                  <a:pt x="4403" y="2342"/>
                </a:lnTo>
                <a:lnTo>
                  <a:pt x="4561" y="2437"/>
                </a:lnTo>
                <a:lnTo>
                  <a:pt x="4717" y="2531"/>
                </a:lnTo>
                <a:lnTo>
                  <a:pt x="4875" y="2628"/>
                </a:lnTo>
                <a:lnTo>
                  <a:pt x="5032" y="2723"/>
                </a:lnTo>
                <a:lnTo>
                  <a:pt x="5190" y="2821"/>
                </a:lnTo>
                <a:lnTo>
                  <a:pt x="5347" y="2918"/>
                </a:lnTo>
                <a:lnTo>
                  <a:pt x="5504" y="3016"/>
                </a:lnTo>
                <a:lnTo>
                  <a:pt x="5661" y="3115"/>
                </a:lnTo>
                <a:lnTo>
                  <a:pt x="5819" y="3214"/>
                </a:lnTo>
                <a:lnTo>
                  <a:pt x="5976" y="3313"/>
                </a:lnTo>
                <a:lnTo>
                  <a:pt x="6133" y="3413"/>
                </a:lnTo>
                <a:lnTo>
                  <a:pt x="6290" y="3514"/>
                </a:lnTo>
                <a:lnTo>
                  <a:pt x="6448" y="3614"/>
                </a:lnTo>
                <a:lnTo>
                  <a:pt x="6605" y="3715"/>
                </a:lnTo>
                <a:lnTo>
                  <a:pt x="6762" y="3818"/>
                </a:lnTo>
                <a:lnTo>
                  <a:pt x="6919" y="3919"/>
                </a:lnTo>
                <a:lnTo>
                  <a:pt x="7077" y="4021"/>
                </a:lnTo>
                <a:lnTo>
                  <a:pt x="7234" y="4125"/>
                </a:lnTo>
                <a:lnTo>
                  <a:pt x="7392" y="4228"/>
                </a:lnTo>
                <a:lnTo>
                  <a:pt x="7548" y="4332"/>
                </a:lnTo>
                <a:lnTo>
                  <a:pt x="7706" y="4435"/>
                </a:lnTo>
                <a:lnTo>
                  <a:pt x="7863" y="4540"/>
                </a:lnTo>
                <a:lnTo>
                  <a:pt x="8021" y="4644"/>
                </a:lnTo>
              </a:path>
            </a:pathLst>
          </a:custGeom>
          <a:noFill/>
          <a:ln w="28575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84991" name="Object 3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168435"/>
              </p:ext>
            </p:extLst>
          </p:nvPr>
        </p:nvGraphicFramePr>
        <p:xfrm>
          <a:off x="4487863" y="3941956"/>
          <a:ext cx="596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0" name="Equation" r:id="rId4" imgW="596880" imgH="457200" progId="Equation.3">
                  <p:embed/>
                </p:oleObj>
              </mc:Choice>
              <mc:Fallback>
                <p:oleObj name="Equation" r:id="rId4" imgW="596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63" y="3941956"/>
                        <a:ext cx="596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992" name="Object 3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74527"/>
              </p:ext>
            </p:extLst>
          </p:nvPr>
        </p:nvGraphicFramePr>
        <p:xfrm>
          <a:off x="6780213" y="6221606"/>
          <a:ext cx="355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1" name="Equation" r:id="rId6" imgW="355320" imgH="215640" progId="Equation.3">
                  <p:embed/>
                </p:oleObj>
              </mc:Choice>
              <mc:Fallback>
                <p:oleObj name="Equation" r:id="rId6" imgW="355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6221606"/>
                        <a:ext cx="3556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5371" name="Group 699"/>
          <p:cNvGrpSpPr>
            <a:grpSpLocks/>
          </p:cNvGrpSpPr>
          <p:nvPr/>
        </p:nvGrpSpPr>
        <p:grpSpPr bwMode="auto">
          <a:xfrm>
            <a:off x="4764088" y="1020763"/>
            <a:ext cx="3824287" cy="2611437"/>
            <a:chOff x="92" y="2505"/>
            <a:chExt cx="2409" cy="1645"/>
          </a:xfrm>
        </p:grpSpPr>
        <p:sp>
          <p:nvSpPr>
            <p:cNvPr id="285102" name="Line 430"/>
            <p:cNvSpPr>
              <a:spLocks noChangeShapeType="1"/>
            </p:cNvSpPr>
            <p:nvPr/>
          </p:nvSpPr>
          <p:spPr bwMode="auto">
            <a:xfrm>
              <a:off x="459" y="4037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03" name="Line 431"/>
            <p:cNvSpPr>
              <a:spLocks noChangeShapeType="1"/>
            </p:cNvSpPr>
            <p:nvPr/>
          </p:nvSpPr>
          <p:spPr bwMode="auto">
            <a:xfrm flipH="1">
              <a:off x="2377" y="4037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04" name="Rectangle 432"/>
            <p:cNvSpPr>
              <a:spLocks noChangeArrowheads="1"/>
            </p:cNvSpPr>
            <p:nvPr/>
          </p:nvSpPr>
          <p:spPr bwMode="auto">
            <a:xfrm>
              <a:off x="308" y="3991"/>
              <a:ext cx="1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</a:t>
              </a:r>
              <a:r>
                <a:rPr lang="en-GB" sz="1100" b="1" baseline="30000">
                  <a:solidFill>
                    <a:srgbClr val="000000"/>
                  </a:solidFill>
                </a:rPr>
                <a:t>-6</a:t>
              </a:r>
              <a:endParaRPr lang="en-GB" baseline="30000"/>
            </a:p>
          </p:txBody>
        </p:sp>
        <p:sp>
          <p:nvSpPr>
            <p:cNvPr id="285105" name="Line 433"/>
            <p:cNvSpPr>
              <a:spLocks noChangeShapeType="1"/>
            </p:cNvSpPr>
            <p:nvPr/>
          </p:nvSpPr>
          <p:spPr bwMode="auto">
            <a:xfrm>
              <a:off x="459" y="3944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06" name="Line 434"/>
            <p:cNvSpPr>
              <a:spLocks noChangeShapeType="1"/>
            </p:cNvSpPr>
            <p:nvPr/>
          </p:nvSpPr>
          <p:spPr bwMode="auto">
            <a:xfrm flipH="1">
              <a:off x="2391" y="3944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07" name="Line 435"/>
            <p:cNvSpPr>
              <a:spLocks noChangeShapeType="1"/>
            </p:cNvSpPr>
            <p:nvPr/>
          </p:nvSpPr>
          <p:spPr bwMode="auto">
            <a:xfrm>
              <a:off x="459" y="3851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08" name="Line 436"/>
            <p:cNvSpPr>
              <a:spLocks noChangeShapeType="1"/>
            </p:cNvSpPr>
            <p:nvPr/>
          </p:nvSpPr>
          <p:spPr bwMode="auto">
            <a:xfrm flipH="1">
              <a:off x="2377" y="3851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09" name="Rectangle 437"/>
            <p:cNvSpPr>
              <a:spLocks noChangeArrowheads="1"/>
            </p:cNvSpPr>
            <p:nvPr/>
          </p:nvSpPr>
          <p:spPr bwMode="auto">
            <a:xfrm>
              <a:off x="308" y="3805"/>
              <a:ext cx="1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</a:t>
              </a:r>
              <a:r>
                <a:rPr lang="en-GB" sz="1100" b="1" baseline="30000">
                  <a:solidFill>
                    <a:srgbClr val="000000"/>
                  </a:solidFill>
                </a:rPr>
                <a:t>-4</a:t>
              </a:r>
              <a:endParaRPr lang="en-GB" baseline="30000"/>
            </a:p>
          </p:txBody>
        </p:sp>
        <p:sp>
          <p:nvSpPr>
            <p:cNvPr id="285110" name="Line 438"/>
            <p:cNvSpPr>
              <a:spLocks noChangeShapeType="1"/>
            </p:cNvSpPr>
            <p:nvPr/>
          </p:nvSpPr>
          <p:spPr bwMode="auto">
            <a:xfrm>
              <a:off x="459" y="3758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11" name="Line 439"/>
            <p:cNvSpPr>
              <a:spLocks noChangeShapeType="1"/>
            </p:cNvSpPr>
            <p:nvPr/>
          </p:nvSpPr>
          <p:spPr bwMode="auto">
            <a:xfrm flipH="1">
              <a:off x="2391" y="3758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12" name="Line 440"/>
            <p:cNvSpPr>
              <a:spLocks noChangeShapeType="1"/>
            </p:cNvSpPr>
            <p:nvPr/>
          </p:nvSpPr>
          <p:spPr bwMode="auto">
            <a:xfrm>
              <a:off x="459" y="3665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13" name="Line 441"/>
            <p:cNvSpPr>
              <a:spLocks noChangeShapeType="1"/>
            </p:cNvSpPr>
            <p:nvPr/>
          </p:nvSpPr>
          <p:spPr bwMode="auto">
            <a:xfrm flipH="1">
              <a:off x="2377" y="3665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14" name="Rectangle 442"/>
            <p:cNvSpPr>
              <a:spLocks noChangeArrowheads="1"/>
            </p:cNvSpPr>
            <p:nvPr/>
          </p:nvSpPr>
          <p:spPr bwMode="auto">
            <a:xfrm>
              <a:off x="289" y="3619"/>
              <a:ext cx="15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0.01</a:t>
              </a:r>
              <a:endParaRPr lang="en-GB"/>
            </a:p>
          </p:txBody>
        </p:sp>
        <p:sp>
          <p:nvSpPr>
            <p:cNvPr id="285115" name="Line 443"/>
            <p:cNvSpPr>
              <a:spLocks noChangeShapeType="1"/>
            </p:cNvSpPr>
            <p:nvPr/>
          </p:nvSpPr>
          <p:spPr bwMode="auto">
            <a:xfrm>
              <a:off x="459" y="3572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16" name="Line 444"/>
            <p:cNvSpPr>
              <a:spLocks noChangeShapeType="1"/>
            </p:cNvSpPr>
            <p:nvPr/>
          </p:nvSpPr>
          <p:spPr bwMode="auto">
            <a:xfrm flipH="1">
              <a:off x="2391" y="3572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17" name="Line 445"/>
            <p:cNvSpPr>
              <a:spLocks noChangeShapeType="1"/>
            </p:cNvSpPr>
            <p:nvPr/>
          </p:nvSpPr>
          <p:spPr bwMode="auto">
            <a:xfrm>
              <a:off x="459" y="3479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18" name="Line 446"/>
            <p:cNvSpPr>
              <a:spLocks noChangeShapeType="1"/>
            </p:cNvSpPr>
            <p:nvPr/>
          </p:nvSpPr>
          <p:spPr bwMode="auto">
            <a:xfrm flipH="1">
              <a:off x="2377" y="3479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19" name="Rectangle 447"/>
            <p:cNvSpPr>
              <a:spLocks noChangeArrowheads="1"/>
            </p:cNvSpPr>
            <p:nvPr/>
          </p:nvSpPr>
          <p:spPr bwMode="auto">
            <a:xfrm>
              <a:off x="399" y="3434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285120" name="Line 448"/>
            <p:cNvSpPr>
              <a:spLocks noChangeShapeType="1"/>
            </p:cNvSpPr>
            <p:nvPr/>
          </p:nvSpPr>
          <p:spPr bwMode="auto">
            <a:xfrm>
              <a:off x="459" y="3387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21" name="Line 449"/>
            <p:cNvSpPr>
              <a:spLocks noChangeShapeType="1"/>
            </p:cNvSpPr>
            <p:nvPr/>
          </p:nvSpPr>
          <p:spPr bwMode="auto">
            <a:xfrm flipH="1">
              <a:off x="2391" y="3387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22" name="Line 450"/>
            <p:cNvSpPr>
              <a:spLocks noChangeShapeType="1"/>
            </p:cNvSpPr>
            <p:nvPr/>
          </p:nvSpPr>
          <p:spPr bwMode="auto">
            <a:xfrm>
              <a:off x="459" y="3294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23" name="Line 451"/>
            <p:cNvSpPr>
              <a:spLocks noChangeShapeType="1"/>
            </p:cNvSpPr>
            <p:nvPr/>
          </p:nvSpPr>
          <p:spPr bwMode="auto">
            <a:xfrm flipH="1">
              <a:off x="2377" y="3294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24" name="Rectangle 452"/>
            <p:cNvSpPr>
              <a:spLocks noChangeArrowheads="1"/>
            </p:cNvSpPr>
            <p:nvPr/>
          </p:nvSpPr>
          <p:spPr bwMode="auto">
            <a:xfrm>
              <a:off x="311" y="3248"/>
              <a:ext cx="13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</a:t>
              </a:r>
              <a:endParaRPr lang="en-GB"/>
            </a:p>
          </p:txBody>
        </p:sp>
        <p:sp>
          <p:nvSpPr>
            <p:cNvPr id="285125" name="Line 453"/>
            <p:cNvSpPr>
              <a:spLocks noChangeShapeType="1"/>
            </p:cNvSpPr>
            <p:nvPr/>
          </p:nvSpPr>
          <p:spPr bwMode="auto">
            <a:xfrm>
              <a:off x="459" y="3201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26" name="Line 454"/>
            <p:cNvSpPr>
              <a:spLocks noChangeShapeType="1"/>
            </p:cNvSpPr>
            <p:nvPr/>
          </p:nvSpPr>
          <p:spPr bwMode="auto">
            <a:xfrm flipH="1">
              <a:off x="2391" y="3201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27" name="Line 455"/>
            <p:cNvSpPr>
              <a:spLocks noChangeShapeType="1"/>
            </p:cNvSpPr>
            <p:nvPr/>
          </p:nvSpPr>
          <p:spPr bwMode="auto">
            <a:xfrm>
              <a:off x="459" y="3108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28" name="Line 456"/>
            <p:cNvSpPr>
              <a:spLocks noChangeShapeType="1"/>
            </p:cNvSpPr>
            <p:nvPr/>
          </p:nvSpPr>
          <p:spPr bwMode="auto">
            <a:xfrm flipH="1">
              <a:off x="2377" y="3108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29" name="Rectangle 457"/>
            <p:cNvSpPr>
              <a:spLocks noChangeArrowheads="1"/>
            </p:cNvSpPr>
            <p:nvPr/>
          </p:nvSpPr>
          <p:spPr bwMode="auto">
            <a:xfrm>
              <a:off x="327" y="3062"/>
              <a:ext cx="11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</a:t>
              </a:r>
              <a:r>
                <a:rPr lang="en-GB" sz="1100" b="1" baseline="30000">
                  <a:solidFill>
                    <a:srgbClr val="000000"/>
                  </a:solidFill>
                </a:rPr>
                <a:t>4</a:t>
              </a:r>
              <a:endParaRPr lang="en-GB" baseline="30000"/>
            </a:p>
          </p:txBody>
        </p:sp>
        <p:sp>
          <p:nvSpPr>
            <p:cNvPr id="285130" name="Line 458"/>
            <p:cNvSpPr>
              <a:spLocks noChangeShapeType="1"/>
            </p:cNvSpPr>
            <p:nvPr/>
          </p:nvSpPr>
          <p:spPr bwMode="auto">
            <a:xfrm>
              <a:off x="459" y="3015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31" name="Line 459"/>
            <p:cNvSpPr>
              <a:spLocks noChangeShapeType="1"/>
            </p:cNvSpPr>
            <p:nvPr/>
          </p:nvSpPr>
          <p:spPr bwMode="auto">
            <a:xfrm flipH="1">
              <a:off x="2391" y="3015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32" name="Line 460"/>
            <p:cNvSpPr>
              <a:spLocks noChangeShapeType="1"/>
            </p:cNvSpPr>
            <p:nvPr/>
          </p:nvSpPr>
          <p:spPr bwMode="auto">
            <a:xfrm>
              <a:off x="459" y="2922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33" name="Line 461"/>
            <p:cNvSpPr>
              <a:spLocks noChangeShapeType="1"/>
            </p:cNvSpPr>
            <p:nvPr/>
          </p:nvSpPr>
          <p:spPr bwMode="auto">
            <a:xfrm flipH="1">
              <a:off x="2377" y="2922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34" name="Rectangle 462"/>
            <p:cNvSpPr>
              <a:spLocks noChangeArrowheads="1"/>
            </p:cNvSpPr>
            <p:nvPr/>
          </p:nvSpPr>
          <p:spPr bwMode="auto">
            <a:xfrm>
              <a:off x="327" y="2876"/>
              <a:ext cx="11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</a:t>
              </a:r>
              <a:r>
                <a:rPr lang="en-GB" sz="1100" b="1" baseline="30000">
                  <a:solidFill>
                    <a:srgbClr val="000000"/>
                  </a:solidFill>
                </a:rPr>
                <a:t>6</a:t>
              </a:r>
              <a:endParaRPr lang="en-GB" baseline="30000"/>
            </a:p>
          </p:txBody>
        </p:sp>
        <p:sp>
          <p:nvSpPr>
            <p:cNvPr id="285135" name="Line 463"/>
            <p:cNvSpPr>
              <a:spLocks noChangeShapeType="1"/>
            </p:cNvSpPr>
            <p:nvPr/>
          </p:nvSpPr>
          <p:spPr bwMode="auto">
            <a:xfrm>
              <a:off x="459" y="2829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36" name="Line 464"/>
            <p:cNvSpPr>
              <a:spLocks noChangeShapeType="1"/>
            </p:cNvSpPr>
            <p:nvPr/>
          </p:nvSpPr>
          <p:spPr bwMode="auto">
            <a:xfrm flipH="1">
              <a:off x="2391" y="2829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37" name="Line 465"/>
            <p:cNvSpPr>
              <a:spLocks noChangeShapeType="1"/>
            </p:cNvSpPr>
            <p:nvPr/>
          </p:nvSpPr>
          <p:spPr bwMode="auto">
            <a:xfrm>
              <a:off x="459" y="2736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38" name="Line 466"/>
            <p:cNvSpPr>
              <a:spLocks noChangeShapeType="1"/>
            </p:cNvSpPr>
            <p:nvPr/>
          </p:nvSpPr>
          <p:spPr bwMode="auto">
            <a:xfrm flipH="1">
              <a:off x="2377" y="2736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39" name="Rectangle 467"/>
            <p:cNvSpPr>
              <a:spLocks noChangeArrowheads="1"/>
            </p:cNvSpPr>
            <p:nvPr/>
          </p:nvSpPr>
          <p:spPr bwMode="auto">
            <a:xfrm>
              <a:off x="327" y="2690"/>
              <a:ext cx="11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</a:t>
              </a:r>
              <a:r>
                <a:rPr lang="en-GB" sz="1100" b="1" baseline="30000">
                  <a:solidFill>
                    <a:srgbClr val="000000"/>
                  </a:solidFill>
                </a:rPr>
                <a:t>8</a:t>
              </a:r>
              <a:endParaRPr lang="en-GB" baseline="30000"/>
            </a:p>
          </p:txBody>
        </p:sp>
        <p:sp>
          <p:nvSpPr>
            <p:cNvPr id="285140" name="Line 468"/>
            <p:cNvSpPr>
              <a:spLocks noChangeShapeType="1"/>
            </p:cNvSpPr>
            <p:nvPr/>
          </p:nvSpPr>
          <p:spPr bwMode="auto">
            <a:xfrm>
              <a:off x="459" y="2643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42" name="Line 470"/>
            <p:cNvSpPr>
              <a:spLocks noChangeShapeType="1"/>
            </p:cNvSpPr>
            <p:nvPr/>
          </p:nvSpPr>
          <p:spPr bwMode="auto">
            <a:xfrm>
              <a:off x="459" y="2550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43" name="Line 471"/>
            <p:cNvSpPr>
              <a:spLocks noChangeShapeType="1"/>
            </p:cNvSpPr>
            <p:nvPr/>
          </p:nvSpPr>
          <p:spPr bwMode="auto">
            <a:xfrm flipH="1">
              <a:off x="2377" y="2550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44" name="Rectangle 472"/>
            <p:cNvSpPr>
              <a:spLocks noChangeArrowheads="1"/>
            </p:cNvSpPr>
            <p:nvPr/>
          </p:nvSpPr>
          <p:spPr bwMode="auto">
            <a:xfrm>
              <a:off x="299" y="2505"/>
              <a:ext cx="1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</a:t>
              </a:r>
              <a:r>
                <a:rPr lang="en-GB" sz="1100" b="1" baseline="30000">
                  <a:solidFill>
                    <a:srgbClr val="000000"/>
                  </a:solidFill>
                </a:rPr>
                <a:t>10</a:t>
              </a:r>
              <a:endParaRPr lang="en-GB" baseline="30000"/>
            </a:p>
          </p:txBody>
        </p:sp>
        <p:sp>
          <p:nvSpPr>
            <p:cNvPr id="285145" name="Line 473"/>
            <p:cNvSpPr>
              <a:spLocks noChangeShapeType="1"/>
            </p:cNvSpPr>
            <p:nvPr/>
          </p:nvSpPr>
          <p:spPr bwMode="auto">
            <a:xfrm flipV="1">
              <a:off x="459" y="4008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46" name="Line 474"/>
            <p:cNvSpPr>
              <a:spLocks noChangeShapeType="1"/>
            </p:cNvSpPr>
            <p:nvPr/>
          </p:nvSpPr>
          <p:spPr bwMode="auto">
            <a:xfrm>
              <a:off x="459" y="2550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47" name="Rectangle 475"/>
            <p:cNvSpPr>
              <a:spLocks noChangeArrowheads="1"/>
            </p:cNvSpPr>
            <p:nvPr/>
          </p:nvSpPr>
          <p:spPr bwMode="auto">
            <a:xfrm>
              <a:off x="409" y="4044"/>
              <a:ext cx="11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0.1</a:t>
              </a:r>
              <a:endParaRPr lang="en-GB"/>
            </a:p>
          </p:txBody>
        </p:sp>
        <p:sp>
          <p:nvSpPr>
            <p:cNvPr id="285148" name="Line 476"/>
            <p:cNvSpPr>
              <a:spLocks noChangeShapeType="1"/>
            </p:cNvSpPr>
            <p:nvPr/>
          </p:nvSpPr>
          <p:spPr bwMode="auto">
            <a:xfrm flipV="1">
              <a:off x="606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49" name="Line 477"/>
            <p:cNvSpPr>
              <a:spLocks noChangeShapeType="1"/>
            </p:cNvSpPr>
            <p:nvPr/>
          </p:nvSpPr>
          <p:spPr bwMode="auto">
            <a:xfrm>
              <a:off x="606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50" name="Line 478"/>
            <p:cNvSpPr>
              <a:spLocks noChangeShapeType="1"/>
            </p:cNvSpPr>
            <p:nvPr/>
          </p:nvSpPr>
          <p:spPr bwMode="auto">
            <a:xfrm flipV="1">
              <a:off x="692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51" name="Line 479"/>
            <p:cNvSpPr>
              <a:spLocks noChangeShapeType="1"/>
            </p:cNvSpPr>
            <p:nvPr/>
          </p:nvSpPr>
          <p:spPr bwMode="auto">
            <a:xfrm>
              <a:off x="692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52" name="Line 480"/>
            <p:cNvSpPr>
              <a:spLocks noChangeShapeType="1"/>
            </p:cNvSpPr>
            <p:nvPr/>
          </p:nvSpPr>
          <p:spPr bwMode="auto">
            <a:xfrm flipV="1">
              <a:off x="752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53" name="Line 481"/>
            <p:cNvSpPr>
              <a:spLocks noChangeShapeType="1"/>
            </p:cNvSpPr>
            <p:nvPr/>
          </p:nvSpPr>
          <p:spPr bwMode="auto">
            <a:xfrm>
              <a:off x="752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54" name="Line 482"/>
            <p:cNvSpPr>
              <a:spLocks noChangeShapeType="1"/>
            </p:cNvSpPr>
            <p:nvPr/>
          </p:nvSpPr>
          <p:spPr bwMode="auto">
            <a:xfrm flipV="1">
              <a:off x="799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55" name="Line 483"/>
            <p:cNvSpPr>
              <a:spLocks noChangeShapeType="1"/>
            </p:cNvSpPr>
            <p:nvPr/>
          </p:nvSpPr>
          <p:spPr bwMode="auto">
            <a:xfrm>
              <a:off x="799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56" name="Line 484"/>
            <p:cNvSpPr>
              <a:spLocks noChangeShapeType="1"/>
            </p:cNvSpPr>
            <p:nvPr/>
          </p:nvSpPr>
          <p:spPr bwMode="auto">
            <a:xfrm flipV="1">
              <a:off x="838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57" name="Line 485"/>
            <p:cNvSpPr>
              <a:spLocks noChangeShapeType="1"/>
            </p:cNvSpPr>
            <p:nvPr/>
          </p:nvSpPr>
          <p:spPr bwMode="auto">
            <a:xfrm>
              <a:off x="838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58" name="Line 486"/>
            <p:cNvSpPr>
              <a:spLocks noChangeShapeType="1"/>
            </p:cNvSpPr>
            <p:nvPr/>
          </p:nvSpPr>
          <p:spPr bwMode="auto">
            <a:xfrm flipV="1">
              <a:off x="871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59" name="Line 487"/>
            <p:cNvSpPr>
              <a:spLocks noChangeShapeType="1"/>
            </p:cNvSpPr>
            <p:nvPr/>
          </p:nvSpPr>
          <p:spPr bwMode="auto">
            <a:xfrm>
              <a:off x="871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60" name="Line 488"/>
            <p:cNvSpPr>
              <a:spLocks noChangeShapeType="1"/>
            </p:cNvSpPr>
            <p:nvPr/>
          </p:nvSpPr>
          <p:spPr bwMode="auto">
            <a:xfrm flipV="1">
              <a:off x="899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61" name="Line 489"/>
            <p:cNvSpPr>
              <a:spLocks noChangeShapeType="1"/>
            </p:cNvSpPr>
            <p:nvPr/>
          </p:nvSpPr>
          <p:spPr bwMode="auto">
            <a:xfrm>
              <a:off x="899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62" name="Line 490"/>
            <p:cNvSpPr>
              <a:spLocks noChangeShapeType="1"/>
            </p:cNvSpPr>
            <p:nvPr/>
          </p:nvSpPr>
          <p:spPr bwMode="auto">
            <a:xfrm flipV="1">
              <a:off x="924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63" name="Line 491"/>
            <p:cNvSpPr>
              <a:spLocks noChangeShapeType="1"/>
            </p:cNvSpPr>
            <p:nvPr/>
          </p:nvSpPr>
          <p:spPr bwMode="auto">
            <a:xfrm>
              <a:off x="924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64" name="Line 492"/>
            <p:cNvSpPr>
              <a:spLocks noChangeShapeType="1"/>
            </p:cNvSpPr>
            <p:nvPr/>
          </p:nvSpPr>
          <p:spPr bwMode="auto">
            <a:xfrm flipV="1">
              <a:off x="946" y="4008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65" name="Line 493"/>
            <p:cNvSpPr>
              <a:spLocks noChangeShapeType="1"/>
            </p:cNvSpPr>
            <p:nvPr/>
          </p:nvSpPr>
          <p:spPr bwMode="auto">
            <a:xfrm>
              <a:off x="946" y="2550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66" name="Rectangle 494"/>
            <p:cNvSpPr>
              <a:spLocks noChangeArrowheads="1"/>
            </p:cNvSpPr>
            <p:nvPr/>
          </p:nvSpPr>
          <p:spPr bwMode="auto">
            <a:xfrm>
              <a:off x="926" y="4044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285167" name="Line 495"/>
            <p:cNvSpPr>
              <a:spLocks noChangeShapeType="1"/>
            </p:cNvSpPr>
            <p:nvPr/>
          </p:nvSpPr>
          <p:spPr bwMode="auto">
            <a:xfrm flipV="1">
              <a:off x="1092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68" name="Line 496"/>
            <p:cNvSpPr>
              <a:spLocks noChangeShapeType="1"/>
            </p:cNvSpPr>
            <p:nvPr/>
          </p:nvSpPr>
          <p:spPr bwMode="auto">
            <a:xfrm>
              <a:off x="1092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69" name="Line 497"/>
            <p:cNvSpPr>
              <a:spLocks noChangeShapeType="1"/>
            </p:cNvSpPr>
            <p:nvPr/>
          </p:nvSpPr>
          <p:spPr bwMode="auto">
            <a:xfrm flipV="1">
              <a:off x="1178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70" name="Line 498"/>
            <p:cNvSpPr>
              <a:spLocks noChangeShapeType="1"/>
            </p:cNvSpPr>
            <p:nvPr/>
          </p:nvSpPr>
          <p:spPr bwMode="auto">
            <a:xfrm>
              <a:off x="1178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71" name="Line 499"/>
            <p:cNvSpPr>
              <a:spLocks noChangeShapeType="1"/>
            </p:cNvSpPr>
            <p:nvPr/>
          </p:nvSpPr>
          <p:spPr bwMode="auto">
            <a:xfrm flipV="1">
              <a:off x="1239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72" name="Line 500"/>
            <p:cNvSpPr>
              <a:spLocks noChangeShapeType="1"/>
            </p:cNvSpPr>
            <p:nvPr/>
          </p:nvSpPr>
          <p:spPr bwMode="auto">
            <a:xfrm>
              <a:off x="1239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73" name="Line 501"/>
            <p:cNvSpPr>
              <a:spLocks noChangeShapeType="1"/>
            </p:cNvSpPr>
            <p:nvPr/>
          </p:nvSpPr>
          <p:spPr bwMode="auto">
            <a:xfrm flipV="1">
              <a:off x="1286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74" name="Line 502"/>
            <p:cNvSpPr>
              <a:spLocks noChangeShapeType="1"/>
            </p:cNvSpPr>
            <p:nvPr/>
          </p:nvSpPr>
          <p:spPr bwMode="auto">
            <a:xfrm>
              <a:off x="1286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75" name="Line 503"/>
            <p:cNvSpPr>
              <a:spLocks noChangeShapeType="1"/>
            </p:cNvSpPr>
            <p:nvPr/>
          </p:nvSpPr>
          <p:spPr bwMode="auto">
            <a:xfrm flipV="1">
              <a:off x="1325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76" name="Line 504"/>
            <p:cNvSpPr>
              <a:spLocks noChangeShapeType="1"/>
            </p:cNvSpPr>
            <p:nvPr/>
          </p:nvSpPr>
          <p:spPr bwMode="auto">
            <a:xfrm>
              <a:off x="1325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77" name="Line 505"/>
            <p:cNvSpPr>
              <a:spLocks noChangeShapeType="1"/>
            </p:cNvSpPr>
            <p:nvPr/>
          </p:nvSpPr>
          <p:spPr bwMode="auto">
            <a:xfrm flipV="1">
              <a:off x="1357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78" name="Line 506"/>
            <p:cNvSpPr>
              <a:spLocks noChangeShapeType="1"/>
            </p:cNvSpPr>
            <p:nvPr/>
          </p:nvSpPr>
          <p:spPr bwMode="auto">
            <a:xfrm>
              <a:off x="1357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79" name="Line 507"/>
            <p:cNvSpPr>
              <a:spLocks noChangeShapeType="1"/>
            </p:cNvSpPr>
            <p:nvPr/>
          </p:nvSpPr>
          <p:spPr bwMode="auto">
            <a:xfrm flipV="1">
              <a:off x="1385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80" name="Line 508"/>
            <p:cNvSpPr>
              <a:spLocks noChangeShapeType="1"/>
            </p:cNvSpPr>
            <p:nvPr/>
          </p:nvSpPr>
          <p:spPr bwMode="auto">
            <a:xfrm>
              <a:off x="1385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81" name="Line 509"/>
            <p:cNvSpPr>
              <a:spLocks noChangeShapeType="1"/>
            </p:cNvSpPr>
            <p:nvPr/>
          </p:nvSpPr>
          <p:spPr bwMode="auto">
            <a:xfrm flipV="1">
              <a:off x="1410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82" name="Line 510"/>
            <p:cNvSpPr>
              <a:spLocks noChangeShapeType="1"/>
            </p:cNvSpPr>
            <p:nvPr/>
          </p:nvSpPr>
          <p:spPr bwMode="auto">
            <a:xfrm>
              <a:off x="1410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83" name="Line 511"/>
            <p:cNvSpPr>
              <a:spLocks noChangeShapeType="1"/>
            </p:cNvSpPr>
            <p:nvPr/>
          </p:nvSpPr>
          <p:spPr bwMode="auto">
            <a:xfrm flipV="1">
              <a:off x="1432" y="4008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84" name="Line 512"/>
            <p:cNvSpPr>
              <a:spLocks noChangeShapeType="1"/>
            </p:cNvSpPr>
            <p:nvPr/>
          </p:nvSpPr>
          <p:spPr bwMode="auto">
            <a:xfrm>
              <a:off x="1432" y="2550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85" name="Rectangle 513"/>
            <p:cNvSpPr>
              <a:spLocks noChangeArrowheads="1"/>
            </p:cNvSpPr>
            <p:nvPr/>
          </p:nvSpPr>
          <p:spPr bwMode="auto">
            <a:xfrm>
              <a:off x="1392" y="4044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</a:t>
              </a:r>
              <a:endParaRPr lang="en-GB"/>
            </a:p>
          </p:txBody>
        </p:sp>
        <p:sp>
          <p:nvSpPr>
            <p:cNvPr id="285186" name="Line 514"/>
            <p:cNvSpPr>
              <a:spLocks noChangeShapeType="1"/>
            </p:cNvSpPr>
            <p:nvPr/>
          </p:nvSpPr>
          <p:spPr bwMode="auto">
            <a:xfrm flipV="1">
              <a:off x="1579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87" name="Line 515"/>
            <p:cNvSpPr>
              <a:spLocks noChangeShapeType="1"/>
            </p:cNvSpPr>
            <p:nvPr/>
          </p:nvSpPr>
          <p:spPr bwMode="auto">
            <a:xfrm>
              <a:off x="1579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88" name="Line 516"/>
            <p:cNvSpPr>
              <a:spLocks noChangeShapeType="1"/>
            </p:cNvSpPr>
            <p:nvPr/>
          </p:nvSpPr>
          <p:spPr bwMode="auto">
            <a:xfrm flipV="1">
              <a:off x="1665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89" name="Line 517"/>
            <p:cNvSpPr>
              <a:spLocks noChangeShapeType="1"/>
            </p:cNvSpPr>
            <p:nvPr/>
          </p:nvSpPr>
          <p:spPr bwMode="auto">
            <a:xfrm>
              <a:off x="1665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90" name="Line 518"/>
            <p:cNvSpPr>
              <a:spLocks noChangeShapeType="1"/>
            </p:cNvSpPr>
            <p:nvPr/>
          </p:nvSpPr>
          <p:spPr bwMode="auto">
            <a:xfrm flipV="1">
              <a:off x="1725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91" name="Line 519"/>
            <p:cNvSpPr>
              <a:spLocks noChangeShapeType="1"/>
            </p:cNvSpPr>
            <p:nvPr/>
          </p:nvSpPr>
          <p:spPr bwMode="auto">
            <a:xfrm>
              <a:off x="1725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92" name="Line 520"/>
            <p:cNvSpPr>
              <a:spLocks noChangeShapeType="1"/>
            </p:cNvSpPr>
            <p:nvPr/>
          </p:nvSpPr>
          <p:spPr bwMode="auto">
            <a:xfrm flipV="1">
              <a:off x="1773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93" name="Line 521"/>
            <p:cNvSpPr>
              <a:spLocks noChangeShapeType="1"/>
            </p:cNvSpPr>
            <p:nvPr/>
          </p:nvSpPr>
          <p:spPr bwMode="auto">
            <a:xfrm>
              <a:off x="1773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94" name="Line 522"/>
            <p:cNvSpPr>
              <a:spLocks noChangeShapeType="1"/>
            </p:cNvSpPr>
            <p:nvPr/>
          </p:nvSpPr>
          <p:spPr bwMode="auto">
            <a:xfrm flipV="1">
              <a:off x="1811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95" name="Line 523"/>
            <p:cNvSpPr>
              <a:spLocks noChangeShapeType="1"/>
            </p:cNvSpPr>
            <p:nvPr/>
          </p:nvSpPr>
          <p:spPr bwMode="auto">
            <a:xfrm>
              <a:off x="1811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96" name="Line 524"/>
            <p:cNvSpPr>
              <a:spLocks noChangeShapeType="1"/>
            </p:cNvSpPr>
            <p:nvPr/>
          </p:nvSpPr>
          <p:spPr bwMode="auto">
            <a:xfrm flipV="1">
              <a:off x="1844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97" name="Line 525"/>
            <p:cNvSpPr>
              <a:spLocks noChangeShapeType="1"/>
            </p:cNvSpPr>
            <p:nvPr/>
          </p:nvSpPr>
          <p:spPr bwMode="auto">
            <a:xfrm>
              <a:off x="1844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98" name="Line 526"/>
            <p:cNvSpPr>
              <a:spLocks noChangeShapeType="1"/>
            </p:cNvSpPr>
            <p:nvPr/>
          </p:nvSpPr>
          <p:spPr bwMode="auto">
            <a:xfrm flipV="1">
              <a:off x="1872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199" name="Line 527"/>
            <p:cNvSpPr>
              <a:spLocks noChangeShapeType="1"/>
            </p:cNvSpPr>
            <p:nvPr/>
          </p:nvSpPr>
          <p:spPr bwMode="auto">
            <a:xfrm>
              <a:off x="1872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00" name="Line 528"/>
            <p:cNvSpPr>
              <a:spLocks noChangeShapeType="1"/>
            </p:cNvSpPr>
            <p:nvPr/>
          </p:nvSpPr>
          <p:spPr bwMode="auto">
            <a:xfrm flipV="1">
              <a:off x="1897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01" name="Line 529"/>
            <p:cNvSpPr>
              <a:spLocks noChangeShapeType="1"/>
            </p:cNvSpPr>
            <p:nvPr/>
          </p:nvSpPr>
          <p:spPr bwMode="auto">
            <a:xfrm>
              <a:off x="1897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02" name="Line 530"/>
            <p:cNvSpPr>
              <a:spLocks noChangeShapeType="1"/>
            </p:cNvSpPr>
            <p:nvPr/>
          </p:nvSpPr>
          <p:spPr bwMode="auto">
            <a:xfrm flipV="1">
              <a:off x="1919" y="4008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03" name="Line 531"/>
            <p:cNvSpPr>
              <a:spLocks noChangeShapeType="1"/>
            </p:cNvSpPr>
            <p:nvPr/>
          </p:nvSpPr>
          <p:spPr bwMode="auto">
            <a:xfrm>
              <a:off x="1919" y="2550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04" name="Rectangle 532"/>
            <p:cNvSpPr>
              <a:spLocks noChangeArrowheads="1"/>
            </p:cNvSpPr>
            <p:nvPr/>
          </p:nvSpPr>
          <p:spPr bwMode="auto">
            <a:xfrm>
              <a:off x="1859" y="4044"/>
              <a:ext cx="13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</a:t>
              </a:r>
              <a:endParaRPr lang="en-GB"/>
            </a:p>
          </p:txBody>
        </p:sp>
        <p:sp>
          <p:nvSpPr>
            <p:cNvPr id="285205" name="Line 533"/>
            <p:cNvSpPr>
              <a:spLocks noChangeShapeType="1"/>
            </p:cNvSpPr>
            <p:nvPr/>
          </p:nvSpPr>
          <p:spPr bwMode="auto">
            <a:xfrm flipV="1">
              <a:off x="2065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06" name="Line 534"/>
            <p:cNvSpPr>
              <a:spLocks noChangeShapeType="1"/>
            </p:cNvSpPr>
            <p:nvPr/>
          </p:nvSpPr>
          <p:spPr bwMode="auto">
            <a:xfrm>
              <a:off x="2065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07" name="Line 535"/>
            <p:cNvSpPr>
              <a:spLocks noChangeShapeType="1"/>
            </p:cNvSpPr>
            <p:nvPr/>
          </p:nvSpPr>
          <p:spPr bwMode="auto">
            <a:xfrm flipV="1">
              <a:off x="2151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08" name="Line 536"/>
            <p:cNvSpPr>
              <a:spLocks noChangeShapeType="1"/>
            </p:cNvSpPr>
            <p:nvPr/>
          </p:nvSpPr>
          <p:spPr bwMode="auto">
            <a:xfrm>
              <a:off x="2151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09" name="Line 537"/>
            <p:cNvSpPr>
              <a:spLocks noChangeShapeType="1"/>
            </p:cNvSpPr>
            <p:nvPr/>
          </p:nvSpPr>
          <p:spPr bwMode="auto">
            <a:xfrm flipV="1">
              <a:off x="2212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10" name="Line 538"/>
            <p:cNvSpPr>
              <a:spLocks noChangeShapeType="1"/>
            </p:cNvSpPr>
            <p:nvPr/>
          </p:nvSpPr>
          <p:spPr bwMode="auto">
            <a:xfrm>
              <a:off x="2212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11" name="Line 539"/>
            <p:cNvSpPr>
              <a:spLocks noChangeShapeType="1"/>
            </p:cNvSpPr>
            <p:nvPr/>
          </p:nvSpPr>
          <p:spPr bwMode="auto">
            <a:xfrm flipV="1">
              <a:off x="2259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12" name="Line 540"/>
            <p:cNvSpPr>
              <a:spLocks noChangeShapeType="1"/>
            </p:cNvSpPr>
            <p:nvPr/>
          </p:nvSpPr>
          <p:spPr bwMode="auto">
            <a:xfrm>
              <a:off x="2259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13" name="Line 541"/>
            <p:cNvSpPr>
              <a:spLocks noChangeShapeType="1"/>
            </p:cNvSpPr>
            <p:nvPr/>
          </p:nvSpPr>
          <p:spPr bwMode="auto">
            <a:xfrm flipV="1">
              <a:off x="2298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14" name="Line 542"/>
            <p:cNvSpPr>
              <a:spLocks noChangeShapeType="1"/>
            </p:cNvSpPr>
            <p:nvPr/>
          </p:nvSpPr>
          <p:spPr bwMode="auto">
            <a:xfrm>
              <a:off x="2298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15" name="Line 543"/>
            <p:cNvSpPr>
              <a:spLocks noChangeShapeType="1"/>
            </p:cNvSpPr>
            <p:nvPr/>
          </p:nvSpPr>
          <p:spPr bwMode="auto">
            <a:xfrm flipV="1">
              <a:off x="2330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16" name="Line 544"/>
            <p:cNvSpPr>
              <a:spLocks noChangeShapeType="1"/>
            </p:cNvSpPr>
            <p:nvPr/>
          </p:nvSpPr>
          <p:spPr bwMode="auto">
            <a:xfrm>
              <a:off x="2330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17" name="Line 545"/>
            <p:cNvSpPr>
              <a:spLocks noChangeShapeType="1"/>
            </p:cNvSpPr>
            <p:nvPr/>
          </p:nvSpPr>
          <p:spPr bwMode="auto">
            <a:xfrm flipV="1">
              <a:off x="2358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18" name="Line 546"/>
            <p:cNvSpPr>
              <a:spLocks noChangeShapeType="1"/>
            </p:cNvSpPr>
            <p:nvPr/>
          </p:nvSpPr>
          <p:spPr bwMode="auto">
            <a:xfrm>
              <a:off x="2358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19" name="Line 547"/>
            <p:cNvSpPr>
              <a:spLocks noChangeShapeType="1"/>
            </p:cNvSpPr>
            <p:nvPr/>
          </p:nvSpPr>
          <p:spPr bwMode="auto">
            <a:xfrm flipV="1">
              <a:off x="2383" y="4022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20" name="Line 548"/>
            <p:cNvSpPr>
              <a:spLocks noChangeShapeType="1"/>
            </p:cNvSpPr>
            <p:nvPr/>
          </p:nvSpPr>
          <p:spPr bwMode="auto">
            <a:xfrm>
              <a:off x="2383" y="2550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21" name="Line 549"/>
            <p:cNvSpPr>
              <a:spLocks noChangeShapeType="1"/>
            </p:cNvSpPr>
            <p:nvPr/>
          </p:nvSpPr>
          <p:spPr bwMode="auto">
            <a:xfrm flipV="1">
              <a:off x="2406" y="4008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22" name="Line 550"/>
            <p:cNvSpPr>
              <a:spLocks noChangeShapeType="1"/>
            </p:cNvSpPr>
            <p:nvPr/>
          </p:nvSpPr>
          <p:spPr bwMode="auto">
            <a:xfrm>
              <a:off x="2406" y="2550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23" name="Rectangle 551"/>
            <p:cNvSpPr>
              <a:spLocks noChangeArrowheads="1"/>
            </p:cNvSpPr>
            <p:nvPr/>
          </p:nvSpPr>
          <p:spPr bwMode="auto">
            <a:xfrm>
              <a:off x="2325" y="4044"/>
              <a:ext cx="17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 dirty="0">
                  <a:solidFill>
                    <a:srgbClr val="000000"/>
                  </a:solidFill>
                </a:rPr>
                <a:t>1000</a:t>
              </a:r>
              <a:endParaRPr lang="en-GB" dirty="0"/>
            </a:p>
          </p:txBody>
        </p:sp>
        <p:sp>
          <p:nvSpPr>
            <p:cNvPr id="285224" name="Rectangle 552"/>
            <p:cNvSpPr>
              <a:spLocks noChangeArrowheads="1"/>
            </p:cNvSpPr>
            <p:nvPr/>
          </p:nvSpPr>
          <p:spPr bwMode="auto">
            <a:xfrm>
              <a:off x="459" y="2550"/>
              <a:ext cx="1947" cy="1487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34" name="Line 562"/>
            <p:cNvSpPr>
              <a:spLocks noChangeShapeType="1"/>
            </p:cNvSpPr>
            <p:nvPr/>
          </p:nvSpPr>
          <p:spPr bwMode="auto">
            <a:xfrm flipV="1">
              <a:off x="459" y="3736"/>
              <a:ext cx="19" cy="7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35" name="Freeform 563"/>
            <p:cNvSpPr>
              <a:spLocks/>
            </p:cNvSpPr>
            <p:nvPr/>
          </p:nvSpPr>
          <p:spPr bwMode="auto">
            <a:xfrm>
              <a:off x="495" y="3720"/>
              <a:ext cx="27" cy="10"/>
            </a:xfrm>
            <a:custGeom>
              <a:avLst/>
              <a:gdLst>
                <a:gd name="T0" fmla="*/ 0 w 215"/>
                <a:gd name="T1" fmla="*/ 82 h 82"/>
                <a:gd name="T2" fmla="*/ 32 w 215"/>
                <a:gd name="T3" fmla="*/ 70 h 82"/>
                <a:gd name="T4" fmla="*/ 189 w 215"/>
                <a:gd name="T5" fmla="*/ 10 h 82"/>
                <a:gd name="T6" fmla="*/ 215 w 215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" h="82">
                  <a:moveTo>
                    <a:pt x="0" y="82"/>
                  </a:moveTo>
                  <a:lnTo>
                    <a:pt x="32" y="70"/>
                  </a:lnTo>
                  <a:lnTo>
                    <a:pt x="189" y="10"/>
                  </a:lnTo>
                  <a:lnTo>
                    <a:pt x="215" y="0"/>
                  </a:lnTo>
                </a:path>
              </a:pathLst>
            </a:custGeom>
            <a:noFill/>
            <a:ln w="793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36" name="Freeform 564"/>
            <p:cNvSpPr>
              <a:spLocks/>
            </p:cNvSpPr>
            <p:nvPr/>
          </p:nvSpPr>
          <p:spPr bwMode="auto">
            <a:xfrm>
              <a:off x="539" y="3703"/>
              <a:ext cx="26" cy="10"/>
            </a:xfrm>
            <a:custGeom>
              <a:avLst/>
              <a:gdLst>
                <a:gd name="T0" fmla="*/ 0 w 215"/>
                <a:gd name="T1" fmla="*/ 82 h 82"/>
                <a:gd name="T2" fmla="*/ 153 w 215"/>
                <a:gd name="T3" fmla="*/ 24 h 82"/>
                <a:gd name="T4" fmla="*/ 215 w 215"/>
                <a:gd name="T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" h="82">
                  <a:moveTo>
                    <a:pt x="0" y="82"/>
                  </a:moveTo>
                  <a:lnTo>
                    <a:pt x="153" y="24"/>
                  </a:lnTo>
                  <a:lnTo>
                    <a:pt x="215" y="0"/>
                  </a:lnTo>
                </a:path>
              </a:pathLst>
            </a:custGeom>
            <a:noFill/>
            <a:ln w="793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84" name="Line 612"/>
            <p:cNvSpPr>
              <a:spLocks noChangeShapeType="1"/>
            </p:cNvSpPr>
            <p:nvPr/>
          </p:nvSpPr>
          <p:spPr bwMode="auto">
            <a:xfrm>
              <a:off x="2314" y="2711"/>
              <a:ext cx="10" cy="1"/>
            </a:xfrm>
            <a:prstGeom prst="line">
              <a:avLst/>
            </a:prstGeom>
            <a:noFill/>
            <a:ln w="7938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85" name="Line 613"/>
            <p:cNvSpPr>
              <a:spLocks noChangeShapeType="1"/>
            </p:cNvSpPr>
            <p:nvPr/>
          </p:nvSpPr>
          <p:spPr bwMode="auto">
            <a:xfrm>
              <a:off x="2342" y="2711"/>
              <a:ext cx="5" cy="1"/>
            </a:xfrm>
            <a:prstGeom prst="line">
              <a:avLst/>
            </a:prstGeom>
            <a:noFill/>
            <a:ln w="7938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47" name="Line 675"/>
            <p:cNvSpPr>
              <a:spLocks noChangeShapeType="1"/>
            </p:cNvSpPr>
            <p:nvPr/>
          </p:nvSpPr>
          <p:spPr bwMode="auto">
            <a:xfrm flipV="1">
              <a:off x="1904" y="2936"/>
              <a:ext cx="9" cy="6"/>
            </a:xfrm>
            <a:prstGeom prst="line">
              <a:avLst/>
            </a:prstGeom>
            <a:noFill/>
            <a:ln w="7938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48" name="Freeform 676"/>
            <p:cNvSpPr>
              <a:spLocks/>
            </p:cNvSpPr>
            <p:nvPr/>
          </p:nvSpPr>
          <p:spPr bwMode="auto">
            <a:xfrm>
              <a:off x="1928" y="2920"/>
              <a:ext cx="9" cy="6"/>
            </a:xfrm>
            <a:custGeom>
              <a:avLst/>
              <a:gdLst>
                <a:gd name="T0" fmla="*/ 0 w 73"/>
                <a:gd name="T1" fmla="*/ 49 h 49"/>
                <a:gd name="T2" fmla="*/ 42 w 73"/>
                <a:gd name="T3" fmla="*/ 20 h 49"/>
                <a:gd name="T4" fmla="*/ 73 w 73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3" h="49">
                  <a:moveTo>
                    <a:pt x="0" y="49"/>
                  </a:moveTo>
                  <a:lnTo>
                    <a:pt x="42" y="20"/>
                  </a:lnTo>
                  <a:lnTo>
                    <a:pt x="73" y="0"/>
                  </a:lnTo>
                </a:path>
              </a:pathLst>
            </a:custGeom>
            <a:noFill/>
            <a:ln w="7938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49" name="Freeform 677"/>
            <p:cNvSpPr>
              <a:spLocks/>
            </p:cNvSpPr>
            <p:nvPr/>
          </p:nvSpPr>
          <p:spPr bwMode="auto">
            <a:xfrm>
              <a:off x="1953" y="2904"/>
              <a:ext cx="9" cy="6"/>
            </a:xfrm>
            <a:custGeom>
              <a:avLst/>
              <a:gdLst>
                <a:gd name="T0" fmla="*/ 0 w 72"/>
                <a:gd name="T1" fmla="*/ 48 h 48"/>
                <a:gd name="T2" fmla="*/ 7 w 72"/>
                <a:gd name="T3" fmla="*/ 44 h 48"/>
                <a:gd name="T4" fmla="*/ 72 w 7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48">
                  <a:moveTo>
                    <a:pt x="0" y="48"/>
                  </a:moveTo>
                  <a:lnTo>
                    <a:pt x="7" y="44"/>
                  </a:lnTo>
                  <a:lnTo>
                    <a:pt x="72" y="0"/>
                  </a:lnTo>
                </a:path>
              </a:pathLst>
            </a:custGeom>
            <a:noFill/>
            <a:ln w="7938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50" name="Line 678"/>
            <p:cNvSpPr>
              <a:spLocks noChangeShapeType="1"/>
            </p:cNvSpPr>
            <p:nvPr/>
          </p:nvSpPr>
          <p:spPr bwMode="auto">
            <a:xfrm flipV="1">
              <a:off x="1977" y="2887"/>
              <a:ext cx="9" cy="6"/>
            </a:xfrm>
            <a:prstGeom prst="line">
              <a:avLst/>
            </a:prstGeom>
            <a:noFill/>
            <a:ln w="7938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51" name="Line 679"/>
            <p:cNvSpPr>
              <a:spLocks noChangeShapeType="1"/>
            </p:cNvSpPr>
            <p:nvPr/>
          </p:nvSpPr>
          <p:spPr bwMode="auto">
            <a:xfrm flipV="1">
              <a:off x="2001" y="2871"/>
              <a:ext cx="9" cy="6"/>
            </a:xfrm>
            <a:prstGeom prst="line">
              <a:avLst/>
            </a:prstGeom>
            <a:noFill/>
            <a:ln w="7938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52" name="Freeform 680"/>
            <p:cNvSpPr>
              <a:spLocks/>
            </p:cNvSpPr>
            <p:nvPr/>
          </p:nvSpPr>
          <p:spPr bwMode="auto">
            <a:xfrm>
              <a:off x="2025" y="2855"/>
              <a:ext cx="9" cy="6"/>
            </a:xfrm>
            <a:custGeom>
              <a:avLst/>
              <a:gdLst>
                <a:gd name="T0" fmla="*/ 0 w 73"/>
                <a:gd name="T1" fmla="*/ 48 h 48"/>
                <a:gd name="T2" fmla="*/ 56 w 73"/>
                <a:gd name="T3" fmla="*/ 10 h 48"/>
                <a:gd name="T4" fmla="*/ 73 w 73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3" h="48">
                  <a:moveTo>
                    <a:pt x="0" y="48"/>
                  </a:moveTo>
                  <a:lnTo>
                    <a:pt x="56" y="10"/>
                  </a:lnTo>
                  <a:lnTo>
                    <a:pt x="73" y="0"/>
                  </a:lnTo>
                </a:path>
              </a:pathLst>
            </a:custGeom>
            <a:noFill/>
            <a:ln w="7938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53" name="Freeform 681"/>
            <p:cNvSpPr>
              <a:spLocks/>
            </p:cNvSpPr>
            <p:nvPr/>
          </p:nvSpPr>
          <p:spPr bwMode="auto">
            <a:xfrm>
              <a:off x="2049" y="2839"/>
              <a:ext cx="9" cy="6"/>
            </a:xfrm>
            <a:custGeom>
              <a:avLst/>
              <a:gdLst>
                <a:gd name="T0" fmla="*/ 0 w 72"/>
                <a:gd name="T1" fmla="*/ 48 h 48"/>
                <a:gd name="T2" fmla="*/ 20 w 72"/>
                <a:gd name="T3" fmla="*/ 34 h 48"/>
                <a:gd name="T4" fmla="*/ 72 w 72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48">
                  <a:moveTo>
                    <a:pt x="0" y="48"/>
                  </a:moveTo>
                  <a:lnTo>
                    <a:pt x="20" y="34"/>
                  </a:lnTo>
                  <a:lnTo>
                    <a:pt x="72" y="0"/>
                  </a:lnTo>
                </a:path>
              </a:pathLst>
            </a:custGeom>
            <a:noFill/>
            <a:ln w="7938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54" name="Line 682"/>
            <p:cNvSpPr>
              <a:spLocks noChangeShapeType="1"/>
            </p:cNvSpPr>
            <p:nvPr/>
          </p:nvSpPr>
          <p:spPr bwMode="auto">
            <a:xfrm flipV="1">
              <a:off x="2073" y="2823"/>
              <a:ext cx="9" cy="6"/>
            </a:xfrm>
            <a:prstGeom prst="line">
              <a:avLst/>
            </a:prstGeom>
            <a:noFill/>
            <a:ln w="7938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68" name="Line 696"/>
            <p:cNvSpPr>
              <a:spLocks noChangeShapeType="1"/>
            </p:cNvSpPr>
            <p:nvPr/>
          </p:nvSpPr>
          <p:spPr bwMode="auto">
            <a:xfrm flipV="1">
              <a:off x="460" y="3428"/>
              <a:ext cx="830" cy="322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369" name="Line 697"/>
            <p:cNvSpPr>
              <a:spLocks noChangeShapeType="1"/>
            </p:cNvSpPr>
            <p:nvPr/>
          </p:nvSpPr>
          <p:spPr bwMode="auto">
            <a:xfrm flipV="1">
              <a:off x="1124" y="2647"/>
              <a:ext cx="1224" cy="82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28" name="Freeform 556"/>
            <p:cNvSpPr>
              <a:spLocks/>
            </p:cNvSpPr>
            <p:nvPr/>
          </p:nvSpPr>
          <p:spPr bwMode="auto">
            <a:xfrm>
              <a:off x="1462" y="2655"/>
              <a:ext cx="944" cy="578"/>
            </a:xfrm>
            <a:custGeom>
              <a:avLst/>
              <a:gdLst>
                <a:gd name="T0" fmla="*/ 0 w 7548"/>
                <a:gd name="T1" fmla="*/ 4624 h 4624"/>
                <a:gd name="T2" fmla="*/ 156 w 7548"/>
                <a:gd name="T3" fmla="*/ 4525 h 4624"/>
                <a:gd name="T4" fmla="*/ 314 w 7548"/>
                <a:gd name="T5" fmla="*/ 4426 h 4624"/>
                <a:gd name="T6" fmla="*/ 471 w 7548"/>
                <a:gd name="T7" fmla="*/ 4326 h 4624"/>
                <a:gd name="T8" fmla="*/ 629 w 7548"/>
                <a:gd name="T9" fmla="*/ 4227 h 4624"/>
                <a:gd name="T10" fmla="*/ 786 w 7548"/>
                <a:gd name="T11" fmla="*/ 4127 h 4624"/>
                <a:gd name="T12" fmla="*/ 943 w 7548"/>
                <a:gd name="T13" fmla="*/ 4027 h 4624"/>
                <a:gd name="T14" fmla="*/ 1100 w 7548"/>
                <a:gd name="T15" fmla="*/ 3927 h 4624"/>
                <a:gd name="T16" fmla="*/ 1258 w 7548"/>
                <a:gd name="T17" fmla="*/ 3827 h 4624"/>
                <a:gd name="T18" fmla="*/ 1415 w 7548"/>
                <a:gd name="T19" fmla="*/ 3728 h 4624"/>
                <a:gd name="T20" fmla="*/ 1572 w 7548"/>
                <a:gd name="T21" fmla="*/ 3628 h 4624"/>
                <a:gd name="T22" fmla="*/ 1729 w 7548"/>
                <a:gd name="T23" fmla="*/ 3528 h 4624"/>
                <a:gd name="T24" fmla="*/ 1887 w 7548"/>
                <a:gd name="T25" fmla="*/ 3429 h 4624"/>
                <a:gd name="T26" fmla="*/ 2044 w 7548"/>
                <a:gd name="T27" fmla="*/ 3328 h 4624"/>
                <a:gd name="T28" fmla="*/ 2201 w 7548"/>
                <a:gd name="T29" fmla="*/ 3230 h 4624"/>
                <a:gd name="T30" fmla="*/ 2358 w 7548"/>
                <a:gd name="T31" fmla="*/ 3131 h 4624"/>
                <a:gd name="T32" fmla="*/ 2516 w 7548"/>
                <a:gd name="T33" fmla="*/ 3032 h 4624"/>
                <a:gd name="T34" fmla="*/ 2673 w 7548"/>
                <a:gd name="T35" fmla="*/ 2933 h 4624"/>
                <a:gd name="T36" fmla="*/ 2831 w 7548"/>
                <a:gd name="T37" fmla="*/ 2834 h 4624"/>
                <a:gd name="T38" fmla="*/ 2987 w 7548"/>
                <a:gd name="T39" fmla="*/ 2736 h 4624"/>
                <a:gd name="T40" fmla="*/ 3144 w 7548"/>
                <a:gd name="T41" fmla="*/ 2637 h 4624"/>
                <a:gd name="T42" fmla="*/ 3302 w 7548"/>
                <a:gd name="T43" fmla="*/ 2539 h 4624"/>
                <a:gd name="T44" fmla="*/ 3460 w 7548"/>
                <a:gd name="T45" fmla="*/ 2442 h 4624"/>
                <a:gd name="T46" fmla="*/ 3616 w 7548"/>
                <a:gd name="T47" fmla="*/ 2344 h 4624"/>
                <a:gd name="T48" fmla="*/ 3773 w 7548"/>
                <a:gd name="T49" fmla="*/ 2248 h 4624"/>
                <a:gd name="T50" fmla="*/ 3931 w 7548"/>
                <a:gd name="T51" fmla="*/ 2151 h 4624"/>
                <a:gd name="T52" fmla="*/ 4088 w 7548"/>
                <a:gd name="T53" fmla="*/ 2055 h 4624"/>
                <a:gd name="T54" fmla="*/ 4246 w 7548"/>
                <a:gd name="T55" fmla="*/ 1959 h 4624"/>
                <a:gd name="T56" fmla="*/ 4402 w 7548"/>
                <a:gd name="T57" fmla="*/ 1863 h 4624"/>
                <a:gd name="T58" fmla="*/ 4560 w 7548"/>
                <a:gd name="T59" fmla="*/ 1768 h 4624"/>
                <a:gd name="T60" fmla="*/ 4717 w 7548"/>
                <a:gd name="T61" fmla="*/ 1673 h 4624"/>
                <a:gd name="T62" fmla="*/ 4875 w 7548"/>
                <a:gd name="T63" fmla="*/ 1577 h 4624"/>
                <a:gd name="T64" fmla="*/ 5031 w 7548"/>
                <a:gd name="T65" fmla="*/ 1483 h 4624"/>
                <a:gd name="T66" fmla="*/ 5189 w 7548"/>
                <a:gd name="T67" fmla="*/ 1389 h 4624"/>
                <a:gd name="T68" fmla="*/ 5346 w 7548"/>
                <a:gd name="T69" fmla="*/ 1295 h 4624"/>
                <a:gd name="T70" fmla="*/ 5504 w 7548"/>
                <a:gd name="T71" fmla="*/ 1201 h 4624"/>
                <a:gd name="T72" fmla="*/ 5660 w 7548"/>
                <a:gd name="T73" fmla="*/ 1107 h 4624"/>
                <a:gd name="T74" fmla="*/ 5818 w 7548"/>
                <a:gd name="T75" fmla="*/ 1014 h 4624"/>
                <a:gd name="T76" fmla="*/ 5975 w 7548"/>
                <a:gd name="T77" fmla="*/ 921 h 4624"/>
                <a:gd name="T78" fmla="*/ 6133 w 7548"/>
                <a:gd name="T79" fmla="*/ 828 h 4624"/>
                <a:gd name="T80" fmla="*/ 6290 w 7548"/>
                <a:gd name="T81" fmla="*/ 735 h 4624"/>
                <a:gd name="T82" fmla="*/ 6447 w 7548"/>
                <a:gd name="T83" fmla="*/ 643 h 4624"/>
                <a:gd name="T84" fmla="*/ 6604 w 7548"/>
                <a:gd name="T85" fmla="*/ 551 h 4624"/>
                <a:gd name="T86" fmla="*/ 6762 w 7548"/>
                <a:gd name="T87" fmla="*/ 458 h 4624"/>
                <a:gd name="T88" fmla="*/ 6919 w 7548"/>
                <a:gd name="T89" fmla="*/ 366 h 4624"/>
                <a:gd name="T90" fmla="*/ 7076 w 7548"/>
                <a:gd name="T91" fmla="*/ 275 h 4624"/>
                <a:gd name="T92" fmla="*/ 7233 w 7548"/>
                <a:gd name="T93" fmla="*/ 183 h 4624"/>
                <a:gd name="T94" fmla="*/ 7391 w 7548"/>
                <a:gd name="T95" fmla="*/ 92 h 4624"/>
                <a:gd name="T96" fmla="*/ 7548 w 7548"/>
                <a:gd name="T97" fmla="*/ 0 h 4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548" h="4624">
                  <a:moveTo>
                    <a:pt x="0" y="4624"/>
                  </a:moveTo>
                  <a:lnTo>
                    <a:pt x="156" y="4525"/>
                  </a:lnTo>
                  <a:lnTo>
                    <a:pt x="314" y="4426"/>
                  </a:lnTo>
                  <a:lnTo>
                    <a:pt x="471" y="4326"/>
                  </a:lnTo>
                  <a:lnTo>
                    <a:pt x="629" y="4227"/>
                  </a:lnTo>
                  <a:lnTo>
                    <a:pt x="786" y="4127"/>
                  </a:lnTo>
                  <a:lnTo>
                    <a:pt x="943" y="4027"/>
                  </a:lnTo>
                  <a:lnTo>
                    <a:pt x="1100" y="3927"/>
                  </a:lnTo>
                  <a:lnTo>
                    <a:pt x="1258" y="3827"/>
                  </a:lnTo>
                  <a:lnTo>
                    <a:pt x="1415" y="3728"/>
                  </a:lnTo>
                  <a:lnTo>
                    <a:pt x="1572" y="3628"/>
                  </a:lnTo>
                  <a:lnTo>
                    <a:pt x="1729" y="3528"/>
                  </a:lnTo>
                  <a:lnTo>
                    <a:pt x="1887" y="3429"/>
                  </a:lnTo>
                  <a:lnTo>
                    <a:pt x="2044" y="3328"/>
                  </a:lnTo>
                  <a:lnTo>
                    <a:pt x="2201" y="3230"/>
                  </a:lnTo>
                  <a:lnTo>
                    <a:pt x="2358" y="3131"/>
                  </a:lnTo>
                  <a:lnTo>
                    <a:pt x="2516" y="3032"/>
                  </a:lnTo>
                  <a:lnTo>
                    <a:pt x="2673" y="2933"/>
                  </a:lnTo>
                  <a:lnTo>
                    <a:pt x="2831" y="2834"/>
                  </a:lnTo>
                  <a:lnTo>
                    <a:pt x="2987" y="2736"/>
                  </a:lnTo>
                  <a:lnTo>
                    <a:pt x="3144" y="2637"/>
                  </a:lnTo>
                  <a:lnTo>
                    <a:pt x="3302" y="2539"/>
                  </a:lnTo>
                  <a:lnTo>
                    <a:pt x="3460" y="2442"/>
                  </a:lnTo>
                  <a:lnTo>
                    <a:pt x="3616" y="2344"/>
                  </a:lnTo>
                  <a:lnTo>
                    <a:pt x="3773" y="2248"/>
                  </a:lnTo>
                  <a:lnTo>
                    <a:pt x="3931" y="2151"/>
                  </a:lnTo>
                  <a:lnTo>
                    <a:pt x="4088" y="2055"/>
                  </a:lnTo>
                  <a:lnTo>
                    <a:pt x="4246" y="1959"/>
                  </a:lnTo>
                  <a:lnTo>
                    <a:pt x="4402" y="1863"/>
                  </a:lnTo>
                  <a:lnTo>
                    <a:pt x="4560" y="1768"/>
                  </a:lnTo>
                  <a:lnTo>
                    <a:pt x="4717" y="1673"/>
                  </a:lnTo>
                  <a:lnTo>
                    <a:pt x="4875" y="1577"/>
                  </a:lnTo>
                  <a:lnTo>
                    <a:pt x="5031" y="1483"/>
                  </a:lnTo>
                  <a:lnTo>
                    <a:pt x="5189" y="1389"/>
                  </a:lnTo>
                  <a:lnTo>
                    <a:pt x="5346" y="1295"/>
                  </a:lnTo>
                  <a:lnTo>
                    <a:pt x="5504" y="1201"/>
                  </a:lnTo>
                  <a:lnTo>
                    <a:pt x="5660" y="1107"/>
                  </a:lnTo>
                  <a:lnTo>
                    <a:pt x="5818" y="1014"/>
                  </a:lnTo>
                  <a:lnTo>
                    <a:pt x="5975" y="921"/>
                  </a:lnTo>
                  <a:lnTo>
                    <a:pt x="6133" y="828"/>
                  </a:lnTo>
                  <a:lnTo>
                    <a:pt x="6290" y="735"/>
                  </a:lnTo>
                  <a:lnTo>
                    <a:pt x="6447" y="643"/>
                  </a:lnTo>
                  <a:lnTo>
                    <a:pt x="6604" y="551"/>
                  </a:lnTo>
                  <a:lnTo>
                    <a:pt x="6762" y="458"/>
                  </a:lnTo>
                  <a:lnTo>
                    <a:pt x="6919" y="366"/>
                  </a:lnTo>
                  <a:lnTo>
                    <a:pt x="7076" y="275"/>
                  </a:lnTo>
                  <a:lnTo>
                    <a:pt x="7233" y="183"/>
                  </a:lnTo>
                  <a:lnTo>
                    <a:pt x="7391" y="92"/>
                  </a:lnTo>
                  <a:lnTo>
                    <a:pt x="7548" y="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5227" name="Freeform 555"/>
            <p:cNvSpPr>
              <a:spLocks/>
            </p:cNvSpPr>
            <p:nvPr/>
          </p:nvSpPr>
          <p:spPr bwMode="auto">
            <a:xfrm>
              <a:off x="459" y="3233"/>
              <a:ext cx="1003" cy="515"/>
            </a:xfrm>
            <a:custGeom>
              <a:avLst/>
              <a:gdLst>
                <a:gd name="T0" fmla="*/ 0 w 8021"/>
                <a:gd name="T1" fmla="*/ 4116 h 4116"/>
                <a:gd name="T2" fmla="*/ 157 w 8021"/>
                <a:gd name="T3" fmla="*/ 4053 h 4116"/>
                <a:gd name="T4" fmla="*/ 315 w 8021"/>
                <a:gd name="T5" fmla="*/ 3989 h 4116"/>
                <a:gd name="T6" fmla="*/ 472 w 8021"/>
                <a:gd name="T7" fmla="*/ 3925 h 4116"/>
                <a:gd name="T8" fmla="*/ 629 w 8021"/>
                <a:gd name="T9" fmla="*/ 3861 h 4116"/>
                <a:gd name="T10" fmla="*/ 786 w 8021"/>
                <a:gd name="T11" fmla="*/ 3797 h 4116"/>
                <a:gd name="T12" fmla="*/ 944 w 8021"/>
                <a:gd name="T13" fmla="*/ 3731 h 4116"/>
                <a:gd name="T14" fmla="*/ 1101 w 8021"/>
                <a:gd name="T15" fmla="*/ 3665 h 4116"/>
                <a:gd name="T16" fmla="*/ 1258 w 8021"/>
                <a:gd name="T17" fmla="*/ 3600 h 4116"/>
                <a:gd name="T18" fmla="*/ 1415 w 8021"/>
                <a:gd name="T19" fmla="*/ 3533 h 4116"/>
                <a:gd name="T20" fmla="*/ 1573 w 8021"/>
                <a:gd name="T21" fmla="*/ 3466 h 4116"/>
                <a:gd name="T22" fmla="*/ 1730 w 8021"/>
                <a:gd name="T23" fmla="*/ 3399 h 4116"/>
                <a:gd name="T24" fmla="*/ 1888 w 8021"/>
                <a:gd name="T25" fmla="*/ 3330 h 4116"/>
                <a:gd name="T26" fmla="*/ 2044 w 8021"/>
                <a:gd name="T27" fmla="*/ 3261 h 4116"/>
                <a:gd name="T28" fmla="*/ 2202 w 8021"/>
                <a:gd name="T29" fmla="*/ 3192 h 4116"/>
                <a:gd name="T30" fmla="*/ 2359 w 8021"/>
                <a:gd name="T31" fmla="*/ 3121 h 4116"/>
                <a:gd name="T32" fmla="*/ 2517 w 8021"/>
                <a:gd name="T33" fmla="*/ 3050 h 4116"/>
                <a:gd name="T34" fmla="*/ 2673 w 8021"/>
                <a:gd name="T35" fmla="*/ 2978 h 4116"/>
                <a:gd name="T36" fmla="*/ 2830 w 8021"/>
                <a:gd name="T37" fmla="*/ 2906 h 4116"/>
                <a:gd name="T38" fmla="*/ 2988 w 8021"/>
                <a:gd name="T39" fmla="*/ 2832 h 4116"/>
                <a:gd name="T40" fmla="*/ 3146 w 8021"/>
                <a:gd name="T41" fmla="*/ 2758 h 4116"/>
                <a:gd name="T42" fmla="*/ 3302 w 8021"/>
                <a:gd name="T43" fmla="*/ 2682 h 4116"/>
                <a:gd name="T44" fmla="*/ 3459 w 8021"/>
                <a:gd name="T45" fmla="*/ 2606 h 4116"/>
                <a:gd name="T46" fmla="*/ 3617 w 8021"/>
                <a:gd name="T47" fmla="*/ 2529 h 4116"/>
                <a:gd name="T48" fmla="*/ 3774 w 8021"/>
                <a:gd name="T49" fmla="*/ 2451 h 4116"/>
                <a:gd name="T50" fmla="*/ 3932 w 8021"/>
                <a:gd name="T51" fmla="*/ 2372 h 4116"/>
                <a:gd name="T52" fmla="*/ 4088 w 8021"/>
                <a:gd name="T53" fmla="*/ 2291 h 4116"/>
                <a:gd name="T54" fmla="*/ 4246 w 8021"/>
                <a:gd name="T55" fmla="*/ 2210 h 4116"/>
                <a:gd name="T56" fmla="*/ 4403 w 8021"/>
                <a:gd name="T57" fmla="*/ 2128 h 4116"/>
                <a:gd name="T58" fmla="*/ 4561 w 8021"/>
                <a:gd name="T59" fmla="*/ 2045 h 4116"/>
                <a:gd name="T60" fmla="*/ 4717 w 8021"/>
                <a:gd name="T61" fmla="*/ 1960 h 4116"/>
                <a:gd name="T62" fmla="*/ 4875 w 8021"/>
                <a:gd name="T63" fmla="*/ 1875 h 4116"/>
                <a:gd name="T64" fmla="*/ 5032 w 8021"/>
                <a:gd name="T65" fmla="*/ 1788 h 4116"/>
                <a:gd name="T66" fmla="*/ 5190 w 8021"/>
                <a:gd name="T67" fmla="*/ 1700 h 4116"/>
                <a:gd name="T68" fmla="*/ 5347 w 8021"/>
                <a:gd name="T69" fmla="*/ 1613 h 4116"/>
                <a:gd name="T70" fmla="*/ 5504 w 8021"/>
                <a:gd name="T71" fmla="*/ 1524 h 4116"/>
                <a:gd name="T72" fmla="*/ 5661 w 8021"/>
                <a:gd name="T73" fmla="*/ 1433 h 4116"/>
                <a:gd name="T74" fmla="*/ 5819 w 8021"/>
                <a:gd name="T75" fmla="*/ 1342 h 4116"/>
                <a:gd name="T76" fmla="*/ 5976 w 8021"/>
                <a:gd name="T77" fmla="*/ 1251 h 4116"/>
                <a:gd name="T78" fmla="*/ 6133 w 8021"/>
                <a:gd name="T79" fmla="*/ 1157 h 4116"/>
                <a:gd name="T80" fmla="*/ 6290 w 8021"/>
                <a:gd name="T81" fmla="*/ 1064 h 4116"/>
                <a:gd name="T82" fmla="*/ 6448 w 8021"/>
                <a:gd name="T83" fmla="*/ 971 h 4116"/>
                <a:gd name="T84" fmla="*/ 6605 w 8021"/>
                <a:gd name="T85" fmla="*/ 876 h 4116"/>
                <a:gd name="T86" fmla="*/ 6762 w 8021"/>
                <a:gd name="T87" fmla="*/ 780 h 4116"/>
                <a:gd name="T88" fmla="*/ 6919 w 8021"/>
                <a:gd name="T89" fmla="*/ 684 h 4116"/>
                <a:gd name="T90" fmla="*/ 7077 w 8021"/>
                <a:gd name="T91" fmla="*/ 588 h 4116"/>
                <a:gd name="T92" fmla="*/ 7234 w 8021"/>
                <a:gd name="T93" fmla="*/ 490 h 4116"/>
                <a:gd name="T94" fmla="*/ 7392 w 8021"/>
                <a:gd name="T95" fmla="*/ 394 h 4116"/>
                <a:gd name="T96" fmla="*/ 7548 w 8021"/>
                <a:gd name="T97" fmla="*/ 296 h 4116"/>
                <a:gd name="T98" fmla="*/ 7706 w 8021"/>
                <a:gd name="T99" fmla="*/ 197 h 4116"/>
                <a:gd name="T100" fmla="*/ 7863 w 8021"/>
                <a:gd name="T101" fmla="*/ 99 h 4116"/>
                <a:gd name="T102" fmla="*/ 8021 w 8021"/>
                <a:gd name="T103" fmla="*/ 0 h 4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021" h="4116">
                  <a:moveTo>
                    <a:pt x="0" y="4116"/>
                  </a:moveTo>
                  <a:lnTo>
                    <a:pt x="157" y="4053"/>
                  </a:lnTo>
                  <a:lnTo>
                    <a:pt x="315" y="3989"/>
                  </a:lnTo>
                  <a:lnTo>
                    <a:pt x="472" y="3925"/>
                  </a:lnTo>
                  <a:lnTo>
                    <a:pt x="629" y="3861"/>
                  </a:lnTo>
                  <a:lnTo>
                    <a:pt x="786" y="3797"/>
                  </a:lnTo>
                  <a:lnTo>
                    <a:pt x="944" y="3731"/>
                  </a:lnTo>
                  <a:lnTo>
                    <a:pt x="1101" y="3665"/>
                  </a:lnTo>
                  <a:lnTo>
                    <a:pt x="1258" y="3600"/>
                  </a:lnTo>
                  <a:lnTo>
                    <a:pt x="1415" y="3533"/>
                  </a:lnTo>
                  <a:lnTo>
                    <a:pt x="1573" y="3466"/>
                  </a:lnTo>
                  <a:lnTo>
                    <a:pt x="1730" y="3399"/>
                  </a:lnTo>
                  <a:lnTo>
                    <a:pt x="1888" y="3330"/>
                  </a:lnTo>
                  <a:lnTo>
                    <a:pt x="2044" y="3261"/>
                  </a:lnTo>
                  <a:lnTo>
                    <a:pt x="2202" y="3192"/>
                  </a:lnTo>
                  <a:lnTo>
                    <a:pt x="2359" y="3121"/>
                  </a:lnTo>
                  <a:lnTo>
                    <a:pt x="2517" y="3050"/>
                  </a:lnTo>
                  <a:lnTo>
                    <a:pt x="2673" y="2978"/>
                  </a:lnTo>
                  <a:lnTo>
                    <a:pt x="2830" y="2906"/>
                  </a:lnTo>
                  <a:lnTo>
                    <a:pt x="2988" y="2832"/>
                  </a:lnTo>
                  <a:lnTo>
                    <a:pt x="3146" y="2758"/>
                  </a:lnTo>
                  <a:lnTo>
                    <a:pt x="3302" y="2682"/>
                  </a:lnTo>
                  <a:lnTo>
                    <a:pt x="3459" y="2606"/>
                  </a:lnTo>
                  <a:lnTo>
                    <a:pt x="3617" y="2529"/>
                  </a:lnTo>
                  <a:lnTo>
                    <a:pt x="3774" y="2451"/>
                  </a:lnTo>
                  <a:lnTo>
                    <a:pt x="3932" y="2372"/>
                  </a:lnTo>
                  <a:lnTo>
                    <a:pt x="4088" y="2291"/>
                  </a:lnTo>
                  <a:lnTo>
                    <a:pt x="4246" y="2210"/>
                  </a:lnTo>
                  <a:lnTo>
                    <a:pt x="4403" y="2128"/>
                  </a:lnTo>
                  <a:lnTo>
                    <a:pt x="4561" y="2045"/>
                  </a:lnTo>
                  <a:lnTo>
                    <a:pt x="4717" y="1960"/>
                  </a:lnTo>
                  <a:lnTo>
                    <a:pt x="4875" y="1875"/>
                  </a:lnTo>
                  <a:lnTo>
                    <a:pt x="5032" y="1788"/>
                  </a:lnTo>
                  <a:lnTo>
                    <a:pt x="5190" y="1700"/>
                  </a:lnTo>
                  <a:lnTo>
                    <a:pt x="5347" y="1613"/>
                  </a:lnTo>
                  <a:lnTo>
                    <a:pt x="5504" y="1524"/>
                  </a:lnTo>
                  <a:lnTo>
                    <a:pt x="5661" y="1433"/>
                  </a:lnTo>
                  <a:lnTo>
                    <a:pt x="5819" y="1342"/>
                  </a:lnTo>
                  <a:lnTo>
                    <a:pt x="5976" y="1251"/>
                  </a:lnTo>
                  <a:lnTo>
                    <a:pt x="6133" y="1157"/>
                  </a:lnTo>
                  <a:lnTo>
                    <a:pt x="6290" y="1064"/>
                  </a:lnTo>
                  <a:lnTo>
                    <a:pt x="6448" y="971"/>
                  </a:lnTo>
                  <a:lnTo>
                    <a:pt x="6605" y="876"/>
                  </a:lnTo>
                  <a:lnTo>
                    <a:pt x="6762" y="780"/>
                  </a:lnTo>
                  <a:lnTo>
                    <a:pt x="6919" y="684"/>
                  </a:lnTo>
                  <a:lnTo>
                    <a:pt x="7077" y="588"/>
                  </a:lnTo>
                  <a:lnTo>
                    <a:pt x="7234" y="490"/>
                  </a:lnTo>
                  <a:lnTo>
                    <a:pt x="7392" y="394"/>
                  </a:lnTo>
                  <a:lnTo>
                    <a:pt x="7548" y="296"/>
                  </a:lnTo>
                  <a:lnTo>
                    <a:pt x="7706" y="197"/>
                  </a:lnTo>
                  <a:lnTo>
                    <a:pt x="7863" y="99"/>
                  </a:lnTo>
                  <a:lnTo>
                    <a:pt x="8021" y="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85370" name="Object 69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6551494"/>
                </p:ext>
              </p:extLst>
            </p:nvPr>
          </p:nvGraphicFramePr>
          <p:xfrm>
            <a:off x="92" y="3079"/>
            <a:ext cx="160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52" name="Equation" r:id="rId8" imgW="253800" imgH="444240" progId="Equation.3">
                    <p:embed/>
                  </p:oleObj>
                </mc:Choice>
                <mc:Fallback>
                  <p:oleObj name="Equation" r:id="rId8" imgW="253800" imgH="444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" y="3079"/>
                          <a:ext cx="160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5391" name="Text Box 719"/>
          <p:cNvSpPr txBox="1">
            <a:spLocks noChangeArrowheads="1"/>
          </p:cNvSpPr>
          <p:nvPr/>
        </p:nvSpPr>
        <p:spPr bwMode="auto">
          <a:xfrm>
            <a:off x="233363" y="4027488"/>
            <a:ext cx="446405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3675" indent="-193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 b="1"/>
              <a:t>Solution</a:t>
            </a:r>
          </a:p>
          <a:p>
            <a:pPr>
              <a:spcBef>
                <a:spcPct val="50000"/>
              </a:spcBef>
            </a:pPr>
            <a:r>
              <a:rPr lang="en-GB" sz="1600" b="1"/>
              <a:t> </a:t>
            </a:r>
            <a:endParaRPr lang="en-GB" sz="1600" b="1">
              <a:solidFill>
                <a:srgbClr val="CC3300"/>
              </a:solidFill>
              <a:sym typeface="Symbol" pitchFamily="18" charset="2"/>
            </a:endParaRPr>
          </a:p>
        </p:txBody>
      </p:sp>
      <p:graphicFrame>
        <p:nvGraphicFramePr>
          <p:cNvPr id="285392" name="Object 7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769350"/>
              </p:ext>
            </p:extLst>
          </p:nvPr>
        </p:nvGraphicFramePr>
        <p:xfrm>
          <a:off x="1060450" y="4398963"/>
          <a:ext cx="3051274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3" name="Equation" r:id="rId10" imgW="2552400" imgH="1625400" progId="Equation.3">
                  <p:embed/>
                </p:oleObj>
              </mc:Choice>
              <mc:Fallback>
                <p:oleObj name="Equation" r:id="rId10" imgW="255240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4398963"/>
                        <a:ext cx="3051274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" name="Line 8"/>
          <p:cNvSpPr>
            <a:spLocks noChangeShapeType="1"/>
          </p:cNvSpPr>
          <p:nvPr/>
        </p:nvSpPr>
        <p:spPr bwMode="auto">
          <a:xfrm>
            <a:off x="3252788" y="1905000"/>
            <a:ext cx="0" cy="576263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" name="Arc 9"/>
          <p:cNvSpPr>
            <a:spLocks/>
          </p:cNvSpPr>
          <p:nvPr/>
        </p:nvSpPr>
        <p:spPr bwMode="auto">
          <a:xfrm>
            <a:off x="493713" y="1273175"/>
            <a:ext cx="3025775" cy="1908175"/>
          </a:xfrm>
          <a:custGeom>
            <a:avLst/>
            <a:gdLst>
              <a:gd name="G0" fmla="+- 202 0 0"/>
              <a:gd name="G1" fmla="+- 21600 0 0"/>
              <a:gd name="G2" fmla="+- 21600 0 0"/>
              <a:gd name="T0" fmla="*/ 202 w 21802"/>
              <a:gd name="T1" fmla="*/ 0 h 43200"/>
              <a:gd name="T2" fmla="*/ 0 w 21802"/>
              <a:gd name="T3" fmla="*/ 43199 h 43200"/>
              <a:gd name="T4" fmla="*/ 202 w 2180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02" h="43200" fill="none" extrusionOk="0">
                <a:moveTo>
                  <a:pt x="201" y="0"/>
                </a:moveTo>
                <a:cubicBezTo>
                  <a:pt x="12131" y="0"/>
                  <a:pt x="21802" y="9670"/>
                  <a:pt x="21802" y="21600"/>
                </a:cubicBezTo>
                <a:cubicBezTo>
                  <a:pt x="21802" y="33529"/>
                  <a:pt x="12131" y="43200"/>
                  <a:pt x="202" y="43200"/>
                </a:cubicBezTo>
                <a:cubicBezTo>
                  <a:pt x="134" y="43200"/>
                  <a:pt x="67" y="43199"/>
                  <a:pt x="-1" y="43199"/>
                </a:cubicBezTo>
              </a:path>
              <a:path w="21802" h="43200" stroke="0" extrusionOk="0">
                <a:moveTo>
                  <a:pt x="201" y="0"/>
                </a:moveTo>
                <a:cubicBezTo>
                  <a:pt x="12131" y="0"/>
                  <a:pt x="21802" y="9670"/>
                  <a:pt x="21802" y="21600"/>
                </a:cubicBezTo>
                <a:cubicBezTo>
                  <a:pt x="21802" y="33529"/>
                  <a:pt x="12131" y="43200"/>
                  <a:pt x="202" y="43200"/>
                </a:cubicBezTo>
                <a:cubicBezTo>
                  <a:pt x="134" y="43200"/>
                  <a:pt x="67" y="43199"/>
                  <a:pt x="-1" y="43199"/>
                </a:cubicBezTo>
                <a:lnTo>
                  <a:pt x="202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" name="Arc 10"/>
          <p:cNvSpPr>
            <a:spLocks/>
          </p:cNvSpPr>
          <p:nvPr/>
        </p:nvSpPr>
        <p:spPr bwMode="auto">
          <a:xfrm>
            <a:off x="523876" y="1004888"/>
            <a:ext cx="3105150" cy="2449513"/>
          </a:xfrm>
          <a:custGeom>
            <a:avLst/>
            <a:gdLst>
              <a:gd name="G0" fmla="+- 773 0 0"/>
              <a:gd name="G1" fmla="+- 21600 0 0"/>
              <a:gd name="G2" fmla="+- 21600 0 0"/>
              <a:gd name="T0" fmla="*/ 15 w 22373"/>
              <a:gd name="T1" fmla="*/ 13 h 43200"/>
              <a:gd name="T2" fmla="*/ 0 w 22373"/>
              <a:gd name="T3" fmla="*/ 43186 h 43200"/>
              <a:gd name="T4" fmla="*/ 773 w 2237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73" h="43200" fill="none" extrusionOk="0">
                <a:moveTo>
                  <a:pt x="15" y="13"/>
                </a:moveTo>
                <a:cubicBezTo>
                  <a:pt x="267" y="4"/>
                  <a:pt x="520" y="-1"/>
                  <a:pt x="773" y="0"/>
                </a:cubicBezTo>
                <a:cubicBezTo>
                  <a:pt x="12702" y="0"/>
                  <a:pt x="22373" y="9670"/>
                  <a:pt x="22373" y="21600"/>
                </a:cubicBezTo>
                <a:cubicBezTo>
                  <a:pt x="22373" y="33529"/>
                  <a:pt x="12702" y="43200"/>
                  <a:pt x="773" y="43200"/>
                </a:cubicBezTo>
                <a:cubicBezTo>
                  <a:pt x="515" y="43200"/>
                  <a:pt x="257" y="43195"/>
                  <a:pt x="-1" y="43186"/>
                </a:cubicBezTo>
              </a:path>
              <a:path w="22373" h="43200" stroke="0" extrusionOk="0">
                <a:moveTo>
                  <a:pt x="15" y="13"/>
                </a:moveTo>
                <a:cubicBezTo>
                  <a:pt x="267" y="4"/>
                  <a:pt x="520" y="-1"/>
                  <a:pt x="773" y="0"/>
                </a:cubicBezTo>
                <a:cubicBezTo>
                  <a:pt x="12702" y="0"/>
                  <a:pt x="22373" y="9670"/>
                  <a:pt x="22373" y="21600"/>
                </a:cubicBezTo>
                <a:cubicBezTo>
                  <a:pt x="22373" y="33529"/>
                  <a:pt x="12702" y="43200"/>
                  <a:pt x="773" y="43200"/>
                </a:cubicBezTo>
                <a:cubicBezTo>
                  <a:pt x="515" y="43200"/>
                  <a:pt x="257" y="43195"/>
                  <a:pt x="-1" y="43186"/>
                </a:cubicBezTo>
                <a:lnTo>
                  <a:pt x="773" y="21600"/>
                </a:lnTo>
                <a:close/>
              </a:path>
            </a:pathLst>
          </a:custGeom>
          <a:noFill/>
          <a:ln w="190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" name="Oval 11"/>
          <p:cNvSpPr>
            <a:spLocks noChangeArrowheads="1"/>
          </p:cNvSpPr>
          <p:nvPr/>
        </p:nvSpPr>
        <p:spPr bwMode="auto">
          <a:xfrm>
            <a:off x="3290888" y="2039938"/>
            <a:ext cx="141288" cy="330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" name="Text Box 14"/>
          <p:cNvSpPr txBox="1">
            <a:spLocks noChangeArrowheads="1"/>
          </p:cNvSpPr>
          <p:nvPr/>
        </p:nvSpPr>
        <p:spPr bwMode="auto">
          <a:xfrm>
            <a:off x="1763713" y="2035175"/>
            <a:ext cx="1462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jet:  </a:t>
            </a:r>
            <a:r>
              <a:rPr lang="en-GB" sz="1400" b="1" i="1" dirty="0"/>
              <a:t>Q, </a:t>
            </a:r>
            <a:r>
              <a:rPr lang="en-GB" sz="1400" b="1" i="1" dirty="0" err="1">
                <a:latin typeface="Symbol" pitchFamily="18" charset="2"/>
              </a:rPr>
              <a:t>r</a:t>
            </a:r>
            <a:r>
              <a:rPr lang="en-GB" sz="1400" b="1" baseline="-25000" dirty="0" err="1"/>
              <a:t>j</a:t>
            </a:r>
            <a:r>
              <a:rPr lang="en-GB" sz="1400" b="1" dirty="0"/>
              <a:t>, </a:t>
            </a:r>
            <a:r>
              <a:rPr lang="en-GB" sz="1400" b="1" i="1" dirty="0" err="1"/>
              <a:t>v</a:t>
            </a:r>
            <a:r>
              <a:rPr lang="en-GB" sz="1400" b="1" baseline="-25000" dirty="0" err="1"/>
              <a:t>j</a:t>
            </a:r>
            <a:endParaRPr lang="en-GB" sz="1400" b="1" baseline="-25000" dirty="0"/>
          </a:p>
        </p:txBody>
      </p:sp>
      <p:sp>
        <p:nvSpPr>
          <p:cNvPr id="328" name="Text Box 15"/>
          <p:cNvSpPr txBox="1">
            <a:spLocks noChangeArrowheads="1"/>
          </p:cNvSpPr>
          <p:nvPr/>
        </p:nvSpPr>
        <p:spPr bwMode="auto">
          <a:xfrm>
            <a:off x="249238" y="1317625"/>
            <a:ext cx="2065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/>
              <a:t>cocoon:  </a:t>
            </a:r>
            <a:r>
              <a:rPr lang="en-GB" sz="1400" b="1" i="1"/>
              <a:t>p</a:t>
            </a:r>
            <a:r>
              <a:rPr lang="en-GB" sz="1400" b="1" baseline="-25000"/>
              <a:t>c</a:t>
            </a:r>
            <a:r>
              <a:rPr lang="en-GB" sz="1400" b="1"/>
              <a:t>, </a:t>
            </a:r>
            <a:r>
              <a:rPr lang="en-GB" sz="1400" b="1" i="1">
                <a:latin typeface="Symbol" pitchFamily="18" charset="2"/>
              </a:rPr>
              <a:t>r</a:t>
            </a:r>
            <a:r>
              <a:rPr lang="en-GB" sz="1400" b="1" baseline="-25000"/>
              <a:t>c</a:t>
            </a:r>
          </a:p>
        </p:txBody>
      </p:sp>
      <p:sp>
        <p:nvSpPr>
          <p:cNvPr id="329" name="Line 18"/>
          <p:cNvSpPr>
            <a:spLocks noChangeShapeType="1"/>
          </p:cNvSpPr>
          <p:nvPr/>
        </p:nvSpPr>
        <p:spPr bwMode="auto">
          <a:xfrm flipV="1">
            <a:off x="2733676" y="2227263"/>
            <a:ext cx="647700" cy="1192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0" name="Text Box 19"/>
          <p:cNvSpPr txBox="1">
            <a:spLocks noChangeArrowheads="1"/>
          </p:cNvSpPr>
          <p:nvPr/>
        </p:nvSpPr>
        <p:spPr bwMode="auto">
          <a:xfrm>
            <a:off x="1281907" y="3449638"/>
            <a:ext cx="29225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dirty="0"/>
              <a:t>hotspot:  </a:t>
            </a:r>
            <a:r>
              <a:rPr lang="en-GB" sz="1600" b="0" i="1" dirty="0" err="1"/>
              <a:t>p</a:t>
            </a:r>
            <a:r>
              <a:rPr lang="en-GB" sz="1600" b="0" baseline="-25000" dirty="0" err="1"/>
              <a:t>h</a:t>
            </a:r>
            <a:r>
              <a:rPr lang="en-GB" sz="1600" b="0" dirty="0"/>
              <a:t>, </a:t>
            </a:r>
            <a:r>
              <a:rPr lang="en-GB" sz="1600" b="0" i="1" dirty="0" err="1"/>
              <a:t>v</a:t>
            </a:r>
            <a:r>
              <a:rPr lang="en-GB" sz="1600" b="0" baseline="-25000" dirty="0" err="1"/>
              <a:t>h</a:t>
            </a:r>
            <a:r>
              <a:rPr lang="en-GB" sz="1600" b="0" dirty="0"/>
              <a:t>, </a:t>
            </a:r>
            <a:r>
              <a:rPr lang="en-GB" sz="1600" b="0" i="1" dirty="0" err="1"/>
              <a:t>V</a:t>
            </a:r>
            <a:r>
              <a:rPr lang="en-GB" sz="1600" b="0" baseline="-25000" dirty="0" err="1"/>
              <a:t>h</a:t>
            </a:r>
            <a:r>
              <a:rPr lang="en-GB" sz="1600" b="0" dirty="0"/>
              <a:t> ~ </a:t>
            </a:r>
            <a:r>
              <a:rPr lang="en-GB" sz="1600" b="0" dirty="0">
                <a:latin typeface="Symbol" pitchFamily="18" charset="2"/>
              </a:rPr>
              <a:t>W</a:t>
            </a:r>
            <a:r>
              <a:rPr lang="en-GB" sz="1600" b="0" baseline="30000" dirty="0"/>
              <a:t>3/2</a:t>
            </a:r>
            <a:r>
              <a:rPr lang="en-GB" sz="1600" b="0" dirty="0"/>
              <a:t> </a:t>
            </a:r>
            <a:r>
              <a:rPr lang="en-GB" sz="1600" b="0" i="1" dirty="0" smtClean="0"/>
              <a:t>D</a:t>
            </a:r>
            <a:r>
              <a:rPr lang="en-GB" sz="1600" b="0" baseline="30000" dirty="0" smtClean="0"/>
              <a:t>2</a:t>
            </a:r>
            <a:r>
              <a:rPr lang="en-GB" sz="1600" b="0" i="1" dirty="0" smtClean="0"/>
              <a:t>L</a:t>
            </a:r>
            <a:r>
              <a:rPr lang="en-GB" sz="1600" b="0" baseline="-25000" dirty="0" smtClean="0"/>
              <a:t>1</a:t>
            </a:r>
            <a:endParaRPr lang="en-GB" sz="1600" b="0" baseline="-25000" dirty="0"/>
          </a:p>
        </p:txBody>
      </p:sp>
      <p:sp>
        <p:nvSpPr>
          <p:cNvPr id="331" name="Text Box 20"/>
          <p:cNvSpPr txBox="1">
            <a:spLocks noChangeArrowheads="1"/>
          </p:cNvSpPr>
          <p:nvPr/>
        </p:nvSpPr>
        <p:spPr bwMode="auto">
          <a:xfrm>
            <a:off x="1912938" y="819150"/>
            <a:ext cx="299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0"/>
              <a:t>atmosphere: </a:t>
            </a:r>
            <a:r>
              <a:rPr lang="en-GB" sz="1400" b="0" i="1">
                <a:latin typeface="Symbol" pitchFamily="18" charset="2"/>
              </a:rPr>
              <a:t>r</a:t>
            </a:r>
            <a:r>
              <a:rPr lang="en-GB" sz="1400" b="0" baseline="-25000"/>
              <a:t>x</a:t>
            </a:r>
            <a:r>
              <a:rPr lang="en-GB" sz="1400" b="0" i="1"/>
              <a:t>=</a:t>
            </a:r>
            <a:r>
              <a:rPr lang="en-GB" sz="1400" b="0" i="1">
                <a:latin typeface="Symbol" pitchFamily="18" charset="2"/>
              </a:rPr>
              <a:t>r</a:t>
            </a:r>
            <a:r>
              <a:rPr lang="en-GB" sz="1400" b="0" baseline="-25000"/>
              <a:t>0</a:t>
            </a:r>
            <a:endParaRPr lang="en-GB" sz="1400" b="0" baseline="30000">
              <a:latin typeface="Symbol" pitchFamily="18" charset="2"/>
            </a:endParaRPr>
          </a:p>
        </p:txBody>
      </p:sp>
      <p:sp>
        <p:nvSpPr>
          <p:cNvPr id="332" name="Line 21"/>
          <p:cNvSpPr>
            <a:spLocks noChangeShapeType="1"/>
          </p:cNvSpPr>
          <p:nvPr/>
        </p:nvSpPr>
        <p:spPr bwMode="auto">
          <a:xfrm>
            <a:off x="268288" y="1824038"/>
            <a:ext cx="3170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3" name="Text Box 22"/>
          <p:cNvSpPr txBox="1">
            <a:spLocks noChangeArrowheads="1"/>
          </p:cNvSpPr>
          <p:nvPr/>
        </p:nvSpPr>
        <p:spPr bwMode="auto">
          <a:xfrm>
            <a:off x="952501" y="1490663"/>
            <a:ext cx="2065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 i="1" dirty="0" smtClean="0"/>
              <a:t>D</a:t>
            </a:r>
            <a:endParaRPr lang="en-GB" sz="1400" b="1" baseline="-25000" dirty="0"/>
          </a:p>
        </p:txBody>
      </p:sp>
      <p:sp>
        <p:nvSpPr>
          <p:cNvPr id="334" name="Line 26"/>
          <p:cNvSpPr>
            <a:spLocks noChangeShapeType="1"/>
          </p:cNvSpPr>
          <p:nvPr/>
        </p:nvSpPr>
        <p:spPr bwMode="auto">
          <a:xfrm flipV="1">
            <a:off x="315913" y="1916113"/>
            <a:ext cx="2919413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5" name="Line 27"/>
          <p:cNvSpPr>
            <a:spLocks noChangeShapeType="1"/>
          </p:cNvSpPr>
          <p:nvPr/>
        </p:nvSpPr>
        <p:spPr bwMode="auto">
          <a:xfrm flipH="1" flipV="1">
            <a:off x="306388" y="2198688"/>
            <a:ext cx="2919413" cy="290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6" name="Line 28"/>
          <p:cNvSpPr>
            <a:spLocks noChangeShapeType="1"/>
          </p:cNvSpPr>
          <p:nvPr/>
        </p:nvSpPr>
        <p:spPr bwMode="auto">
          <a:xfrm>
            <a:off x="1590676" y="2189163"/>
            <a:ext cx="0" cy="906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" name="Text Box 29"/>
          <p:cNvSpPr txBox="1">
            <a:spLocks noChangeArrowheads="1"/>
          </p:cNvSpPr>
          <p:nvPr/>
        </p:nvSpPr>
        <p:spPr bwMode="auto">
          <a:xfrm>
            <a:off x="1577976" y="2540000"/>
            <a:ext cx="395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i="1"/>
              <a:t>r</a:t>
            </a:r>
            <a:endParaRPr lang="en-GB" sz="1400" b="1" i="1" baseline="-25000"/>
          </a:p>
        </p:txBody>
      </p:sp>
      <p:sp>
        <p:nvSpPr>
          <p:cNvPr id="338" name="Line 30"/>
          <p:cNvSpPr>
            <a:spLocks noChangeShapeType="1"/>
          </p:cNvSpPr>
          <p:nvPr/>
        </p:nvSpPr>
        <p:spPr bwMode="auto">
          <a:xfrm rot="16200000">
            <a:off x="942976" y="1843088"/>
            <a:ext cx="0" cy="1231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9" name="Text Box 31"/>
          <p:cNvSpPr txBox="1">
            <a:spLocks noChangeArrowheads="1"/>
          </p:cNvSpPr>
          <p:nvPr/>
        </p:nvSpPr>
        <p:spPr bwMode="auto">
          <a:xfrm>
            <a:off x="725488" y="2425700"/>
            <a:ext cx="395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i="1"/>
              <a:t>x</a:t>
            </a:r>
            <a:endParaRPr lang="en-GB" sz="1400" b="1" i="1" baseline="-25000"/>
          </a:p>
        </p:txBody>
      </p:sp>
      <p:graphicFrame>
        <p:nvGraphicFramePr>
          <p:cNvPr id="340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599716"/>
              </p:ext>
            </p:extLst>
          </p:nvPr>
        </p:nvGraphicFramePr>
        <p:xfrm>
          <a:off x="268288" y="3683000"/>
          <a:ext cx="876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4" name="Equation" r:id="rId12" imgW="876240" imgH="342720" progId="Equation.3">
                  <p:embed/>
                </p:oleObj>
              </mc:Choice>
              <mc:Fallback>
                <p:oleObj name="Equation" r:id="rId12" imgW="8762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683000"/>
                        <a:ext cx="876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981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extBox 342"/>
          <p:cNvSpPr txBox="1"/>
          <p:nvPr/>
        </p:nvSpPr>
        <p:spPr>
          <a:xfrm>
            <a:off x="4767852" y="1088509"/>
            <a:ext cx="45082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1800" dirty="0" smtClean="0"/>
              <a:t>Sideways ram pressure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1800" baseline="-25000" dirty="0"/>
          </a:p>
          <a:p>
            <a:pPr marL="342900" indent="-342900">
              <a:buFont typeface="Arial" pitchFamily="34" charset="0"/>
              <a:buChar char="•"/>
            </a:pPr>
            <a:endParaRPr lang="en-GB" sz="1800" baseline="-2500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1800" baseline="-25000" dirty="0"/>
          </a:p>
          <a:p>
            <a:pPr marL="342900" indent="-342900">
              <a:buFont typeface="Arial" pitchFamily="34" charset="0"/>
              <a:buChar char="•"/>
            </a:pPr>
            <a:endParaRPr lang="en-GB" sz="1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1800" dirty="0" smtClean="0"/>
              <a:t>Cocoon pressure</a:t>
            </a:r>
          </a:p>
          <a:p>
            <a:endParaRPr lang="en-GB" sz="1800" dirty="0"/>
          </a:p>
          <a:p>
            <a:endParaRPr lang="en-GB" sz="1800" dirty="0" smtClean="0"/>
          </a:p>
          <a:p>
            <a:endParaRPr lang="en-GB" sz="1800" dirty="0"/>
          </a:p>
          <a:p>
            <a:pPr marL="285750" indent="-285750">
              <a:buFont typeface="Arial" pitchFamily="34" charset="0"/>
              <a:buChar char="•"/>
            </a:pPr>
            <a:endParaRPr lang="en-GB" sz="1800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800" dirty="0" smtClean="0"/>
              <a:t>At some point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800" dirty="0"/>
          </a:p>
        </p:txBody>
      </p:sp>
      <p:sp>
        <p:nvSpPr>
          <p:cNvPr id="284674" name="Text Box 2"/>
          <p:cNvSpPr txBox="1">
            <a:spLocks noChangeArrowheads="1"/>
          </p:cNvSpPr>
          <p:nvPr/>
        </p:nvSpPr>
        <p:spPr bwMode="auto">
          <a:xfrm>
            <a:off x="0" y="32702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2424113" algn="l"/>
              </a:tabLst>
              <a:defRPr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dirty="0"/>
              <a:t>Dynamical Model: </a:t>
            </a:r>
            <a:r>
              <a:rPr lang="en-GB" dirty="0" err="1" smtClean="0"/>
              <a:t>Recollimation</a:t>
            </a:r>
            <a:endParaRPr lang="en-GB" dirty="0"/>
          </a:p>
        </p:txBody>
      </p:sp>
      <p:sp>
        <p:nvSpPr>
          <p:cNvPr id="285391" name="Text Box 719"/>
          <p:cNvSpPr txBox="1">
            <a:spLocks noChangeArrowheads="1"/>
          </p:cNvSpPr>
          <p:nvPr/>
        </p:nvSpPr>
        <p:spPr bwMode="auto">
          <a:xfrm>
            <a:off x="233363" y="4027488"/>
            <a:ext cx="446405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3675" indent="-193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600" b="1" i="1" dirty="0"/>
              <a:t>S</a:t>
            </a:r>
            <a:r>
              <a:rPr lang="en-GB" sz="1600" b="1" dirty="0"/>
              <a:t>olution</a:t>
            </a:r>
          </a:p>
          <a:p>
            <a:pPr>
              <a:spcBef>
                <a:spcPct val="50000"/>
              </a:spcBef>
            </a:pPr>
            <a:r>
              <a:rPr lang="en-GB" sz="1600" b="1" dirty="0"/>
              <a:t> </a:t>
            </a:r>
            <a:endParaRPr lang="en-GB" sz="1600" b="1" dirty="0">
              <a:solidFill>
                <a:srgbClr val="CC3300"/>
              </a:solidFill>
              <a:sym typeface="Symbol" pitchFamily="18" charset="2"/>
            </a:endParaRPr>
          </a:p>
        </p:txBody>
      </p:sp>
      <p:graphicFrame>
        <p:nvGraphicFramePr>
          <p:cNvPr id="285392" name="Object 7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588360"/>
              </p:ext>
            </p:extLst>
          </p:nvPr>
        </p:nvGraphicFramePr>
        <p:xfrm>
          <a:off x="5339152" y="2607398"/>
          <a:ext cx="3051175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29" name="Equation" r:id="rId4" imgW="2552400" imgH="1295280" progId="Equation.3">
                  <p:embed/>
                </p:oleObj>
              </mc:Choice>
              <mc:Fallback>
                <p:oleObj name="Equation" r:id="rId4" imgW="255240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9152" y="2607398"/>
                        <a:ext cx="3051175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" name="Line 8"/>
          <p:cNvSpPr>
            <a:spLocks noChangeShapeType="1"/>
          </p:cNvSpPr>
          <p:nvPr/>
        </p:nvSpPr>
        <p:spPr bwMode="auto">
          <a:xfrm>
            <a:off x="4477739" y="2469448"/>
            <a:ext cx="0" cy="288132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4" name="Arc 9"/>
          <p:cNvSpPr>
            <a:spLocks/>
          </p:cNvSpPr>
          <p:nvPr/>
        </p:nvSpPr>
        <p:spPr bwMode="auto">
          <a:xfrm>
            <a:off x="493713" y="1273175"/>
            <a:ext cx="4274139" cy="2695443"/>
          </a:xfrm>
          <a:custGeom>
            <a:avLst/>
            <a:gdLst>
              <a:gd name="G0" fmla="+- 202 0 0"/>
              <a:gd name="G1" fmla="+- 21600 0 0"/>
              <a:gd name="G2" fmla="+- 21600 0 0"/>
              <a:gd name="T0" fmla="*/ 202 w 21802"/>
              <a:gd name="T1" fmla="*/ 0 h 43200"/>
              <a:gd name="T2" fmla="*/ 0 w 21802"/>
              <a:gd name="T3" fmla="*/ 43199 h 43200"/>
              <a:gd name="T4" fmla="*/ 202 w 2180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02" h="43200" fill="none" extrusionOk="0">
                <a:moveTo>
                  <a:pt x="201" y="0"/>
                </a:moveTo>
                <a:cubicBezTo>
                  <a:pt x="12131" y="0"/>
                  <a:pt x="21802" y="9670"/>
                  <a:pt x="21802" y="21600"/>
                </a:cubicBezTo>
                <a:cubicBezTo>
                  <a:pt x="21802" y="33529"/>
                  <a:pt x="12131" y="43200"/>
                  <a:pt x="202" y="43200"/>
                </a:cubicBezTo>
                <a:cubicBezTo>
                  <a:pt x="134" y="43200"/>
                  <a:pt x="67" y="43199"/>
                  <a:pt x="-1" y="43199"/>
                </a:cubicBezTo>
              </a:path>
              <a:path w="21802" h="43200" stroke="0" extrusionOk="0">
                <a:moveTo>
                  <a:pt x="201" y="0"/>
                </a:moveTo>
                <a:cubicBezTo>
                  <a:pt x="12131" y="0"/>
                  <a:pt x="21802" y="9670"/>
                  <a:pt x="21802" y="21600"/>
                </a:cubicBezTo>
                <a:cubicBezTo>
                  <a:pt x="21802" y="33529"/>
                  <a:pt x="12131" y="43200"/>
                  <a:pt x="202" y="43200"/>
                </a:cubicBezTo>
                <a:cubicBezTo>
                  <a:pt x="134" y="43200"/>
                  <a:pt x="67" y="43199"/>
                  <a:pt x="-1" y="43199"/>
                </a:cubicBezTo>
                <a:lnTo>
                  <a:pt x="202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" name="Arc 10"/>
          <p:cNvSpPr>
            <a:spLocks/>
          </p:cNvSpPr>
          <p:nvPr/>
        </p:nvSpPr>
        <p:spPr bwMode="auto">
          <a:xfrm>
            <a:off x="523876" y="927254"/>
            <a:ext cx="4386262" cy="3460125"/>
          </a:xfrm>
          <a:custGeom>
            <a:avLst/>
            <a:gdLst>
              <a:gd name="G0" fmla="+- 773 0 0"/>
              <a:gd name="G1" fmla="+- 21600 0 0"/>
              <a:gd name="G2" fmla="+- 21600 0 0"/>
              <a:gd name="T0" fmla="*/ 15 w 22373"/>
              <a:gd name="T1" fmla="*/ 13 h 43200"/>
              <a:gd name="T2" fmla="*/ 0 w 22373"/>
              <a:gd name="T3" fmla="*/ 43186 h 43200"/>
              <a:gd name="T4" fmla="*/ 773 w 2237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73" h="43200" fill="none" extrusionOk="0">
                <a:moveTo>
                  <a:pt x="15" y="13"/>
                </a:moveTo>
                <a:cubicBezTo>
                  <a:pt x="267" y="4"/>
                  <a:pt x="520" y="-1"/>
                  <a:pt x="773" y="0"/>
                </a:cubicBezTo>
                <a:cubicBezTo>
                  <a:pt x="12702" y="0"/>
                  <a:pt x="22373" y="9670"/>
                  <a:pt x="22373" y="21600"/>
                </a:cubicBezTo>
                <a:cubicBezTo>
                  <a:pt x="22373" y="33529"/>
                  <a:pt x="12702" y="43200"/>
                  <a:pt x="773" y="43200"/>
                </a:cubicBezTo>
                <a:cubicBezTo>
                  <a:pt x="515" y="43200"/>
                  <a:pt x="257" y="43195"/>
                  <a:pt x="-1" y="43186"/>
                </a:cubicBezTo>
              </a:path>
              <a:path w="22373" h="43200" stroke="0" extrusionOk="0">
                <a:moveTo>
                  <a:pt x="15" y="13"/>
                </a:moveTo>
                <a:cubicBezTo>
                  <a:pt x="267" y="4"/>
                  <a:pt x="520" y="-1"/>
                  <a:pt x="773" y="0"/>
                </a:cubicBezTo>
                <a:cubicBezTo>
                  <a:pt x="12702" y="0"/>
                  <a:pt x="22373" y="9670"/>
                  <a:pt x="22373" y="21600"/>
                </a:cubicBezTo>
                <a:cubicBezTo>
                  <a:pt x="22373" y="33529"/>
                  <a:pt x="12702" y="43200"/>
                  <a:pt x="773" y="43200"/>
                </a:cubicBezTo>
                <a:cubicBezTo>
                  <a:pt x="515" y="43200"/>
                  <a:pt x="257" y="43195"/>
                  <a:pt x="-1" y="43186"/>
                </a:cubicBezTo>
                <a:lnTo>
                  <a:pt x="773" y="21600"/>
                </a:lnTo>
                <a:close/>
              </a:path>
            </a:pathLst>
          </a:custGeom>
          <a:noFill/>
          <a:ln w="190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" name="Text Box 14"/>
          <p:cNvSpPr txBox="1">
            <a:spLocks noChangeArrowheads="1"/>
          </p:cNvSpPr>
          <p:nvPr/>
        </p:nvSpPr>
        <p:spPr bwMode="auto">
          <a:xfrm>
            <a:off x="1763713" y="2035175"/>
            <a:ext cx="1462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jet:  </a:t>
            </a:r>
            <a:r>
              <a:rPr lang="en-GB" sz="1400" b="1" i="1" dirty="0"/>
              <a:t>Q, </a:t>
            </a:r>
            <a:r>
              <a:rPr lang="en-GB" sz="1400" b="1" i="1" dirty="0" err="1">
                <a:latin typeface="Symbol" pitchFamily="18" charset="2"/>
              </a:rPr>
              <a:t>r</a:t>
            </a:r>
            <a:r>
              <a:rPr lang="en-GB" sz="1400" b="1" baseline="-25000" dirty="0" err="1"/>
              <a:t>j</a:t>
            </a:r>
            <a:r>
              <a:rPr lang="en-GB" sz="1400" b="1" dirty="0"/>
              <a:t>, </a:t>
            </a:r>
            <a:r>
              <a:rPr lang="en-GB" sz="1400" b="1" i="1" dirty="0" err="1"/>
              <a:t>v</a:t>
            </a:r>
            <a:r>
              <a:rPr lang="en-GB" sz="1400" b="1" baseline="-25000" dirty="0" err="1"/>
              <a:t>j</a:t>
            </a:r>
            <a:endParaRPr lang="en-GB" sz="1400" b="1" baseline="-25000" dirty="0"/>
          </a:p>
        </p:txBody>
      </p:sp>
      <p:sp>
        <p:nvSpPr>
          <p:cNvPr id="328" name="Text Box 15"/>
          <p:cNvSpPr txBox="1">
            <a:spLocks noChangeArrowheads="1"/>
          </p:cNvSpPr>
          <p:nvPr/>
        </p:nvSpPr>
        <p:spPr bwMode="auto">
          <a:xfrm>
            <a:off x="238276" y="3267076"/>
            <a:ext cx="2065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0" dirty="0"/>
              <a:t>cocoon:  </a:t>
            </a:r>
            <a:r>
              <a:rPr lang="en-GB" sz="1400" b="0" i="1" dirty="0"/>
              <a:t>p</a:t>
            </a:r>
            <a:r>
              <a:rPr lang="en-GB" sz="1400" b="0" baseline="-25000" dirty="0"/>
              <a:t>c</a:t>
            </a:r>
            <a:r>
              <a:rPr lang="en-GB" sz="1400" b="0" dirty="0"/>
              <a:t>, </a:t>
            </a:r>
            <a:r>
              <a:rPr lang="en-GB" sz="1400" b="0" i="1" dirty="0" err="1">
                <a:latin typeface="Symbol" pitchFamily="18" charset="2"/>
              </a:rPr>
              <a:t>r</a:t>
            </a:r>
            <a:r>
              <a:rPr lang="en-GB" sz="1400" b="0" baseline="-25000" dirty="0" err="1"/>
              <a:t>c</a:t>
            </a:r>
            <a:endParaRPr lang="en-GB" sz="1400" b="0" baseline="-25000" dirty="0"/>
          </a:p>
        </p:txBody>
      </p:sp>
      <p:sp>
        <p:nvSpPr>
          <p:cNvPr id="332" name="Line 21"/>
          <p:cNvSpPr>
            <a:spLocks noChangeShapeType="1"/>
          </p:cNvSpPr>
          <p:nvPr/>
        </p:nvSpPr>
        <p:spPr bwMode="auto">
          <a:xfrm>
            <a:off x="268288" y="1824038"/>
            <a:ext cx="44995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3" name="Text Box 22"/>
          <p:cNvSpPr txBox="1">
            <a:spLocks noChangeArrowheads="1"/>
          </p:cNvSpPr>
          <p:nvPr/>
        </p:nvSpPr>
        <p:spPr bwMode="auto">
          <a:xfrm>
            <a:off x="952501" y="1490663"/>
            <a:ext cx="2065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 i="1" dirty="0" smtClean="0"/>
              <a:t>D</a:t>
            </a:r>
            <a:endParaRPr lang="en-GB" sz="1400" b="1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311127" y="2484212"/>
            <a:ext cx="1457325" cy="273367"/>
            <a:chOff x="306388" y="1916113"/>
            <a:chExt cx="2928938" cy="573088"/>
          </a:xfrm>
        </p:grpSpPr>
        <p:sp>
          <p:nvSpPr>
            <p:cNvPr id="334" name="Line 26"/>
            <p:cNvSpPr>
              <a:spLocks noChangeShapeType="1"/>
            </p:cNvSpPr>
            <p:nvPr/>
          </p:nvSpPr>
          <p:spPr bwMode="auto">
            <a:xfrm flipV="1">
              <a:off x="315913" y="1916113"/>
              <a:ext cx="2919413" cy="2825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5" name="Line 27"/>
            <p:cNvSpPr>
              <a:spLocks noChangeShapeType="1"/>
            </p:cNvSpPr>
            <p:nvPr/>
          </p:nvSpPr>
          <p:spPr bwMode="auto">
            <a:xfrm flipH="1" flipV="1">
              <a:off x="306388" y="2198688"/>
              <a:ext cx="2919413" cy="2905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4" name="Straight Connector 3"/>
          <p:cNvCxnSpPr>
            <a:stCxn id="334" idx="1"/>
          </p:cNvCxnSpPr>
          <p:nvPr/>
        </p:nvCxnSpPr>
        <p:spPr>
          <a:xfrm>
            <a:off x="1768452" y="2484212"/>
            <a:ext cx="264827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1768452" y="2757579"/>
            <a:ext cx="264827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Oval 11"/>
          <p:cNvSpPr>
            <a:spLocks noChangeArrowheads="1"/>
          </p:cNvSpPr>
          <p:nvPr/>
        </p:nvSpPr>
        <p:spPr bwMode="auto">
          <a:xfrm>
            <a:off x="4544729" y="2453902"/>
            <a:ext cx="141288" cy="330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530034"/>
              </p:ext>
            </p:extLst>
          </p:nvPr>
        </p:nvGraphicFramePr>
        <p:xfrm>
          <a:off x="5420855" y="1436439"/>
          <a:ext cx="2670722" cy="933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30" name="Equation" r:id="rId6" imgW="2108160" imgH="736560" progId="Equation.3">
                  <p:embed/>
                </p:oleObj>
              </mc:Choice>
              <mc:Fallback>
                <p:oleObj name="Equation" r:id="rId6" imgW="2108160" imgH="7365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0855" y="1436439"/>
                        <a:ext cx="2670722" cy="9336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" name="Object 7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112266"/>
              </p:ext>
            </p:extLst>
          </p:nvPr>
        </p:nvGraphicFramePr>
        <p:xfrm>
          <a:off x="5838825" y="4302125"/>
          <a:ext cx="2051050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31" name="Equation" r:id="rId8" imgW="1714320" imgH="1244520" progId="Equation.3">
                  <p:embed/>
                </p:oleObj>
              </mc:Choice>
              <mc:Fallback>
                <p:oleObj name="Equation" r:id="rId8" imgW="171432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825" y="4302125"/>
                        <a:ext cx="2051050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5" name="Line 21"/>
          <p:cNvSpPr>
            <a:spLocks noChangeShapeType="1"/>
          </p:cNvSpPr>
          <p:nvPr/>
        </p:nvSpPr>
        <p:spPr bwMode="auto">
          <a:xfrm>
            <a:off x="244975" y="3169758"/>
            <a:ext cx="152347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6" name="Text Box 22"/>
          <p:cNvSpPr txBox="1">
            <a:spLocks noChangeArrowheads="1"/>
          </p:cNvSpPr>
          <p:nvPr/>
        </p:nvSpPr>
        <p:spPr bwMode="auto">
          <a:xfrm>
            <a:off x="268288" y="2864958"/>
            <a:ext cx="1495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 i="1" dirty="0" err="1" smtClean="0">
                <a:latin typeface="Symbol" pitchFamily="18" charset="2"/>
              </a:rPr>
              <a:t>a</a:t>
            </a:r>
            <a:r>
              <a:rPr lang="en-GB" sz="1400" b="1" i="1" dirty="0" err="1" smtClean="0"/>
              <a:t>D</a:t>
            </a:r>
            <a:endParaRPr lang="en-GB" sz="1400" b="1" baseline="-25000" dirty="0"/>
          </a:p>
        </p:txBody>
      </p:sp>
      <p:grpSp>
        <p:nvGrpSpPr>
          <p:cNvPr id="347" name="Group 346"/>
          <p:cNvGrpSpPr/>
          <p:nvPr/>
        </p:nvGrpSpPr>
        <p:grpSpPr>
          <a:xfrm flipH="1">
            <a:off x="1737520" y="2482318"/>
            <a:ext cx="1457325" cy="273367"/>
            <a:chOff x="306388" y="1916113"/>
            <a:chExt cx="2928938" cy="573088"/>
          </a:xfrm>
        </p:grpSpPr>
        <p:sp>
          <p:nvSpPr>
            <p:cNvPr id="348" name="Line 26"/>
            <p:cNvSpPr>
              <a:spLocks noChangeShapeType="1"/>
            </p:cNvSpPr>
            <p:nvPr/>
          </p:nvSpPr>
          <p:spPr bwMode="auto">
            <a:xfrm flipV="1">
              <a:off x="315913" y="1916113"/>
              <a:ext cx="2919413" cy="282575"/>
            </a:xfrm>
            <a:prstGeom prst="line">
              <a:avLst/>
            </a:prstGeom>
            <a:noFill/>
            <a:ln w="1905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9" name="Line 27"/>
            <p:cNvSpPr>
              <a:spLocks noChangeShapeType="1"/>
            </p:cNvSpPr>
            <p:nvPr/>
          </p:nvSpPr>
          <p:spPr bwMode="auto">
            <a:xfrm flipH="1" flipV="1">
              <a:off x="306388" y="2198688"/>
              <a:ext cx="2919413" cy="290513"/>
            </a:xfrm>
            <a:prstGeom prst="line">
              <a:avLst/>
            </a:prstGeom>
            <a:noFill/>
            <a:ln w="1905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50" name="Text Box 15"/>
          <p:cNvSpPr txBox="1">
            <a:spLocks noChangeArrowheads="1"/>
          </p:cNvSpPr>
          <p:nvPr/>
        </p:nvSpPr>
        <p:spPr bwMode="auto">
          <a:xfrm>
            <a:off x="2844800" y="4207530"/>
            <a:ext cx="20653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0" dirty="0" err="1" smtClean="0"/>
              <a:t>Reconfinement</a:t>
            </a:r>
            <a:r>
              <a:rPr lang="en-GB" sz="1400" b="0" dirty="0" smtClean="0"/>
              <a:t> shock must reach axis</a:t>
            </a:r>
            <a:endParaRPr lang="en-GB" sz="1400" b="0" baseline="-25000" dirty="0"/>
          </a:p>
        </p:txBody>
      </p:sp>
      <p:sp>
        <p:nvSpPr>
          <p:cNvPr id="351" name="Line 18"/>
          <p:cNvSpPr>
            <a:spLocks noChangeShapeType="1"/>
          </p:cNvSpPr>
          <p:nvPr/>
        </p:nvSpPr>
        <p:spPr bwMode="auto">
          <a:xfrm flipH="1" flipV="1">
            <a:off x="2717007" y="2657315"/>
            <a:ext cx="1113032" cy="15522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15866" y="5244860"/>
            <a:ext cx="4594272" cy="785004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Transition to self-similar evolution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0178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88923" y="2507049"/>
            <a:ext cx="3420435" cy="21339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3650" name="Text Box 1026"/>
          <p:cNvSpPr txBox="1">
            <a:spLocks noChangeArrowheads="1"/>
          </p:cNvSpPr>
          <p:nvPr/>
        </p:nvSpPr>
        <p:spPr bwMode="auto">
          <a:xfrm>
            <a:off x="0" y="36661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2424113" algn="l"/>
              </a:tabLst>
              <a:defRPr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dirty="0" smtClean="0"/>
              <a:t>Luminosity Evolution</a:t>
            </a:r>
            <a:endParaRPr lang="en-GB" dirty="0"/>
          </a:p>
        </p:txBody>
      </p:sp>
      <p:sp>
        <p:nvSpPr>
          <p:cNvPr id="283652" name="Text Box 1028"/>
          <p:cNvSpPr txBox="1">
            <a:spLocks noChangeArrowheads="1"/>
          </p:cNvSpPr>
          <p:nvPr/>
        </p:nvSpPr>
        <p:spPr bwMode="auto">
          <a:xfrm>
            <a:off x="288925" y="1434828"/>
            <a:ext cx="517683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600" dirty="0" smtClean="0"/>
              <a:t>Indicative: calculate </a:t>
            </a:r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600" baseline="30000" dirty="0" smtClean="0"/>
              <a:t>7/4</a:t>
            </a:r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600" b="1" dirty="0" smtClean="0"/>
              <a:t>Ignore relativistic and </a:t>
            </a:r>
            <a:r>
              <a:rPr lang="en-GB" sz="1600" b="1" dirty="0" err="1" smtClean="0"/>
              <a:t>radiative</a:t>
            </a:r>
            <a:r>
              <a:rPr lang="en-GB" sz="1600" b="1" dirty="0" smtClean="0"/>
              <a:t> </a:t>
            </a:r>
            <a:br>
              <a:rPr lang="en-GB" sz="1600" b="1" dirty="0" smtClean="0"/>
            </a:br>
            <a:r>
              <a:rPr lang="en-GB" sz="1600" b="1" dirty="0" smtClean="0"/>
              <a:t>transfer effects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endParaRPr lang="en-GB" sz="1600" b="1" dirty="0"/>
          </a:p>
        </p:txBody>
      </p:sp>
      <p:grpSp>
        <p:nvGrpSpPr>
          <p:cNvPr id="283666" name="Group 1042"/>
          <p:cNvGrpSpPr>
            <a:grpSpLocks/>
          </p:cNvGrpSpPr>
          <p:nvPr/>
        </p:nvGrpSpPr>
        <p:grpSpPr bwMode="auto">
          <a:xfrm>
            <a:off x="3632004" y="792024"/>
            <a:ext cx="5261442" cy="3952062"/>
            <a:chOff x="3066" y="692"/>
            <a:chExt cx="2419" cy="1817"/>
          </a:xfrm>
        </p:grpSpPr>
        <p:sp>
          <p:nvSpPr>
            <p:cNvPr id="283667" name="Line 1043"/>
            <p:cNvSpPr>
              <a:spLocks noChangeShapeType="1"/>
            </p:cNvSpPr>
            <p:nvPr/>
          </p:nvSpPr>
          <p:spPr bwMode="auto">
            <a:xfrm>
              <a:off x="3308" y="2224"/>
              <a:ext cx="2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68" name="Line 1044"/>
            <p:cNvSpPr>
              <a:spLocks noChangeShapeType="1"/>
            </p:cNvSpPr>
            <p:nvPr/>
          </p:nvSpPr>
          <p:spPr bwMode="auto">
            <a:xfrm flipH="1">
              <a:off x="5313" y="2224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69" name="Rectangle 1045"/>
            <p:cNvSpPr>
              <a:spLocks noChangeArrowheads="1"/>
            </p:cNvSpPr>
            <p:nvPr/>
          </p:nvSpPr>
          <p:spPr bwMode="auto">
            <a:xfrm>
              <a:off x="3178" y="2178"/>
              <a:ext cx="11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0.1</a:t>
              </a:r>
              <a:endParaRPr lang="en-GB"/>
            </a:p>
          </p:txBody>
        </p:sp>
        <p:sp>
          <p:nvSpPr>
            <p:cNvPr id="283670" name="Line 1046"/>
            <p:cNvSpPr>
              <a:spLocks noChangeShapeType="1"/>
            </p:cNvSpPr>
            <p:nvPr/>
          </p:nvSpPr>
          <p:spPr bwMode="auto">
            <a:xfrm>
              <a:off x="3308" y="2000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1" name="Line 1047"/>
            <p:cNvSpPr>
              <a:spLocks noChangeShapeType="1"/>
            </p:cNvSpPr>
            <p:nvPr/>
          </p:nvSpPr>
          <p:spPr bwMode="auto">
            <a:xfrm flipH="1">
              <a:off x="5327" y="2000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2" name="Line 1048"/>
            <p:cNvSpPr>
              <a:spLocks noChangeShapeType="1"/>
            </p:cNvSpPr>
            <p:nvPr/>
          </p:nvSpPr>
          <p:spPr bwMode="auto">
            <a:xfrm>
              <a:off x="3308" y="1869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3" name="Line 1049"/>
            <p:cNvSpPr>
              <a:spLocks noChangeShapeType="1"/>
            </p:cNvSpPr>
            <p:nvPr/>
          </p:nvSpPr>
          <p:spPr bwMode="auto">
            <a:xfrm flipH="1">
              <a:off x="5327" y="1869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4" name="Line 1050"/>
            <p:cNvSpPr>
              <a:spLocks noChangeShapeType="1"/>
            </p:cNvSpPr>
            <p:nvPr/>
          </p:nvSpPr>
          <p:spPr bwMode="auto">
            <a:xfrm>
              <a:off x="3308" y="1776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5" name="Line 1051"/>
            <p:cNvSpPr>
              <a:spLocks noChangeShapeType="1"/>
            </p:cNvSpPr>
            <p:nvPr/>
          </p:nvSpPr>
          <p:spPr bwMode="auto">
            <a:xfrm flipH="1">
              <a:off x="5327" y="1776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6" name="Line 1052"/>
            <p:cNvSpPr>
              <a:spLocks noChangeShapeType="1"/>
            </p:cNvSpPr>
            <p:nvPr/>
          </p:nvSpPr>
          <p:spPr bwMode="auto">
            <a:xfrm>
              <a:off x="3308" y="1704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7" name="Line 1053"/>
            <p:cNvSpPr>
              <a:spLocks noChangeShapeType="1"/>
            </p:cNvSpPr>
            <p:nvPr/>
          </p:nvSpPr>
          <p:spPr bwMode="auto">
            <a:xfrm flipH="1">
              <a:off x="5327" y="1704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8" name="Line 1054"/>
            <p:cNvSpPr>
              <a:spLocks noChangeShapeType="1"/>
            </p:cNvSpPr>
            <p:nvPr/>
          </p:nvSpPr>
          <p:spPr bwMode="auto">
            <a:xfrm>
              <a:off x="3308" y="1646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9" name="Line 1055"/>
            <p:cNvSpPr>
              <a:spLocks noChangeShapeType="1"/>
            </p:cNvSpPr>
            <p:nvPr/>
          </p:nvSpPr>
          <p:spPr bwMode="auto">
            <a:xfrm flipH="1">
              <a:off x="5327" y="1646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0" name="Line 1056"/>
            <p:cNvSpPr>
              <a:spLocks noChangeShapeType="1"/>
            </p:cNvSpPr>
            <p:nvPr/>
          </p:nvSpPr>
          <p:spPr bwMode="auto">
            <a:xfrm>
              <a:off x="3308" y="1596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1" name="Line 1057"/>
            <p:cNvSpPr>
              <a:spLocks noChangeShapeType="1"/>
            </p:cNvSpPr>
            <p:nvPr/>
          </p:nvSpPr>
          <p:spPr bwMode="auto">
            <a:xfrm flipH="1">
              <a:off x="5327" y="1596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2" name="Line 1058"/>
            <p:cNvSpPr>
              <a:spLocks noChangeShapeType="1"/>
            </p:cNvSpPr>
            <p:nvPr/>
          </p:nvSpPr>
          <p:spPr bwMode="auto">
            <a:xfrm>
              <a:off x="3308" y="1553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3" name="Line 1059"/>
            <p:cNvSpPr>
              <a:spLocks noChangeShapeType="1"/>
            </p:cNvSpPr>
            <p:nvPr/>
          </p:nvSpPr>
          <p:spPr bwMode="auto">
            <a:xfrm flipH="1">
              <a:off x="5327" y="1553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4" name="Line 1060"/>
            <p:cNvSpPr>
              <a:spLocks noChangeShapeType="1"/>
            </p:cNvSpPr>
            <p:nvPr/>
          </p:nvSpPr>
          <p:spPr bwMode="auto">
            <a:xfrm>
              <a:off x="3308" y="1515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5" name="Line 1061"/>
            <p:cNvSpPr>
              <a:spLocks noChangeShapeType="1"/>
            </p:cNvSpPr>
            <p:nvPr/>
          </p:nvSpPr>
          <p:spPr bwMode="auto">
            <a:xfrm flipH="1">
              <a:off x="5327" y="1515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6" name="Line 1062"/>
            <p:cNvSpPr>
              <a:spLocks noChangeShapeType="1"/>
            </p:cNvSpPr>
            <p:nvPr/>
          </p:nvSpPr>
          <p:spPr bwMode="auto">
            <a:xfrm>
              <a:off x="3308" y="1481"/>
              <a:ext cx="2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7" name="Line 1063"/>
            <p:cNvSpPr>
              <a:spLocks noChangeShapeType="1"/>
            </p:cNvSpPr>
            <p:nvPr/>
          </p:nvSpPr>
          <p:spPr bwMode="auto">
            <a:xfrm flipH="1">
              <a:off x="5313" y="1481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8" name="Rectangle 1064"/>
            <p:cNvSpPr>
              <a:spLocks noChangeArrowheads="1"/>
            </p:cNvSpPr>
            <p:nvPr/>
          </p:nvSpPr>
          <p:spPr bwMode="auto">
            <a:xfrm>
              <a:off x="3238" y="1435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283689" name="Line 1065"/>
            <p:cNvSpPr>
              <a:spLocks noChangeShapeType="1"/>
            </p:cNvSpPr>
            <p:nvPr/>
          </p:nvSpPr>
          <p:spPr bwMode="auto">
            <a:xfrm>
              <a:off x="3308" y="1257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0" name="Line 1066"/>
            <p:cNvSpPr>
              <a:spLocks noChangeShapeType="1"/>
            </p:cNvSpPr>
            <p:nvPr/>
          </p:nvSpPr>
          <p:spPr bwMode="auto">
            <a:xfrm flipH="1">
              <a:off x="5327" y="1257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1" name="Line 1067"/>
            <p:cNvSpPr>
              <a:spLocks noChangeShapeType="1"/>
            </p:cNvSpPr>
            <p:nvPr/>
          </p:nvSpPr>
          <p:spPr bwMode="auto">
            <a:xfrm>
              <a:off x="3308" y="1126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2" name="Line 1068"/>
            <p:cNvSpPr>
              <a:spLocks noChangeShapeType="1"/>
            </p:cNvSpPr>
            <p:nvPr/>
          </p:nvSpPr>
          <p:spPr bwMode="auto">
            <a:xfrm flipH="1">
              <a:off x="5327" y="1126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3" name="Line 1069"/>
            <p:cNvSpPr>
              <a:spLocks noChangeShapeType="1"/>
            </p:cNvSpPr>
            <p:nvPr/>
          </p:nvSpPr>
          <p:spPr bwMode="auto">
            <a:xfrm>
              <a:off x="3308" y="1033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4" name="Line 1070"/>
            <p:cNvSpPr>
              <a:spLocks noChangeShapeType="1"/>
            </p:cNvSpPr>
            <p:nvPr/>
          </p:nvSpPr>
          <p:spPr bwMode="auto">
            <a:xfrm flipH="1">
              <a:off x="5327" y="1033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5" name="Line 1071"/>
            <p:cNvSpPr>
              <a:spLocks noChangeShapeType="1"/>
            </p:cNvSpPr>
            <p:nvPr/>
          </p:nvSpPr>
          <p:spPr bwMode="auto">
            <a:xfrm>
              <a:off x="3308" y="961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6" name="Line 1072"/>
            <p:cNvSpPr>
              <a:spLocks noChangeShapeType="1"/>
            </p:cNvSpPr>
            <p:nvPr/>
          </p:nvSpPr>
          <p:spPr bwMode="auto">
            <a:xfrm flipH="1">
              <a:off x="5327" y="961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7" name="Line 1073"/>
            <p:cNvSpPr>
              <a:spLocks noChangeShapeType="1"/>
            </p:cNvSpPr>
            <p:nvPr/>
          </p:nvSpPr>
          <p:spPr bwMode="auto">
            <a:xfrm>
              <a:off x="3308" y="902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8" name="Line 1074"/>
            <p:cNvSpPr>
              <a:spLocks noChangeShapeType="1"/>
            </p:cNvSpPr>
            <p:nvPr/>
          </p:nvSpPr>
          <p:spPr bwMode="auto">
            <a:xfrm flipH="1">
              <a:off x="5327" y="902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9" name="Line 1075"/>
            <p:cNvSpPr>
              <a:spLocks noChangeShapeType="1"/>
            </p:cNvSpPr>
            <p:nvPr/>
          </p:nvSpPr>
          <p:spPr bwMode="auto">
            <a:xfrm>
              <a:off x="3308" y="853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0" name="Line 1076"/>
            <p:cNvSpPr>
              <a:spLocks noChangeShapeType="1"/>
            </p:cNvSpPr>
            <p:nvPr/>
          </p:nvSpPr>
          <p:spPr bwMode="auto">
            <a:xfrm flipH="1">
              <a:off x="5327" y="853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1" name="Line 1077"/>
            <p:cNvSpPr>
              <a:spLocks noChangeShapeType="1"/>
            </p:cNvSpPr>
            <p:nvPr/>
          </p:nvSpPr>
          <p:spPr bwMode="auto">
            <a:xfrm>
              <a:off x="3308" y="810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2" name="Line 1078"/>
            <p:cNvSpPr>
              <a:spLocks noChangeShapeType="1"/>
            </p:cNvSpPr>
            <p:nvPr/>
          </p:nvSpPr>
          <p:spPr bwMode="auto">
            <a:xfrm flipH="1">
              <a:off x="5327" y="810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3" name="Line 1079"/>
            <p:cNvSpPr>
              <a:spLocks noChangeShapeType="1"/>
            </p:cNvSpPr>
            <p:nvPr/>
          </p:nvSpPr>
          <p:spPr bwMode="auto">
            <a:xfrm>
              <a:off x="3308" y="771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4" name="Line 1080"/>
            <p:cNvSpPr>
              <a:spLocks noChangeShapeType="1"/>
            </p:cNvSpPr>
            <p:nvPr/>
          </p:nvSpPr>
          <p:spPr bwMode="auto">
            <a:xfrm flipH="1">
              <a:off x="5327" y="771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5" name="Line 1081"/>
            <p:cNvSpPr>
              <a:spLocks noChangeShapeType="1"/>
            </p:cNvSpPr>
            <p:nvPr/>
          </p:nvSpPr>
          <p:spPr bwMode="auto">
            <a:xfrm>
              <a:off x="3308" y="737"/>
              <a:ext cx="2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6" name="Line 1082"/>
            <p:cNvSpPr>
              <a:spLocks noChangeShapeType="1"/>
            </p:cNvSpPr>
            <p:nvPr/>
          </p:nvSpPr>
          <p:spPr bwMode="auto">
            <a:xfrm flipH="1">
              <a:off x="5313" y="737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7" name="Rectangle 1083"/>
            <p:cNvSpPr>
              <a:spLocks noChangeArrowheads="1"/>
            </p:cNvSpPr>
            <p:nvPr/>
          </p:nvSpPr>
          <p:spPr bwMode="auto">
            <a:xfrm>
              <a:off x="3198" y="692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</a:t>
              </a:r>
              <a:endParaRPr lang="en-GB"/>
            </a:p>
          </p:txBody>
        </p:sp>
        <p:sp>
          <p:nvSpPr>
            <p:cNvPr id="283708" name="Line 1084"/>
            <p:cNvSpPr>
              <a:spLocks noChangeShapeType="1"/>
            </p:cNvSpPr>
            <p:nvPr/>
          </p:nvSpPr>
          <p:spPr bwMode="auto">
            <a:xfrm flipV="1">
              <a:off x="3308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9" name="Line 1085"/>
            <p:cNvSpPr>
              <a:spLocks noChangeShapeType="1"/>
            </p:cNvSpPr>
            <p:nvPr/>
          </p:nvSpPr>
          <p:spPr bwMode="auto">
            <a:xfrm>
              <a:off x="3308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0" name="Rectangle 1086"/>
            <p:cNvSpPr>
              <a:spLocks noChangeArrowheads="1"/>
            </p:cNvSpPr>
            <p:nvPr/>
          </p:nvSpPr>
          <p:spPr bwMode="auto">
            <a:xfrm>
              <a:off x="3257" y="2231"/>
              <a:ext cx="11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0.1</a:t>
              </a:r>
              <a:endParaRPr lang="en-GB"/>
            </a:p>
          </p:txBody>
        </p:sp>
        <p:sp>
          <p:nvSpPr>
            <p:cNvPr id="283711" name="Line 1087"/>
            <p:cNvSpPr>
              <a:spLocks noChangeShapeType="1"/>
            </p:cNvSpPr>
            <p:nvPr/>
          </p:nvSpPr>
          <p:spPr bwMode="auto">
            <a:xfrm flipV="1">
              <a:off x="3410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2" name="Line 1088"/>
            <p:cNvSpPr>
              <a:spLocks noChangeShapeType="1"/>
            </p:cNvSpPr>
            <p:nvPr/>
          </p:nvSpPr>
          <p:spPr bwMode="auto">
            <a:xfrm>
              <a:off x="3410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3" name="Line 1089"/>
            <p:cNvSpPr>
              <a:spLocks noChangeShapeType="1"/>
            </p:cNvSpPr>
            <p:nvPr/>
          </p:nvSpPr>
          <p:spPr bwMode="auto">
            <a:xfrm flipV="1">
              <a:off x="3545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4" name="Line 1090"/>
            <p:cNvSpPr>
              <a:spLocks noChangeShapeType="1"/>
            </p:cNvSpPr>
            <p:nvPr/>
          </p:nvSpPr>
          <p:spPr bwMode="auto">
            <a:xfrm>
              <a:off x="3545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5" name="Line 1091"/>
            <p:cNvSpPr>
              <a:spLocks noChangeShapeType="1"/>
            </p:cNvSpPr>
            <p:nvPr/>
          </p:nvSpPr>
          <p:spPr bwMode="auto">
            <a:xfrm flipV="1">
              <a:off x="3614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6" name="Line 1092"/>
            <p:cNvSpPr>
              <a:spLocks noChangeShapeType="1"/>
            </p:cNvSpPr>
            <p:nvPr/>
          </p:nvSpPr>
          <p:spPr bwMode="auto">
            <a:xfrm>
              <a:off x="3614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7" name="Line 1093"/>
            <p:cNvSpPr>
              <a:spLocks noChangeShapeType="1"/>
            </p:cNvSpPr>
            <p:nvPr/>
          </p:nvSpPr>
          <p:spPr bwMode="auto">
            <a:xfrm flipV="1">
              <a:off x="3647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8" name="Line 1094"/>
            <p:cNvSpPr>
              <a:spLocks noChangeShapeType="1"/>
            </p:cNvSpPr>
            <p:nvPr/>
          </p:nvSpPr>
          <p:spPr bwMode="auto">
            <a:xfrm>
              <a:off x="3647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9" name="Rectangle 1095"/>
            <p:cNvSpPr>
              <a:spLocks noChangeArrowheads="1"/>
            </p:cNvSpPr>
            <p:nvPr/>
          </p:nvSpPr>
          <p:spPr bwMode="auto">
            <a:xfrm>
              <a:off x="3626" y="2231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283720" name="Line 1096"/>
            <p:cNvSpPr>
              <a:spLocks noChangeShapeType="1"/>
            </p:cNvSpPr>
            <p:nvPr/>
          </p:nvSpPr>
          <p:spPr bwMode="auto">
            <a:xfrm flipV="1">
              <a:off x="3749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1" name="Line 1097"/>
            <p:cNvSpPr>
              <a:spLocks noChangeShapeType="1"/>
            </p:cNvSpPr>
            <p:nvPr/>
          </p:nvSpPr>
          <p:spPr bwMode="auto">
            <a:xfrm>
              <a:off x="3749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2" name="Line 1098"/>
            <p:cNvSpPr>
              <a:spLocks noChangeShapeType="1"/>
            </p:cNvSpPr>
            <p:nvPr/>
          </p:nvSpPr>
          <p:spPr bwMode="auto">
            <a:xfrm flipV="1">
              <a:off x="3883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3" name="Line 1099"/>
            <p:cNvSpPr>
              <a:spLocks noChangeShapeType="1"/>
            </p:cNvSpPr>
            <p:nvPr/>
          </p:nvSpPr>
          <p:spPr bwMode="auto">
            <a:xfrm>
              <a:off x="3883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4" name="Line 1100"/>
            <p:cNvSpPr>
              <a:spLocks noChangeShapeType="1"/>
            </p:cNvSpPr>
            <p:nvPr/>
          </p:nvSpPr>
          <p:spPr bwMode="auto">
            <a:xfrm flipV="1">
              <a:off x="3953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5" name="Line 1101"/>
            <p:cNvSpPr>
              <a:spLocks noChangeShapeType="1"/>
            </p:cNvSpPr>
            <p:nvPr/>
          </p:nvSpPr>
          <p:spPr bwMode="auto">
            <a:xfrm>
              <a:off x="3953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6" name="Line 1102"/>
            <p:cNvSpPr>
              <a:spLocks noChangeShapeType="1"/>
            </p:cNvSpPr>
            <p:nvPr/>
          </p:nvSpPr>
          <p:spPr bwMode="auto">
            <a:xfrm flipV="1">
              <a:off x="3986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7" name="Line 1103"/>
            <p:cNvSpPr>
              <a:spLocks noChangeShapeType="1"/>
            </p:cNvSpPr>
            <p:nvPr/>
          </p:nvSpPr>
          <p:spPr bwMode="auto">
            <a:xfrm>
              <a:off x="3986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8" name="Rectangle 1104"/>
            <p:cNvSpPr>
              <a:spLocks noChangeArrowheads="1"/>
            </p:cNvSpPr>
            <p:nvPr/>
          </p:nvSpPr>
          <p:spPr bwMode="auto">
            <a:xfrm>
              <a:off x="3945" y="2231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</a:t>
              </a:r>
              <a:endParaRPr lang="en-GB"/>
            </a:p>
          </p:txBody>
        </p:sp>
        <p:sp>
          <p:nvSpPr>
            <p:cNvPr id="283729" name="Line 1105"/>
            <p:cNvSpPr>
              <a:spLocks noChangeShapeType="1"/>
            </p:cNvSpPr>
            <p:nvPr/>
          </p:nvSpPr>
          <p:spPr bwMode="auto">
            <a:xfrm flipV="1">
              <a:off x="4088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0" name="Line 1106"/>
            <p:cNvSpPr>
              <a:spLocks noChangeShapeType="1"/>
            </p:cNvSpPr>
            <p:nvPr/>
          </p:nvSpPr>
          <p:spPr bwMode="auto">
            <a:xfrm>
              <a:off x="4088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1" name="Line 1107"/>
            <p:cNvSpPr>
              <a:spLocks noChangeShapeType="1"/>
            </p:cNvSpPr>
            <p:nvPr/>
          </p:nvSpPr>
          <p:spPr bwMode="auto">
            <a:xfrm flipV="1">
              <a:off x="4222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2" name="Line 1108"/>
            <p:cNvSpPr>
              <a:spLocks noChangeShapeType="1"/>
            </p:cNvSpPr>
            <p:nvPr/>
          </p:nvSpPr>
          <p:spPr bwMode="auto">
            <a:xfrm>
              <a:off x="4222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3" name="Line 1109"/>
            <p:cNvSpPr>
              <a:spLocks noChangeShapeType="1"/>
            </p:cNvSpPr>
            <p:nvPr/>
          </p:nvSpPr>
          <p:spPr bwMode="auto">
            <a:xfrm flipV="1">
              <a:off x="4292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4" name="Line 1110"/>
            <p:cNvSpPr>
              <a:spLocks noChangeShapeType="1"/>
            </p:cNvSpPr>
            <p:nvPr/>
          </p:nvSpPr>
          <p:spPr bwMode="auto">
            <a:xfrm>
              <a:off x="4292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5" name="Line 1111"/>
            <p:cNvSpPr>
              <a:spLocks noChangeShapeType="1"/>
            </p:cNvSpPr>
            <p:nvPr/>
          </p:nvSpPr>
          <p:spPr bwMode="auto">
            <a:xfrm flipV="1">
              <a:off x="4325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6" name="Line 1112"/>
            <p:cNvSpPr>
              <a:spLocks noChangeShapeType="1"/>
            </p:cNvSpPr>
            <p:nvPr/>
          </p:nvSpPr>
          <p:spPr bwMode="auto">
            <a:xfrm>
              <a:off x="4325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7" name="Rectangle 1113"/>
            <p:cNvSpPr>
              <a:spLocks noChangeArrowheads="1"/>
            </p:cNvSpPr>
            <p:nvPr/>
          </p:nvSpPr>
          <p:spPr bwMode="auto">
            <a:xfrm>
              <a:off x="4264" y="2231"/>
              <a:ext cx="13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</a:t>
              </a:r>
              <a:endParaRPr lang="en-GB"/>
            </a:p>
          </p:txBody>
        </p:sp>
        <p:sp>
          <p:nvSpPr>
            <p:cNvPr id="283738" name="Line 1114"/>
            <p:cNvSpPr>
              <a:spLocks noChangeShapeType="1"/>
            </p:cNvSpPr>
            <p:nvPr/>
          </p:nvSpPr>
          <p:spPr bwMode="auto">
            <a:xfrm flipV="1">
              <a:off x="4427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9" name="Line 1115"/>
            <p:cNvSpPr>
              <a:spLocks noChangeShapeType="1"/>
            </p:cNvSpPr>
            <p:nvPr/>
          </p:nvSpPr>
          <p:spPr bwMode="auto">
            <a:xfrm>
              <a:off x="4427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0" name="Line 1116"/>
            <p:cNvSpPr>
              <a:spLocks noChangeShapeType="1"/>
            </p:cNvSpPr>
            <p:nvPr/>
          </p:nvSpPr>
          <p:spPr bwMode="auto">
            <a:xfrm flipV="1">
              <a:off x="4562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1" name="Line 1117"/>
            <p:cNvSpPr>
              <a:spLocks noChangeShapeType="1"/>
            </p:cNvSpPr>
            <p:nvPr/>
          </p:nvSpPr>
          <p:spPr bwMode="auto">
            <a:xfrm>
              <a:off x="4562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2" name="Line 1118"/>
            <p:cNvSpPr>
              <a:spLocks noChangeShapeType="1"/>
            </p:cNvSpPr>
            <p:nvPr/>
          </p:nvSpPr>
          <p:spPr bwMode="auto">
            <a:xfrm flipV="1">
              <a:off x="4631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3" name="Line 1119"/>
            <p:cNvSpPr>
              <a:spLocks noChangeShapeType="1"/>
            </p:cNvSpPr>
            <p:nvPr/>
          </p:nvSpPr>
          <p:spPr bwMode="auto">
            <a:xfrm>
              <a:off x="4631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4" name="Line 1120"/>
            <p:cNvSpPr>
              <a:spLocks noChangeShapeType="1"/>
            </p:cNvSpPr>
            <p:nvPr/>
          </p:nvSpPr>
          <p:spPr bwMode="auto">
            <a:xfrm flipV="1">
              <a:off x="4663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5" name="Line 1121"/>
            <p:cNvSpPr>
              <a:spLocks noChangeShapeType="1"/>
            </p:cNvSpPr>
            <p:nvPr/>
          </p:nvSpPr>
          <p:spPr bwMode="auto">
            <a:xfrm>
              <a:off x="4663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6" name="Rectangle 1122"/>
            <p:cNvSpPr>
              <a:spLocks noChangeArrowheads="1"/>
            </p:cNvSpPr>
            <p:nvPr/>
          </p:nvSpPr>
          <p:spPr bwMode="auto">
            <a:xfrm>
              <a:off x="4583" y="2231"/>
              <a:ext cx="17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1000</a:t>
              </a:r>
              <a:endParaRPr lang="en-GB"/>
            </a:p>
          </p:txBody>
        </p:sp>
        <p:sp>
          <p:nvSpPr>
            <p:cNvPr id="283747" name="Line 1123"/>
            <p:cNvSpPr>
              <a:spLocks noChangeShapeType="1"/>
            </p:cNvSpPr>
            <p:nvPr/>
          </p:nvSpPr>
          <p:spPr bwMode="auto">
            <a:xfrm flipV="1">
              <a:off x="4766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8" name="Line 1124"/>
            <p:cNvSpPr>
              <a:spLocks noChangeShapeType="1"/>
            </p:cNvSpPr>
            <p:nvPr/>
          </p:nvSpPr>
          <p:spPr bwMode="auto">
            <a:xfrm>
              <a:off x="4766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9" name="Line 1125"/>
            <p:cNvSpPr>
              <a:spLocks noChangeShapeType="1"/>
            </p:cNvSpPr>
            <p:nvPr/>
          </p:nvSpPr>
          <p:spPr bwMode="auto">
            <a:xfrm flipV="1">
              <a:off x="4900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0" name="Line 1126"/>
            <p:cNvSpPr>
              <a:spLocks noChangeShapeType="1"/>
            </p:cNvSpPr>
            <p:nvPr/>
          </p:nvSpPr>
          <p:spPr bwMode="auto">
            <a:xfrm>
              <a:off x="4900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1" name="Line 1127"/>
            <p:cNvSpPr>
              <a:spLocks noChangeShapeType="1"/>
            </p:cNvSpPr>
            <p:nvPr/>
          </p:nvSpPr>
          <p:spPr bwMode="auto">
            <a:xfrm flipV="1">
              <a:off x="4970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2" name="Line 1128"/>
            <p:cNvSpPr>
              <a:spLocks noChangeShapeType="1"/>
            </p:cNvSpPr>
            <p:nvPr/>
          </p:nvSpPr>
          <p:spPr bwMode="auto">
            <a:xfrm>
              <a:off x="4970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3" name="Line 1129"/>
            <p:cNvSpPr>
              <a:spLocks noChangeShapeType="1"/>
            </p:cNvSpPr>
            <p:nvPr/>
          </p:nvSpPr>
          <p:spPr bwMode="auto">
            <a:xfrm flipV="1">
              <a:off x="5003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4" name="Line 1130"/>
            <p:cNvSpPr>
              <a:spLocks noChangeShapeType="1"/>
            </p:cNvSpPr>
            <p:nvPr/>
          </p:nvSpPr>
          <p:spPr bwMode="auto">
            <a:xfrm>
              <a:off x="5003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5" name="Rectangle 1131"/>
            <p:cNvSpPr>
              <a:spLocks noChangeArrowheads="1"/>
            </p:cNvSpPr>
            <p:nvPr/>
          </p:nvSpPr>
          <p:spPr bwMode="auto">
            <a:xfrm>
              <a:off x="4902" y="223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10000</a:t>
              </a:r>
              <a:endParaRPr lang="en-GB"/>
            </a:p>
          </p:txBody>
        </p:sp>
        <p:sp>
          <p:nvSpPr>
            <p:cNvPr id="283756" name="Line 1132"/>
            <p:cNvSpPr>
              <a:spLocks noChangeShapeType="1"/>
            </p:cNvSpPr>
            <p:nvPr/>
          </p:nvSpPr>
          <p:spPr bwMode="auto">
            <a:xfrm flipV="1">
              <a:off x="5105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7" name="Line 1133"/>
            <p:cNvSpPr>
              <a:spLocks noChangeShapeType="1"/>
            </p:cNvSpPr>
            <p:nvPr/>
          </p:nvSpPr>
          <p:spPr bwMode="auto">
            <a:xfrm>
              <a:off x="5105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8" name="Line 1134"/>
            <p:cNvSpPr>
              <a:spLocks noChangeShapeType="1"/>
            </p:cNvSpPr>
            <p:nvPr/>
          </p:nvSpPr>
          <p:spPr bwMode="auto">
            <a:xfrm flipV="1">
              <a:off x="5239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9" name="Line 1135"/>
            <p:cNvSpPr>
              <a:spLocks noChangeShapeType="1"/>
            </p:cNvSpPr>
            <p:nvPr/>
          </p:nvSpPr>
          <p:spPr bwMode="auto">
            <a:xfrm>
              <a:off x="5239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0" name="Line 1136"/>
            <p:cNvSpPr>
              <a:spLocks noChangeShapeType="1"/>
            </p:cNvSpPr>
            <p:nvPr/>
          </p:nvSpPr>
          <p:spPr bwMode="auto">
            <a:xfrm flipV="1">
              <a:off x="5309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1" name="Line 1137"/>
            <p:cNvSpPr>
              <a:spLocks noChangeShapeType="1"/>
            </p:cNvSpPr>
            <p:nvPr/>
          </p:nvSpPr>
          <p:spPr bwMode="auto">
            <a:xfrm>
              <a:off x="5309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2" name="Line 1138"/>
            <p:cNvSpPr>
              <a:spLocks noChangeShapeType="1"/>
            </p:cNvSpPr>
            <p:nvPr/>
          </p:nvSpPr>
          <p:spPr bwMode="auto">
            <a:xfrm flipV="1">
              <a:off x="5342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3" name="Line 1139"/>
            <p:cNvSpPr>
              <a:spLocks noChangeShapeType="1"/>
            </p:cNvSpPr>
            <p:nvPr/>
          </p:nvSpPr>
          <p:spPr bwMode="auto">
            <a:xfrm>
              <a:off x="5342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4" name="Rectangle 1140"/>
            <p:cNvSpPr>
              <a:spLocks noChangeArrowheads="1"/>
            </p:cNvSpPr>
            <p:nvPr/>
          </p:nvSpPr>
          <p:spPr bwMode="auto">
            <a:xfrm>
              <a:off x="5221" y="2231"/>
              <a:ext cx="2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100000</a:t>
              </a:r>
              <a:endParaRPr lang="en-GB"/>
            </a:p>
          </p:txBody>
        </p:sp>
        <p:sp>
          <p:nvSpPr>
            <p:cNvPr id="283765" name="Rectangle 1141"/>
            <p:cNvSpPr>
              <a:spLocks noChangeArrowheads="1"/>
            </p:cNvSpPr>
            <p:nvPr/>
          </p:nvSpPr>
          <p:spPr bwMode="auto">
            <a:xfrm>
              <a:off x="3308" y="737"/>
              <a:ext cx="2034" cy="1487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6" name="Freeform 1142"/>
            <p:cNvSpPr>
              <a:spLocks/>
            </p:cNvSpPr>
            <p:nvPr/>
          </p:nvSpPr>
          <p:spPr bwMode="auto">
            <a:xfrm>
              <a:off x="3308" y="1230"/>
              <a:ext cx="1047" cy="887"/>
            </a:xfrm>
            <a:custGeom>
              <a:avLst/>
              <a:gdLst>
                <a:gd name="T0" fmla="*/ 0 w 8382"/>
                <a:gd name="T1" fmla="*/ 7089 h 7089"/>
                <a:gd name="T2" fmla="*/ 164 w 8382"/>
                <a:gd name="T3" fmla="*/ 7015 h 7089"/>
                <a:gd name="T4" fmla="*/ 328 w 8382"/>
                <a:gd name="T5" fmla="*/ 6941 h 7089"/>
                <a:gd name="T6" fmla="*/ 492 w 8382"/>
                <a:gd name="T7" fmla="*/ 6868 h 7089"/>
                <a:gd name="T8" fmla="*/ 658 w 8382"/>
                <a:gd name="T9" fmla="*/ 6796 h 7089"/>
                <a:gd name="T10" fmla="*/ 822 w 8382"/>
                <a:gd name="T11" fmla="*/ 6725 h 7089"/>
                <a:gd name="T12" fmla="*/ 986 w 8382"/>
                <a:gd name="T13" fmla="*/ 6654 h 7089"/>
                <a:gd name="T14" fmla="*/ 1151 w 8382"/>
                <a:gd name="T15" fmla="*/ 6582 h 7089"/>
                <a:gd name="T16" fmla="*/ 1315 w 8382"/>
                <a:gd name="T17" fmla="*/ 6511 h 7089"/>
                <a:gd name="T18" fmla="*/ 1479 w 8382"/>
                <a:gd name="T19" fmla="*/ 6438 h 7089"/>
                <a:gd name="T20" fmla="*/ 1643 w 8382"/>
                <a:gd name="T21" fmla="*/ 6365 h 7089"/>
                <a:gd name="T22" fmla="*/ 1808 w 8382"/>
                <a:gd name="T23" fmla="*/ 6287 h 7089"/>
                <a:gd name="T24" fmla="*/ 1972 w 8382"/>
                <a:gd name="T25" fmla="*/ 6207 h 7089"/>
                <a:gd name="T26" fmla="*/ 2136 w 8382"/>
                <a:gd name="T27" fmla="*/ 6123 h 7089"/>
                <a:gd name="T28" fmla="*/ 2300 w 8382"/>
                <a:gd name="T29" fmla="*/ 6034 h 7089"/>
                <a:gd name="T30" fmla="*/ 2465 w 8382"/>
                <a:gd name="T31" fmla="*/ 5939 h 7089"/>
                <a:gd name="T32" fmla="*/ 2629 w 8382"/>
                <a:gd name="T33" fmla="*/ 5836 h 7089"/>
                <a:gd name="T34" fmla="*/ 2794 w 8382"/>
                <a:gd name="T35" fmla="*/ 5726 h 7089"/>
                <a:gd name="T36" fmla="*/ 2959 w 8382"/>
                <a:gd name="T37" fmla="*/ 5608 h 7089"/>
                <a:gd name="T38" fmla="*/ 3123 w 8382"/>
                <a:gd name="T39" fmla="*/ 5481 h 7089"/>
                <a:gd name="T40" fmla="*/ 3287 w 8382"/>
                <a:gd name="T41" fmla="*/ 5344 h 7089"/>
                <a:gd name="T42" fmla="*/ 3451 w 8382"/>
                <a:gd name="T43" fmla="*/ 5198 h 7089"/>
                <a:gd name="T44" fmla="*/ 3616 w 8382"/>
                <a:gd name="T45" fmla="*/ 5041 h 7089"/>
                <a:gd name="T46" fmla="*/ 3780 w 8382"/>
                <a:gd name="T47" fmla="*/ 4876 h 7089"/>
                <a:gd name="T48" fmla="*/ 3944 w 8382"/>
                <a:gd name="T49" fmla="*/ 4702 h 7089"/>
                <a:gd name="T50" fmla="*/ 4109 w 8382"/>
                <a:gd name="T51" fmla="*/ 4517 h 7089"/>
                <a:gd name="T52" fmla="*/ 4273 w 8382"/>
                <a:gd name="T53" fmla="*/ 4326 h 7089"/>
                <a:gd name="T54" fmla="*/ 4437 w 8382"/>
                <a:gd name="T55" fmla="*/ 4127 h 7089"/>
                <a:gd name="T56" fmla="*/ 4601 w 8382"/>
                <a:gd name="T57" fmla="*/ 3921 h 7089"/>
                <a:gd name="T58" fmla="*/ 4766 w 8382"/>
                <a:gd name="T59" fmla="*/ 3710 h 7089"/>
                <a:gd name="T60" fmla="*/ 4931 w 8382"/>
                <a:gd name="T61" fmla="*/ 3494 h 7089"/>
                <a:gd name="T62" fmla="*/ 5095 w 8382"/>
                <a:gd name="T63" fmla="*/ 3275 h 7089"/>
                <a:gd name="T64" fmla="*/ 5260 w 8382"/>
                <a:gd name="T65" fmla="*/ 3053 h 7089"/>
                <a:gd name="T66" fmla="*/ 5424 w 8382"/>
                <a:gd name="T67" fmla="*/ 2830 h 7089"/>
                <a:gd name="T68" fmla="*/ 5588 w 8382"/>
                <a:gd name="T69" fmla="*/ 2608 h 7089"/>
                <a:gd name="T70" fmla="*/ 5752 w 8382"/>
                <a:gd name="T71" fmla="*/ 2386 h 7089"/>
                <a:gd name="T72" fmla="*/ 5917 w 8382"/>
                <a:gd name="T73" fmla="*/ 2167 h 7089"/>
                <a:gd name="T74" fmla="*/ 6081 w 8382"/>
                <a:gd name="T75" fmla="*/ 1951 h 7089"/>
                <a:gd name="T76" fmla="*/ 6245 w 8382"/>
                <a:gd name="T77" fmla="*/ 1742 h 7089"/>
                <a:gd name="T78" fmla="*/ 6409 w 8382"/>
                <a:gd name="T79" fmla="*/ 1537 h 7089"/>
                <a:gd name="T80" fmla="*/ 6574 w 8382"/>
                <a:gd name="T81" fmla="*/ 1341 h 7089"/>
                <a:gd name="T82" fmla="*/ 6738 w 8382"/>
                <a:gd name="T83" fmla="*/ 1154 h 7089"/>
                <a:gd name="T84" fmla="*/ 6902 w 8382"/>
                <a:gd name="T85" fmla="*/ 977 h 7089"/>
                <a:gd name="T86" fmla="*/ 7068 w 8382"/>
                <a:gd name="T87" fmla="*/ 811 h 7089"/>
                <a:gd name="T88" fmla="*/ 7232 w 8382"/>
                <a:gd name="T89" fmla="*/ 658 h 7089"/>
                <a:gd name="T90" fmla="*/ 7396 w 8382"/>
                <a:gd name="T91" fmla="*/ 518 h 7089"/>
                <a:gd name="T92" fmla="*/ 7560 w 8382"/>
                <a:gd name="T93" fmla="*/ 392 h 7089"/>
                <a:gd name="T94" fmla="*/ 7725 w 8382"/>
                <a:gd name="T95" fmla="*/ 282 h 7089"/>
                <a:gd name="T96" fmla="*/ 7889 w 8382"/>
                <a:gd name="T97" fmla="*/ 186 h 7089"/>
                <a:gd name="T98" fmla="*/ 8053 w 8382"/>
                <a:gd name="T99" fmla="*/ 108 h 7089"/>
                <a:gd name="T100" fmla="*/ 8218 w 8382"/>
                <a:gd name="T101" fmla="*/ 46 h 7089"/>
                <a:gd name="T102" fmla="*/ 8382 w 8382"/>
                <a:gd name="T103" fmla="*/ 0 h 7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382" h="7089">
                  <a:moveTo>
                    <a:pt x="0" y="7089"/>
                  </a:moveTo>
                  <a:lnTo>
                    <a:pt x="164" y="7015"/>
                  </a:lnTo>
                  <a:lnTo>
                    <a:pt x="328" y="6941"/>
                  </a:lnTo>
                  <a:lnTo>
                    <a:pt x="492" y="6868"/>
                  </a:lnTo>
                  <a:lnTo>
                    <a:pt x="658" y="6796"/>
                  </a:lnTo>
                  <a:lnTo>
                    <a:pt x="822" y="6725"/>
                  </a:lnTo>
                  <a:lnTo>
                    <a:pt x="986" y="6654"/>
                  </a:lnTo>
                  <a:lnTo>
                    <a:pt x="1151" y="6582"/>
                  </a:lnTo>
                  <a:lnTo>
                    <a:pt x="1315" y="6511"/>
                  </a:lnTo>
                  <a:lnTo>
                    <a:pt x="1479" y="6438"/>
                  </a:lnTo>
                  <a:lnTo>
                    <a:pt x="1643" y="6365"/>
                  </a:lnTo>
                  <a:lnTo>
                    <a:pt x="1808" y="6287"/>
                  </a:lnTo>
                  <a:lnTo>
                    <a:pt x="1972" y="6207"/>
                  </a:lnTo>
                  <a:lnTo>
                    <a:pt x="2136" y="6123"/>
                  </a:lnTo>
                  <a:lnTo>
                    <a:pt x="2300" y="6034"/>
                  </a:lnTo>
                  <a:lnTo>
                    <a:pt x="2465" y="5939"/>
                  </a:lnTo>
                  <a:lnTo>
                    <a:pt x="2629" y="5836"/>
                  </a:lnTo>
                  <a:lnTo>
                    <a:pt x="2794" y="5726"/>
                  </a:lnTo>
                  <a:lnTo>
                    <a:pt x="2959" y="5608"/>
                  </a:lnTo>
                  <a:lnTo>
                    <a:pt x="3123" y="5481"/>
                  </a:lnTo>
                  <a:lnTo>
                    <a:pt x="3287" y="5344"/>
                  </a:lnTo>
                  <a:lnTo>
                    <a:pt x="3451" y="5198"/>
                  </a:lnTo>
                  <a:lnTo>
                    <a:pt x="3616" y="5041"/>
                  </a:lnTo>
                  <a:lnTo>
                    <a:pt x="3780" y="4876"/>
                  </a:lnTo>
                  <a:lnTo>
                    <a:pt x="3944" y="4702"/>
                  </a:lnTo>
                  <a:lnTo>
                    <a:pt x="4109" y="4517"/>
                  </a:lnTo>
                  <a:lnTo>
                    <a:pt x="4273" y="4326"/>
                  </a:lnTo>
                  <a:lnTo>
                    <a:pt x="4437" y="4127"/>
                  </a:lnTo>
                  <a:lnTo>
                    <a:pt x="4601" y="3921"/>
                  </a:lnTo>
                  <a:lnTo>
                    <a:pt x="4766" y="3710"/>
                  </a:lnTo>
                  <a:lnTo>
                    <a:pt x="4931" y="3494"/>
                  </a:lnTo>
                  <a:lnTo>
                    <a:pt x="5095" y="3275"/>
                  </a:lnTo>
                  <a:lnTo>
                    <a:pt x="5260" y="3053"/>
                  </a:lnTo>
                  <a:lnTo>
                    <a:pt x="5424" y="2830"/>
                  </a:lnTo>
                  <a:lnTo>
                    <a:pt x="5588" y="2608"/>
                  </a:lnTo>
                  <a:lnTo>
                    <a:pt x="5752" y="2386"/>
                  </a:lnTo>
                  <a:lnTo>
                    <a:pt x="5917" y="2167"/>
                  </a:lnTo>
                  <a:lnTo>
                    <a:pt x="6081" y="1951"/>
                  </a:lnTo>
                  <a:lnTo>
                    <a:pt x="6245" y="1742"/>
                  </a:lnTo>
                  <a:lnTo>
                    <a:pt x="6409" y="1537"/>
                  </a:lnTo>
                  <a:lnTo>
                    <a:pt x="6574" y="1341"/>
                  </a:lnTo>
                  <a:lnTo>
                    <a:pt x="6738" y="1154"/>
                  </a:lnTo>
                  <a:lnTo>
                    <a:pt x="6902" y="977"/>
                  </a:lnTo>
                  <a:lnTo>
                    <a:pt x="7068" y="811"/>
                  </a:lnTo>
                  <a:lnTo>
                    <a:pt x="7232" y="658"/>
                  </a:lnTo>
                  <a:lnTo>
                    <a:pt x="7396" y="518"/>
                  </a:lnTo>
                  <a:lnTo>
                    <a:pt x="7560" y="392"/>
                  </a:lnTo>
                  <a:lnTo>
                    <a:pt x="7725" y="282"/>
                  </a:lnTo>
                  <a:lnTo>
                    <a:pt x="7889" y="186"/>
                  </a:lnTo>
                  <a:lnTo>
                    <a:pt x="8053" y="108"/>
                  </a:lnTo>
                  <a:lnTo>
                    <a:pt x="8218" y="46"/>
                  </a:lnTo>
                  <a:lnTo>
                    <a:pt x="8382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7" name="Freeform 1143"/>
            <p:cNvSpPr>
              <a:spLocks/>
            </p:cNvSpPr>
            <p:nvPr/>
          </p:nvSpPr>
          <p:spPr bwMode="auto">
            <a:xfrm>
              <a:off x="4355" y="1225"/>
              <a:ext cx="987" cy="827"/>
            </a:xfrm>
            <a:custGeom>
              <a:avLst/>
              <a:gdLst>
                <a:gd name="T0" fmla="*/ 0 w 7889"/>
                <a:gd name="T1" fmla="*/ 42 h 6616"/>
                <a:gd name="T2" fmla="*/ 164 w 7889"/>
                <a:gd name="T3" fmla="*/ 12 h 6616"/>
                <a:gd name="T4" fmla="*/ 328 w 7889"/>
                <a:gd name="T5" fmla="*/ 0 h 6616"/>
                <a:gd name="T6" fmla="*/ 493 w 7889"/>
                <a:gd name="T7" fmla="*/ 3 h 6616"/>
                <a:gd name="T8" fmla="*/ 657 w 7889"/>
                <a:gd name="T9" fmla="*/ 21 h 6616"/>
                <a:gd name="T10" fmla="*/ 821 w 7889"/>
                <a:gd name="T11" fmla="*/ 54 h 6616"/>
                <a:gd name="T12" fmla="*/ 987 w 7889"/>
                <a:gd name="T13" fmla="*/ 100 h 6616"/>
                <a:gd name="T14" fmla="*/ 1151 w 7889"/>
                <a:gd name="T15" fmla="*/ 160 h 6616"/>
                <a:gd name="T16" fmla="*/ 1315 w 7889"/>
                <a:gd name="T17" fmla="*/ 232 h 6616"/>
                <a:gd name="T18" fmla="*/ 1479 w 7889"/>
                <a:gd name="T19" fmla="*/ 315 h 6616"/>
                <a:gd name="T20" fmla="*/ 1644 w 7889"/>
                <a:gd name="T21" fmla="*/ 408 h 6616"/>
                <a:gd name="T22" fmla="*/ 1808 w 7889"/>
                <a:gd name="T23" fmla="*/ 512 h 6616"/>
                <a:gd name="T24" fmla="*/ 1972 w 7889"/>
                <a:gd name="T25" fmla="*/ 623 h 6616"/>
                <a:gd name="T26" fmla="*/ 2136 w 7889"/>
                <a:gd name="T27" fmla="*/ 742 h 6616"/>
                <a:gd name="T28" fmla="*/ 2301 w 7889"/>
                <a:gd name="T29" fmla="*/ 869 h 6616"/>
                <a:gd name="T30" fmla="*/ 2465 w 7889"/>
                <a:gd name="T31" fmla="*/ 1002 h 6616"/>
                <a:gd name="T32" fmla="*/ 2629 w 7889"/>
                <a:gd name="T33" fmla="*/ 1140 h 6616"/>
                <a:gd name="T34" fmla="*/ 2794 w 7889"/>
                <a:gd name="T35" fmla="*/ 1283 h 6616"/>
                <a:gd name="T36" fmla="*/ 2958 w 7889"/>
                <a:gd name="T37" fmla="*/ 1432 h 6616"/>
                <a:gd name="T38" fmla="*/ 3123 w 7889"/>
                <a:gd name="T39" fmla="*/ 1583 h 6616"/>
                <a:gd name="T40" fmla="*/ 3287 w 7889"/>
                <a:gd name="T41" fmla="*/ 1739 h 6616"/>
                <a:gd name="T42" fmla="*/ 3452 w 7889"/>
                <a:gd name="T43" fmla="*/ 1897 h 6616"/>
                <a:gd name="T44" fmla="*/ 3616 w 7889"/>
                <a:gd name="T45" fmla="*/ 2058 h 6616"/>
                <a:gd name="T46" fmla="*/ 3780 w 7889"/>
                <a:gd name="T47" fmla="*/ 2221 h 6616"/>
                <a:gd name="T48" fmla="*/ 3945 w 7889"/>
                <a:gd name="T49" fmla="*/ 2388 h 6616"/>
                <a:gd name="T50" fmla="*/ 4109 w 7889"/>
                <a:gd name="T51" fmla="*/ 2555 h 6616"/>
                <a:gd name="T52" fmla="*/ 4273 w 7889"/>
                <a:gd name="T53" fmla="*/ 2724 h 6616"/>
                <a:gd name="T54" fmla="*/ 4437 w 7889"/>
                <a:gd name="T55" fmla="*/ 2895 h 6616"/>
                <a:gd name="T56" fmla="*/ 4602 w 7889"/>
                <a:gd name="T57" fmla="*/ 3066 h 6616"/>
                <a:gd name="T58" fmla="*/ 4766 w 7889"/>
                <a:gd name="T59" fmla="*/ 3239 h 6616"/>
                <a:gd name="T60" fmla="*/ 4930 w 7889"/>
                <a:gd name="T61" fmla="*/ 3413 h 6616"/>
                <a:gd name="T62" fmla="*/ 5094 w 7889"/>
                <a:gd name="T63" fmla="*/ 3588 h 6616"/>
                <a:gd name="T64" fmla="*/ 5260 w 7889"/>
                <a:gd name="T65" fmla="*/ 3763 h 6616"/>
                <a:gd name="T66" fmla="*/ 5424 w 7889"/>
                <a:gd name="T67" fmla="*/ 3938 h 6616"/>
                <a:gd name="T68" fmla="*/ 5588 w 7889"/>
                <a:gd name="T69" fmla="*/ 4115 h 6616"/>
                <a:gd name="T70" fmla="*/ 5753 w 7889"/>
                <a:gd name="T71" fmla="*/ 4292 h 6616"/>
                <a:gd name="T72" fmla="*/ 5917 w 7889"/>
                <a:gd name="T73" fmla="*/ 4469 h 6616"/>
                <a:gd name="T74" fmla="*/ 6081 w 7889"/>
                <a:gd name="T75" fmla="*/ 4647 h 6616"/>
                <a:gd name="T76" fmla="*/ 6245 w 7889"/>
                <a:gd name="T77" fmla="*/ 4825 h 6616"/>
                <a:gd name="T78" fmla="*/ 6410 w 7889"/>
                <a:gd name="T79" fmla="*/ 5003 h 6616"/>
                <a:gd name="T80" fmla="*/ 6574 w 7889"/>
                <a:gd name="T81" fmla="*/ 5182 h 6616"/>
                <a:gd name="T82" fmla="*/ 6738 w 7889"/>
                <a:gd name="T83" fmla="*/ 5361 h 6616"/>
                <a:gd name="T84" fmla="*/ 6903 w 7889"/>
                <a:gd name="T85" fmla="*/ 5540 h 6616"/>
                <a:gd name="T86" fmla="*/ 7067 w 7889"/>
                <a:gd name="T87" fmla="*/ 5719 h 6616"/>
                <a:gd name="T88" fmla="*/ 7231 w 7889"/>
                <a:gd name="T89" fmla="*/ 5897 h 6616"/>
                <a:gd name="T90" fmla="*/ 7396 w 7889"/>
                <a:gd name="T91" fmla="*/ 6077 h 6616"/>
                <a:gd name="T92" fmla="*/ 7561 w 7889"/>
                <a:gd name="T93" fmla="*/ 6257 h 6616"/>
                <a:gd name="T94" fmla="*/ 7725 w 7889"/>
                <a:gd name="T95" fmla="*/ 6436 h 6616"/>
                <a:gd name="T96" fmla="*/ 7889 w 7889"/>
                <a:gd name="T97" fmla="*/ 6616 h 6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889" h="6616">
                  <a:moveTo>
                    <a:pt x="0" y="42"/>
                  </a:moveTo>
                  <a:lnTo>
                    <a:pt x="164" y="12"/>
                  </a:lnTo>
                  <a:lnTo>
                    <a:pt x="328" y="0"/>
                  </a:lnTo>
                  <a:lnTo>
                    <a:pt x="493" y="3"/>
                  </a:lnTo>
                  <a:lnTo>
                    <a:pt x="657" y="21"/>
                  </a:lnTo>
                  <a:lnTo>
                    <a:pt x="821" y="54"/>
                  </a:lnTo>
                  <a:lnTo>
                    <a:pt x="987" y="100"/>
                  </a:lnTo>
                  <a:lnTo>
                    <a:pt x="1151" y="160"/>
                  </a:lnTo>
                  <a:lnTo>
                    <a:pt x="1315" y="232"/>
                  </a:lnTo>
                  <a:lnTo>
                    <a:pt x="1479" y="315"/>
                  </a:lnTo>
                  <a:lnTo>
                    <a:pt x="1644" y="408"/>
                  </a:lnTo>
                  <a:lnTo>
                    <a:pt x="1808" y="512"/>
                  </a:lnTo>
                  <a:lnTo>
                    <a:pt x="1972" y="623"/>
                  </a:lnTo>
                  <a:lnTo>
                    <a:pt x="2136" y="742"/>
                  </a:lnTo>
                  <a:lnTo>
                    <a:pt x="2301" y="869"/>
                  </a:lnTo>
                  <a:lnTo>
                    <a:pt x="2465" y="1002"/>
                  </a:lnTo>
                  <a:lnTo>
                    <a:pt x="2629" y="1140"/>
                  </a:lnTo>
                  <a:lnTo>
                    <a:pt x="2794" y="1283"/>
                  </a:lnTo>
                  <a:lnTo>
                    <a:pt x="2958" y="1432"/>
                  </a:lnTo>
                  <a:lnTo>
                    <a:pt x="3123" y="1583"/>
                  </a:lnTo>
                  <a:lnTo>
                    <a:pt x="3287" y="1739"/>
                  </a:lnTo>
                  <a:lnTo>
                    <a:pt x="3452" y="1897"/>
                  </a:lnTo>
                  <a:lnTo>
                    <a:pt x="3616" y="2058"/>
                  </a:lnTo>
                  <a:lnTo>
                    <a:pt x="3780" y="2221"/>
                  </a:lnTo>
                  <a:lnTo>
                    <a:pt x="3945" y="2388"/>
                  </a:lnTo>
                  <a:lnTo>
                    <a:pt x="4109" y="2555"/>
                  </a:lnTo>
                  <a:lnTo>
                    <a:pt x="4273" y="2724"/>
                  </a:lnTo>
                  <a:lnTo>
                    <a:pt x="4437" y="2895"/>
                  </a:lnTo>
                  <a:lnTo>
                    <a:pt x="4602" y="3066"/>
                  </a:lnTo>
                  <a:lnTo>
                    <a:pt x="4766" y="3239"/>
                  </a:lnTo>
                  <a:lnTo>
                    <a:pt x="4930" y="3413"/>
                  </a:lnTo>
                  <a:lnTo>
                    <a:pt x="5094" y="3588"/>
                  </a:lnTo>
                  <a:lnTo>
                    <a:pt x="5260" y="3763"/>
                  </a:lnTo>
                  <a:lnTo>
                    <a:pt x="5424" y="3938"/>
                  </a:lnTo>
                  <a:lnTo>
                    <a:pt x="5588" y="4115"/>
                  </a:lnTo>
                  <a:lnTo>
                    <a:pt x="5753" y="4292"/>
                  </a:lnTo>
                  <a:lnTo>
                    <a:pt x="5917" y="4469"/>
                  </a:lnTo>
                  <a:lnTo>
                    <a:pt x="6081" y="4647"/>
                  </a:lnTo>
                  <a:lnTo>
                    <a:pt x="6245" y="4825"/>
                  </a:lnTo>
                  <a:lnTo>
                    <a:pt x="6410" y="5003"/>
                  </a:lnTo>
                  <a:lnTo>
                    <a:pt x="6574" y="5182"/>
                  </a:lnTo>
                  <a:lnTo>
                    <a:pt x="6738" y="5361"/>
                  </a:lnTo>
                  <a:lnTo>
                    <a:pt x="6903" y="5540"/>
                  </a:lnTo>
                  <a:lnTo>
                    <a:pt x="7067" y="5719"/>
                  </a:lnTo>
                  <a:lnTo>
                    <a:pt x="7231" y="5897"/>
                  </a:lnTo>
                  <a:lnTo>
                    <a:pt x="7396" y="6077"/>
                  </a:lnTo>
                  <a:lnTo>
                    <a:pt x="7561" y="6257"/>
                  </a:lnTo>
                  <a:lnTo>
                    <a:pt x="7725" y="6436"/>
                  </a:lnTo>
                  <a:lnTo>
                    <a:pt x="7889" y="661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83768" name="Object 11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8800120"/>
                </p:ext>
              </p:extLst>
            </p:nvPr>
          </p:nvGraphicFramePr>
          <p:xfrm>
            <a:off x="4327" y="2366"/>
            <a:ext cx="257" cy="1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980" name="Equation" r:id="rId4" imgW="406080" imgH="228600" progId="Equation.3">
                    <p:embed/>
                  </p:oleObj>
                </mc:Choice>
                <mc:Fallback>
                  <p:oleObj name="Equation" r:id="rId4" imgW="4060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7" y="2366"/>
                          <a:ext cx="257" cy="1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3769" name="Object 11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9594591"/>
                </p:ext>
              </p:extLst>
            </p:nvPr>
          </p:nvGraphicFramePr>
          <p:xfrm>
            <a:off x="3066" y="902"/>
            <a:ext cx="10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981" name="Equation" r:id="rId6" imgW="164880" imgH="228600" progId="Equation.3">
                    <p:embed/>
                  </p:oleObj>
                </mc:Choice>
                <mc:Fallback>
                  <p:oleObj name="Equation" r:id="rId6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6" y="902"/>
                          <a:ext cx="104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Rectangle 2"/>
          <p:cNvSpPr/>
          <p:nvPr/>
        </p:nvSpPr>
        <p:spPr>
          <a:xfrm>
            <a:off x="4158367" y="889901"/>
            <a:ext cx="737341" cy="3236471"/>
          </a:xfrm>
          <a:prstGeom prst="rect">
            <a:avLst/>
          </a:prstGeom>
          <a:solidFill>
            <a:srgbClr val="C00000">
              <a:alpha val="29000"/>
            </a:srgb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Text Box 1028"/>
          <p:cNvSpPr txBox="1">
            <a:spLocks noChangeArrowheads="1"/>
          </p:cNvSpPr>
          <p:nvPr/>
        </p:nvSpPr>
        <p:spPr bwMode="auto">
          <a:xfrm>
            <a:off x="288923" y="4760224"/>
            <a:ext cx="2885597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/>
              <a:t>Jet </a:t>
            </a:r>
            <a:r>
              <a:rPr lang="en-GB" sz="1800" dirty="0" err="1" smtClean="0"/>
              <a:t>overdense</a:t>
            </a:r>
            <a:r>
              <a:rPr lang="en-GB" sz="1800" dirty="0" smtClean="0"/>
              <a:t> 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b="1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800" b="1" baseline="-25000" dirty="0" err="1" smtClean="0">
                <a:latin typeface="Symbol" pitchFamily="18" charset="2"/>
              </a:rPr>
              <a:t>n</a:t>
            </a:r>
            <a:r>
              <a:rPr lang="en-GB" sz="1800" b="1" dirty="0" smtClean="0"/>
              <a:t> </a:t>
            </a:r>
            <a:r>
              <a:rPr lang="en-GB" sz="1800" b="1" dirty="0" smtClean="0">
                <a:sym typeface="Symbol"/>
              </a:rPr>
              <a:t> </a:t>
            </a:r>
            <a:r>
              <a:rPr lang="en-GB" sz="18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en-GB" sz="1800" b="1" baseline="30000" dirty="0" smtClean="0">
                <a:sym typeface="Symbol"/>
              </a:rPr>
              <a:t>1/4</a:t>
            </a:r>
            <a:endParaRPr lang="en-GB" sz="1800" b="1" dirty="0" smtClean="0">
              <a:sym typeface="Symbol"/>
            </a:endParaRP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endParaRPr lang="en-GB" sz="1800" b="1" dirty="0" smtClean="0"/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endParaRPr lang="en-GB" sz="1800" b="1" dirty="0"/>
          </a:p>
        </p:txBody>
      </p:sp>
      <p:sp>
        <p:nvSpPr>
          <p:cNvPr id="9" name="Freeform 8"/>
          <p:cNvSpPr/>
          <p:nvPr/>
        </p:nvSpPr>
        <p:spPr>
          <a:xfrm>
            <a:off x="4157932" y="2225615"/>
            <a:ext cx="4399472" cy="1733910"/>
          </a:xfrm>
          <a:custGeom>
            <a:avLst/>
            <a:gdLst>
              <a:gd name="connsiteX0" fmla="*/ 0 w 4399472"/>
              <a:gd name="connsiteY0" fmla="*/ 1302076 h 1302076"/>
              <a:gd name="connsiteX1" fmla="*/ 284672 w 4399472"/>
              <a:gd name="connsiteY1" fmla="*/ 1241691 h 1302076"/>
              <a:gd name="connsiteX2" fmla="*/ 405442 w 4399472"/>
              <a:gd name="connsiteY2" fmla="*/ 1164053 h 1302076"/>
              <a:gd name="connsiteX3" fmla="*/ 483079 w 4399472"/>
              <a:gd name="connsiteY3" fmla="*/ 974272 h 1302076"/>
              <a:gd name="connsiteX4" fmla="*/ 672860 w 4399472"/>
              <a:gd name="connsiteY4" fmla="*/ 103004 h 1302076"/>
              <a:gd name="connsiteX5" fmla="*/ 767751 w 4399472"/>
              <a:gd name="connsiteY5" fmla="*/ 33993 h 1302076"/>
              <a:gd name="connsiteX6" fmla="*/ 845389 w 4399472"/>
              <a:gd name="connsiteY6" fmla="*/ 258279 h 1302076"/>
              <a:gd name="connsiteX7" fmla="*/ 992038 w 4399472"/>
              <a:gd name="connsiteY7" fmla="*/ 896634 h 1302076"/>
              <a:gd name="connsiteX8" fmla="*/ 1621766 w 4399472"/>
              <a:gd name="connsiteY8" fmla="*/ 1224438 h 1302076"/>
              <a:gd name="connsiteX9" fmla="*/ 4399472 w 4399472"/>
              <a:gd name="connsiteY9" fmla="*/ 1284823 h 130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99472" h="1302076">
                <a:moveTo>
                  <a:pt x="0" y="1302076"/>
                </a:moveTo>
                <a:cubicBezTo>
                  <a:pt x="108549" y="1283385"/>
                  <a:pt x="217098" y="1264695"/>
                  <a:pt x="284672" y="1241691"/>
                </a:cubicBezTo>
                <a:cubicBezTo>
                  <a:pt x="352246" y="1218687"/>
                  <a:pt x="372374" y="1208623"/>
                  <a:pt x="405442" y="1164053"/>
                </a:cubicBezTo>
                <a:cubicBezTo>
                  <a:pt x="438510" y="1119483"/>
                  <a:pt x="438509" y="1151113"/>
                  <a:pt x="483079" y="974272"/>
                </a:cubicBezTo>
                <a:cubicBezTo>
                  <a:pt x="527649" y="797431"/>
                  <a:pt x="625415" y="259717"/>
                  <a:pt x="672860" y="103004"/>
                </a:cubicBezTo>
                <a:cubicBezTo>
                  <a:pt x="720305" y="-53709"/>
                  <a:pt x="738996" y="8114"/>
                  <a:pt x="767751" y="33993"/>
                </a:cubicBezTo>
                <a:cubicBezTo>
                  <a:pt x="796506" y="59872"/>
                  <a:pt x="808008" y="114506"/>
                  <a:pt x="845389" y="258279"/>
                </a:cubicBezTo>
                <a:cubicBezTo>
                  <a:pt x="882770" y="402052"/>
                  <a:pt x="862642" y="735608"/>
                  <a:pt x="992038" y="896634"/>
                </a:cubicBezTo>
                <a:cubicBezTo>
                  <a:pt x="1121434" y="1057660"/>
                  <a:pt x="1053860" y="1159740"/>
                  <a:pt x="1621766" y="1224438"/>
                </a:cubicBezTo>
                <a:cubicBezTo>
                  <a:pt x="2189672" y="1289136"/>
                  <a:pt x="3294572" y="1286979"/>
                  <a:pt x="4399472" y="1284823"/>
                </a:cubicBezTo>
              </a:path>
            </a:pathLst>
          </a:custGeom>
          <a:noFill/>
          <a:ln w="12700">
            <a:solidFill>
              <a:srgbClr val="7030A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945733" y="1434828"/>
            <a:ext cx="997867" cy="86842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3600" y="1149358"/>
            <a:ext cx="1626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800" b="0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1800" b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sz="18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800" b="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GB" sz="1800" b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845234"/>
              </p:ext>
            </p:extLst>
          </p:nvPr>
        </p:nvGraphicFramePr>
        <p:xfrm>
          <a:off x="387590" y="2582088"/>
          <a:ext cx="3051175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82" name="Equation" r:id="rId8" imgW="2552400" imgH="1625400" progId="Equation.3">
                  <p:embed/>
                </p:oleObj>
              </mc:Choice>
              <mc:Fallback>
                <p:oleObj name="Equation" r:id="rId8" imgW="2552400" imgH="1625400" progId="Equation.3">
                  <p:embed/>
                  <p:pic>
                    <p:nvPicPr>
                      <p:cNvPr id="0" name="Object 7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90" y="2582088"/>
                        <a:ext cx="3051175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169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88923" y="2507049"/>
            <a:ext cx="3420435" cy="21339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3650" name="Text Box 1026"/>
          <p:cNvSpPr txBox="1">
            <a:spLocks noChangeArrowheads="1"/>
          </p:cNvSpPr>
          <p:nvPr/>
        </p:nvSpPr>
        <p:spPr bwMode="auto">
          <a:xfrm>
            <a:off x="0" y="36661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2424113" algn="l"/>
              </a:tabLst>
              <a:defRPr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dirty="0" smtClean="0"/>
              <a:t>Luminosity Evolution</a:t>
            </a:r>
            <a:endParaRPr lang="en-GB" dirty="0"/>
          </a:p>
        </p:txBody>
      </p:sp>
      <p:sp>
        <p:nvSpPr>
          <p:cNvPr id="283652" name="Text Box 1028"/>
          <p:cNvSpPr txBox="1">
            <a:spLocks noChangeArrowheads="1"/>
          </p:cNvSpPr>
          <p:nvPr/>
        </p:nvSpPr>
        <p:spPr bwMode="auto">
          <a:xfrm>
            <a:off x="288925" y="1434828"/>
            <a:ext cx="517683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600" dirty="0" smtClean="0"/>
              <a:t>Indicative: calculate </a:t>
            </a:r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600" baseline="30000" dirty="0" smtClean="0"/>
              <a:t>7/4</a:t>
            </a:r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600" b="1" dirty="0" smtClean="0"/>
              <a:t>Ignore relativistic and </a:t>
            </a:r>
            <a:r>
              <a:rPr lang="en-GB" sz="1600" b="1" dirty="0" err="1" smtClean="0"/>
              <a:t>radiative</a:t>
            </a:r>
            <a:r>
              <a:rPr lang="en-GB" sz="1600" b="1" dirty="0" smtClean="0"/>
              <a:t> </a:t>
            </a:r>
            <a:br>
              <a:rPr lang="en-GB" sz="1600" b="1" dirty="0" smtClean="0"/>
            </a:br>
            <a:r>
              <a:rPr lang="en-GB" sz="1600" b="1" dirty="0" smtClean="0"/>
              <a:t>transfer effects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endParaRPr lang="en-GB" sz="1600" b="1" dirty="0"/>
          </a:p>
        </p:txBody>
      </p:sp>
      <p:grpSp>
        <p:nvGrpSpPr>
          <p:cNvPr id="283666" name="Group 1042"/>
          <p:cNvGrpSpPr>
            <a:grpSpLocks/>
          </p:cNvGrpSpPr>
          <p:nvPr/>
        </p:nvGrpSpPr>
        <p:grpSpPr bwMode="auto">
          <a:xfrm>
            <a:off x="3632004" y="792024"/>
            <a:ext cx="5261442" cy="3952062"/>
            <a:chOff x="3066" y="692"/>
            <a:chExt cx="2419" cy="1817"/>
          </a:xfrm>
        </p:grpSpPr>
        <p:sp>
          <p:nvSpPr>
            <p:cNvPr id="283667" name="Line 1043"/>
            <p:cNvSpPr>
              <a:spLocks noChangeShapeType="1"/>
            </p:cNvSpPr>
            <p:nvPr/>
          </p:nvSpPr>
          <p:spPr bwMode="auto">
            <a:xfrm>
              <a:off x="3308" y="2224"/>
              <a:ext cx="2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68" name="Line 1044"/>
            <p:cNvSpPr>
              <a:spLocks noChangeShapeType="1"/>
            </p:cNvSpPr>
            <p:nvPr/>
          </p:nvSpPr>
          <p:spPr bwMode="auto">
            <a:xfrm flipH="1">
              <a:off x="5313" y="2224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69" name="Rectangle 1045"/>
            <p:cNvSpPr>
              <a:spLocks noChangeArrowheads="1"/>
            </p:cNvSpPr>
            <p:nvPr/>
          </p:nvSpPr>
          <p:spPr bwMode="auto">
            <a:xfrm>
              <a:off x="3178" y="2178"/>
              <a:ext cx="11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0.1</a:t>
              </a:r>
              <a:endParaRPr lang="en-GB"/>
            </a:p>
          </p:txBody>
        </p:sp>
        <p:sp>
          <p:nvSpPr>
            <p:cNvPr id="283670" name="Line 1046"/>
            <p:cNvSpPr>
              <a:spLocks noChangeShapeType="1"/>
            </p:cNvSpPr>
            <p:nvPr/>
          </p:nvSpPr>
          <p:spPr bwMode="auto">
            <a:xfrm>
              <a:off x="3308" y="2000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1" name="Line 1047"/>
            <p:cNvSpPr>
              <a:spLocks noChangeShapeType="1"/>
            </p:cNvSpPr>
            <p:nvPr/>
          </p:nvSpPr>
          <p:spPr bwMode="auto">
            <a:xfrm flipH="1">
              <a:off x="5327" y="2000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2" name="Line 1048"/>
            <p:cNvSpPr>
              <a:spLocks noChangeShapeType="1"/>
            </p:cNvSpPr>
            <p:nvPr/>
          </p:nvSpPr>
          <p:spPr bwMode="auto">
            <a:xfrm>
              <a:off x="3308" y="1869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3" name="Line 1049"/>
            <p:cNvSpPr>
              <a:spLocks noChangeShapeType="1"/>
            </p:cNvSpPr>
            <p:nvPr/>
          </p:nvSpPr>
          <p:spPr bwMode="auto">
            <a:xfrm flipH="1">
              <a:off x="5327" y="1869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4" name="Line 1050"/>
            <p:cNvSpPr>
              <a:spLocks noChangeShapeType="1"/>
            </p:cNvSpPr>
            <p:nvPr/>
          </p:nvSpPr>
          <p:spPr bwMode="auto">
            <a:xfrm>
              <a:off x="3308" y="1776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5" name="Line 1051"/>
            <p:cNvSpPr>
              <a:spLocks noChangeShapeType="1"/>
            </p:cNvSpPr>
            <p:nvPr/>
          </p:nvSpPr>
          <p:spPr bwMode="auto">
            <a:xfrm flipH="1">
              <a:off x="5327" y="1776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6" name="Line 1052"/>
            <p:cNvSpPr>
              <a:spLocks noChangeShapeType="1"/>
            </p:cNvSpPr>
            <p:nvPr/>
          </p:nvSpPr>
          <p:spPr bwMode="auto">
            <a:xfrm>
              <a:off x="3308" y="1704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7" name="Line 1053"/>
            <p:cNvSpPr>
              <a:spLocks noChangeShapeType="1"/>
            </p:cNvSpPr>
            <p:nvPr/>
          </p:nvSpPr>
          <p:spPr bwMode="auto">
            <a:xfrm flipH="1">
              <a:off x="5327" y="1704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8" name="Line 1054"/>
            <p:cNvSpPr>
              <a:spLocks noChangeShapeType="1"/>
            </p:cNvSpPr>
            <p:nvPr/>
          </p:nvSpPr>
          <p:spPr bwMode="auto">
            <a:xfrm>
              <a:off x="3308" y="1646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9" name="Line 1055"/>
            <p:cNvSpPr>
              <a:spLocks noChangeShapeType="1"/>
            </p:cNvSpPr>
            <p:nvPr/>
          </p:nvSpPr>
          <p:spPr bwMode="auto">
            <a:xfrm flipH="1">
              <a:off x="5327" y="1646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0" name="Line 1056"/>
            <p:cNvSpPr>
              <a:spLocks noChangeShapeType="1"/>
            </p:cNvSpPr>
            <p:nvPr/>
          </p:nvSpPr>
          <p:spPr bwMode="auto">
            <a:xfrm>
              <a:off x="3308" y="1596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1" name="Line 1057"/>
            <p:cNvSpPr>
              <a:spLocks noChangeShapeType="1"/>
            </p:cNvSpPr>
            <p:nvPr/>
          </p:nvSpPr>
          <p:spPr bwMode="auto">
            <a:xfrm flipH="1">
              <a:off x="5327" y="1596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2" name="Line 1058"/>
            <p:cNvSpPr>
              <a:spLocks noChangeShapeType="1"/>
            </p:cNvSpPr>
            <p:nvPr/>
          </p:nvSpPr>
          <p:spPr bwMode="auto">
            <a:xfrm>
              <a:off x="3308" y="1553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3" name="Line 1059"/>
            <p:cNvSpPr>
              <a:spLocks noChangeShapeType="1"/>
            </p:cNvSpPr>
            <p:nvPr/>
          </p:nvSpPr>
          <p:spPr bwMode="auto">
            <a:xfrm flipH="1">
              <a:off x="5327" y="1553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4" name="Line 1060"/>
            <p:cNvSpPr>
              <a:spLocks noChangeShapeType="1"/>
            </p:cNvSpPr>
            <p:nvPr/>
          </p:nvSpPr>
          <p:spPr bwMode="auto">
            <a:xfrm>
              <a:off x="3308" y="1515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5" name="Line 1061"/>
            <p:cNvSpPr>
              <a:spLocks noChangeShapeType="1"/>
            </p:cNvSpPr>
            <p:nvPr/>
          </p:nvSpPr>
          <p:spPr bwMode="auto">
            <a:xfrm flipH="1">
              <a:off x="5327" y="1515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6" name="Line 1062"/>
            <p:cNvSpPr>
              <a:spLocks noChangeShapeType="1"/>
            </p:cNvSpPr>
            <p:nvPr/>
          </p:nvSpPr>
          <p:spPr bwMode="auto">
            <a:xfrm>
              <a:off x="3308" y="1481"/>
              <a:ext cx="2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7" name="Line 1063"/>
            <p:cNvSpPr>
              <a:spLocks noChangeShapeType="1"/>
            </p:cNvSpPr>
            <p:nvPr/>
          </p:nvSpPr>
          <p:spPr bwMode="auto">
            <a:xfrm flipH="1">
              <a:off x="5313" y="1481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8" name="Rectangle 1064"/>
            <p:cNvSpPr>
              <a:spLocks noChangeArrowheads="1"/>
            </p:cNvSpPr>
            <p:nvPr/>
          </p:nvSpPr>
          <p:spPr bwMode="auto">
            <a:xfrm>
              <a:off x="3238" y="1435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283689" name="Line 1065"/>
            <p:cNvSpPr>
              <a:spLocks noChangeShapeType="1"/>
            </p:cNvSpPr>
            <p:nvPr/>
          </p:nvSpPr>
          <p:spPr bwMode="auto">
            <a:xfrm>
              <a:off x="3308" y="1257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0" name="Line 1066"/>
            <p:cNvSpPr>
              <a:spLocks noChangeShapeType="1"/>
            </p:cNvSpPr>
            <p:nvPr/>
          </p:nvSpPr>
          <p:spPr bwMode="auto">
            <a:xfrm flipH="1">
              <a:off x="5327" y="1257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1" name="Line 1067"/>
            <p:cNvSpPr>
              <a:spLocks noChangeShapeType="1"/>
            </p:cNvSpPr>
            <p:nvPr/>
          </p:nvSpPr>
          <p:spPr bwMode="auto">
            <a:xfrm>
              <a:off x="3308" y="1126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2" name="Line 1068"/>
            <p:cNvSpPr>
              <a:spLocks noChangeShapeType="1"/>
            </p:cNvSpPr>
            <p:nvPr/>
          </p:nvSpPr>
          <p:spPr bwMode="auto">
            <a:xfrm flipH="1">
              <a:off x="5327" y="1126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3" name="Line 1069"/>
            <p:cNvSpPr>
              <a:spLocks noChangeShapeType="1"/>
            </p:cNvSpPr>
            <p:nvPr/>
          </p:nvSpPr>
          <p:spPr bwMode="auto">
            <a:xfrm>
              <a:off x="3308" y="1033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4" name="Line 1070"/>
            <p:cNvSpPr>
              <a:spLocks noChangeShapeType="1"/>
            </p:cNvSpPr>
            <p:nvPr/>
          </p:nvSpPr>
          <p:spPr bwMode="auto">
            <a:xfrm flipH="1">
              <a:off x="5327" y="1033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5" name="Line 1071"/>
            <p:cNvSpPr>
              <a:spLocks noChangeShapeType="1"/>
            </p:cNvSpPr>
            <p:nvPr/>
          </p:nvSpPr>
          <p:spPr bwMode="auto">
            <a:xfrm>
              <a:off x="3308" y="961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6" name="Line 1072"/>
            <p:cNvSpPr>
              <a:spLocks noChangeShapeType="1"/>
            </p:cNvSpPr>
            <p:nvPr/>
          </p:nvSpPr>
          <p:spPr bwMode="auto">
            <a:xfrm flipH="1">
              <a:off x="5327" y="961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7" name="Line 1073"/>
            <p:cNvSpPr>
              <a:spLocks noChangeShapeType="1"/>
            </p:cNvSpPr>
            <p:nvPr/>
          </p:nvSpPr>
          <p:spPr bwMode="auto">
            <a:xfrm>
              <a:off x="3308" y="902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8" name="Line 1074"/>
            <p:cNvSpPr>
              <a:spLocks noChangeShapeType="1"/>
            </p:cNvSpPr>
            <p:nvPr/>
          </p:nvSpPr>
          <p:spPr bwMode="auto">
            <a:xfrm flipH="1">
              <a:off x="5327" y="902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9" name="Line 1075"/>
            <p:cNvSpPr>
              <a:spLocks noChangeShapeType="1"/>
            </p:cNvSpPr>
            <p:nvPr/>
          </p:nvSpPr>
          <p:spPr bwMode="auto">
            <a:xfrm>
              <a:off x="3308" y="853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0" name="Line 1076"/>
            <p:cNvSpPr>
              <a:spLocks noChangeShapeType="1"/>
            </p:cNvSpPr>
            <p:nvPr/>
          </p:nvSpPr>
          <p:spPr bwMode="auto">
            <a:xfrm flipH="1">
              <a:off x="5327" y="853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1" name="Line 1077"/>
            <p:cNvSpPr>
              <a:spLocks noChangeShapeType="1"/>
            </p:cNvSpPr>
            <p:nvPr/>
          </p:nvSpPr>
          <p:spPr bwMode="auto">
            <a:xfrm>
              <a:off x="3308" y="810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2" name="Line 1078"/>
            <p:cNvSpPr>
              <a:spLocks noChangeShapeType="1"/>
            </p:cNvSpPr>
            <p:nvPr/>
          </p:nvSpPr>
          <p:spPr bwMode="auto">
            <a:xfrm flipH="1">
              <a:off x="5327" y="810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3" name="Line 1079"/>
            <p:cNvSpPr>
              <a:spLocks noChangeShapeType="1"/>
            </p:cNvSpPr>
            <p:nvPr/>
          </p:nvSpPr>
          <p:spPr bwMode="auto">
            <a:xfrm>
              <a:off x="3308" y="771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4" name="Line 1080"/>
            <p:cNvSpPr>
              <a:spLocks noChangeShapeType="1"/>
            </p:cNvSpPr>
            <p:nvPr/>
          </p:nvSpPr>
          <p:spPr bwMode="auto">
            <a:xfrm flipH="1">
              <a:off x="5327" y="771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5" name="Line 1081"/>
            <p:cNvSpPr>
              <a:spLocks noChangeShapeType="1"/>
            </p:cNvSpPr>
            <p:nvPr/>
          </p:nvSpPr>
          <p:spPr bwMode="auto">
            <a:xfrm>
              <a:off x="3308" y="737"/>
              <a:ext cx="2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6" name="Line 1082"/>
            <p:cNvSpPr>
              <a:spLocks noChangeShapeType="1"/>
            </p:cNvSpPr>
            <p:nvPr/>
          </p:nvSpPr>
          <p:spPr bwMode="auto">
            <a:xfrm flipH="1">
              <a:off x="5313" y="737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7" name="Rectangle 1083"/>
            <p:cNvSpPr>
              <a:spLocks noChangeArrowheads="1"/>
            </p:cNvSpPr>
            <p:nvPr/>
          </p:nvSpPr>
          <p:spPr bwMode="auto">
            <a:xfrm>
              <a:off x="3198" y="692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</a:t>
              </a:r>
              <a:endParaRPr lang="en-GB"/>
            </a:p>
          </p:txBody>
        </p:sp>
        <p:sp>
          <p:nvSpPr>
            <p:cNvPr id="283708" name="Line 1084"/>
            <p:cNvSpPr>
              <a:spLocks noChangeShapeType="1"/>
            </p:cNvSpPr>
            <p:nvPr/>
          </p:nvSpPr>
          <p:spPr bwMode="auto">
            <a:xfrm flipV="1">
              <a:off x="3308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9" name="Line 1085"/>
            <p:cNvSpPr>
              <a:spLocks noChangeShapeType="1"/>
            </p:cNvSpPr>
            <p:nvPr/>
          </p:nvSpPr>
          <p:spPr bwMode="auto">
            <a:xfrm>
              <a:off x="3308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0" name="Rectangle 1086"/>
            <p:cNvSpPr>
              <a:spLocks noChangeArrowheads="1"/>
            </p:cNvSpPr>
            <p:nvPr/>
          </p:nvSpPr>
          <p:spPr bwMode="auto">
            <a:xfrm>
              <a:off x="3257" y="2231"/>
              <a:ext cx="11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0.1</a:t>
              </a:r>
              <a:endParaRPr lang="en-GB"/>
            </a:p>
          </p:txBody>
        </p:sp>
        <p:sp>
          <p:nvSpPr>
            <p:cNvPr id="283711" name="Line 1087"/>
            <p:cNvSpPr>
              <a:spLocks noChangeShapeType="1"/>
            </p:cNvSpPr>
            <p:nvPr/>
          </p:nvSpPr>
          <p:spPr bwMode="auto">
            <a:xfrm flipV="1">
              <a:off x="3410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2" name="Line 1088"/>
            <p:cNvSpPr>
              <a:spLocks noChangeShapeType="1"/>
            </p:cNvSpPr>
            <p:nvPr/>
          </p:nvSpPr>
          <p:spPr bwMode="auto">
            <a:xfrm>
              <a:off x="3410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3" name="Line 1089"/>
            <p:cNvSpPr>
              <a:spLocks noChangeShapeType="1"/>
            </p:cNvSpPr>
            <p:nvPr/>
          </p:nvSpPr>
          <p:spPr bwMode="auto">
            <a:xfrm flipV="1">
              <a:off x="3545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4" name="Line 1090"/>
            <p:cNvSpPr>
              <a:spLocks noChangeShapeType="1"/>
            </p:cNvSpPr>
            <p:nvPr/>
          </p:nvSpPr>
          <p:spPr bwMode="auto">
            <a:xfrm>
              <a:off x="3545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5" name="Line 1091"/>
            <p:cNvSpPr>
              <a:spLocks noChangeShapeType="1"/>
            </p:cNvSpPr>
            <p:nvPr/>
          </p:nvSpPr>
          <p:spPr bwMode="auto">
            <a:xfrm flipV="1">
              <a:off x="3614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6" name="Line 1092"/>
            <p:cNvSpPr>
              <a:spLocks noChangeShapeType="1"/>
            </p:cNvSpPr>
            <p:nvPr/>
          </p:nvSpPr>
          <p:spPr bwMode="auto">
            <a:xfrm>
              <a:off x="3614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7" name="Line 1093"/>
            <p:cNvSpPr>
              <a:spLocks noChangeShapeType="1"/>
            </p:cNvSpPr>
            <p:nvPr/>
          </p:nvSpPr>
          <p:spPr bwMode="auto">
            <a:xfrm flipV="1">
              <a:off x="3647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8" name="Line 1094"/>
            <p:cNvSpPr>
              <a:spLocks noChangeShapeType="1"/>
            </p:cNvSpPr>
            <p:nvPr/>
          </p:nvSpPr>
          <p:spPr bwMode="auto">
            <a:xfrm>
              <a:off x="3647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9" name="Rectangle 1095"/>
            <p:cNvSpPr>
              <a:spLocks noChangeArrowheads="1"/>
            </p:cNvSpPr>
            <p:nvPr/>
          </p:nvSpPr>
          <p:spPr bwMode="auto">
            <a:xfrm>
              <a:off x="3626" y="2231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283720" name="Line 1096"/>
            <p:cNvSpPr>
              <a:spLocks noChangeShapeType="1"/>
            </p:cNvSpPr>
            <p:nvPr/>
          </p:nvSpPr>
          <p:spPr bwMode="auto">
            <a:xfrm flipV="1">
              <a:off x="3749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1" name="Line 1097"/>
            <p:cNvSpPr>
              <a:spLocks noChangeShapeType="1"/>
            </p:cNvSpPr>
            <p:nvPr/>
          </p:nvSpPr>
          <p:spPr bwMode="auto">
            <a:xfrm>
              <a:off x="3749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2" name="Line 1098"/>
            <p:cNvSpPr>
              <a:spLocks noChangeShapeType="1"/>
            </p:cNvSpPr>
            <p:nvPr/>
          </p:nvSpPr>
          <p:spPr bwMode="auto">
            <a:xfrm flipV="1">
              <a:off x="3883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3" name="Line 1099"/>
            <p:cNvSpPr>
              <a:spLocks noChangeShapeType="1"/>
            </p:cNvSpPr>
            <p:nvPr/>
          </p:nvSpPr>
          <p:spPr bwMode="auto">
            <a:xfrm>
              <a:off x="3883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4" name="Line 1100"/>
            <p:cNvSpPr>
              <a:spLocks noChangeShapeType="1"/>
            </p:cNvSpPr>
            <p:nvPr/>
          </p:nvSpPr>
          <p:spPr bwMode="auto">
            <a:xfrm flipV="1">
              <a:off x="3953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5" name="Line 1101"/>
            <p:cNvSpPr>
              <a:spLocks noChangeShapeType="1"/>
            </p:cNvSpPr>
            <p:nvPr/>
          </p:nvSpPr>
          <p:spPr bwMode="auto">
            <a:xfrm>
              <a:off x="3953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6" name="Line 1102"/>
            <p:cNvSpPr>
              <a:spLocks noChangeShapeType="1"/>
            </p:cNvSpPr>
            <p:nvPr/>
          </p:nvSpPr>
          <p:spPr bwMode="auto">
            <a:xfrm flipV="1">
              <a:off x="3986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7" name="Line 1103"/>
            <p:cNvSpPr>
              <a:spLocks noChangeShapeType="1"/>
            </p:cNvSpPr>
            <p:nvPr/>
          </p:nvSpPr>
          <p:spPr bwMode="auto">
            <a:xfrm>
              <a:off x="3986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8" name="Rectangle 1104"/>
            <p:cNvSpPr>
              <a:spLocks noChangeArrowheads="1"/>
            </p:cNvSpPr>
            <p:nvPr/>
          </p:nvSpPr>
          <p:spPr bwMode="auto">
            <a:xfrm>
              <a:off x="3945" y="2231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</a:t>
              </a:r>
              <a:endParaRPr lang="en-GB"/>
            </a:p>
          </p:txBody>
        </p:sp>
        <p:sp>
          <p:nvSpPr>
            <p:cNvPr id="283729" name="Line 1105"/>
            <p:cNvSpPr>
              <a:spLocks noChangeShapeType="1"/>
            </p:cNvSpPr>
            <p:nvPr/>
          </p:nvSpPr>
          <p:spPr bwMode="auto">
            <a:xfrm flipV="1">
              <a:off x="4088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0" name="Line 1106"/>
            <p:cNvSpPr>
              <a:spLocks noChangeShapeType="1"/>
            </p:cNvSpPr>
            <p:nvPr/>
          </p:nvSpPr>
          <p:spPr bwMode="auto">
            <a:xfrm>
              <a:off x="4088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1" name="Line 1107"/>
            <p:cNvSpPr>
              <a:spLocks noChangeShapeType="1"/>
            </p:cNvSpPr>
            <p:nvPr/>
          </p:nvSpPr>
          <p:spPr bwMode="auto">
            <a:xfrm flipV="1">
              <a:off x="4222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2" name="Line 1108"/>
            <p:cNvSpPr>
              <a:spLocks noChangeShapeType="1"/>
            </p:cNvSpPr>
            <p:nvPr/>
          </p:nvSpPr>
          <p:spPr bwMode="auto">
            <a:xfrm>
              <a:off x="4222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3" name="Line 1109"/>
            <p:cNvSpPr>
              <a:spLocks noChangeShapeType="1"/>
            </p:cNvSpPr>
            <p:nvPr/>
          </p:nvSpPr>
          <p:spPr bwMode="auto">
            <a:xfrm flipV="1">
              <a:off x="4292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4" name="Line 1110"/>
            <p:cNvSpPr>
              <a:spLocks noChangeShapeType="1"/>
            </p:cNvSpPr>
            <p:nvPr/>
          </p:nvSpPr>
          <p:spPr bwMode="auto">
            <a:xfrm>
              <a:off x="4292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5" name="Line 1111"/>
            <p:cNvSpPr>
              <a:spLocks noChangeShapeType="1"/>
            </p:cNvSpPr>
            <p:nvPr/>
          </p:nvSpPr>
          <p:spPr bwMode="auto">
            <a:xfrm flipV="1">
              <a:off x="4325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6" name="Line 1112"/>
            <p:cNvSpPr>
              <a:spLocks noChangeShapeType="1"/>
            </p:cNvSpPr>
            <p:nvPr/>
          </p:nvSpPr>
          <p:spPr bwMode="auto">
            <a:xfrm>
              <a:off x="4325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7" name="Rectangle 1113"/>
            <p:cNvSpPr>
              <a:spLocks noChangeArrowheads="1"/>
            </p:cNvSpPr>
            <p:nvPr/>
          </p:nvSpPr>
          <p:spPr bwMode="auto">
            <a:xfrm>
              <a:off x="4264" y="2231"/>
              <a:ext cx="13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</a:t>
              </a:r>
              <a:endParaRPr lang="en-GB"/>
            </a:p>
          </p:txBody>
        </p:sp>
        <p:sp>
          <p:nvSpPr>
            <p:cNvPr id="283738" name="Line 1114"/>
            <p:cNvSpPr>
              <a:spLocks noChangeShapeType="1"/>
            </p:cNvSpPr>
            <p:nvPr/>
          </p:nvSpPr>
          <p:spPr bwMode="auto">
            <a:xfrm flipV="1">
              <a:off x="4427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9" name="Line 1115"/>
            <p:cNvSpPr>
              <a:spLocks noChangeShapeType="1"/>
            </p:cNvSpPr>
            <p:nvPr/>
          </p:nvSpPr>
          <p:spPr bwMode="auto">
            <a:xfrm>
              <a:off x="4427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0" name="Line 1116"/>
            <p:cNvSpPr>
              <a:spLocks noChangeShapeType="1"/>
            </p:cNvSpPr>
            <p:nvPr/>
          </p:nvSpPr>
          <p:spPr bwMode="auto">
            <a:xfrm flipV="1">
              <a:off x="4562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1" name="Line 1117"/>
            <p:cNvSpPr>
              <a:spLocks noChangeShapeType="1"/>
            </p:cNvSpPr>
            <p:nvPr/>
          </p:nvSpPr>
          <p:spPr bwMode="auto">
            <a:xfrm>
              <a:off x="4562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2" name="Line 1118"/>
            <p:cNvSpPr>
              <a:spLocks noChangeShapeType="1"/>
            </p:cNvSpPr>
            <p:nvPr/>
          </p:nvSpPr>
          <p:spPr bwMode="auto">
            <a:xfrm flipV="1">
              <a:off x="4631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3" name="Line 1119"/>
            <p:cNvSpPr>
              <a:spLocks noChangeShapeType="1"/>
            </p:cNvSpPr>
            <p:nvPr/>
          </p:nvSpPr>
          <p:spPr bwMode="auto">
            <a:xfrm>
              <a:off x="4631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4" name="Line 1120"/>
            <p:cNvSpPr>
              <a:spLocks noChangeShapeType="1"/>
            </p:cNvSpPr>
            <p:nvPr/>
          </p:nvSpPr>
          <p:spPr bwMode="auto">
            <a:xfrm flipV="1">
              <a:off x="4663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5" name="Line 1121"/>
            <p:cNvSpPr>
              <a:spLocks noChangeShapeType="1"/>
            </p:cNvSpPr>
            <p:nvPr/>
          </p:nvSpPr>
          <p:spPr bwMode="auto">
            <a:xfrm>
              <a:off x="4663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6" name="Rectangle 1122"/>
            <p:cNvSpPr>
              <a:spLocks noChangeArrowheads="1"/>
            </p:cNvSpPr>
            <p:nvPr/>
          </p:nvSpPr>
          <p:spPr bwMode="auto">
            <a:xfrm>
              <a:off x="4583" y="2231"/>
              <a:ext cx="17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1000</a:t>
              </a:r>
              <a:endParaRPr lang="en-GB"/>
            </a:p>
          </p:txBody>
        </p:sp>
        <p:sp>
          <p:nvSpPr>
            <p:cNvPr id="283747" name="Line 1123"/>
            <p:cNvSpPr>
              <a:spLocks noChangeShapeType="1"/>
            </p:cNvSpPr>
            <p:nvPr/>
          </p:nvSpPr>
          <p:spPr bwMode="auto">
            <a:xfrm flipV="1">
              <a:off x="4766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8" name="Line 1124"/>
            <p:cNvSpPr>
              <a:spLocks noChangeShapeType="1"/>
            </p:cNvSpPr>
            <p:nvPr/>
          </p:nvSpPr>
          <p:spPr bwMode="auto">
            <a:xfrm>
              <a:off x="4766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9" name="Line 1125"/>
            <p:cNvSpPr>
              <a:spLocks noChangeShapeType="1"/>
            </p:cNvSpPr>
            <p:nvPr/>
          </p:nvSpPr>
          <p:spPr bwMode="auto">
            <a:xfrm flipV="1">
              <a:off x="4900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0" name="Line 1126"/>
            <p:cNvSpPr>
              <a:spLocks noChangeShapeType="1"/>
            </p:cNvSpPr>
            <p:nvPr/>
          </p:nvSpPr>
          <p:spPr bwMode="auto">
            <a:xfrm>
              <a:off x="4900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1" name="Line 1127"/>
            <p:cNvSpPr>
              <a:spLocks noChangeShapeType="1"/>
            </p:cNvSpPr>
            <p:nvPr/>
          </p:nvSpPr>
          <p:spPr bwMode="auto">
            <a:xfrm flipV="1">
              <a:off x="4970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2" name="Line 1128"/>
            <p:cNvSpPr>
              <a:spLocks noChangeShapeType="1"/>
            </p:cNvSpPr>
            <p:nvPr/>
          </p:nvSpPr>
          <p:spPr bwMode="auto">
            <a:xfrm>
              <a:off x="4970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3" name="Line 1129"/>
            <p:cNvSpPr>
              <a:spLocks noChangeShapeType="1"/>
            </p:cNvSpPr>
            <p:nvPr/>
          </p:nvSpPr>
          <p:spPr bwMode="auto">
            <a:xfrm flipV="1">
              <a:off x="5003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4" name="Line 1130"/>
            <p:cNvSpPr>
              <a:spLocks noChangeShapeType="1"/>
            </p:cNvSpPr>
            <p:nvPr/>
          </p:nvSpPr>
          <p:spPr bwMode="auto">
            <a:xfrm>
              <a:off x="5003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5" name="Rectangle 1131"/>
            <p:cNvSpPr>
              <a:spLocks noChangeArrowheads="1"/>
            </p:cNvSpPr>
            <p:nvPr/>
          </p:nvSpPr>
          <p:spPr bwMode="auto">
            <a:xfrm>
              <a:off x="4902" y="223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10000</a:t>
              </a:r>
              <a:endParaRPr lang="en-GB"/>
            </a:p>
          </p:txBody>
        </p:sp>
        <p:sp>
          <p:nvSpPr>
            <p:cNvPr id="283756" name="Line 1132"/>
            <p:cNvSpPr>
              <a:spLocks noChangeShapeType="1"/>
            </p:cNvSpPr>
            <p:nvPr/>
          </p:nvSpPr>
          <p:spPr bwMode="auto">
            <a:xfrm flipV="1">
              <a:off x="5105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7" name="Line 1133"/>
            <p:cNvSpPr>
              <a:spLocks noChangeShapeType="1"/>
            </p:cNvSpPr>
            <p:nvPr/>
          </p:nvSpPr>
          <p:spPr bwMode="auto">
            <a:xfrm>
              <a:off x="5105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8" name="Line 1134"/>
            <p:cNvSpPr>
              <a:spLocks noChangeShapeType="1"/>
            </p:cNvSpPr>
            <p:nvPr/>
          </p:nvSpPr>
          <p:spPr bwMode="auto">
            <a:xfrm flipV="1">
              <a:off x="5239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9" name="Line 1135"/>
            <p:cNvSpPr>
              <a:spLocks noChangeShapeType="1"/>
            </p:cNvSpPr>
            <p:nvPr/>
          </p:nvSpPr>
          <p:spPr bwMode="auto">
            <a:xfrm>
              <a:off x="5239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0" name="Line 1136"/>
            <p:cNvSpPr>
              <a:spLocks noChangeShapeType="1"/>
            </p:cNvSpPr>
            <p:nvPr/>
          </p:nvSpPr>
          <p:spPr bwMode="auto">
            <a:xfrm flipV="1">
              <a:off x="5309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1" name="Line 1137"/>
            <p:cNvSpPr>
              <a:spLocks noChangeShapeType="1"/>
            </p:cNvSpPr>
            <p:nvPr/>
          </p:nvSpPr>
          <p:spPr bwMode="auto">
            <a:xfrm>
              <a:off x="5309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2" name="Line 1138"/>
            <p:cNvSpPr>
              <a:spLocks noChangeShapeType="1"/>
            </p:cNvSpPr>
            <p:nvPr/>
          </p:nvSpPr>
          <p:spPr bwMode="auto">
            <a:xfrm flipV="1">
              <a:off x="5342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3" name="Line 1139"/>
            <p:cNvSpPr>
              <a:spLocks noChangeShapeType="1"/>
            </p:cNvSpPr>
            <p:nvPr/>
          </p:nvSpPr>
          <p:spPr bwMode="auto">
            <a:xfrm>
              <a:off x="5342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4" name="Rectangle 1140"/>
            <p:cNvSpPr>
              <a:spLocks noChangeArrowheads="1"/>
            </p:cNvSpPr>
            <p:nvPr/>
          </p:nvSpPr>
          <p:spPr bwMode="auto">
            <a:xfrm>
              <a:off x="5221" y="2231"/>
              <a:ext cx="2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100000</a:t>
              </a:r>
              <a:endParaRPr lang="en-GB"/>
            </a:p>
          </p:txBody>
        </p:sp>
        <p:sp>
          <p:nvSpPr>
            <p:cNvPr id="283765" name="Rectangle 1141"/>
            <p:cNvSpPr>
              <a:spLocks noChangeArrowheads="1"/>
            </p:cNvSpPr>
            <p:nvPr/>
          </p:nvSpPr>
          <p:spPr bwMode="auto">
            <a:xfrm>
              <a:off x="3308" y="737"/>
              <a:ext cx="2034" cy="1487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6" name="Freeform 1142"/>
            <p:cNvSpPr>
              <a:spLocks/>
            </p:cNvSpPr>
            <p:nvPr/>
          </p:nvSpPr>
          <p:spPr bwMode="auto">
            <a:xfrm>
              <a:off x="3308" y="1230"/>
              <a:ext cx="1047" cy="887"/>
            </a:xfrm>
            <a:custGeom>
              <a:avLst/>
              <a:gdLst>
                <a:gd name="T0" fmla="*/ 0 w 8382"/>
                <a:gd name="T1" fmla="*/ 7089 h 7089"/>
                <a:gd name="T2" fmla="*/ 164 w 8382"/>
                <a:gd name="T3" fmla="*/ 7015 h 7089"/>
                <a:gd name="T4" fmla="*/ 328 w 8382"/>
                <a:gd name="T5" fmla="*/ 6941 h 7089"/>
                <a:gd name="T6" fmla="*/ 492 w 8382"/>
                <a:gd name="T7" fmla="*/ 6868 h 7089"/>
                <a:gd name="T8" fmla="*/ 658 w 8382"/>
                <a:gd name="T9" fmla="*/ 6796 h 7089"/>
                <a:gd name="T10" fmla="*/ 822 w 8382"/>
                <a:gd name="T11" fmla="*/ 6725 h 7089"/>
                <a:gd name="T12" fmla="*/ 986 w 8382"/>
                <a:gd name="T13" fmla="*/ 6654 h 7089"/>
                <a:gd name="T14" fmla="*/ 1151 w 8382"/>
                <a:gd name="T15" fmla="*/ 6582 h 7089"/>
                <a:gd name="T16" fmla="*/ 1315 w 8382"/>
                <a:gd name="T17" fmla="*/ 6511 h 7089"/>
                <a:gd name="T18" fmla="*/ 1479 w 8382"/>
                <a:gd name="T19" fmla="*/ 6438 h 7089"/>
                <a:gd name="T20" fmla="*/ 1643 w 8382"/>
                <a:gd name="T21" fmla="*/ 6365 h 7089"/>
                <a:gd name="T22" fmla="*/ 1808 w 8382"/>
                <a:gd name="T23" fmla="*/ 6287 h 7089"/>
                <a:gd name="T24" fmla="*/ 1972 w 8382"/>
                <a:gd name="T25" fmla="*/ 6207 h 7089"/>
                <a:gd name="T26" fmla="*/ 2136 w 8382"/>
                <a:gd name="T27" fmla="*/ 6123 h 7089"/>
                <a:gd name="T28" fmla="*/ 2300 w 8382"/>
                <a:gd name="T29" fmla="*/ 6034 h 7089"/>
                <a:gd name="T30" fmla="*/ 2465 w 8382"/>
                <a:gd name="T31" fmla="*/ 5939 h 7089"/>
                <a:gd name="T32" fmla="*/ 2629 w 8382"/>
                <a:gd name="T33" fmla="*/ 5836 h 7089"/>
                <a:gd name="T34" fmla="*/ 2794 w 8382"/>
                <a:gd name="T35" fmla="*/ 5726 h 7089"/>
                <a:gd name="T36" fmla="*/ 2959 w 8382"/>
                <a:gd name="T37" fmla="*/ 5608 h 7089"/>
                <a:gd name="T38" fmla="*/ 3123 w 8382"/>
                <a:gd name="T39" fmla="*/ 5481 h 7089"/>
                <a:gd name="T40" fmla="*/ 3287 w 8382"/>
                <a:gd name="T41" fmla="*/ 5344 h 7089"/>
                <a:gd name="T42" fmla="*/ 3451 w 8382"/>
                <a:gd name="T43" fmla="*/ 5198 h 7089"/>
                <a:gd name="T44" fmla="*/ 3616 w 8382"/>
                <a:gd name="T45" fmla="*/ 5041 h 7089"/>
                <a:gd name="T46" fmla="*/ 3780 w 8382"/>
                <a:gd name="T47" fmla="*/ 4876 h 7089"/>
                <a:gd name="T48" fmla="*/ 3944 w 8382"/>
                <a:gd name="T49" fmla="*/ 4702 h 7089"/>
                <a:gd name="T50" fmla="*/ 4109 w 8382"/>
                <a:gd name="T51" fmla="*/ 4517 h 7089"/>
                <a:gd name="T52" fmla="*/ 4273 w 8382"/>
                <a:gd name="T53" fmla="*/ 4326 h 7089"/>
                <a:gd name="T54" fmla="*/ 4437 w 8382"/>
                <a:gd name="T55" fmla="*/ 4127 h 7089"/>
                <a:gd name="T56" fmla="*/ 4601 w 8382"/>
                <a:gd name="T57" fmla="*/ 3921 h 7089"/>
                <a:gd name="T58" fmla="*/ 4766 w 8382"/>
                <a:gd name="T59" fmla="*/ 3710 h 7089"/>
                <a:gd name="T60" fmla="*/ 4931 w 8382"/>
                <a:gd name="T61" fmla="*/ 3494 h 7089"/>
                <a:gd name="T62" fmla="*/ 5095 w 8382"/>
                <a:gd name="T63" fmla="*/ 3275 h 7089"/>
                <a:gd name="T64" fmla="*/ 5260 w 8382"/>
                <a:gd name="T65" fmla="*/ 3053 h 7089"/>
                <a:gd name="T66" fmla="*/ 5424 w 8382"/>
                <a:gd name="T67" fmla="*/ 2830 h 7089"/>
                <a:gd name="T68" fmla="*/ 5588 w 8382"/>
                <a:gd name="T69" fmla="*/ 2608 h 7089"/>
                <a:gd name="T70" fmla="*/ 5752 w 8382"/>
                <a:gd name="T71" fmla="*/ 2386 h 7089"/>
                <a:gd name="T72" fmla="*/ 5917 w 8382"/>
                <a:gd name="T73" fmla="*/ 2167 h 7089"/>
                <a:gd name="T74" fmla="*/ 6081 w 8382"/>
                <a:gd name="T75" fmla="*/ 1951 h 7089"/>
                <a:gd name="T76" fmla="*/ 6245 w 8382"/>
                <a:gd name="T77" fmla="*/ 1742 h 7089"/>
                <a:gd name="T78" fmla="*/ 6409 w 8382"/>
                <a:gd name="T79" fmla="*/ 1537 h 7089"/>
                <a:gd name="T80" fmla="*/ 6574 w 8382"/>
                <a:gd name="T81" fmla="*/ 1341 h 7089"/>
                <a:gd name="T82" fmla="*/ 6738 w 8382"/>
                <a:gd name="T83" fmla="*/ 1154 h 7089"/>
                <a:gd name="T84" fmla="*/ 6902 w 8382"/>
                <a:gd name="T85" fmla="*/ 977 h 7089"/>
                <a:gd name="T86" fmla="*/ 7068 w 8382"/>
                <a:gd name="T87" fmla="*/ 811 h 7089"/>
                <a:gd name="T88" fmla="*/ 7232 w 8382"/>
                <a:gd name="T89" fmla="*/ 658 h 7089"/>
                <a:gd name="T90" fmla="*/ 7396 w 8382"/>
                <a:gd name="T91" fmla="*/ 518 h 7089"/>
                <a:gd name="T92" fmla="*/ 7560 w 8382"/>
                <a:gd name="T93" fmla="*/ 392 h 7089"/>
                <a:gd name="T94" fmla="*/ 7725 w 8382"/>
                <a:gd name="T95" fmla="*/ 282 h 7089"/>
                <a:gd name="T96" fmla="*/ 7889 w 8382"/>
                <a:gd name="T97" fmla="*/ 186 h 7089"/>
                <a:gd name="T98" fmla="*/ 8053 w 8382"/>
                <a:gd name="T99" fmla="*/ 108 h 7089"/>
                <a:gd name="T100" fmla="*/ 8218 w 8382"/>
                <a:gd name="T101" fmla="*/ 46 h 7089"/>
                <a:gd name="T102" fmla="*/ 8382 w 8382"/>
                <a:gd name="T103" fmla="*/ 0 h 7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382" h="7089">
                  <a:moveTo>
                    <a:pt x="0" y="7089"/>
                  </a:moveTo>
                  <a:lnTo>
                    <a:pt x="164" y="7015"/>
                  </a:lnTo>
                  <a:lnTo>
                    <a:pt x="328" y="6941"/>
                  </a:lnTo>
                  <a:lnTo>
                    <a:pt x="492" y="6868"/>
                  </a:lnTo>
                  <a:lnTo>
                    <a:pt x="658" y="6796"/>
                  </a:lnTo>
                  <a:lnTo>
                    <a:pt x="822" y="6725"/>
                  </a:lnTo>
                  <a:lnTo>
                    <a:pt x="986" y="6654"/>
                  </a:lnTo>
                  <a:lnTo>
                    <a:pt x="1151" y="6582"/>
                  </a:lnTo>
                  <a:lnTo>
                    <a:pt x="1315" y="6511"/>
                  </a:lnTo>
                  <a:lnTo>
                    <a:pt x="1479" y="6438"/>
                  </a:lnTo>
                  <a:lnTo>
                    <a:pt x="1643" y="6365"/>
                  </a:lnTo>
                  <a:lnTo>
                    <a:pt x="1808" y="6287"/>
                  </a:lnTo>
                  <a:lnTo>
                    <a:pt x="1972" y="6207"/>
                  </a:lnTo>
                  <a:lnTo>
                    <a:pt x="2136" y="6123"/>
                  </a:lnTo>
                  <a:lnTo>
                    <a:pt x="2300" y="6034"/>
                  </a:lnTo>
                  <a:lnTo>
                    <a:pt x="2465" y="5939"/>
                  </a:lnTo>
                  <a:lnTo>
                    <a:pt x="2629" y="5836"/>
                  </a:lnTo>
                  <a:lnTo>
                    <a:pt x="2794" y="5726"/>
                  </a:lnTo>
                  <a:lnTo>
                    <a:pt x="2959" y="5608"/>
                  </a:lnTo>
                  <a:lnTo>
                    <a:pt x="3123" y="5481"/>
                  </a:lnTo>
                  <a:lnTo>
                    <a:pt x="3287" y="5344"/>
                  </a:lnTo>
                  <a:lnTo>
                    <a:pt x="3451" y="5198"/>
                  </a:lnTo>
                  <a:lnTo>
                    <a:pt x="3616" y="5041"/>
                  </a:lnTo>
                  <a:lnTo>
                    <a:pt x="3780" y="4876"/>
                  </a:lnTo>
                  <a:lnTo>
                    <a:pt x="3944" y="4702"/>
                  </a:lnTo>
                  <a:lnTo>
                    <a:pt x="4109" y="4517"/>
                  </a:lnTo>
                  <a:lnTo>
                    <a:pt x="4273" y="4326"/>
                  </a:lnTo>
                  <a:lnTo>
                    <a:pt x="4437" y="4127"/>
                  </a:lnTo>
                  <a:lnTo>
                    <a:pt x="4601" y="3921"/>
                  </a:lnTo>
                  <a:lnTo>
                    <a:pt x="4766" y="3710"/>
                  </a:lnTo>
                  <a:lnTo>
                    <a:pt x="4931" y="3494"/>
                  </a:lnTo>
                  <a:lnTo>
                    <a:pt x="5095" y="3275"/>
                  </a:lnTo>
                  <a:lnTo>
                    <a:pt x="5260" y="3053"/>
                  </a:lnTo>
                  <a:lnTo>
                    <a:pt x="5424" y="2830"/>
                  </a:lnTo>
                  <a:lnTo>
                    <a:pt x="5588" y="2608"/>
                  </a:lnTo>
                  <a:lnTo>
                    <a:pt x="5752" y="2386"/>
                  </a:lnTo>
                  <a:lnTo>
                    <a:pt x="5917" y="2167"/>
                  </a:lnTo>
                  <a:lnTo>
                    <a:pt x="6081" y="1951"/>
                  </a:lnTo>
                  <a:lnTo>
                    <a:pt x="6245" y="1742"/>
                  </a:lnTo>
                  <a:lnTo>
                    <a:pt x="6409" y="1537"/>
                  </a:lnTo>
                  <a:lnTo>
                    <a:pt x="6574" y="1341"/>
                  </a:lnTo>
                  <a:lnTo>
                    <a:pt x="6738" y="1154"/>
                  </a:lnTo>
                  <a:lnTo>
                    <a:pt x="6902" y="977"/>
                  </a:lnTo>
                  <a:lnTo>
                    <a:pt x="7068" y="811"/>
                  </a:lnTo>
                  <a:lnTo>
                    <a:pt x="7232" y="658"/>
                  </a:lnTo>
                  <a:lnTo>
                    <a:pt x="7396" y="518"/>
                  </a:lnTo>
                  <a:lnTo>
                    <a:pt x="7560" y="392"/>
                  </a:lnTo>
                  <a:lnTo>
                    <a:pt x="7725" y="282"/>
                  </a:lnTo>
                  <a:lnTo>
                    <a:pt x="7889" y="186"/>
                  </a:lnTo>
                  <a:lnTo>
                    <a:pt x="8053" y="108"/>
                  </a:lnTo>
                  <a:lnTo>
                    <a:pt x="8218" y="46"/>
                  </a:lnTo>
                  <a:lnTo>
                    <a:pt x="8382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7" name="Freeform 1143"/>
            <p:cNvSpPr>
              <a:spLocks/>
            </p:cNvSpPr>
            <p:nvPr/>
          </p:nvSpPr>
          <p:spPr bwMode="auto">
            <a:xfrm>
              <a:off x="4355" y="1225"/>
              <a:ext cx="987" cy="827"/>
            </a:xfrm>
            <a:custGeom>
              <a:avLst/>
              <a:gdLst>
                <a:gd name="T0" fmla="*/ 0 w 7889"/>
                <a:gd name="T1" fmla="*/ 42 h 6616"/>
                <a:gd name="T2" fmla="*/ 164 w 7889"/>
                <a:gd name="T3" fmla="*/ 12 h 6616"/>
                <a:gd name="T4" fmla="*/ 328 w 7889"/>
                <a:gd name="T5" fmla="*/ 0 h 6616"/>
                <a:gd name="T6" fmla="*/ 493 w 7889"/>
                <a:gd name="T7" fmla="*/ 3 h 6616"/>
                <a:gd name="T8" fmla="*/ 657 w 7889"/>
                <a:gd name="T9" fmla="*/ 21 h 6616"/>
                <a:gd name="T10" fmla="*/ 821 w 7889"/>
                <a:gd name="T11" fmla="*/ 54 h 6616"/>
                <a:gd name="T12" fmla="*/ 987 w 7889"/>
                <a:gd name="T13" fmla="*/ 100 h 6616"/>
                <a:gd name="T14" fmla="*/ 1151 w 7889"/>
                <a:gd name="T15" fmla="*/ 160 h 6616"/>
                <a:gd name="T16" fmla="*/ 1315 w 7889"/>
                <a:gd name="T17" fmla="*/ 232 h 6616"/>
                <a:gd name="T18" fmla="*/ 1479 w 7889"/>
                <a:gd name="T19" fmla="*/ 315 h 6616"/>
                <a:gd name="T20" fmla="*/ 1644 w 7889"/>
                <a:gd name="T21" fmla="*/ 408 h 6616"/>
                <a:gd name="T22" fmla="*/ 1808 w 7889"/>
                <a:gd name="T23" fmla="*/ 512 h 6616"/>
                <a:gd name="T24" fmla="*/ 1972 w 7889"/>
                <a:gd name="T25" fmla="*/ 623 h 6616"/>
                <a:gd name="T26" fmla="*/ 2136 w 7889"/>
                <a:gd name="T27" fmla="*/ 742 h 6616"/>
                <a:gd name="T28" fmla="*/ 2301 w 7889"/>
                <a:gd name="T29" fmla="*/ 869 h 6616"/>
                <a:gd name="T30" fmla="*/ 2465 w 7889"/>
                <a:gd name="T31" fmla="*/ 1002 h 6616"/>
                <a:gd name="T32" fmla="*/ 2629 w 7889"/>
                <a:gd name="T33" fmla="*/ 1140 h 6616"/>
                <a:gd name="T34" fmla="*/ 2794 w 7889"/>
                <a:gd name="T35" fmla="*/ 1283 h 6616"/>
                <a:gd name="T36" fmla="*/ 2958 w 7889"/>
                <a:gd name="T37" fmla="*/ 1432 h 6616"/>
                <a:gd name="T38" fmla="*/ 3123 w 7889"/>
                <a:gd name="T39" fmla="*/ 1583 h 6616"/>
                <a:gd name="T40" fmla="*/ 3287 w 7889"/>
                <a:gd name="T41" fmla="*/ 1739 h 6616"/>
                <a:gd name="T42" fmla="*/ 3452 w 7889"/>
                <a:gd name="T43" fmla="*/ 1897 h 6616"/>
                <a:gd name="T44" fmla="*/ 3616 w 7889"/>
                <a:gd name="T45" fmla="*/ 2058 h 6616"/>
                <a:gd name="T46" fmla="*/ 3780 w 7889"/>
                <a:gd name="T47" fmla="*/ 2221 h 6616"/>
                <a:gd name="T48" fmla="*/ 3945 w 7889"/>
                <a:gd name="T49" fmla="*/ 2388 h 6616"/>
                <a:gd name="T50" fmla="*/ 4109 w 7889"/>
                <a:gd name="T51" fmla="*/ 2555 h 6616"/>
                <a:gd name="T52" fmla="*/ 4273 w 7889"/>
                <a:gd name="T53" fmla="*/ 2724 h 6616"/>
                <a:gd name="T54" fmla="*/ 4437 w 7889"/>
                <a:gd name="T55" fmla="*/ 2895 h 6616"/>
                <a:gd name="T56" fmla="*/ 4602 w 7889"/>
                <a:gd name="T57" fmla="*/ 3066 h 6616"/>
                <a:gd name="T58" fmla="*/ 4766 w 7889"/>
                <a:gd name="T59" fmla="*/ 3239 h 6616"/>
                <a:gd name="T60" fmla="*/ 4930 w 7889"/>
                <a:gd name="T61" fmla="*/ 3413 h 6616"/>
                <a:gd name="T62" fmla="*/ 5094 w 7889"/>
                <a:gd name="T63" fmla="*/ 3588 h 6616"/>
                <a:gd name="T64" fmla="*/ 5260 w 7889"/>
                <a:gd name="T65" fmla="*/ 3763 h 6616"/>
                <a:gd name="T66" fmla="*/ 5424 w 7889"/>
                <a:gd name="T67" fmla="*/ 3938 h 6616"/>
                <a:gd name="T68" fmla="*/ 5588 w 7889"/>
                <a:gd name="T69" fmla="*/ 4115 h 6616"/>
                <a:gd name="T70" fmla="*/ 5753 w 7889"/>
                <a:gd name="T71" fmla="*/ 4292 h 6616"/>
                <a:gd name="T72" fmla="*/ 5917 w 7889"/>
                <a:gd name="T73" fmla="*/ 4469 h 6616"/>
                <a:gd name="T74" fmla="*/ 6081 w 7889"/>
                <a:gd name="T75" fmla="*/ 4647 h 6616"/>
                <a:gd name="T76" fmla="*/ 6245 w 7889"/>
                <a:gd name="T77" fmla="*/ 4825 h 6616"/>
                <a:gd name="T78" fmla="*/ 6410 w 7889"/>
                <a:gd name="T79" fmla="*/ 5003 h 6616"/>
                <a:gd name="T80" fmla="*/ 6574 w 7889"/>
                <a:gd name="T81" fmla="*/ 5182 h 6616"/>
                <a:gd name="T82" fmla="*/ 6738 w 7889"/>
                <a:gd name="T83" fmla="*/ 5361 h 6616"/>
                <a:gd name="T84" fmla="*/ 6903 w 7889"/>
                <a:gd name="T85" fmla="*/ 5540 h 6616"/>
                <a:gd name="T86" fmla="*/ 7067 w 7889"/>
                <a:gd name="T87" fmla="*/ 5719 h 6616"/>
                <a:gd name="T88" fmla="*/ 7231 w 7889"/>
                <a:gd name="T89" fmla="*/ 5897 h 6616"/>
                <a:gd name="T90" fmla="*/ 7396 w 7889"/>
                <a:gd name="T91" fmla="*/ 6077 h 6616"/>
                <a:gd name="T92" fmla="*/ 7561 w 7889"/>
                <a:gd name="T93" fmla="*/ 6257 h 6616"/>
                <a:gd name="T94" fmla="*/ 7725 w 7889"/>
                <a:gd name="T95" fmla="*/ 6436 h 6616"/>
                <a:gd name="T96" fmla="*/ 7889 w 7889"/>
                <a:gd name="T97" fmla="*/ 6616 h 6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889" h="6616">
                  <a:moveTo>
                    <a:pt x="0" y="42"/>
                  </a:moveTo>
                  <a:lnTo>
                    <a:pt x="164" y="12"/>
                  </a:lnTo>
                  <a:lnTo>
                    <a:pt x="328" y="0"/>
                  </a:lnTo>
                  <a:lnTo>
                    <a:pt x="493" y="3"/>
                  </a:lnTo>
                  <a:lnTo>
                    <a:pt x="657" y="21"/>
                  </a:lnTo>
                  <a:lnTo>
                    <a:pt x="821" y="54"/>
                  </a:lnTo>
                  <a:lnTo>
                    <a:pt x="987" y="100"/>
                  </a:lnTo>
                  <a:lnTo>
                    <a:pt x="1151" y="160"/>
                  </a:lnTo>
                  <a:lnTo>
                    <a:pt x="1315" y="232"/>
                  </a:lnTo>
                  <a:lnTo>
                    <a:pt x="1479" y="315"/>
                  </a:lnTo>
                  <a:lnTo>
                    <a:pt x="1644" y="408"/>
                  </a:lnTo>
                  <a:lnTo>
                    <a:pt x="1808" y="512"/>
                  </a:lnTo>
                  <a:lnTo>
                    <a:pt x="1972" y="623"/>
                  </a:lnTo>
                  <a:lnTo>
                    <a:pt x="2136" y="742"/>
                  </a:lnTo>
                  <a:lnTo>
                    <a:pt x="2301" y="869"/>
                  </a:lnTo>
                  <a:lnTo>
                    <a:pt x="2465" y="1002"/>
                  </a:lnTo>
                  <a:lnTo>
                    <a:pt x="2629" y="1140"/>
                  </a:lnTo>
                  <a:lnTo>
                    <a:pt x="2794" y="1283"/>
                  </a:lnTo>
                  <a:lnTo>
                    <a:pt x="2958" y="1432"/>
                  </a:lnTo>
                  <a:lnTo>
                    <a:pt x="3123" y="1583"/>
                  </a:lnTo>
                  <a:lnTo>
                    <a:pt x="3287" y="1739"/>
                  </a:lnTo>
                  <a:lnTo>
                    <a:pt x="3452" y="1897"/>
                  </a:lnTo>
                  <a:lnTo>
                    <a:pt x="3616" y="2058"/>
                  </a:lnTo>
                  <a:lnTo>
                    <a:pt x="3780" y="2221"/>
                  </a:lnTo>
                  <a:lnTo>
                    <a:pt x="3945" y="2388"/>
                  </a:lnTo>
                  <a:lnTo>
                    <a:pt x="4109" y="2555"/>
                  </a:lnTo>
                  <a:lnTo>
                    <a:pt x="4273" y="2724"/>
                  </a:lnTo>
                  <a:lnTo>
                    <a:pt x="4437" y="2895"/>
                  </a:lnTo>
                  <a:lnTo>
                    <a:pt x="4602" y="3066"/>
                  </a:lnTo>
                  <a:lnTo>
                    <a:pt x="4766" y="3239"/>
                  </a:lnTo>
                  <a:lnTo>
                    <a:pt x="4930" y="3413"/>
                  </a:lnTo>
                  <a:lnTo>
                    <a:pt x="5094" y="3588"/>
                  </a:lnTo>
                  <a:lnTo>
                    <a:pt x="5260" y="3763"/>
                  </a:lnTo>
                  <a:lnTo>
                    <a:pt x="5424" y="3938"/>
                  </a:lnTo>
                  <a:lnTo>
                    <a:pt x="5588" y="4115"/>
                  </a:lnTo>
                  <a:lnTo>
                    <a:pt x="5753" y="4292"/>
                  </a:lnTo>
                  <a:lnTo>
                    <a:pt x="5917" y="4469"/>
                  </a:lnTo>
                  <a:lnTo>
                    <a:pt x="6081" y="4647"/>
                  </a:lnTo>
                  <a:lnTo>
                    <a:pt x="6245" y="4825"/>
                  </a:lnTo>
                  <a:lnTo>
                    <a:pt x="6410" y="5003"/>
                  </a:lnTo>
                  <a:lnTo>
                    <a:pt x="6574" y="5182"/>
                  </a:lnTo>
                  <a:lnTo>
                    <a:pt x="6738" y="5361"/>
                  </a:lnTo>
                  <a:lnTo>
                    <a:pt x="6903" y="5540"/>
                  </a:lnTo>
                  <a:lnTo>
                    <a:pt x="7067" y="5719"/>
                  </a:lnTo>
                  <a:lnTo>
                    <a:pt x="7231" y="5897"/>
                  </a:lnTo>
                  <a:lnTo>
                    <a:pt x="7396" y="6077"/>
                  </a:lnTo>
                  <a:lnTo>
                    <a:pt x="7561" y="6257"/>
                  </a:lnTo>
                  <a:lnTo>
                    <a:pt x="7725" y="6436"/>
                  </a:lnTo>
                  <a:lnTo>
                    <a:pt x="7889" y="661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83768" name="Object 11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5760958"/>
                </p:ext>
              </p:extLst>
            </p:nvPr>
          </p:nvGraphicFramePr>
          <p:xfrm>
            <a:off x="4327" y="2366"/>
            <a:ext cx="257" cy="1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397" name="Equation" r:id="rId4" imgW="406080" imgH="228600" progId="Equation.3">
                    <p:embed/>
                  </p:oleObj>
                </mc:Choice>
                <mc:Fallback>
                  <p:oleObj name="Equation" r:id="rId4" imgW="4060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7" y="2366"/>
                          <a:ext cx="257" cy="1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3769" name="Object 11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4888779"/>
                </p:ext>
              </p:extLst>
            </p:nvPr>
          </p:nvGraphicFramePr>
          <p:xfrm>
            <a:off x="3066" y="902"/>
            <a:ext cx="10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398" name="Equation" r:id="rId6" imgW="164880" imgH="228600" progId="Equation.3">
                    <p:embed/>
                  </p:oleObj>
                </mc:Choice>
                <mc:Fallback>
                  <p:oleObj name="Equation" r:id="rId6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6" y="902"/>
                          <a:ext cx="104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Rectangle 2"/>
          <p:cNvSpPr/>
          <p:nvPr/>
        </p:nvSpPr>
        <p:spPr>
          <a:xfrm>
            <a:off x="4891578" y="889901"/>
            <a:ext cx="963326" cy="3236471"/>
          </a:xfrm>
          <a:prstGeom prst="rect">
            <a:avLst/>
          </a:prstGeom>
          <a:solidFill>
            <a:srgbClr val="C00000">
              <a:alpha val="29000"/>
            </a:srgb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Text Box 1028"/>
          <p:cNvSpPr txBox="1">
            <a:spLocks noChangeArrowheads="1"/>
          </p:cNvSpPr>
          <p:nvPr/>
        </p:nvSpPr>
        <p:spPr bwMode="auto">
          <a:xfrm>
            <a:off x="288923" y="4760224"/>
            <a:ext cx="2885597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/>
              <a:t>Jet </a:t>
            </a:r>
            <a:r>
              <a:rPr lang="en-GB" sz="1800" dirty="0" err="1" smtClean="0"/>
              <a:t>underdense</a:t>
            </a:r>
            <a:r>
              <a:rPr lang="en-GB" sz="1800" dirty="0" smtClean="0"/>
              <a:t> 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b="1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800" b="1" baseline="-25000" dirty="0" err="1" smtClean="0">
                <a:latin typeface="Symbol" pitchFamily="18" charset="2"/>
              </a:rPr>
              <a:t>n</a:t>
            </a:r>
            <a:r>
              <a:rPr lang="en-GB" sz="1800" b="1" dirty="0" smtClean="0"/>
              <a:t> </a:t>
            </a:r>
            <a:r>
              <a:rPr lang="en-GB" sz="1800" b="1" dirty="0" smtClean="0">
                <a:sym typeface="Symbol"/>
              </a:rPr>
              <a:t> </a:t>
            </a:r>
            <a:r>
              <a:rPr lang="en-GB" sz="18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en-GB" sz="1800" baseline="30000" dirty="0" smtClean="0">
                <a:sym typeface="Symbol"/>
              </a:rPr>
              <a:t>7</a:t>
            </a:r>
            <a:r>
              <a:rPr lang="en-GB" sz="1800" b="1" baseline="30000" dirty="0" smtClean="0">
                <a:sym typeface="Symbol"/>
              </a:rPr>
              <a:t>/8</a:t>
            </a:r>
            <a:endParaRPr lang="en-GB" sz="1800" b="1" dirty="0" smtClean="0">
              <a:sym typeface="Symbol"/>
            </a:endParaRP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endParaRPr lang="en-GB" sz="1800" b="1" dirty="0" smtClean="0"/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endParaRPr lang="en-GB" sz="1800" b="1" dirty="0"/>
          </a:p>
        </p:txBody>
      </p:sp>
      <p:sp>
        <p:nvSpPr>
          <p:cNvPr id="9" name="Freeform 8"/>
          <p:cNvSpPr/>
          <p:nvPr/>
        </p:nvSpPr>
        <p:spPr>
          <a:xfrm>
            <a:off x="4157932" y="2225615"/>
            <a:ext cx="4399472" cy="1733910"/>
          </a:xfrm>
          <a:custGeom>
            <a:avLst/>
            <a:gdLst>
              <a:gd name="connsiteX0" fmla="*/ 0 w 4399472"/>
              <a:gd name="connsiteY0" fmla="*/ 1302076 h 1302076"/>
              <a:gd name="connsiteX1" fmla="*/ 284672 w 4399472"/>
              <a:gd name="connsiteY1" fmla="*/ 1241691 h 1302076"/>
              <a:gd name="connsiteX2" fmla="*/ 405442 w 4399472"/>
              <a:gd name="connsiteY2" fmla="*/ 1164053 h 1302076"/>
              <a:gd name="connsiteX3" fmla="*/ 483079 w 4399472"/>
              <a:gd name="connsiteY3" fmla="*/ 974272 h 1302076"/>
              <a:gd name="connsiteX4" fmla="*/ 672860 w 4399472"/>
              <a:gd name="connsiteY4" fmla="*/ 103004 h 1302076"/>
              <a:gd name="connsiteX5" fmla="*/ 767751 w 4399472"/>
              <a:gd name="connsiteY5" fmla="*/ 33993 h 1302076"/>
              <a:gd name="connsiteX6" fmla="*/ 845389 w 4399472"/>
              <a:gd name="connsiteY6" fmla="*/ 258279 h 1302076"/>
              <a:gd name="connsiteX7" fmla="*/ 992038 w 4399472"/>
              <a:gd name="connsiteY7" fmla="*/ 896634 h 1302076"/>
              <a:gd name="connsiteX8" fmla="*/ 1621766 w 4399472"/>
              <a:gd name="connsiteY8" fmla="*/ 1224438 h 1302076"/>
              <a:gd name="connsiteX9" fmla="*/ 4399472 w 4399472"/>
              <a:gd name="connsiteY9" fmla="*/ 1284823 h 130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99472" h="1302076">
                <a:moveTo>
                  <a:pt x="0" y="1302076"/>
                </a:moveTo>
                <a:cubicBezTo>
                  <a:pt x="108549" y="1283385"/>
                  <a:pt x="217098" y="1264695"/>
                  <a:pt x="284672" y="1241691"/>
                </a:cubicBezTo>
                <a:cubicBezTo>
                  <a:pt x="352246" y="1218687"/>
                  <a:pt x="372374" y="1208623"/>
                  <a:pt x="405442" y="1164053"/>
                </a:cubicBezTo>
                <a:cubicBezTo>
                  <a:pt x="438510" y="1119483"/>
                  <a:pt x="438509" y="1151113"/>
                  <a:pt x="483079" y="974272"/>
                </a:cubicBezTo>
                <a:cubicBezTo>
                  <a:pt x="527649" y="797431"/>
                  <a:pt x="625415" y="259717"/>
                  <a:pt x="672860" y="103004"/>
                </a:cubicBezTo>
                <a:cubicBezTo>
                  <a:pt x="720305" y="-53709"/>
                  <a:pt x="738996" y="8114"/>
                  <a:pt x="767751" y="33993"/>
                </a:cubicBezTo>
                <a:cubicBezTo>
                  <a:pt x="796506" y="59872"/>
                  <a:pt x="808008" y="114506"/>
                  <a:pt x="845389" y="258279"/>
                </a:cubicBezTo>
                <a:cubicBezTo>
                  <a:pt x="882770" y="402052"/>
                  <a:pt x="862642" y="735608"/>
                  <a:pt x="992038" y="896634"/>
                </a:cubicBezTo>
                <a:cubicBezTo>
                  <a:pt x="1121434" y="1057660"/>
                  <a:pt x="1053860" y="1159740"/>
                  <a:pt x="1621766" y="1224438"/>
                </a:cubicBezTo>
                <a:cubicBezTo>
                  <a:pt x="2189672" y="1289136"/>
                  <a:pt x="3294572" y="1286979"/>
                  <a:pt x="4399472" y="1284823"/>
                </a:cubicBezTo>
              </a:path>
            </a:pathLst>
          </a:custGeom>
          <a:noFill/>
          <a:ln w="12700">
            <a:solidFill>
              <a:srgbClr val="7030A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945733" y="1434828"/>
            <a:ext cx="997867" cy="86842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3600" y="1149358"/>
            <a:ext cx="1626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800" b="0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1800" b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sz="18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800" b="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GB" sz="1800" b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575723"/>
              </p:ext>
            </p:extLst>
          </p:nvPr>
        </p:nvGraphicFramePr>
        <p:xfrm>
          <a:off x="387590" y="2582088"/>
          <a:ext cx="3051175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9" name="Equation" r:id="rId8" imgW="2552400" imgH="1625400" progId="Equation.3">
                  <p:embed/>
                </p:oleObj>
              </mc:Choice>
              <mc:Fallback>
                <p:oleObj name="Equation" r:id="rId8" imgW="255240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90" y="2582088"/>
                        <a:ext cx="3051175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5715916" y="4528868"/>
            <a:ext cx="0" cy="897147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4286693" y="5426014"/>
            <a:ext cx="2833000" cy="323705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/>
              <a:t>Recollimation</a:t>
            </a:r>
            <a:r>
              <a:rPr lang="en-GB" sz="1400" dirty="0" smtClean="0"/>
              <a:t> begins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0336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ext Box 1026"/>
          <p:cNvSpPr txBox="1">
            <a:spLocks noChangeArrowheads="1"/>
          </p:cNvSpPr>
          <p:nvPr/>
        </p:nvSpPr>
        <p:spPr bwMode="auto">
          <a:xfrm>
            <a:off x="0" y="36661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2424113" algn="l"/>
              </a:tabLst>
              <a:defRPr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dirty="0" smtClean="0"/>
              <a:t>Luminosity Evolution</a:t>
            </a:r>
            <a:endParaRPr lang="en-GB" dirty="0"/>
          </a:p>
        </p:txBody>
      </p:sp>
      <p:sp>
        <p:nvSpPr>
          <p:cNvPr id="283652" name="Text Box 1028"/>
          <p:cNvSpPr txBox="1">
            <a:spLocks noChangeArrowheads="1"/>
          </p:cNvSpPr>
          <p:nvPr/>
        </p:nvSpPr>
        <p:spPr bwMode="auto">
          <a:xfrm>
            <a:off x="288925" y="1434828"/>
            <a:ext cx="517683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600" dirty="0" smtClean="0"/>
              <a:t>Indicative: calculate </a:t>
            </a:r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600" baseline="30000" dirty="0" smtClean="0"/>
              <a:t>7/4</a:t>
            </a:r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600" b="1" dirty="0" smtClean="0"/>
              <a:t>Ignore relativistic and </a:t>
            </a:r>
            <a:r>
              <a:rPr lang="en-GB" sz="1600" b="1" dirty="0" err="1" smtClean="0"/>
              <a:t>radiative</a:t>
            </a:r>
            <a:r>
              <a:rPr lang="en-GB" sz="1600" b="1" dirty="0" smtClean="0"/>
              <a:t> </a:t>
            </a:r>
            <a:br>
              <a:rPr lang="en-GB" sz="1600" b="1" dirty="0" smtClean="0"/>
            </a:br>
            <a:r>
              <a:rPr lang="en-GB" sz="1600" b="1" dirty="0" smtClean="0"/>
              <a:t>transfer effects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endParaRPr lang="en-GB" sz="1600" b="1" dirty="0"/>
          </a:p>
        </p:txBody>
      </p:sp>
      <p:grpSp>
        <p:nvGrpSpPr>
          <p:cNvPr id="283666" name="Group 1042"/>
          <p:cNvGrpSpPr>
            <a:grpSpLocks/>
          </p:cNvGrpSpPr>
          <p:nvPr/>
        </p:nvGrpSpPr>
        <p:grpSpPr bwMode="auto">
          <a:xfrm>
            <a:off x="3632004" y="792024"/>
            <a:ext cx="5261442" cy="3952062"/>
            <a:chOff x="3066" y="692"/>
            <a:chExt cx="2419" cy="1817"/>
          </a:xfrm>
        </p:grpSpPr>
        <p:sp>
          <p:nvSpPr>
            <p:cNvPr id="283667" name="Line 1043"/>
            <p:cNvSpPr>
              <a:spLocks noChangeShapeType="1"/>
            </p:cNvSpPr>
            <p:nvPr/>
          </p:nvSpPr>
          <p:spPr bwMode="auto">
            <a:xfrm>
              <a:off x="3308" y="2224"/>
              <a:ext cx="2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68" name="Line 1044"/>
            <p:cNvSpPr>
              <a:spLocks noChangeShapeType="1"/>
            </p:cNvSpPr>
            <p:nvPr/>
          </p:nvSpPr>
          <p:spPr bwMode="auto">
            <a:xfrm flipH="1">
              <a:off x="5313" y="2224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69" name="Rectangle 1045"/>
            <p:cNvSpPr>
              <a:spLocks noChangeArrowheads="1"/>
            </p:cNvSpPr>
            <p:nvPr/>
          </p:nvSpPr>
          <p:spPr bwMode="auto">
            <a:xfrm>
              <a:off x="3178" y="2178"/>
              <a:ext cx="11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0.1</a:t>
              </a:r>
              <a:endParaRPr lang="en-GB"/>
            </a:p>
          </p:txBody>
        </p:sp>
        <p:sp>
          <p:nvSpPr>
            <p:cNvPr id="283670" name="Line 1046"/>
            <p:cNvSpPr>
              <a:spLocks noChangeShapeType="1"/>
            </p:cNvSpPr>
            <p:nvPr/>
          </p:nvSpPr>
          <p:spPr bwMode="auto">
            <a:xfrm>
              <a:off x="3308" y="2000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1" name="Line 1047"/>
            <p:cNvSpPr>
              <a:spLocks noChangeShapeType="1"/>
            </p:cNvSpPr>
            <p:nvPr/>
          </p:nvSpPr>
          <p:spPr bwMode="auto">
            <a:xfrm flipH="1">
              <a:off x="5327" y="2000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2" name="Line 1048"/>
            <p:cNvSpPr>
              <a:spLocks noChangeShapeType="1"/>
            </p:cNvSpPr>
            <p:nvPr/>
          </p:nvSpPr>
          <p:spPr bwMode="auto">
            <a:xfrm>
              <a:off x="3308" y="1869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3" name="Line 1049"/>
            <p:cNvSpPr>
              <a:spLocks noChangeShapeType="1"/>
            </p:cNvSpPr>
            <p:nvPr/>
          </p:nvSpPr>
          <p:spPr bwMode="auto">
            <a:xfrm flipH="1">
              <a:off x="5327" y="1869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4" name="Line 1050"/>
            <p:cNvSpPr>
              <a:spLocks noChangeShapeType="1"/>
            </p:cNvSpPr>
            <p:nvPr/>
          </p:nvSpPr>
          <p:spPr bwMode="auto">
            <a:xfrm>
              <a:off x="3308" y="1776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5" name="Line 1051"/>
            <p:cNvSpPr>
              <a:spLocks noChangeShapeType="1"/>
            </p:cNvSpPr>
            <p:nvPr/>
          </p:nvSpPr>
          <p:spPr bwMode="auto">
            <a:xfrm flipH="1">
              <a:off x="5327" y="1776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6" name="Line 1052"/>
            <p:cNvSpPr>
              <a:spLocks noChangeShapeType="1"/>
            </p:cNvSpPr>
            <p:nvPr/>
          </p:nvSpPr>
          <p:spPr bwMode="auto">
            <a:xfrm>
              <a:off x="3308" y="1704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7" name="Line 1053"/>
            <p:cNvSpPr>
              <a:spLocks noChangeShapeType="1"/>
            </p:cNvSpPr>
            <p:nvPr/>
          </p:nvSpPr>
          <p:spPr bwMode="auto">
            <a:xfrm flipH="1">
              <a:off x="5327" y="1704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8" name="Line 1054"/>
            <p:cNvSpPr>
              <a:spLocks noChangeShapeType="1"/>
            </p:cNvSpPr>
            <p:nvPr/>
          </p:nvSpPr>
          <p:spPr bwMode="auto">
            <a:xfrm>
              <a:off x="3308" y="1646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9" name="Line 1055"/>
            <p:cNvSpPr>
              <a:spLocks noChangeShapeType="1"/>
            </p:cNvSpPr>
            <p:nvPr/>
          </p:nvSpPr>
          <p:spPr bwMode="auto">
            <a:xfrm flipH="1">
              <a:off x="5327" y="1646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0" name="Line 1056"/>
            <p:cNvSpPr>
              <a:spLocks noChangeShapeType="1"/>
            </p:cNvSpPr>
            <p:nvPr/>
          </p:nvSpPr>
          <p:spPr bwMode="auto">
            <a:xfrm>
              <a:off x="3308" y="1596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1" name="Line 1057"/>
            <p:cNvSpPr>
              <a:spLocks noChangeShapeType="1"/>
            </p:cNvSpPr>
            <p:nvPr/>
          </p:nvSpPr>
          <p:spPr bwMode="auto">
            <a:xfrm flipH="1">
              <a:off x="5327" y="1596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2" name="Line 1058"/>
            <p:cNvSpPr>
              <a:spLocks noChangeShapeType="1"/>
            </p:cNvSpPr>
            <p:nvPr/>
          </p:nvSpPr>
          <p:spPr bwMode="auto">
            <a:xfrm>
              <a:off x="3308" y="1553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3" name="Line 1059"/>
            <p:cNvSpPr>
              <a:spLocks noChangeShapeType="1"/>
            </p:cNvSpPr>
            <p:nvPr/>
          </p:nvSpPr>
          <p:spPr bwMode="auto">
            <a:xfrm flipH="1">
              <a:off x="5327" y="1553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4" name="Line 1060"/>
            <p:cNvSpPr>
              <a:spLocks noChangeShapeType="1"/>
            </p:cNvSpPr>
            <p:nvPr/>
          </p:nvSpPr>
          <p:spPr bwMode="auto">
            <a:xfrm>
              <a:off x="3308" y="1515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5" name="Line 1061"/>
            <p:cNvSpPr>
              <a:spLocks noChangeShapeType="1"/>
            </p:cNvSpPr>
            <p:nvPr/>
          </p:nvSpPr>
          <p:spPr bwMode="auto">
            <a:xfrm flipH="1">
              <a:off x="5327" y="1515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6" name="Line 1062"/>
            <p:cNvSpPr>
              <a:spLocks noChangeShapeType="1"/>
            </p:cNvSpPr>
            <p:nvPr/>
          </p:nvSpPr>
          <p:spPr bwMode="auto">
            <a:xfrm>
              <a:off x="3308" y="1481"/>
              <a:ext cx="2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7" name="Line 1063"/>
            <p:cNvSpPr>
              <a:spLocks noChangeShapeType="1"/>
            </p:cNvSpPr>
            <p:nvPr/>
          </p:nvSpPr>
          <p:spPr bwMode="auto">
            <a:xfrm flipH="1">
              <a:off x="5313" y="1481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8" name="Rectangle 1064"/>
            <p:cNvSpPr>
              <a:spLocks noChangeArrowheads="1"/>
            </p:cNvSpPr>
            <p:nvPr/>
          </p:nvSpPr>
          <p:spPr bwMode="auto">
            <a:xfrm>
              <a:off x="3238" y="1435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283689" name="Line 1065"/>
            <p:cNvSpPr>
              <a:spLocks noChangeShapeType="1"/>
            </p:cNvSpPr>
            <p:nvPr/>
          </p:nvSpPr>
          <p:spPr bwMode="auto">
            <a:xfrm>
              <a:off x="3308" y="1257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0" name="Line 1066"/>
            <p:cNvSpPr>
              <a:spLocks noChangeShapeType="1"/>
            </p:cNvSpPr>
            <p:nvPr/>
          </p:nvSpPr>
          <p:spPr bwMode="auto">
            <a:xfrm flipH="1">
              <a:off x="5327" y="1257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1" name="Line 1067"/>
            <p:cNvSpPr>
              <a:spLocks noChangeShapeType="1"/>
            </p:cNvSpPr>
            <p:nvPr/>
          </p:nvSpPr>
          <p:spPr bwMode="auto">
            <a:xfrm>
              <a:off x="3308" y="1126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2" name="Line 1068"/>
            <p:cNvSpPr>
              <a:spLocks noChangeShapeType="1"/>
            </p:cNvSpPr>
            <p:nvPr/>
          </p:nvSpPr>
          <p:spPr bwMode="auto">
            <a:xfrm flipH="1">
              <a:off x="5327" y="1126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3" name="Line 1069"/>
            <p:cNvSpPr>
              <a:spLocks noChangeShapeType="1"/>
            </p:cNvSpPr>
            <p:nvPr/>
          </p:nvSpPr>
          <p:spPr bwMode="auto">
            <a:xfrm>
              <a:off x="3308" y="1033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4" name="Line 1070"/>
            <p:cNvSpPr>
              <a:spLocks noChangeShapeType="1"/>
            </p:cNvSpPr>
            <p:nvPr/>
          </p:nvSpPr>
          <p:spPr bwMode="auto">
            <a:xfrm flipH="1">
              <a:off x="5327" y="1033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5" name="Line 1071"/>
            <p:cNvSpPr>
              <a:spLocks noChangeShapeType="1"/>
            </p:cNvSpPr>
            <p:nvPr/>
          </p:nvSpPr>
          <p:spPr bwMode="auto">
            <a:xfrm>
              <a:off x="3308" y="961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6" name="Line 1072"/>
            <p:cNvSpPr>
              <a:spLocks noChangeShapeType="1"/>
            </p:cNvSpPr>
            <p:nvPr/>
          </p:nvSpPr>
          <p:spPr bwMode="auto">
            <a:xfrm flipH="1">
              <a:off x="5327" y="961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7" name="Line 1073"/>
            <p:cNvSpPr>
              <a:spLocks noChangeShapeType="1"/>
            </p:cNvSpPr>
            <p:nvPr/>
          </p:nvSpPr>
          <p:spPr bwMode="auto">
            <a:xfrm>
              <a:off x="3308" y="902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8" name="Line 1074"/>
            <p:cNvSpPr>
              <a:spLocks noChangeShapeType="1"/>
            </p:cNvSpPr>
            <p:nvPr/>
          </p:nvSpPr>
          <p:spPr bwMode="auto">
            <a:xfrm flipH="1">
              <a:off x="5327" y="902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9" name="Line 1075"/>
            <p:cNvSpPr>
              <a:spLocks noChangeShapeType="1"/>
            </p:cNvSpPr>
            <p:nvPr/>
          </p:nvSpPr>
          <p:spPr bwMode="auto">
            <a:xfrm>
              <a:off x="3308" y="853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0" name="Line 1076"/>
            <p:cNvSpPr>
              <a:spLocks noChangeShapeType="1"/>
            </p:cNvSpPr>
            <p:nvPr/>
          </p:nvSpPr>
          <p:spPr bwMode="auto">
            <a:xfrm flipH="1">
              <a:off x="5327" y="853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1" name="Line 1077"/>
            <p:cNvSpPr>
              <a:spLocks noChangeShapeType="1"/>
            </p:cNvSpPr>
            <p:nvPr/>
          </p:nvSpPr>
          <p:spPr bwMode="auto">
            <a:xfrm>
              <a:off x="3308" y="810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2" name="Line 1078"/>
            <p:cNvSpPr>
              <a:spLocks noChangeShapeType="1"/>
            </p:cNvSpPr>
            <p:nvPr/>
          </p:nvSpPr>
          <p:spPr bwMode="auto">
            <a:xfrm flipH="1">
              <a:off x="5327" y="810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3" name="Line 1079"/>
            <p:cNvSpPr>
              <a:spLocks noChangeShapeType="1"/>
            </p:cNvSpPr>
            <p:nvPr/>
          </p:nvSpPr>
          <p:spPr bwMode="auto">
            <a:xfrm>
              <a:off x="3308" y="771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4" name="Line 1080"/>
            <p:cNvSpPr>
              <a:spLocks noChangeShapeType="1"/>
            </p:cNvSpPr>
            <p:nvPr/>
          </p:nvSpPr>
          <p:spPr bwMode="auto">
            <a:xfrm flipH="1">
              <a:off x="5327" y="771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5" name="Line 1081"/>
            <p:cNvSpPr>
              <a:spLocks noChangeShapeType="1"/>
            </p:cNvSpPr>
            <p:nvPr/>
          </p:nvSpPr>
          <p:spPr bwMode="auto">
            <a:xfrm>
              <a:off x="3308" y="737"/>
              <a:ext cx="2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6" name="Line 1082"/>
            <p:cNvSpPr>
              <a:spLocks noChangeShapeType="1"/>
            </p:cNvSpPr>
            <p:nvPr/>
          </p:nvSpPr>
          <p:spPr bwMode="auto">
            <a:xfrm flipH="1">
              <a:off x="5313" y="737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7" name="Rectangle 1083"/>
            <p:cNvSpPr>
              <a:spLocks noChangeArrowheads="1"/>
            </p:cNvSpPr>
            <p:nvPr/>
          </p:nvSpPr>
          <p:spPr bwMode="auto">
            <a:xfrm>
              <a:off x="3198" y="692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</a:t>
              </a:r>
              <a:endParaRPr lang="en-GB"/>
            </a:p>
          </p:txBody>
        </p:sp>
        <p:sp>
          <p:nvSpPr>
            <p:cNvPr id="283708" name="Line 1084"/>
            <p:cNvSpPr>
              <a:spLocks noChangeShapeType="1"/>
            </p:cNvSpPr>
            <p:nvPr/>
          </p:nvSpPr>
          <p:spPr bwMode="auto">
            <a:xfrm flipV="1">
              <a:off x="3308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9" name="Line 1085"/>
            <p:cNvSpPr>
              <a:spLocks noChangeShapeType="1"/>
            </p:cNvSpPr>
            <p:nvPr/>
          </p:nvSpPr>
          <p:spPr bwMode="auto">
            <a:xfrm>
              <a:off x="3308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0" name="Rectangle 1086"/>
            <p:cNvSpPr>
              <a:spLocks noChangeArrowheads="1"/>
            </p:cNvSpPr>
            <p:nvPr/>
          </p:nvSpPr>
          <p:spPr bwMode="auto">
            <a:xfrm>
              <a:off x="3257" y="2231"/>
              <a:ext cx="11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0.1</a:t>
              </a:r>
              <a:endParaRPr lang="en-GB"/>
            </a:p>
          </p:txBody>
        </p:sp>
        <p:sp>
          <p:nvSpPr>
            <p:cNvPr id="283711" name="Line 1087"/>
            <p:cNvSpPr>
              <a:spLocks noChangeShapeType="1"/>
            </p:cNvSpPr>
            <p:nvPr/>
          </p:nvSpPr>
          <p:spPr bwMode="auto">
            <a:xfrm flipV="1">
              <a:off x="3410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2" name="Line 1088"/>
            <p:cNvSpPr>
              <a:spLocks noChangeShapeType="1"/>
            </p:cNvSpPr>
            <p:nvPr/>
          </p:nvSpPr>
          <p:spPr bwMode="auto">
            <a:xfrm>
              <a:off x="3410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3" name="Line 1089"/>
            <p:cNvSpPr>
              <a:spLocks noChangeShapeType="1"/>
            </p:cNvSpPr>
            <p:nvPr/>
          </p:nvSpPr>
          <p:spPr bwMode="auto">
            <a:xfrm flipV="1">
              <a:off x="3545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4" name="Line 1090"/>
            <p:cNvSpPr>
              <a:spLocks noChangeShapeType="1"/>
            </p:cNvSpPr>
            <p:nvPr/>
          </p:nvSpPr>
          <p:spPr bwMode="auto">
            <a:xfrm>
              <a:off x="3545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5" name="Line 1091"/>
            <p:cNvSpPr>
              <a:spLocks noChangeShapeType="1"/>
            </p:cNvSpPr>
            <p:nvPr/>
          </p:nvSpPr>
          <p:spPr bwMode="auto">
            <a:xfrm flipV="1">
              <a:off x="3614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6" name="Line 1092"/>
            <p:cNvSpPr>
              <a:spLocks noChangeShapeType="1"/>
            </p:cNvSpPr>
            <p:nvPr/>
          </p:nvSpPr>
          <p:spPr bwMode="auto">
            <a:xfrm>
              <a:off x="3614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7" name="Line 1093"/>
            <p:cNvSpPr>
              <a:spLocks noChangeShapeType="1"/>
            </p:cNvSpPr>
            <p:nvPr/>
          </p:nvSpPr>
          <p:spPr bwMode="auto">
            <a:xfrm flipV="1">
              <a:off x="3647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8" name="Line 1094"/>
            <p:cNvSpPr>
              <a:spLocks noChangeShapeType="1"/>
            </p:cNvSpPr>
            <p:nvPr/>
          </p:nvSpPr>
          <p:spPr bwMode="auto">
            <a:xfrm>
              <a:off x="3647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9" name="Rectangle 1095"/>
            <p:cNvSpPr>
              <a:spLocks noChangeArrowheads="1"/>
            </p:cNvSpPr>
            <p:nvPr/>
          </p:nvSpPr>
          <p:spPr bwMode="auto">
            <a:xfrm>
              <a:off x="3626" y="2231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283720" name="Line 1096"/>
            <p:cNvSpPr>
              <a:spLocks noChangeShapeType="1"/>
            </p:cNvSpPr>
            <p:nvPr/>
          </p:nvSpPr>
          <p:spPr bwMode="auto">
            <a:xfrm flipV="1">
              <a:off x="3749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1" name="Line 1097"/>
            <p:cNvSpPr>
              <a:spLocks noChangeShapeType="1"/>
            </p:cNvSpPr>
            <p:nvPr/>
          </p:nvSpPr>
          <p:spPr bwMode="auto">
            <a:xfrm>
              <a:off x="3749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2" name="Line 1098"/>
            <p:cNvSpPr>
              <a:spLocks noChangeShapeType="1"/>
            </p:cNvSpPr>
            <p:nvPr/>
          </p:nvSpPr>
          <p:spPr bwMode="auto">
            <a:xfrm flipV="1">
              <a:off x="3883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3" name="Line 1099"/>
            <p:cNvSpPr>
              <a:spLocks noChangeShapeType="1"/>
            </p:cNvSpPr>
            <p:nvPr/>
          </p:nvSpPr>
          <p:spPr bwMode="auto">
            <a:xfrm>
              <a:off x="3883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4" name="Line 1100"/>
            <p:cNvSpPr>
              <a:spLocks noChangeShapeType="1"/>
            </p:cNvSpPr>
            <p:nvPr/>
          </p:nvSpPr>
          <p:spPr bwMode="auto">
            <a:xfrm flipV="1">
              <a:off x="3953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5" name="Line 1101"/>
            <p:cNvSpPr>
              <a:spLocks noChangeShapeType="1"/>
            </p:cNvSpPr>
            <p:nvPr/>
          </p:nvSpPr>
          <p:spPr bwMode="auto">
            <a:xfrm>
              <a:off x="3953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6" name="Line 1102"/>
            <p:cNvSpPr>
              <a:spLocks noChangeShapeType="1"/>
            </p:cNvSpPr>
            <p:nvPr/>
          </p:nvSpPr>
          <p:spPr bwMode="auto">
            <a:xfrm flipV="1">
              <a:off x="3986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7" name="Line 1103"/>
            <p:cNvSpPr>
              <a:spLocks noChangeShapeType="1"/>
            </p:cNvSpPr>
            <p:nvPr/>
          </p:nvSpPr>
          <p:spPr bwMode="auto">
            <a:xfrm>
              <a:off x="3986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8" name="Rectangle 1104"/>
            <p:cNvSpPr>
              <a:spLocks noChangeArrowheads="1"/>
            </p:cNvSpPr>
            <p:nvPr/>
          </p:nvSpPr>
          <p:spPr bwMode="auto">
            <a:xfrm>
              <a:off x="3945" y="2231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</a:t>
              </a:r>
              <a:endParaRPr lang="en-GB"/>
            </a:p>
          </p:txBody>
        </p:sp>
        <p:sp>
          <p:nvSpPr>
            <p:cNvPr id="283729" name="Line 1105"/>
            <p:cNvSpPr>
              <a:spLocks noChangeShapeType="1"/>
            </p:cNvSpPr>
            <p:nvPr/>
          </p:nvSpPr>
          <p:spPr bwMode="auto">
            <a:xfrm flipV="1">
              <a:off x="4088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0" name="Line 1106"/>
            <p:cNvSpPr>
              <a:spLocks noChangeShapeType="1"/>
            </p:cNvSpPr>
            <p:nvPr/>
          </p:nvSpPr>
          <p:spPr bwMode="auto">
            <a:xfrm>
              <a:off x="4088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1" name="Line 1107"/>
            <p:cNvSpPr>
              <a:spLocks noChangeShapeType="1"/>
            </p:cNvSpPr>
            <p:nvPr/>
          </p:nvSpPr>
          <p:spPr bwMode="auto">
            <a:xfrm flipV="1">
              <a:off x="4222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2" name="Line 1108"/>
            <p:cNvSpPr>
              <a:spLocks noChangeShapeType="1"/>
            </p:cNvSpPr>
            <p:nvPr/>
          </p:nvSpPr>
          <p:spPr bwMode="auto">
            <a:xfrm>
              <a:off x="4222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3" name="Line 1109"/>
            <p:cNvSpPr>
              <a:spLocks noChangeShapeType="1"/>
            </p:cNvSpPr>
            <p:nvPr/>
          </p:nvSpPr>
          <p:spPr bwMode="auto">
            <a:xfrm flipV="1">
              <a:off x="4292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4" name="Line 1110"/>
            <p:cNvSpPr>
              <a:spLocks noChangeShapeType="1"/>
            </p:cNvSpPr>
            <p:nvPr/>
          </p:nvSpPr>
          <p:spPr bwMode="auto">
            <a:xfrm>
              <a:off x="4292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5" name="Line 1111"/>
            <p:cNvSpPr>
              <a:spLocks noChangeShapeType="1"/>
            </p:cNvSpPr>
            <p:nvPr/>
          </p:nvSpPr>
          <p:spPr bwMode="auto">
            <a:xfrm flipV="1">
              <a:off x="4325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6" name="Line 1112"/>
            <p:cNvSpPr>
              <a:spLocks noChangeShapeType="1"/>
            </p:cNvSpPr>
            <p:nvPr/>
          </p:nvSpPr>
          <p:spPr bwMode="auto">
            <a:xfrm>
              <a:off x="4325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7" name="Rectangle 1113"/>
            <p:cNvSpPr>
              <a:spLocks noChangeArrowheads="1"/>
            </p:cNvSpPr>
            <p:nvPr/>
          </p:nvSpPr>
          <p:spPr bwMode="auto">
            <a:xfrm>
              <a:off x="4264" y="2231"/>
              <a:ext cx="13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</a:t>
              </a:r>
              <a:endParaRPr lang="en-GB"/>
            </a:p>
          </p:txBody>
        </p:sp>
        <p:sp>
          <p:nvSpPr>
            <p:cNvPr id="283738" name="Line 1114"/>
            <p:cNvSpPr>
              <a:spLocks noChangeShapeType="1"/>
            </p:cNvSpPr>
            <p:nvPr/>
          </p:nvSpPr>
          <p:spPr bwMode="auto">
            <a:xfrm flipV="1">
              <a:off x="4427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9" name="Line 1115"/>
            <p:cNvSpPr>
              <a:spLocks noChangeShapeType="1"/>
            </p:cNvSpPr>
            <p:nvPr/>
          </p:nvSpPr>
          <p:spPr bwMode="auto">
            <a:xfrm>
              <a:off x="4427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0" name="Line 1116"/>
            <p:cNvSpPr>
              <a:spLocks noChangeShapeType="1"/>
            </p:cNvSpPr>
            <p:nvPr/>
          </p:nvSpPr>
          <p:spPr bwMode="auto">
            <a:xfrm flipV="1">
              <a:off x="4562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1" name="Line 1117"/>
            <p:cNvSpPr>
              <a:spLocks noChangeShapeType="1"/>
            </p:cNvSpPr>
            <p:nvPr/>
          </p:nvSpPr>
          <p:spPr bwMode="auto">
            <a:xfrm>
              <a:off x="4562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2" name="Line 1118"/>
            <p:cNvSpPr>
              <a:spLocks noChangeShapeType="1"/>
            </p:cNvSpPr>
            <p:nvPr/>
          </p:nvSpPr>
          <p:spPr bwMode="auto">
            <a:xfrm flipV="1">
              <a:off x="4631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3" name="Line 1119"/>
            <p:cNvSpPr>
              <a:spLocks noChangeShapeType="1"/>
            </p:cNvSpPr>
            <p:nvPr/>
          </p:nvSpPr>
          <p:spPr bwMode="auto">
            <a:xfrm>
              <a:off x="4631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4" name="Line 1120"/>
            <p:cNvSpPr>
              <a:spLocks noChangeShapeType="1"/>
            </p:cNvSpPr>
            <p:nvPr/>
          </p:nvSpPr>
          <p:spPr bwMode="auto">
            <a:xfrm flipV="1">
              <a:off x="4663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5" name="Line 1121"/>
            <p:cNvSpPr>
              <a:spLocks noChangeShapeType="1"/>
            </p:cNvSpPr>
            <p:nvPr/>
          </p:nvSpPr>
          <p:spPr bwMode="auto">
            <a:xfrm>
              <a:off x="4663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6" name="Rectangle 1122"/>
            <p:cNvSpPr>
              <a:spLocks noChangeArrowheads="1"/>
            </p:cNvSpPr>
            <p:nvPr/>
          </p:nvSpPr>
          <p:spPr bwMode="auto">
            <a:xfrm>
              <a:off x="4583" y="2231"/>
              <a:ext cx="17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1000</a:t>
              </a:r>
              <a:endParaRPr lang="en-GB"/>
            </a:p>
          </p:txBody>
        </p:sp>
        <p:sp>
          <p:nvSpPr>
            <p:cNvPr id="283747" name="Line 1123"/>
            <p:cNvSpPr>
              <a:spLocks noChangeShapeType="1"/>
            </p:cNvSpPr>
            <p:nvPr/>
          </p:nvSpPr>
          <p:spPr bwMode="auto">
            <a:xfrm flipV="1">
              <a:off x="4766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8" name="Line 1124"/>
            <p:cNvSpPr>
              <a:spLocks noChangeShapeType="1"/>
            </p:cNvSpPr>
            <p:nvPr/>
          </p:nvSpPr>
          <p:spPr bwMode="auto">
            <a:xfrm>
              <a:off x="4766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9" name="Line 1125"/>
            <p:cNvSpPr>
              <a:spLocks noChangeShapeType="1"/>
            </p:cNvSpPr>
            <p:nvPr/>
          </p:nvSpPr>
          <p:spPr bwMode="auto">
            <a:xfrm flipV="1">
              <a:off x="4900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0" name="Line 1126"/>
            <p:cNvSpPr>
              <a:spLocks noChangeShapeType="1"/>
            </p:cNvSpPr>
            <p:nvPr/>
          </p:nvSpPr>
          <p:spPr bwMode="auto">
            <a:xfrm>
              <a:off x="4900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1" name="Line 1127"/>
            <p:cNvSpPr>
              <a:spLocks noChangeShapeType="1"/>
            </p:cNvSpPr>
            <p:nvPr/>
          </p:nvSpPr>
          <p:spPr bwMode="auto">
            <a:xfrm flipV="1">
              <a:off x="4970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2" name="Line 1128"/>
            <p:cNvSpPr>
              <a:spLocks noChangeShapeType="1"/>
            </p:cNvSpPr>
            <p:nvPr/>
          </p:nvSpPr>
          <p:spPr bwMode="auto">
            <a:xfrm>
              <a:off x="4970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3" name="Line 1129"/>
            <p:cNvSpPr>
              <a:spLocks noChangeShapeType="1"/>
            </p:cNvSpPr>
            <p:nvPr/>
          </p:nvSpPr>
          <p:spPr bwMode="auto">
            <a:xfrm flipV="1">
              <a:off x="5003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4" name="Line 1130"/>
            <p:cNvSpPr>
              <a:spLocks noChangeShapeType="1"/>
            </p:cNvSpPr>
            <p:nvPr/>
          </p:nvSpPr>
          <p:spPr bwMode="auto">
            <a:xfrm>
              <a:off x="5003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5" name="Rectangle 1131"/>
            <p:cNvSpPr>
              <a:spLocks noChangeArrowheads="1"/>
            </p:cNvSpPr>
            <p:nvPr/>
          </p:nvSpPr>
          <p:spPr bwMode="auto">
            <a:xfrm>
              <a:off x="4902" y="223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10000</a:t>
              </a:r>
              <a:endParaRPr lang="en-GB"/>
            </a:p>
          </p:txBody>
        </p:sp>
        <p:sp>
          <p:nvSpPr>
            <p:cNvPr id="283756" name="Line 1132"/>
            <p:cNvSpPr>
              <a:spLocks noChangeShapeType="1"/>
            </p:cNvSpPr>
            <p:nvPr/>
          </p:nvSpPr>
          <p:spPr bwMode="auto">
            <a:xfrm flipV="1">
              <a:off x="5105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7" name="Line 1133"/>
            <p:cNvSpPr>
              <a:spLocks noChangeShapeType="1"/>
            </p:cNvSpPr>
            <p:nvPr/>
          </p:nvSpPr>
          <p:spPr bwMode="auto">
            <a:xfrm>
              <a:off x="5105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8" name="Line 1134"/>
            <p:cNvSpPr>
              <a:spLocks noChangeShapeType="1"/>
            </p:cNvSpPr>
            <p:nvPr/>
          </p:nvSpPr>
          <p:spPr bwMode="auto">
            <a:xfrm flipV="1">
              <a:off x="5239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9" name="Line 1135"/>
            <p:cNvSpPr>
              <a:spLocks noChangeShapeType="1"/>
            </p:cNvSpPr>
            <p:nvPr/>
          </p:nvSpPr>
          <p:spPr bwMode="auto">
            <a:xfrm>
              <a:off x="5239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0" name="Line 1136"/>
            <p:cNvSpPr>
              <a:spLocks noChangeShapeType="1"/>
            </p:cNvSpPr>
            <p:nvPr/>
          </p:nvSpPr>
          <p:spPr bwMode="auto">
            <a:xfrm flipV="1">
              <a:off x="5309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1" name="Line 1137"/>
            <p:cNvSpPr>
              <a:spLocks noChangeShapeType="1"/>
            </p:cNvSpPr>
            <p:nvPr/>
          </p:nvSpPr>
          <p:spPr bwMode="auto">
            <a:xfrm>
              <a:off x="5309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2" name="Line 1138"/>
            <p:cNvSpPr>
              <a:spLocks noChangeShapeType="1"/>
            </p:cNvSpPr>
            <p:nvPr/>
          </p:nvSpPr>
          <p:spPr bwMode="auto">
            <a:xfrm flipV="1">
              <a:off x="5342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3" name="Line 1139"/>
            <p:cNvSpPr>
              <a:spLocks noChangeShapeType="1"/>
            </p:cNvSpPr>
            <p:nvPr/>
          </p:nvSpPr>
          <p:spPr bwMode="auto">
            <a:xfrm>
              <a:off x="5342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4" name="Rectangle 1140"/>
            <p:cNvSpPr>
              <a:spLocks noChangeArrowheads="1"/>
            </p:cNvSpPr>
            <p:nvPr/>
          </p:nvSpPr>
          <p:spPr bwMode="auto">
            <a:xfrm>
              <a:off x="5221" y="2231"/>
              <a:ext cx="2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100000</a:t>
              </a:r>
              <a:endParaRPr lang="en-GB"/>
            </a:p>
          </p:txBody>
        </p:sp>
        <p:sp>
          <p:nvSpPr>
            <p:cNvPr id="283765" name="Rectangle 1141"/>
            <p:cNvSpPr>
              <a:spLocks noChangeArrowheads="1"/>
            </p:cNvSpPr>
            <p:nvPr/>
          </p:nvSpPr>
          <p:spPr bwMode="auto">
            <a:xfrm>
              <a:off x="3308" y="737"/>
              <a:ext cx="2034" cy="1487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6" name="Freeform 1142"/>
            <p:cNvSpPr>
              <a:spLocks/>
            </p:cNvSpPr>
            <p:nvPr/>
          </p:nvSpPr>
          <p:spPr bwMode="auto">
            <a:xfrm>
              <a:off x="3308" y="1230"/>
              <a:ext cx="1047" cy="887"/>
            </a:xfrm>
            <a:custGeom>
              <a:avLst/>
              <a:gdLst>
                <a:gd name="T0" fmla="*/ 0 w 8382"/>
                <a:gd name="T1" fmla="*/ 7089 h 7089"/>
                <a:gd name="T2" fmla="*/ 164 w 8382"/>
                <a:gd name="T3" fmla="*/ 7015 h 7089"/>
                <a:gd name="T4" fmla="*/ 328 w 8382"/>
                <a:gd name="T5" fmla="*/ 6941 h 7089"/>
                <a:gd name="T6" fmla="*/ 492 w 8382"/>
                <a:gd name="T7" fmla="*/ 6868 h 7089"/>
                <a:gd name="T8" fmla="*/ 658 w 8382"/>
                <a:gd name="T9" fmla="*/ 6796 h 7089"/>
                <a:gd name="T10" fmla="*/ 822 w 8382"/>
                <a:gd name="T11" fmla="*/ 6725 h 7089"/>
                <a:gd name="T12" fmla="*/ 986 w 8382"/>
                <a:gd name="T13" fmla="*/ 6654 h 7089"/>
                <a:gd name="T14" fmla="*/ 1151 w 8382"/>
                <a:gd name="T15" fmla="*/ 6582 h 7089"/>
                <a:gd name="T16" fmla="*/ 1315 w 8382"/>
                <a:gd name="T17" fmla="*/ 6511 h 7089"/>
                <a:gd name="T18" fmla="*/ 1479 w 8382"/>
                <a:gd name="T19" fmla="*/ 6438 h 7089"/>
                <a:gd name="T20" fmla="*/ 1643 w 8382"/>
                <a:gd name="T21" fmla="*/ 6365 h 7089"/>
                <a:gd name="T22" fmla="*/ 1808 w 8382"/>
                <a:gd name="T23" fmla="*/ 6287 h 7089"/>
                <a:gd name="T24" fmla="*/ 1972 w 8382"/>
                <a:gd name="T25" fmla="*/ 6207 h 7089"/>
                <a:gd name="T26" fmla="*/ 2136 w 8382"/>
                <a:gd name="T27" fmla="*/ 6123 h 7089"/>
                <a:gd name="T28" fmla="*/ 2300 w 8382"/>
                <a:gd name="T29" fmla="*/ 6034 h 7089"/>
                <a:gd name="T30" fmla="*/ 2465 w 8382"/>
                <a:gd name="T31" fmla="*/ 5939 h 7089"/>
                <a:gd name="T32" fmla="*/ 2629 w 8382"/>
                <a:gd name="T33" fmla="*/ 5836 h 7089"/>
                <a:gd name="T34" fmla="*/ 2794 w 8382"/>
                <a:gd name="T35" fmla="*/ 5726 h 7089"/>
                <a:gd name="T36" fmla="*/ 2959 w 8382"/>
                <a:gd name="T37" fmla="*/ 5608 h 7089"/>
                <a:gd name="T38" fmla="*/ 3123 w 8382"/>
                <a:gd name="T39" fmla="*/ 5481 h 7089"/>
                <a:gd name="T40" fmla="*/ 3287 w 8382"/>
                <a:gd name="T41" fmla="*/ 5344 h 7089"/>
                <a:gd name="T42" fmla="*/ 3451 w 8382"/>
                <a:gd name="T43" fmla="*/ 5198 h 7089"/>
                <a:gd name="T44" fmla="*/ 3616 w 8382"/>
                <a:gd name="T45" fmla="*/ 5041 h 7089"/>
                <a:gd name="T46" fmla="*/ 3780 w 8382"/>
                <a:gd name="T47" fmla="*/ 4876 h 7089"/>
                <a:gd name="T48" fmla="*/ 3944 w 8382"/>
                <a:gd name="T49" fmla="*/ 4702 h 7089"/>
                <a:gd name="T50" fmla="*/ 4109 w 8382"/>
                <a:gd name="T51" fmla="*/ 4517 h 7089"/>
                <a:gd name="T52" fmla="*/ 4273 w 8382"/>
                <a:gd name="T53" fmla="*/ 4326 h 7089"/>
                <a:gd name="T54" fmla="*/ 4437 w 8382"/>
                <a:gd name="T55" fmla="*/ 4127 h 7089"/>
                <a:gd name="T56" fmla="*/ 4601 w 8382"/>
                <a:gd name="T57" fmla="*/ 3921 h 7089"/>
                <a:gd name="T58" fmla="*/ 4766 w 8382"/>
                <a:gd name="T59" fmla="*/ 3710 h 7089"/>
                <a:gd name="T60" fmla="*/ 4931 w 8382"/>
                <a:gd name="T61" fmla="*/ 3494 h 7089"/>
                <a:gd name="T62" fmla="*/ 5095 w 8382"/>
                <a:gd name="T63" fmla="*/ 3275 h 7089"/>
                <a:gd name="T64" fmla="*/ 5260 w 8382"/>
                <a:gd name="T65" fmla="*/ 3053 h 7089"/>
                <a:gd name="T66" fmla="*/ 5424 w 8382"/>
                <a:gd name="T67" fmla="*/ 2830 h 7089"/>
                <a:gd name="T68" fmla="*/ 5588 w 8382"/>
                <a:gd name="T69" fmla="*/ 2608 h 7089"/>
                <a:gd name="T70" fmla="*/ 5752 w 8382"/>
                <a:gd name="T71" fmla="*/ 2386 h 7089"/>
                <a:gd name="T72" fmla="*/ 5917 w 8382"/>
                <a:gd name="T73" fmla="*/ 2167 h 7089"/>
                <a:gd name="T74" fmla="*/ 6081 w 8382"/>
                <a:gd name="T75" fmla="*/ 1951 h 7089"/>
                <a:gd name="T76" fmla="*/ 6245 w 8382"/>
                <a:gd name="T77" fmla="*/ 1742 h 7089"/>
                <a:gd name="T78" fmla="*/ 6409 w 8382"/>
                <a:gd name="T79" fmla="*/ 1537 h 7089"/>
                <a:gd name="T80" fmla="*/ 6574 w 8382"/>
                <a:gd name="T81" fmla="*/ 1341 h 7089"/>
                <a:gd name="T82" fmla="*/ 6738 w 8382"/>
                <a:gd name="T83" fmla="*/ 1154 h 7089"/>
                <a:gd name="T84" fmla="*/ 6902 w 8382"/>
                <a:gd name="T85" fmla="*/ 977 h 7089"/>
                <a:gd name="T86" fmla="*/ 7068 w 8382"/>
                <a:gd name="T87" fmla="*/ 811 h 7089"/>
                <a:gd name="T88" fmla="*/ 7232 w 8382"/>
                <a:gd name="T89" fmla="*/ 658 h 7089"/>
                <a:gd name="T90" fmla="*/ 7396 w 8382"/>
                <a:gd name="T91" fmla="*/ 518 h 7089"/>
                <a:gd name="T92" fmla="*/ 7560 w 8382"/>
                <a:gd name="T93" fmla="*/ 392 h 7089"/>
                <a:gd name="T94" fmla="*/ 7725 w 8382"/>
                <a:gd name="T95" fmla="*/ 282 h 7089"/>
                <a:gd name="T96" fmla="*/ 7889 w 8382"/>
                <a:gd name="T97" fmla="*/ 186 h 7089"/>
                <a:gd name="T98" fmla="*/ 8053 w 8382"/>
                <a:gd name="T99" fmla="*/ 108 h 7089"/>
                <a:gd name="T100" fmla="*/ 8218 w 8382"/>
                <a:gd name="T101" fmla="*/ 46 h 7089"/>
                <a:gd name="T102" fmla="*/ 8382 w 8382"/>
                <a:gd name="T103" fmla="*/ 0 h 7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382" h="7089">
                  <a:moveTo>
                    <a:pt x="0" y="7089"/>
                  </a:moveTo>
                  <a:lnTo>
                    <a:pt x="164" y="7015"/>
                  </a:lnTo>
                  <a:lnTo>
                    <a:pt x="328" y="6941"/>
                  </a:lnTo>
                  <a:lnTo>
                    <a:pt x="492" y="6868"/>
                  </a:lnTo>
                  <a:lnTo>
                    <a:pt x="658" y="6796"/>
                  </a:lnTo>
                  <a:lnTo>
                    <a:pt x="822" y="6725"/>
                  </a:lnTo>
                  <a:lnTo>
                    <a:pt x="986" y="6654"/>
                  </a:lnTo>
                  <a:lnTo>
                    <a:pt x="1151" y="6582"/>
                  </a:lnTo>
                  <a:lnTo>
                    <a:pt x="1315" y="6511"/>
                  </a:lnTo>
                  <a:lnTo>
                    <a:pt x="1479" y="6438"/>
                  </a:lnTo>
                  <a:lnTo>
                    <a:pt x="1643" y="6365"/>
                  </a:lnTo>
                  <a:lnTo>
                    <a:pt x="1808" y="6287"/>
                  </a:lnTo>
                  <a:lnTo>
                    <a:pt x="1972" y="6207"/>
                  </a:lnTo>
                  <a:lnTo>
                    <a:pt x="2136" y="6123"/>
                  </a:lnTo>
                  <a:lnTo>
                    <a:pt x="2300" y="6034"/>
                  </a:lnTo>
                  <a:lnTo>
                    <a:pt x="2465" y="5939"/>
                  </a:lnTo>
                  <a:lnTo>
                    <a:pt x="2629" y="5836"/>
                  </a:lnTo>
                  <a:lnTo>
                    <a:pt x="2794" y="5726"/>
                  </a:lnTo>
                  <a:lnTo>
                    <a:pt x="2959" y="5608"/>
                  </a:lnTo>
                  <a:lnTo>
                    <a:pt x="3123" y="5481"/>
                  </a:lnTo>
                  <a:lnTo>
                    <a:pt x="3287" y="5344"/>
                  </a:lnTo>
                  <a:lnTo>
                    <a:pt x="3451" y="5198"/>
                  </a:lnTo>
                  <a:lnTo>
                    <a:pt x="3616" y="5041"/>
                  </a:lnTo>
                  <a:lnTo>
                    <a:pt x="3780" y="4876"/>
                  </a:lnTo>
                  <a:lnTo>
                    <a:pt x="3944" y="4702"/>
                  </a:lnTo>
                  <a:lnTo>
                    <a:pt x="4109" y="4517"/>
                  </a:lnTo>
                  <a:lnTo>
                    <a:pt x="4273" y="4326"/>
                  </a:lnTo>
                  <a:lnTo>
                    <a:pt x="4437" y="4127"/>
                  </a:lnTo>
                  <a:lnTo>
                    <a:pt x="4601" y="3921"/>
                  </a:lnTo>
                  <a:lnTo>
                    <a:pt x="4766" y="3710"/>
                  </a:lnTo>
                  <a:lnTo>
                    <a:pt x="4931" y="3494"/>
                  </a:lnTo>
                  <a:lnTo>
                    <a:pt x="5095" y="3275"/>
                  </a:lnTo>
                  <a:lnTo>
                    <a:pt x="5260" y="3053"/>
                  </a:lnTo>
                  <a:lnTo>
                    <a:pt x="5424" y="2830"/>
                  </a:lnTo>
                  <a:lnTo>
                    <a:pt x="5588" y="2608"/>
                  </a:lnTo>
                  <a:lnTo>
                    <a:pt x="5752" y="2386"/>
                  </a:lnTo>
                  <a:lnTo>
                    <a:pt x="5917" y="2167"/>
                  </a:lnTo>
                  <a:lnTo>
                    <a:pt x="6081" y="1951"/>
                  </a:lnTo>
                  <a:lnTo>
                    <a:pt x="6245" y="1742"/>
                  </a:lnTo>
                  <a:lnTo>
                    <a:pt x="6409" y="1537"/>
                  </a:lnTo>
                  <a:lnTo>
                    <a:pt x="6574" y="1341"/>
                  </a:lnTo>
                  <a:lnTo>
                    <a:pt x="6738" y="1154"/>
                  </a:lnTo>
                  <a:lnTo>
                    <a:pt x="6902" y="977"/>
                  </a:lnTo>
                  <a:lnTo>
                    <a:pt x="7068" y="811"/>
                  </a:lnTo>
                  <a:lnTo>
                    <a:pt x="7232" y="658"/>
                  </a:lnTo>
                  <a:lnTo>
                    <a:pt x="7396" y="518"/>
                  </a:lnTo>
                  <a:lnTo>
                    <a:pt x="7560" y="392"/>
                  </a:lnTo>
                  <a:lnTo>
                    <a:pt x="7725" y="282"/>
                  </a:lnTo>
                  <a:lnTo>
                    <a:pt x="7889" y="186"/>
                  </a:lnTo>
                  <a:lnTo>
                    <a:pt x="8053" y="108"/>
                  </a:lnTo>
                  <a:lnTo>
                    <a:pt x="8218" y="46"/>
                  </a:lnTo>
                  <a:lnTo>
                    <a:pt x="8382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7" name="Freeform 1143"/>
            <p:cNvSpPr>
              <a:spLocks/>
            </p:cNvSpPr>
            <p:nvPr/>
          </p:nvSpPr>
          <p:spPr bwMode="auto">
            <a:xfrm>
              <a:off x="4355" y="1225"/>
              <a:ext cx="987" cy="827"/>
            </a:xfrm>
            <a:custGeom>
              <a:avLst/>
              <a:gdLst>
                <a:gd name="T0" fmla="*/ 0 w 7889"/>
                <a:gd name="T1" fmla="*/ 42 h 6616"/>
                <a:gd name="T2" fmla="*/ 164 w 7889"/>
                <a:gd name="T3" fmla="*/ 12 h 6616"/>
                <a:gd name="T4" fmla="*/ 328 w 7889"/>
                <a:gd name="T5" fmla="*/ 0 h 6616"/>
                <a:gd name="T6" fmla="*/ 493 w 7889"/>
                <a:gd name="T7" fmla="*/ 3 h 6616"/>
                <a:gd name="T8" fmla="*/ 657 w 7889"/>
                <a:gd name="T9" fmla="*/ 21 h 6616"/>
                <a:gd name="T10" fmla="*/ 821 w 7889"/>
                <a:gd name="T11" fmla="*/ 54 h 6616"/>
                <a:gd name="T12" fmla="*/ 987 w 7889"/>
                <a:gd name="T13" fmla="*/ 100 h 6616"/>
                <a:gd name="T14" fmla="*/ 1151 w 7889"/>
                <a:gd name="T15" fmla="*/ 160 h 6616"/>
                <a:gd name="T16" fmla="*/ 1315 w 7889"/>
                <a:gd name="T17" fmla="*/ 232 h 6616"/>
                <a:gd name="T18" fmla="*/ 1479 w 7889"/>
                <a:gd name="T19" fmla="*/ 315 h 6616"/>
                <a:gd name="T20" fmla="*/ 1644 w 7889"/>
                <a:gd name="T21" fmla="*/ 408 h 6616"/>
                <a:gd name="T22" fmla="*/ 1808 w 7889"/>
                <a:gd name="T23" fmla="*/ 512 h 6616"/>
                <a:gd name="T24" fmla="*/ 1972 w 7889"/>
                <a:gd name="T25" fmla="*/ 623 h 6616"/>
                <a:gd name="T26" fmla="*/ 2136 w 7889"/>
                <a:gd name="T27" fmla="*/ 742 h 6616"/>
                <a:gd name="T28" fmla="*/ 2301 w 7889"/>
                <a:gd name="T29" fmla="*/ 869 h 6616"/>
                <a:gd name="T30" fmla="*/ 2465 w 7889"/>
                <a:gd name="T31" fmla="*/ 1002 h 6616"/>
                <a:gd name="T32" fmla="*/ 2629 w 7889"/>
                <a:gd name="T33" fmla="*/ 1140 h 6616"/>
                <a:gd name="T34" fmla="*/ 2794 w 7889"/>
                <a:gd name="T35" fmla="*/ 1283 h 6616"/>
                <a:gd name="T36" fmla="*/ 2958 w 7889"/>
                <a:gd name="T37" fmla="*/ 1432 h 6616"/>
                <a:gd name="T38" fmla="*/ 3123 w 7889"/>
                <a:gd name="T39" fmla="*/ 1583 h 6616"/>
                <a:gd name="T40" fmla="*/ 3287 w 7889"/>
                <a:gd name="T41" fmla="*/ 1739 h 6616"/>
                <a:gd name="T42" fmla="*/ 3452 w 7889"/>
                <a:gd name="T43" fmla="*/ 1897 h 6616"/>
                <a:gd name="T44" fmla="*/ 3616 w 7889"/>
                <a:gd name="T45" fmla="*/ 2058 h 6616"/>
                <a:gd name="T46" fmla="*/ 3780 w 7889"/>
                <a:gd name="T47" fmla="*/ 2221 h 6616"/>
                <a:gd name="T48" fmla="*/ 3945 w 7889"/>
                <a:gd name="T49" fmla="*/ 2388 h 6616"/>
                <a:gd name="T50" fmla="*/ 4109 w 7889"/>
                <a:gd name="T51" fmla="*/ 2555 h 6616"/>
                <a:gd name="T52" fmla="*/ 4273 w 7889"/>
                <a:gd name="T53" fmla="*/ 2724 h 6616"/>
                <a:gd name="T54" fmla="*/ 4437 w 7889"/>
                <a:gd name="T55" fmla="*/ 2895 h 6616"/>
                <a:gd name="T56" fmla="*/ 4602 w 7889"/>
                <a:gd name="T57" fmla="*/ 3066 h 6616"/>
                <a:gd name="T58" fmla="*/ 4766 w 7889"/>
                <a:gd name="T59" fmla="*/ 3239 h 6616"/>
                <a:gd name="T60" fmla="*/ 4930 w 7889"/>
                <a:gd name="T61" fmla="*/ 3413 h 6616"/>
                <a:gd name="T62" fmla="*/ 5094 w 7889"/>
                <a:gd name="T63" fmla="*/ 3588 h 6616"/>
                <a:gd name="T64" fmla="*/ 5260 w 7889"/>
                <a:gd name="T65" fmla="*/ 3763 h 6616"/>
                <a:gd name="T66" fmla="*/ 5424 w 7889"/>
                <a:gd name="T67" fmla="*/ 3938 h 6616"/>
                <a:gd name="T68" fmla="*/ 5588 w 7889"/>
                <a:gd name="T69" fmla="*/ 4115 h 6616"/>
                <a:gd name="T70" fmla="*/ 5753 w 7889"/>
                <a:gd name="T71" fmla="*/ 4292 h 6616"/>
                <a:gd name="T72" fmla="*/ 5917 w 7889"/>
                <a:gd name="T73" fmla="*/ 4469 h 6616"/>
                <a:gd name="T74" fmla="*/ 6081 w 7889"/>
                <a:gd name="T75" fmla="*/ 4647 h 6616"/>
                <a:gd name="T76" fmla="*/ 6245 w 7889"/>
                <a:gd name="T77" fmla="*/ 4825 h 6616"/>
                <a:gd name="T78" fmla="*/ 6410 w 7889"/>
                <a:gd name="T79" fmla="*/ 5003 h 6616"/>
                <a:gd name="T80" fmla="*/ 6574 w 7889"/>
                <a:gd name="T81" fmla="*/ 5182 h 6616"/>
                <a:gd name="T82" fmla="*/ 6738 w 7889"/>
                <a:gd name="T83" fmla="*/ 5361 h 6616"/>
                <a:gd name="T84" fmla="*/ 6903 w 7889"/>
                <a:gd name="T85" fmla="*/ 5540 h 6616"/>
                <a:gd name="T86" fmla="*/ 7067 w 7889"/>
                <a:gd name="T87" fmla="*/ 5719 h 6616"/>
                <a:gd name="T88" fmla="*/ 7231 w 7889"/>
                <a:gd name="T89" fmla="*/ 5897 h 6616"/>
                <a:gd name="T90" fmla="*/ 7396 w 7889"/>
                <a:gd name="T91" fmla="*/ 6077 h 6616"/>
                <a:gd name="T92" fmla="*/ 7561 w 7889"/>
                <a:gd name="T93" fmla="*/ 6257 h 6616"/>
                <a:gd name="T94" fmla="*/ 7725 w 7889"/>
                <a:gd name="T95" fmla="*/ 6436 h 6616"/>
                <a:gd name="T96" fmla="*/ 7889 w 7889"/>
                <a:gd name="T97" fmla="*/ 6616 h 6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889" h="6616">
                  <a:moveTo>
                    <a:pt x="0" y="42"/>
                  </a:moveTo>
                  <a:lnTo>
                    <a:pt x="164" y="12"/>
                  </a:lnTo>
                  <a:lnTo>
                    <a:pt x="328" y="0"/>
                  </a:lnTo>
                  <a:lnTo>
                    <a:pt x="493" y="3"/>
                  </a:lnTo>
                  <a:lnTo>
                    <a:pt x="657" y="21"/>
                  </a:lnTo>
                  <a:lnTo>
                    <a:pt x="821" y="54"/>
                  </a:lnTo>
                  <a:lnTo>
                    <a:pt x="987" y="100"/>
                  </a:lnTo>
                  <a:lnTo>
                    <a:pt x="1151" y="160"/>
                  </a:lnTo>
                  <a:lnTo>
                    <a:pt x="1315" y="232"/>
                  </a:lnTo>
                  <a:lnTo>
                    <a:pt x="1479" y="315"/>
                  </a:lnTo>
                  <a:lnTo>
                    <a:pt x="1644" y="408"/>
                  </a:lnTo>
                  <a:lnTo>
                    <a:pt x="1808" y="512"/>
                  </a:lnTo>
                  <a:lnTo>
                    <a:pt x="1972" y="623"/>
                  </a:lnTo>
                  <a:lnTo>
                    <a:pt x="2136" y="742"/>
                  </a:lnTo>
                  <a:lnTo>
                    <a:pt x="2301" y="869"/>
                  </a:lnTo>
                  <a:lnTo>
                    <a:pt x="2465" y="1002"/>
                  </a:lnTo>
                  <a:lnTo>
                    <a:pt x="2629" y="1140"/>
                  </a:lnTo>
                  <a:lnTo>
                    <a:pt x="2794" y="1283"/>
                  </a:lnTo>
                  <a:lnTo>
                    <a:pt x="2958" y="1432"/>
                  </a:lnTo>
                  <a:lnTo>
                    <a:pt x="3123" y="1583"/>
                  </a:lnTo>
                  <a:lnTo>
                    <a:pt x="3287" y="1739"/>
                  </a:lnTo>
                  <a:lnTo>
                    <a:pt x="3452" y="1897"/>
                  </a:lnTo>
                  <a:lnTo>
                    <a:pt x="3616" y="2058"/>
                  </a:lnTo>
                  <a:lnTo>
                    <a:pt x="3780" y="2221"/>
                  </a:lnTo>
                  <a:lnTo>
                    <a:pt x="3945" y="2388"/>
                  </a:lnTo>
                  <a:lnTo>
                    <a:pt x="4109" y="2555"/>
                  </a:lnTo>
                  <a:lnTo>
                    <a:pt x="4273" y="2724"/>
                  </a:lnTo>
                  <a:lnTo>
                    <a:pt x="4437" y="2895"/>
                  </a:lnTo>
                  <a:lnTo>
                    <a:pt x="4602" y="3066"/>
                  </a:lnTo>
                  <a:lnTo>
                    <a:pt x="4766" y="3239"/>
                  </a:lnTo>
                  <a:lnTo>
                    <a:pt x="4930" y="3413"/>
                  </a:lnTo>
                  <a:lnTo>
                    <a:pt x="5094" y="3588"/>
                  </a:lnTo>
                  <a:lnTo>
                    <a:pt x="5260" y="3763"/>
                  </a:lnTo>
                  <a:lnTo>
                    <a:pt x="5424" y="3938"/>
                  </a:lnTo>
                  <a:lnTo>
                    <a:pt x="5588" y="4115"/>
                  </a:lnTo>
                  <a:lnTo>
                    <a:pt x="5753" y="4292"/>
                  </a:lnTo>
                  <a:lnTo>
                    <a:pt x="5917" y="4469"/>
                  </a:lnTo>
                  <a:lnTo>
                    <a:pt x="6081" y="4647"/>
                  </a:lnTo>
                  <a:lnTo>
                    <a:pt x="6245" y="4825"/>
                  </a:lnTo>
                  <a:lnTo>
                    <a:pt x="6410" y="5003"/>
                  </a:lnTo>
                  <a:lnTo>
                    <a:pt x="6574" y="5182"/>
                  </a:lnTo>
                  <a:lnTo>
                    <a:pt x="6738" y="5361"/>
                  </a:lnTo>
                  <a:lnTo>
                    <a:pt x="6903" y="5540"/>
                  </a:lnTo>
                  <a:lnTo>
                    <a:pt x="7067" y="5719"/>
                  </a:lnTo>
                  <a:lnTo>
                    <a:pt x="7231" y="5897"/>
                  </a:lnTo>
                  <a:lnTo>
                    <a:pt x="7396" y="6077"/>
                  </a:lnTo>
                  <a:lnTo>
                    <a:pt x="7561" y="6257"/>
                  </a:lnTo>
                  <a:lnTo>
                    <a:pt x="7725" y="6436"/>
                  </a:lnTo>
                  <a:lnTo>
                    <a:pt x="7889" y="661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83768" name="Object 11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233811"/>
                </p:ext>
              </p:extLst>
            </p:nvPr>
          </p:nvGraphicFramePr>
          <p:xfrm>
            <a:off x="4327" y="2366"/>
            <a:ext cx="257" cy="1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78" name="Equation" r:id="rId4" imgW="406080" imgH="228600" progId="Equation.3">
                    <p:embed/>
                  </p:oleObj>
                </mc:Choice>
                <mc:Fallback>
                  <p:oleObj name="Equation" r:id="rId4" imgW="4060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7" y="2366"/>
                          <a:ext cx="257" cy="1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3769" name="Object 11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2553259"/>
                </p:ext>
              </p:extLst>
            </p:nvPr>
          </p:nvGraphicFramePr>
          <p:xfrm>
            <a:off x="3066" y="902"/>
            <a:ext cx="10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79" name="Equation" r:id="rId6" imgW="164880" imgH="228600" progId="Equation.3">
                    <p:embed/>
                  </p:oleObj>
                </mc:Choice>
                <mc:Fallback>
                  <p:oleObj name="Equation" r:id="rId6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6" y="902"/>
                          <a:ext cx="104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3" name="Text Box 1028"/>
          <p:cNvSpPr txBox="1">
            <a:spLocks noChangeArrowheads="1"/>
          </p:cNvSpPr>
          <p:nvPr/>
        </p:nvSpPr>
        <p:spPr bwMode="auto">
          <a:xfrm>
            <a:off x="288923" y="4760224"/>
            <a:ext cx="399777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/>
              <a:t>Self-similar evolution inside galaxy 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b="1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800" b="1" baseline="-25000" dirty="0" err="1" smtClean="0">
                <a:latin typeface="Symbol" pitchFamily="18" charset="2"/>
              </a:rPr>
              <a:t>n</a:t>
            </a:r>
            <a:r>
              <a:rPr lang="en-GB" sz="1800" b="1" dirty="0" smtClean="0"/>
              <a:t> </a:t>
            </a:r>
            <a:r>
              <a:rPr lang="en-GB" sz="1800" b="1" dirty="0" smtClean="0">
                <a:sym typeface="Symbol"/>
              </a:rPr>
              <a:t> </a:t>
            </a:r>
            <a:r>
              <a:rPr lang="en-GB" sz="18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en-GB" sz="1800" baseline="30000" dirty="0" smtClean="0">
                <a:sym typeface="Symbol"/>
              </a:rPr>
              <a:t>2/3</a:t>
            </a:r>
            <a:endParaRPr lang="en-GB" sz="1800" b="1" dirty="0" smtClean="0">
              <a:sym typeface="Symbol"/>
            </a:endParaRP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/>
              <a:t>All constants now determined</a:t>
            </a:r>
            <a:endParaRPr lang="en-GB" sz="1800" b="1" dirty="0" smtClean="0"/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endParaRPr lang="en-GB" sz="1800" b="1" dirty="0"/>
          </a:p>
        </p:txBody>
      </p:sp>
      <p:sp>
        <p:nvSpPr>
          <p:cNvPr id="9" name="Freeform 8"/>
          <p:cNvSpPr/>
          <p:nvPr/>
        </p:nvSpPr>
        <p:spPr>
          <a:xfrm>
            <a:off x="4157932" y="2225615"/>
            <a:ext cx="4399472" cy="1733910"/>
          </a:xfrm>
          <a:custGeom>
            <a:avLst/>
            <a:gdLst>
              <a:gd name="connsiteX0" fmla="*/ 0 w 4399472"/>
              <a:gd name="connsiteY0" fmla="*/ 1302076 h 1302076"/>
              <a:gd name="connsiteX1" fmla="*/ 284672 w 4399472"/>
              <a:gd name="connsiteY1" fmla="*/ 1241691 h 1302076"/>
              <a:gd name="connsiteX2" fmla="*/ 405442 w 4399472"/>
              <a:gd name="connsiteY2" fmla="*/ 1164053 h 1302076"/>
              <a:gd name="connsiteX3" fmla="*/ 483079 w 4399472"/>
              <a:gd name="connsiteY3" fmla="*/ 974272 h 1302076"/>
              <a:gd name="connsiteX4" fmla="*/ 672860 w 4399472"/>
              <a:gd name="connsiteY4" fmla="*/ 103004 h 1302076"/>
              <a:gd name="connsiteX5" fmla="*/ 767751 w 4399472"/>
              <a:gd name="connsiteY5" fmla="*/ 33993 h 1302076"/>
              <a:gd name="connsiteX6" fmla="*/ 845389 w 4399472"/>
              <a:gd name="connsiteY6" fmla="*/ 258279 h 1302076"/>
              <a:gd name="connsiteX7" fmla="*/ 992038 w 4399472"/>
              <a:gd name="connsiteY7" fmla="*/ 896634 h 1302076"/>
              <a:gd name="connsiteX8" fmla="*/ 1621766 w 4399472"/>
              <a:gd name="connsiteY8" fmla="*/ 1224438 h 1302076"/>
              <a:gd name="connsiteX9" fmla="*/ 4399472 w 4399472"/>
              <a:gd name="connsiteY9" fmla="*/ 1284823 h 130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99472" h="1302076">
                <a:moveTo>
                  <a:pt x="0" y="1302076"/>
                </a:moveTo>
                <a:cubicBezTo>
                  <a:pt x="108549" y="1283385"/>
                  <a:pt x="217098" y="1264695"/>
                  <a:pt x="284672" y="1241691"/>
                </a:cubicBezTo>
                <a:cubicBezTo>
                  <a:pt x="352246" y="1218687"/>
                  <a:pt x="372374" y="1208623"/>
                  <a:pt x="405442" y="1164053"/>
                </a:cubicBezTo>
                <a:cubicBezTo>
                  <a:pt x="438510" y="1119483"/>
                  <a:pt x="438509" y="1151113"/>
                  <a:pt x="483079" y="974272"/>
                </a:cubicBezTo>
                <a:cubicBezTo>
                  <a:pt x="527649" y="797431"/>
                  <a:pt x="625415" y="259717"/>
                  <a:pt x="672860" y="103004"/>
                </a:cubicBezTo>
                <a:cubicBezTo>
                  <a:pt x="720305" y="-53709"/>
                  <a:pt x="738996" y="8114"/>
                  <a:pt x="767751" y="33993"/>
                </a:cubicBezTo>
                <a:cubicBezTo>
                  <a:pt x="796506" y="59872"/>
                  <a:pt x="808008" y="114506"/>
                  <a:pt x="845389" y="258279"/>
                </a:cubicBezTo>
                <a:cubicBezTo>
                  <a:pt x="882770" y="402052"/>
                  <a:pt x="862642" y="735608"/>
                  <a:pt x="992038" y="896634"/>
                </a:cubicBezTo>
                <a:cubicBezTo>
                  <a:pt x="1121434" y="1057660"/>
                  <a:pt x="1053860" y="1159740"/>
                  <a:pt x="1621766" y="1224438"/>
                </a:cubicBezTo>
                <a:cubicBezTo>
                  <a:pt x="2189672" y="1289136"/>
                  <a:pt x="3294572" y="1286979"/>
                  <a:pt x="4399472" y="1284823"/>
                </a:cubicBezTo>
              </a:path>
            </a:pathLst>
          </a:custGeom>
          <a:noFill/>
          <a:ln w="12700">
            <a:solidFill>
              <a:srgbClr val="7030A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945733" y="1434828"/>
            <a:ext cx="997867" cy="86842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3600" y="1149358"/>
            <a:ext cx="1626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800" b="0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1800" b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sz="18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800" b="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GB" sz="1800" b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369519" y="4528868"/>
            <a:ext cx="0" cy="897147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4940296" y="5426014"/>
            <a:ext cx="2833000" cy="491707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/>
              <a:t>Radiative</a:t>
            </a:r>
            <a:r>
              <a:rPr lang="en-GB" sz="1400" dirty="0" smtClean="0"/>
              <a:t> losses become important</a:t>
            </a:r>
            <a:endParaRPr lang="en-GB" sz="1400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288925" y="2422547"/>
            <a:ext cx="3107567" cy="1863366"/>
            <a:chOff x="75580" y="4529710"/>
            <a:chExt cx="3107567" cy="1863366"/>
          </a:xfrm>
        </p:grpSpPr>
        <p:sp>
          <p:nvSpPr>
            <p:cNvPr id="118" name="Rectangle 1036"/>
            <p:cNvSpPr>
              <a:spLocks noChangeArrowheads="1"/>
            </p:cNvSpPr>
            <p:nvPr/>
          </p:nvSpPr>
          <p:spPr bwMode="auto">
            <a:xfrm>
              <a:off x="75580" y="4529710"/>
              <a:ext cx="3107567" cy="186336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9" name="Text Box 1037"/>
            <p:cNvSpPr txBox="1">
              <a:spLocks noChangeArrowheads="1"/>
            </p:cNvSpPr>
            <p:nvPr/>
          </p:nvSpPr>
          <p:spPr bwMode="auto">
            <a:xfrm>
              <a:off x="172418" y="4539234"/>
              <a:ext cx="3010729" cy="3365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 dirty="0" smtClean="0"/>
                <a:t>Self-similar evolution:</a:t>
              </a:r>
              <a:endParaRPr lang="en-GB" sz="1600" dirty="0"/>
            </a:p>
          </p:txBody>
        </p:sp>
        <p:graphicFrame>
          <p:nvGraphicFramePr>
            <p:cNvPr id="120" name="Object 10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8005099"/>
                </p:ext>
              </p:extLst>
            </p:nvPr>
          </p:nvGraphicFramePr>
          <p:xfrm>
            <a:off x="189880" y="4875784"/>
            <a:ext cx="10414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80" name="Equation" r:id="rId8" imgW="1041120" imgH="736560" progId="Equation.3">
                    <p:embed/>
                  </p:oleObj>
                </mc:Choice>
                <mc:Fallback>
                  <p:oleObj name="Equation" r:id="rId8" imgW="1041120" imgH="736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880" y="4875784"/>
                          <a:ext cx="1041400" cy="736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" name="Object 10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9631506"/>
                </p:ext>
              </p:extLst>
            </p:nvPr>
          </p:nvGraphicFramePr>
          <p:xfrm>
            <a:off x="1374154" y="4875784"/>
            <a:ext cx="1509713" cy="512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81" name="Equation" r:id="rId10" imgW="1511280" imgH="507960" progId="Equation.3">
                    <p:embed/>
                  </p:oleObj>
                </mc:Choice>
                <mc:Fallback>
                  <p:oleObj name="Equation" r:id="rId10" imgW="1511280" imgH="507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4154" y="4875784"/>
                          <a:ext cx="1509713" cy="512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" name="Object 10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8911806"/>
                </p:ext>
              </p:extLst>
            </p:nvPr>
          </p:nvGraphicFramePr>
          <p:xfrm>
            <a:off x="1569243" y="5384619"/>
            <a:ext cx="1227138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82" name="Equation" r:id="rId12" imgW="1231560" imgH="469800" progId="Equation.3">
                    <p:embed/>
                  </p:oleObj>
                </mc:Choice>
                <mc:Fallback>
                  <p:oleObj name="Equation" r:id="rId12" imgW="1231560" imgH="469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9243" y="5384619"/>
                          <a:ext cx="1227138" cy="469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4" name="Object 10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7771543"/>
                </p:ext>
              </p:extLst>
            </p:nvPr>
          </p:nvGraphicFramePr>
          <p:xfrm>
            <a:off x="155749" y="5871681"/>
            <a:ext cx="1862138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83" name="Equation" r:id="rId14" imgW="1866600" imgH="469800" progId="Equation.3">
                    <p:embed/>
                  </p:oleObj>
                </mc:Choice>
                <mc:Fallback>
                  <p:oleObj name="Equation" r:id="rId14" imgW="1866600" imgH="469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749" y="5871681"/>
                          <a:ext cx="1862138" cy="469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5" name="Rectangle 124"/>
          <p:cNvSpPr/>
          <p:nvPr/>
        </p:nvSpPr>
        <p:spPr>
          <a:xfrm>
            <a:off x="5857078" y="889901"/>
            <a:ext cx="737342" cy="3236471"/>
          </a:xfrm>
          <a:prstGeom prst="rect">
            <a:avLst/>
          </a:prstGeom>
          <a:solidFill>
            <a:srgbClr val="C00000">
              <a:alpha val="29000"/>
            </a:srgb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3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ext Box 1026"/>
          <p:cNvSpPr txBox="1">
            <a:spLocks noChangeArrowheads="1"/>
          </p:cNvSpPr>
          <p:nvPr/>
        </p:nvSpPr>
        <p:spPr bwMode="auto">
          <a:xfrm>
            <a:off x="0" y="36661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2424113" algn="l"/>
              </a:tabLst>
              <a:defRPr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dirty="0" smtClean="0"/>
              <a:t>Luminosity Evolution</a:t>
            </a:r>
            <a:endParaRPr lang="en-GB" dirty="0"/>
          </a:p>
        </p:txBody>
      </p:sp>
      <p:sp>
        <p:nvSpPr>
          <p:cNvPr id="283652" name="Text Box 1028"/>
          <p:cNvSpPr txBox="1">
            <a:spLocks noChangeArrowheads="1"/>
          </p:cNvSpPr>
          <p:nvPr/>
        </p:nvSpPr>
        <p:spPr bwMode="auto">
          <a:xfrm>
            <a:off x="288925" y="1434828"/>
            <a:ext cx="517683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600" dirty="0" smtClean="0"/>
              <a:t>Indicative: calculate </a:t>
            </a:r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600" baseline="30000" dirty="0" smtClean="0"/>
              <a:t>7/4</a:t>
            </a:r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600" b="1" dirty="0" smtClean="0"/>
              <a:t>Ignore relativistic and </a:t>
            </a:r>
            <a:r>
              <a:rPr lang="en-GB" sz="1600" b="1" dirty="0" err="1" smtClean="0"/>
              <a:t>radiative</a:t>
            </a:r>
            <a:r>
              <a:rPr lang="en-GB" sz="1600" b="1" dirty="0" smtClean="0"/>
              <a:t> </a:t>
            </a:r>
            <a:br>
              <a:rPr lang="en-GB" sz="1600" b="1" dirty="0" smtClean="0"/>
            </a:br>
            <a:r>
              <a:rPr lang="en-GB" sz="1600" b="1" dirty="0" smtClean="0"/>
              <a:t>transfer effects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endParaRPr lang="en-GB" sz="1600" b="1" dirty="0"/>
          </a:p>
        </p:txBody>
      </p:sp>
      <p:grpSp>
        <p:nvGrpSpPr>
          <p:cNvPr id="283666" name="Group 1042"/>
          <p:cNvGrpSpPr>
            <a:grpSpLocks/>
          </p:cNvGrpSpPr>
          <p:nvPr/>
        </p:nvGrpSpPr>
        <p:grpSpPr bwMode="auto">
          <a:xfrm>
            <a:off x="3632004" y="792024"/>
            <a:ext cx="5261442" cy="3952062"/>
            <a:chOff x="3066" y="692"/>
            <a:chExt cx="2419" cy="1817"/>
          </a:xfrm>
        </p:grpSpPr>
        <p:sp>
          <p:nvSpPr>
            <p:cNvPr id="283667" name="Line 1043"/>
            <p:cNvSpPr>
              <a:spLocks noChangeShapeType="1"/>
            </p:cNvSpPr>
            <p:nvPr/>
          </p:nvSpPr>
          <p:spPr bwMode="auto">
            <a:xfrm>
              <a:off x="3308" y="2224"/>
              <a:ext cx="2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68" name="Line 1044"/>
            <p:cNvSpPr>
              <a:spLocks noChangeShapeType="1"/>
            </p:cNvSpPr>
            <p:nvPr/>
          </p:nvSpPr>
          <p:spPr bwMode="auto">
            <a:xfrm flipH="1">
              <a:off x="5313" y="2224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69" name="Rectangle 1045"/>
            <p:cNvSpPr>
              <a:spLocks noChangeArrowheads="1"/>
            </p:cNvSpPr>
            <p:nvPr/>
          </p:nvSpPr>
          <p:spPr bwMode="auto">
            <a:xfrm>
              <a:off x="3178" y="2178"/>
              <a:ext cx="11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0.1</a:t>
              </a:r>
              <a:endParaRPr lang="en-GB"/>
            </a:p>
          </p:txBody>
        </p:sp>
        <p:sp>
          <p:nvSpPr>
            <p:cNvPr id="283670" name="Line 1046"/>
            <p:cNvSpPr>
              <a:spLocks noChangeShapeType="1"/>
            </p:cNvSpPr>
            <p:nvPr/>
          </p:nvSpPr>
          <p:spPr bwMode="auto">
            <a:xfrm>
              <a:off x="3308" y="2000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1" name="Line 1047"/>
            <p:cNvSpPr>
              <a:spLocks noChangeShapeType="1"/>
            </p:cNvSpPr>
            <p:nvPr/>
          </p:nvSpPr>
          <p:spPr bwMode="auto">
            <a:xfrm flipH="1">
              <a:off x="5327" y="2000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2" name="Line 1048"/>
            <p:cNvSpPr>
              <a:spLocks noChangeShapeType="1"/>
            </p:cNvSpPr>
            <p:nvPr/>
          </p:nvSpPr>
          <p:spPr bwMode="auto">
            <a:xfrm>
              <a:off x="3308" y="1869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3" name="Line 1049"/>
            <p:cNvSpPr>
              <a:spLocks noChangeShapeType="1"/>
            </p:cNvSpPr>
            <p:nvPr/>
          </p:nvSpPr>
          <p:spPr bwMode="auto">
            <a:xfrm flipH="1">
              <a:off x="5327" y="1869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4" name="Line 1050"/>
            <p:cNvSpPr>
              <a:spLocks noChangeShapeType="1"/>
            </p:cNvSpPr>
            <p:nvPr/>
          </p:nvSpPr>
          <p:spPr bwMode="auto">
            <a:xfrm>
              <a:off x="3308" y="1776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5" name="Line 1051"/>
            <p:cNvSpPr>
              <a:spLocks noChangeShapeType="1"/>
            </p:cNvSpPr>
            <p:nvPr/>
          </p:nvSpPr>
          <p:spPr bwMode="auto">
            <a:xfrm flipH="1">
              <a:off x="5327" y="1776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6" name="Line 1052"/>
            <p:cNvSpPr>
              <a:spLocks noChangeShapeType="1"/>
            </p:cNvSpPr>
            <p:nvPr/>
          </p:nvSpPr>
          <p:spPr bwMode="auto">
            <a:xfrm>
              <a:off x="3308" y="1704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7" name="Line 1053"/>
            <p:cNvSpPr>
              <a:spLocks noChangeShapeType="1"/>
            </p:cNvSpPr>
            <p:nvPr/>
          </p:nvSpPr>
          <p:spPr bwMode="auto">
            <a:xfrm flipH="1">
              <a:off x="5327" y="1704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8" name="Line 1054"/>
            <p:cNvSpPr>
              <a:spLocks noChangeShapeType="1"/>
            </p:cNvSpPr>
            <p:nvPr/>
          </p:nvSpPr>
          <p:spPr bwMode="auto">
            <a:xfrm>
              <a:off x="3308" y="1646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79" name="Line 1055"/>
            <p:cNvSpPr>
              <a:spLocks noChangeShapeType="1"/>
            </p:cNvSpPr>
            <p:nvPr/>
          </p:nvSpPr>
          <p:spPr bwMode="auto">
            <a:xfrm flipH="1">
              <a:off x="5327" y="1646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0" name="Line 1056"/>
            <p:cNvSpPr>
              <a:spLocks noChangeShapeType="1"/>
            </p:cNvSpPr>
            <p:nvPr/>
          </p:nvSpPr>
          <p:spPr bwMode="auto">
            <a:xfrm>
              <a:off x="3308" y="1596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1" name="Line 1057"/>
            <p:cNvSpPr>
              <a:spLocks noChangeShapeType="1"/>
            </p:cNvSpPr>
            <p:nvPr/>
          </p:nvSpPr>
          <p:spPr bwMode="auto">
            <a:xfrm flipH="1">
              <a:off x="5327" y="1596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2" name="Line 1058"/>
            <p:cNvSpPr>
              <a:spLocks noChangeShapeType="1"/>
            </p:cNvSpPr>
            <p:nvPr/>
          </p:nvSpPr>
          <p:spPr bwMode="auto">
            <a:xfrm>
              <a:off x="3308" y="1553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3" name="Line 1059"/>
            <p:cNvSpPr>
              <a:spLocks noChangeShapeType="1"/>
            </p:cNvSpPr>
            <p:nvPr/>
          </p:nvSpPr>
          <p:spPr bwMode="auto">
            <a:xfrm flipH="1">
              <a:off x="5327" y="1553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4" name="Line 1060"/>
            <p:cNvSpPr>
              <a:spLocks noChangeShapeType="1"/>
            </p:cNvSpPr>
            <p:nvPr/>
          </p:nvSpPr>
          <p:spPr bwMode="auto">
            <a:xfrm>
              <a:off x="3308" y="1515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5" name="Line 1061"/>
            <p:cNvSpPr>
              <a:spLocks noChangeShapeType="1"/>
            </p:cNvSpPr>
            <p:nvPr/>
          </p:nvSpPr>
          <p:spPr bwMode="auto">
            <a:xfrm flipH="1">
              <a:off x="5327" y="1515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6" name="Line 1062"/>
            <p:cNvSpPr>
              <a:spLocks noChangeShapeType="1"/>
            </p:cNvSpPr>
            <p:nvPr/>
          </p:nvSpPr>
          <p:spPr bwMode="auto">
            <a:xfrm>
              <a:off x="3308" y="1481"/>
              <a:ext cx="2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7" name="Line 1063"/>
            <p:cNvSpPr>
              <a:spLocks noChangeShapeType="1"/>
            </p:cNvSpPr>
            <p:nvPr/>
          </p:nvSpPr>
          <p:spPr bwMode="auto">
            <a:xfrm flipH="1">
              <a:off x="5313" y="1481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88" name="Rectangle 1064"/>
            <p:cNvSpPr>
              <a:spLocks noChangeArrowheads="1"/>
            </p:cNvSpPr>
            <p:nvPr/>
          </p:nvSpPr>
          <p:spPr bwMode="auto">
            <a:xfrm>
              <a:off x="3238" y="1435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283689" name="Line 1065"/>
            <p:cNvSpPr>
              <a:spLocks noChangeShapeType="1"/>
            </p:cNvSpPr>
            <p:nvPr/>
          </p:nvSpPr>
          <p:spPr bwMode="auto">
            <a:xfrm>
              <a:off x="3308" y="1257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0" name="Line 1066"/>
            <p:cNvSpPr>
              <a:spLocks noChangeShapeType="1"/>
            </p:cNvSpPr>
            <p:nvPr/>
          </p:nvSpPr>
          <p:spPr bwMode="auto">
            <a:xfrm flipH="1">
              <a:off x="5327" y="1257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1" name="Line 1067"/>
            <p:cNvSpPr>
              <a:spLocks noChangeShapeType="1"/>
            </p:cNvSpPr>
            <p:nvPr/>
          </p:nvSpPr>
          <p:spPr bwMode="auto">
            <a:xfrm>
              <a:off x="3308" y="1126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2" name="Line 1068"/>
            <p:cNvSpPr>
              <a:spLocks noChangeShapeType="1"/>
            </p:cNvSpPr>
            <p:nvPr/>
          </p:nvSpPr>
          <p:spPr bwMode="auto">
            <a:xfrm flipH="1">
              <a:off x="5327" y="1126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3" name="Line 1069"/>
            <p:cNvSpPr>
              <a:spLocks noChangeShapeType="1"/>
            </p:cNvSpPr>
            <p:nvPr/>
          </p:nvSpPr>
          <p:spPr bwMode="auto">
            <a:xfrm>
              <a:off x="3308" y="1033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4" name="Line 1070"/>
            <p:cNvSpPr>
              <a:spLocks noChangeShapeType="1"/>
            </p:cNvSpPr>
            <p:nvPr/>
          </p:nvSpPr>
          <p:spPr bwMode="auto">
            <a:xfrm flipH="1">
              <a:off x="5327" y="1033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5" name="Line 1071"/>
            <p:cNvSpPr>
              <a:spLocks noChangeShapeType="1"/>
            </p:cNvSpPr>
            <p:nvPr/>
          </p:nvSpPr>
          <p:spPr bwMode="auto">
            <a:xfrm>
              <a:off x="3308" y="961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6" name="Line 1072"/>
            <p:cNvSpPr>
              <a:spLocks noChangeShapeType="1"/>
            </p:cNvSpPr>
            <p:nvPr/>
          </p:nvSpPr>
          <p:spPr bwMode="auto">
            <a:xfrm flipH="1">
              <a:off x="5327" y="961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7" name="Line 1073"/>
            <p:cNvSpPr>
              <a:spLocks noChangeShapeType="1"/>
            </p:cNvSpPr>
            <p:nvPr/>
          </p:nvSpPr>
          <p:spPr bwMode="auto">
            <a:xfrm>
              <a:off x="3308" y="902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8" name="Line 1074"/>
            <p:cNvSpPr>
              <a:spLocks noChangeShapeType="1"/>
            </p:cNvSpPr>
            <p:nvPr/>
          </p:nvSpPr>
          <p:spPr bwMode="auto">
            <a:xfrm flipH="1">
              <a:off x="5327" y="902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699" name="Line 1075"/>
            <p:cNvSpPr>
              <a:spLocks noChangeShapeType="1"/>
            </p:cNvSpPr>
            <p:nvPr/>
          </p:nvSpPr>
          <p:spPr bwMode="auto">
            <a:xfrm>
              <a:off x="3308" y="853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0" name="Line 1076"/>
            <p:cNvSpPr>
              <a:spLocks noChangeShapeType="1"/>
            </p:cNvSpPr>
            <p:nvPr/>
          </p:nvSpPr>
          <p:spPr bwMode="auto">
            <a:xfrm flipH="1">
              <a:off x="5327" y="853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1" name="Line 1077"/>
            <p:cNvSpPr>
              <a:spLocks noChangeShapeType="1"/>
            </p:cNvSpPr>
            <p:nvPr/>
          </p:nvSpPr>
          <p:spPr bwMode="auto">
            <a:xfrm>
              <a:off x="3308" y="810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2" name="Line 1078"/>
            <p:cNvSpPr>
              <a:spLocks noChangeShapeType="1"/>
            </p:cNvSpPr>
            <p:nvPr/>
          </p:nvSpPr>
          <p:spPr bwMode="auto">
            <a:xfrm flipH="1">
              <a:off x="5327" y="810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3" name="Line 1079"/>
            <p:cNvSpPr>
              <a:spLocks noChangeShapeType="1"/>
            </p:cNvSpPr>
            <p:nvPr/>
          </p:nvSpPr>
          <p:spPr bwMode="auto">
            <a:xfrm>
              <a:off x="3308" y="771"/>
              <a:ext cx="1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4" name="Line 1080"/>
            <p:cNvSpPr>
              <a:spLocks noChangeShapeType="1"/>
            </p:cNvSpPr>
            <p:nvPr/>
          </p:nvSpPr>
          <p:spPr bwMode="auto">
            <a:xfrm flipH="1">
              <a:off x="5327" y="771"/>
              <a:ext cx="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5" name="Line 1081"/>
            <p:cNvSpPr>
              <a:spLocks noChangeShapeType="1"/>
            </p:cNvSpPr>
            <p:nvPr/>
          </p:nvSpPr>
          <p:spPr bwMode="auto">
            <a:xfrm>
              <a:off x="3308" y="737"/>
              <a:ext cx="2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6" name="Line 1082"/>
            <p:cNvSpPr>
              <a:spLocks noChangeShapeType="1"/>
            </p:cNvSpPr>
            <p:nvPr/>
          </p:nvSpPr>
          <p:spPr bwMode="auto">
            <a:xfrm flipH="1">
              <a:off x="5313" y="737"/>
              <a:ext cx="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7" name="Rectangle 1083"/>
            <p:cNvSpPr>
              <a:spLocks noChangeArrowheads="1"/>
            </p:cNvSpPr>
            <p:nvPr/>
          </p:nvSpPr>
          <p:spPr bwMode="auto">
            <a:xfrm>
              <a:off x="3198" y="692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</a:t>
              </a:r>
              <a:endParaRPr lang="en-GB"/>
            </a:p>
          </p:txBody>
        </p:sp>
        <p:sp>
          <p:nvSpPr>
            <p:cNvPr id="283708" name="Line 1084"/>
            <p:cNvSpPr>
              <a:spLocks noChangeShapeType="1"/>
            </p:cNvSpPr>
            <p:nvPr/>
          </p:nvSpPr>
          <p:spPr bwMode="auto">
            <a:xfrm flipV="1">
              <a:off x="3308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09" name="Line 1085"/>
            <p:cNvSpPr>
              <a:spLocks noChangeShapeType="1"/>
            </p:cNvSpPr>
            <p:nvPr/>
          </p:nvSpPr>
          <p:spPr bwMode="auto">
            <a:xfrm>
              <a:off x="3308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0" name="Rectangle 1086"/>
            <p:cNvSpPr>
              <a:spLocks noChangeArrowheads="1"/>
            </p:cNvSpPr>
            <p:nvPr/>
          </p:nvSpPr>
          <p:spPr bwMode="auto">
            <a:xfrm>
              <a:off x="3257" y="2231"/>
              <a:ext cx="11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0.1</a:t>
              </a:r>
              <a:endParaRPr lang="en-GB"/>
            </a:p>
          </p:txBody>
        </p:sp>
        <p:sp>
          <p:nvSpPr>
            <p:cNvPr id="283711" name="Line 1087"/>
            <p:cNvSpPr>
              <a:spLocks noChangeShapeType="1"/>
            </p:cNvSpPr>
            <p:nvPr/>
          </p:nvSpPr>
          <p:spPr bwMode="auto">
            <a:xfrm flipV="1">
              <a:off x="3410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2" name="Line 1088"/>
            <p:cNvSpPr>
              <a:spLocks noChangeShapeType="1"/>
            </p:cNvSpPr>
            <p:nvPr/>
          </p:nvSpPr>
          <p:spPr bwMode="auto">
            <a:xfrm>
              <a:off x="3410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3" name="Line 1089"/>
            <p:cNvSpPr>
              <a:spLocks noChangeShapeType="1"/>
            </p:cNvSpPr>
            <p:nvPr/>
          </p:nvSpPr>
          <p:spPr bwMode="auto">
            <a:xfrm flipV="1">
              <a:off x="3545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4" name="Line 1090"/>
            <p:cNvSpPr>
              <a:spLocks noChangeShapeType="1"/>
            </p:cNvSpPr>
            <p:nvPr/>
          </p:nvSpPr>
          <p:spPr bwMode="auto">
            <a:xfrm>
              <a:off x="3545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5" name="Line 1091"/>
            <p:cNvSpPr>
              <a:spLocks noChangeShapeType="1"/>
            </p:cNvSpPr>
            <p:nvPr/>
          </p:nvSpPr>
          <p:spPr bwMode="auto">
            <a:xfrm flipV="1">
              <a:off x="3614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6" name="Line 1092"/>
            <p:cNvSpPr>
              <a:spLocks noChangeShapeType="1"/>
            </p:cNvSpPr>
            <p:nvPr/>
          </p:nvSpPr>
          <p:spPr bwMode="auto">
            <a:xfrm>
              <a:off x="3614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7" name="Line 1093"/>
            <p:cNvSpPr>
              <a:spLocks noChangeShapeType="1"/>
            </p:cNvSpPr>
            <p:nvPr/>
          </p:nvSpPr>
          <p:spPr bwMode="auto">
            <a:xfrm flipV="1">
              <a:off x="3647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8" name="Line 1094"/>
            <p:cNvSpPr>
              <a:spLocks noChangeShapeType="1"/>
            </p:cNvSpPr>
            <p:nvPr/>
          </p:nvSpPr>
          <p:spPr bwMode="auto">
            <a:xfrm>
              <a:off x="3647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19" name="Rectangle 1095"/>
            <p:cNvSpPr>
              <a:spLocks noChangeArrowheads="1"/>
            </p:cNvSpPr>
            <p:nvPr/>
          </p:nvSpPr>
          <p:spPr bwMode="auto">
            <a:xfrm>
              <a:off x="3626" y="2231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</a:t>
              </a:r>
              <a:endParaRPr lang="en-GB"/>
            </a:p>
          </p:txBody>
        </p:sp>
        <p:sp>
          <p:nvSpPr>
            <p:cNvPr id="283720" name="Line 1096"/>
            <p:cNvSpPr>
              <a:spLocks noChangeShapeType="1"/>
            </p:cNvSpPr>
            <p:nvPr/>
          </p:nvSpPr>
          <p:spPr bwMode="auto">
            <a:xfrm flipV="1">
              <a:off x="3749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1" name="Line 1097"/>
            <p:cNvSpPr>
              <a:spLocks noChangeShapeType="1"/>
            </p:cNvSpPr>
            <p:nvPr/>
          </p:nvSpPr>
          <p:spPr bwMode="auto">
            <a:xfrm>
              <a:off x="3749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2" name="Line 1098"/>
            <p:cNvSpPr>
              <a:spLocks noChangeShapeType="1"/>
            </p:cNvSpPr>
            <p:nvPr/>
          </p:nvSpPr>
          <p:spPr bwMode="auto">
            <a:xfrm flipV="1">
              <a:off x="3883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3" name="Line 1099"/>
            <p:cNvSpPr>
              <a:spLocks noChangeShapeType="1"/>
            </p:cNvSpPr>
            <p:nvPr/>
          </p:nvSpPr>
          <p:spPr bwMode="auto">
            <a:xfrm>
              <a:off x="3883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4" name="Line 1100"/>
            <p:cNvSpPr>
              <a:spLocks noChangeShapeType="1"/>
            </p:cNvSpPr>
            <p:nvPr/>
          </p:nvSpPr>
          <p:spPr bwMode="auto">
            <a:xfrm flipV="1">
              <a:off x="3953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5" name="Line 1101"/>
            <p:cNvSpPr>
              <a:spLocks noChangeShapeType="1"/>
            </p:cNvSpPr>
            <p:nvPr/>
          </p:nvSpPr>
          <p:spPr bwMode="auto">
            <a:xfrm>
              <a:off x="3953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6" name="Line 1102"/>
            <p:cNvSpPr>
              <a:spLocks noChangeShapeType="1"/>
            </p:cNvSpPr>
            <p:nvPr/>
          </p:nvSpPr>
          <p:spPr bwMode="auto">
            <a:xfrm flipV="1">
              <a:off x="3986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7" name="Line 1103"/>
            <p:cNvSpPr>
              <a:spLocks noChangeShapeType="1"/>
            </p:cNvSpPr>
            <p:nvPr/>
          </p:nvSpPr>
          <p:spPr bwMode="auto">
            <a:xfrm>
              <a:off x="3986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28" name="Rectangle 1104"/>
            <p:cNvSpPr>
              <a:spLocks noChangeArrowheads="1"/>
            </p:cNvSpPr>
            <p:nvPr/>
          </p:nvSpPr>
          <p:spPr bwMode="auto">
            <a:xfrm>
              <a:off x="3945" y="2231"/>
              <a:ext cx="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</a:t>
              </a:r>
              <a:endParaRPr lang="en-GB"/>
            </a:p>
          </p:txBody>
        </p:sp>
        <p:sp>
          <p:nvSpPr>
            <p:cNvPr id="283729" name="Line 1105"/>
            <p:cNvSpPr>
              <a:spLocks noChangeShapeType="1"/>
            </p:cNvSpPr>
            <p:nvPr/>
          </p:nvSpPr>
          <p:spPr bwMode="auto">
            <a:xfrm flipV="1">
              <a:off x="4088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0" name="Line 1106"/>
            <p:cNvSpPr>
              <a:spLocks noChangeShapeType="1"/>
            </p:cNvSpPr>
            <p:nvPr/>
          </p:nvSpPr>
          <p:spPr bwMode="auto">
            <a:xfrm>
              <a:off x="4088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1" name="Line 1107"/>
            <p:cNvSpPr>
              <a:spLocks noChangeShapeType="1"/>
            </p:cNvSpPr>
            <p:nvPr/>
          </p:nvSpPr>
          <p:spPr bwMode="auto">
            <a:xfrm flipV="1">
              <a:off x="4222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2" name="Line 1108"/>
            <p:cNvSpPr>
              <a:spLocks noChangeShapeType="1"/>
            </p:cNvSpPr>
            <p:nvPr/>
          </p:nvSpPr>
          <p:spPr bwMode="auto">
            <a:xfrm>
              <a:off x="4222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3" name="Line 1109"/>
            <p:cNvSpPr>
              <a:spLocks noChangeShapeType="1"/>
            </p:cNvSpPr>
            <p:nvPr/>
          </p:nvSpPr>
          <p:spPr bwMode="auto">
            <a:xfrm flipV="1">
              <a:off x="4292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4" name="Line 1110"/>
            <p:cNvSpPr>
              <a:spLocks noChangeShapeType="1"/>
            </p:cNvSpPr>
            <p:nvPr/>
          </p:nvSpPr>
          <p:spPr bwMode="auto">
            <a:xfrm>
              <a:off x="4292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5" name="Line 1111"/>
            <p:cNvSpPr>
              <a:spLocks noChangeShapeType="1"/>
            </p:cNvSpPr>
            <p:nvPr/>
          </p:nvSpPr>
          <p:spPr bwMode="auto">
            <a:xfrm flipV="1">
              <a:off x="4325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6" name="Line 1112"/>
            <p:cNvSpPr>
              <a:spLocks noChangeShapeType="1"/>
            </p:cNvSpPr>
            <p:nvPr/>
          </p:nvSpPr>
          <p:spPr bwMode="auto">
            <a:xfrm>
              <a:off x="4325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7" name="Rectangle 1113"/>
            <p:cNvSpPr>
              <a:spLocks noChangeArrowheads="1"/>
            </p:cNvSpPr>
            <p:nvPr/>
          </p:nvSpPr>
          <p:spPr bwMode="auto">
            <a:xfrm>
              <a:off x="4264" y="2231"/>
              <a:ext cx="13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</a:t>
              </a:r>
              <a:endParaRPr lang="en-GB"/>
            </a:p>
          </p:txBody>
        </p:sp>
        <p:sp>
          <p:nvSpPr>
            <p:cNvPr id="283738" name="Line 1114"/>
            <p:cNvSpPr>
              <a:spLocks noChangeShapeType="1"/>
            </p:cNvSpPr>
            <p:nvPr/>
          </p:nvSpPr>
          <p:spPr bwMode="auto">
            <a:xfrm flipV="1">
              <a:off x="4427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39" name="Line 1115"/>
            <p:cNvSpPr>
              <a:spLocks noChangeShapeType="1"/>
            </p:cNvSpPr>
            <p:nvPr/>
          </p:nvSpPr>
          <p:spPr bwMode="auto">
            <a:xfrm>
              <a:off x="4427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0" name="Line 1116"/>
            <p:cNvSpPr>
              <a:spLocks noChangeShapeType="1"/>
            </p:cNvSpPr>
            <p:nvPr/>
          </p:nvSpPr>
          <p:spPr bwMode="auto">
            <a:xfrm flipV="1">
              <a:off x="4562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1" name="Line 1117"/>
            <p:cNvSpPr>
              <a:spLocks noChangeShapeType="1"/>
            </p:cNvSpPr>
            <p:nvPr/>
          </p:nvSpPr>
          <p:spPr bwMode="auto">
            <a:xfrm>
              <a:off x="4562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2" name="Line 1118"/>
            <p:cNvSpPr>
              <a:spLocks noChangeShapeType="1"/>
            </p:cNvSpPr>
            <p:nvPr/>
          </p:nvSpPr>
          <p:spPr bwMode="auto">
            <a:xfrm flipV="1">
              <a:off x="4631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3" name="Line 1119"/>
            <p:cNvSpPr>
              <a:spLocks noChangeShapeType="1"/>
            </p:cNvSpPr>
            <p:nvPr/>
          </p:nvSpPr>
          <p:spPr bwMode="auto">
            <a:xfrm>
              <a:off x="4631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4" name="Line 1120"/>
            <p:cNvSpPr>
              <a:spLocks noChangeShapeType="1"/>
            </p:cNvSpPr>
            <p:nvPr/>
          </p:nvSpPr>
          <p:spPr bwMode="auto">
            <a:xfrm flipV="1">
              <a:off x="4663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5" name="Line 1121"/>
            <p:cNvSpPr>
              <a:spLocks noChangeShapeType="1"/>
            </p:cNvSpPr>
            <p:nvPr/>
          </p:nvSpPr>
          <p:spPr bwMode="auto">
            <a:xfrm>
              <a:off x="4663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6" name="Rectangle 1122"/>
            <p:cNvSpPr>
              <a:spLocks noChangeArrowheads="1"/>
            </p:cNvSpPr>
            <p:nvPr/>
          </p:nvSpPr>
          <p:spPr bwMode="auto">
            <a:xfrm>
              <a:off x="4583" y="2231"/>
              <a:ext cx="17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1000</a:t>
              </a:r>
              <a:endParaRPr lang="en-GB"/>
            </a:p>
          </p:txBody>
        </p:sp>
        <p:sp>
          <p:nvSpPr>
            <p:cNvPr id="283747" name="Line 1123"/>
            <p:cNvSpPr>
              <a:spLocks noChangeShapeType="1"/>
            </p:cNvSpPr>
            <p:nvPr/>
          </p:nvSpPr>
          <p:spPr bwMode="auto">
            <a:xfrm flipV="1">
              <a:off x="4766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8" name="Line 1124"/>
            <p:cNvSpPr>
              <a:spLocks noChangeShapeType="1"/>
            </p:cNvSpPr>
            <p:nvPr/>
          </p:nvSpPr>
          <p:spPr bwMode="auto">
            <a:xfrm>
              <a:off x="4766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49" name="Line 1125"/>
            <p:cNvSpPr>
              <a:spLocks noChangeShapeType="1"/>
            </p:cNvSpPr>
            <p:nvPr/>
          </p:nvSpPr>
          <p:spPr bwMode="auto">
            <a:xfrm flipV="1">
              <a:off x="4900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0" name="Line 1126"/>
            <p:cNvSpPr>
              <a:spLocks noChangeShapeType="1"/>
            </p:cNvSpPr>
            <p:nvPr/>
          </p:nvSpPr>
          <p:spPr bwMode="auto">
            <a:xfrm>
              <a:off x="4900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1" name="Line 1127"/>
            <p:cNvSpPr>
              <a:spLocks noChangeShapeType="1"/>
            </p:cNvSpPr>
            <p:nvPr/>
          </p:nvSpPr>
          <p:spPr bwMode="auto">
            <a:xfrm flipV="1">
              <a:off x="4970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2" name="Line 1128"/>
            <p:cNvSpPr>
              <a:spLocks noChangeShapeType="1"/>
            </p:cNvSpPr>
            <p:nvPr/>
          </p:nvSpPr>
          <p:spPr bwMode="auto">
            <a:xfrm>
              <a:off x="4970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3" name="Line 1129"/>
            <p:cNvSpPr>
              <a:spLocks noChangeShapeType="1"/>
            </p:cNvSpPr>
            <p:nvPr/>
          </p:nvSpPr>
          <p:spPr bwMode="auto">
            <a:xfrm flipV="1">
              <a:off x="5003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4" name="Line 1130"/>
            <p:cNvSpPr>
              <a:spLocks noChangeShapeType="1"/>
            </p:cNvSpPr>
            <p:nvPr/>
          </p:nvSpPr>
          <p:spPr bwMode="auto">
            <a:xfrm>
              <a:off x="5003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5" name="Rectangle 1131"/>
            <p:cNvSpPr>
              <a:spLocks noChangeArrowheads="1"/>
            </p:cNvSpPr>
            <p:nvPr/>
          </p:nvSpPr>
          <p:spPr bwMode="auto">
            <a:xfrm>
              <a:off x="4902" y="2231"/>
              <a:ext cx="2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10000</a:t>
              </a:r>
              <a:endParaRPr lang="en-GB"/>
            </a:p>
          </p:txBody>
        </p:sp>
        <p:sp>
          <p:nvSpPr>
            <p:cNvPr id="283756" name="Line 1132"/>
            <p:cNvSpPr>
              <a:spLocks noChangeShapeType="1"/>
            </p:cNvSpPr>
            <p:nvPr/>
          </p:nvSpPr>
          <p:spPr bwMode="auto">
            <a:xfrm flipV="1">
              <a:off x="5105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7" name="Line 1133"/>
            <p:cNvSpPr>
              <a:spLocks noChangeShapeType="1"/>
            </p:cNvSpPr>
            <p:nvPr/>
          </p:nvSpPr>
          <p:spPr bwMode="auto">
            <a:xfrm>
              <a:off x="5105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8" name="Line 1134"/>
            <p:cNvSpPr>
              <a:spLocks noChangeShapeType="1"/>
            </p:cNvSpPr>
            <p:nvPr/>
          </p:nvSpPr>
          <p:spPr bwMode="auto">
            <a:xfrm flipV="1">
              <a:off x="5239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59" name="Line 1135"/>
            <p:cNvSpPr>
              <a:spLocks noChangeShapeType="1"/>
            </p:cNvSpPr>
            <p:nvPr/>
          </p:nvSpPr>
          <p:spPr bwMode="auto">
            <a:xfrm>
              <a:off x="5239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0" name="Line 1136"/>
            <p:cNvSpPr>
              <a:spLocks noChangeShapeType="1"/>
            </p:cNvSpPr>
            <p:nvPr/>
          </p:nvSpPr>
          <p:spPr bwMode="auto">
            <a:xfrm flipV="1">
              <a:off x="5309" y="2209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1" name="Line 1137"/>
            <p:cNvSpPr>
              <a:spLocks noChangeShapeType="1"/>
            </p:cNvSpPr>
            <p:nvPr/>
          </p:nvSpPr>
          <p:spPr bwMode="auto">
            <a:xfrm>
              <a:off x="5309" y="737"/>
              <a:ext cx="1" cy="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2" name="Line 1138"/>
            <p:cNvSpPr>
              <a:spLocks noChangeShapeType="1"/>
            </p:cNvSpPr>
            <p:nvPr/>
          </p:nvSpPr>
          <p:spPr bwMode="auto">
            <a:xfrm flipV="1">
              <a:off x="5342" y="2195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3" name="Line 1139"/>
            <p:cNvSpPr>
              <a:spLocks noChangeShapeType="1"/>
            </p:cNvSpPr>
            <p:nvPr/>
          </p:nvSpPr>
          <p:spPr bwMode="auto">
            <a:xfrm>
              <a:off x="5342" y="737"/>
              <a:ext cx="1" cy="2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4" name="Rectangle 1140"/>
            <p:cNvSpPr>
              <a:spLocks noChangeArrowheads="1"/>
            </p:cNvSpPr>
            <p:nvPr/>
          </p:nvSpPr>
          <p:spPr bwMode="auto">
            <a:xfrm>
              <a:off x="5221" y="2231"/>
              <a:ext cx="2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100" b="1">
                  <a:solidFill>
                    <a:srgbClr val="000000"/>
                  </a:solidFill>
                </a:rPr>
                <a:t>100000</a:t>
              </a:r>
              <a:endParaRPr lang="en-GB"/>
            </a:p>
          </p:txBody>
        </p:sp>
        <p:sp>
          <p:nvSpPr>
            <p:cNvPr id="283765" name="Rectangle 1141"/>
            <p:cNvSpPr>
              <a:spLocks noChangeArrowheads="1"/>
            </p:cNvSpPr>
            <p:nvPr/>
          </p:nvSpPr>
          <p:spPr bwMode="auto">
            <a:xfrm>
              <a:off x="3308" y="737"/>
              <a:ext cx="2034" cy="1487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6" name="Freeform 1142"/>
            <p:cNvSpPr>
              <a:spLocks/>
            </p:cNvSpPr>
            <p:nvPr/>
          </p:nvSpPr>
          <p:spPr bwMode="auto">
            <a:xfrm>
              <a:off x="3308" y="1230"/>
              <a:ext cx="1047" cy="887"/>
            </a:xfrm>
            <a:custGeom>
              <a:avLst/>
              <a:gdLst>
                <a:gd name="T0" fmla="*/ 0 w 8382"/>
                <a:gd name="T1" fmla="*/ 7089 h 7089"/>
                <a:gd name="T2" fmla="*/ 164 w 8382"/>
                <a:gd name="T3" fmla="*/ 7015 h 7089"/>
                <a:gd name="T4" fmla="*/ 328 w 8382"/>
                <a:gd name="T5" fmla="*/ 6941 h 7089"/>
                <a:gd name="T6" fmla="*/ 492 w 8382"/>
                <a:gd name="T7" fmla="*/ 6868 h 7089"/>
                <a:gd name="T8" fmla="*/ 658 w 8382"/>
                <a:gd name="T9" fmla="*/ 6796 h 7089"/>
                <a:gd name="T10" fmla="*/ 822 w 8382"/>
                <a:gd name="T11" fmla="*/ 6725 h 7089"/>
                <a:gd name="T12" fmla="*/ 986 w 8382"/>
                <a:gd name="T13" fmla="*/ 6654 h 7089"/>
                <a:gd name="T14" fmla="*/ 1151 w 8382"/>
                <a:gd name="T15" fmla="*/ 6582 h 7089"/>
                <a:gd name="T16" fmla="*/ 1315 w 8382"/>
                <a:gd name="T17" fmla="*/ 6511 h 7089"/>
                <a:gd name="T18" fmla="*/ 1479 w 8382"/>
                <a:gd name="T19" fmla="*/ 6438 h 7089"/>
                <a:gd name="T20" fmla="*/ 1643 w 8382"/>
                <a:gd name="T21" fmla="*/ 6365 h 7089"/>
                <a:gd name="T22" fmla="*/ 1808 w 8382"/>
                <a:gd name="T23" fmla="*/ 6287 h 7089"/>
                <a:gd name="T24" fmla="*/ 1972 w 8382"/>
                <a:gd name="T25" fmla="*/ 6207 h 7089"/>
                <a:gd name="T26" fmla="*/ 2136 w 8382"/>
                <a:gd name="T27" fmla="*/ 6123 h 7089"/>
                <a:gd name="T28" fmla="*/ 2300 w 8382"/>
                <a:gd name="T29" fmla="*/ 6034 h 7089"/>
                <a:gd name="T30" fmla="*/ 2465 w 8382"/>
                <a:gd name="T31" fmla="*/ 5939 h 7089"/>
                <a:gd name="T32" fmla="*/ 2629 w 8382"/>
                <a:gd name="T33" fmla="*/ 5836 h 7089"/>
                <a:gd name="T34" fmla="*/ 2794 w 8382"/>
                <a:gd name="T35" fmla="*/ 5726 h 7089"/>
                <a:gd name="T36" fmla="*/ 2959 w 8382"/>
                <a:gd name="T37" fmla="*/ 5608 h 7089"/>
                <a:gd name="T38" fmla="*/ 3123 w 8382"/>
                <a:gd name="T39" fmla="*/ 5481 h 7089"/>
                <a:gd name="T40" fmla="*/ 3287 w 8382"/>
                <a:gd name="T41" fmla="*/ 5344 h 7089"/>
                <a:gd name="T42" fmla="*/ 3451 w 8382"/>
                <a:gd name="T43" fmla="*/ 5198 h 7089"/>
                <a:gd name="T44" fmla="*/ 3616 w 8382"/>
                <a:gd name="T45" fmla="*/ 5041 h 7089"/>
                <a:gd name="T46" fmla="*/ 3780 w 8382"/>
                <a:gd name="T47" fmla="*/ 4876 h 7089"/>
                <a:gd name="T48" fmla="*/ 3944 w 8382"/>
                <a:gd name="T49" fmla="*/ 4702 h 7089"/>
                <a:gd name="T50" fmla="*/ 4109 w 8382"/>
                <a:gd name="T51" fmla="*/ 4517 h 7089"/>
                <a:gd name="T52" fmla="*/ 4273 w 8382"/>
                <a:gd name="T53" fmla="*/ 4326 h 7089"/>
                <a:gd name="T54" fmla="*/ 4437 w 8382"/>
                <a:gd name="T55" fmla="*/ 4127 h 7089"/>
                <a:gd name="T56" fmla="*/ 4601 w 8382"/>
                <a:gd name="T57" fmla="*/ 3921 h 7089"/>
                <a:gd name="T58" fmla="*/ 4766 w 8382"/>
                <a:gd name="T59" fmla="*/ 3710 h 7089"/>
                <a:gd name="T60" fmla="*/ 4931 w 8382"/>
                <a:gd name="T61" fmla="*/ 3494 h 7089"/>
                <a:gd name="T62" fmla="*/ 5095 w 8382"/>
                <a:gd name="T63" fmla="*/ 3275 h 7089"/>
                <a:gd name="T64" fmla="*/ 5260 w 8382"/>
                <a:gd name="T65" fmla="*/ 3053 h 7089"/>
                <a:gd name="T66" fmla="*/ 5424 w 8382"/>
                <a:gd name="T67" fmla="*/ 2830 h 7089"/>
                <a:gd name="T68" fmla="*/ 5588 w 8382"/>
                <a:gd name="T69" fmla="*/ 2608 h 7089"/>
                <a:gd name="T70" fmla="*/ 5752 w 8382"/>
                <a:gd name="T71" fmla="*/ 2386 h 7089"/>
                <a:gd name="T72" fmla="*/ 5917 w 8382"/>
                <a:gd name="T73" fmla="*/ 2167 h 7089"/>
                <a:gd name="T74" fmla="*/ 6081 w 8382"/>
                <a:gd name="T75" fmla="*/ 1951 h 7089"/>
                <a:gd name="T76" fmla="*/ 6245 w 8382"/>
                <a:gd name="T77" fmla="*/ 1742 h 7089"/>
                <a:gd name="T78" fmla="*/ 6409 w 8382"/>
                <a:gd name="T79" fmla="*/ 1537 h 7089"/>
                <a:gd name="T80" fmla="*/ 6574 w 8382"/>
                <a:gd name="T81" fmla="*/ 1341 h 7089"/>
                <a:gd name="T82" fmla="*/ 6738 w 8382"/>
                <a:gd name="T83" fmla="*/ 1154 h 7089"/>
                <a:gd name="T84" fmla="*/ 6902 w 8382"/>
                <a:gd name="T85" fmla="*/ 977 h 7089"/>
                <a:gd name="T86" fmla="*/ 7068 w 8382"/>
                <a:gd name="T87" fmla="*/ 811 h 7089"/>
                <a:gd name="T88" fmla="*/ 7232 w 8382"/>
                <a:gd name="T89" fmla="*/ 658 h 7089"/>
                <a:gd name="T90" fmla="*/ 7396 w 8382"/>
                <a:gd name="T91" fmla="*/ 518 h 7089"/>
                <a:gd name="T92" fmla="*/ 7560 w 8382"/>
                <a:gd name="T93" fmla="*/ 392 h 7089"/>
                <a:gd name="T94" fmla="*/ 7725 w 8382"/>
                <a:gd name="T95" fmla="*/ 282 h 7089"/>
                <a:gd name="T96" fmla="*/ 7889 w 8382"/>
                <a:gd name="T97" fmla="*/ 186 h 7089"/>
                <a:gd name="T98" fmla="*/ 8053 w 8382"/>
                <a:gd name="T99" fmla="*/ 108 h 7089"/>
                <a:gd name="T100" fmla="*/ 8218 w 8382"/>
                <a:gd name="T101" fmla="*/ 46 h 7089"/>
                <a:gd name="T102" fmla="*/ 8382 w 8382"/>
                <a:gd name="T103" fmla="*/ 0 h 7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382" h="7089">
                  <a:moveTo>
                    <a:pt x="0" y="7089"/>
                  </a:moveTo>
                  <a:lnTo>
                    <a:pt x="164" y="7015"/>
                  </a:lnTo>
                  <a:lnTo>
                    <a:pt x="328" y="6941"/>
                  </a:lnTo>
                  <a:lnTo>
                    <a:pt x="492" y="6868"/>
                  </a:lnTo>
                  <a:lnTo>
                    <a:pt x="658" y="6796"/>
                  </a:lnTo>
                  <a:lnTo>
                    <a:pt x="822" y="6725"/>
                  </a:lnTo>
                  <a:lnTo>
                    <a:pt x="986" y="6654"/>
                  </a:lnTo>
                  <a:lnTo>
                    <a:pt x="1151" y="6582"/>
                  </a:lnTo>
                  <a:lnTo>
                    <a:pt x="1315" y="6511"/>
                  </a:lnTo>
                  <a:lnTo>
                    <a:pt x="1479" y="6438"/>
                  </a:lnTo>
                  <a:lnTo>
                    <a:pt x="1643" y="6365"/>
                  </a:lnTo>
                  <a:lnTo>
                    <a:pt x="1808" y="6287"/>
                  </a:lnTo>
                  <a:lnTo>
                    <a:pt x="1972" y="6207"/>
                  </a:lnTo>
                  <a:lnTo>
                    <a:pt x="2136" y="6123"/>
                  </a:lnTo>
                  <a:lnTo>
                    <a:pt x="2300" y="6034"/>
                  </a:lnTo>
                  <a:lnTo>
                    <a:pt x="2465" y="5939"/>
                  </a:lnTo>
                  <a:lnTo>
                    <a:pt x="2629" y="5836"/>
                  </a:lnTo>
                  <a:lnTo>
                    <a:pt x="2794" y="5726"/>
                  </a:lnTo>
                  <a:lnTo>
                    <a:pt x="2959" y="5608"/>
                  </a:lnTo>
                  <a:lnTo>
                    <a:pt x="3123" y="5481"/>
                  </a:lnTo>
                  <a:lnTo>
                    <a:pt x="3287" y="5344"/>
                  </a:lnTo>
                  <a:lnTo>
                    <a:pt x="3451" y="5198"/>
                  </a:lnTo>
                  <a:lnTo>
                    <a:pt x="3616" y="5041"/>
                  </a:lnTo>
                  <a:lnTo>
                    <a:pt x="3780" y="4876"/>
                  </a:lnTo>
                  <a:lnTo>
                    <a:pt x="3944" y="4702"/>
                  </a:lnTo>
                  <a:lnTo>
                    <a:pt x="4109" y="4517"/>
                  </a:lnTo>
                  <a:lnTo>
                    <a:pt x="4273" y="4326"/>
                  </a:lnTo>
                  <a:lnTo>
                    <a:pt x="4437" y="4127"/>
                  </a:lnTo>
                  <a:lnTo>
                    <a:pt x="4601" y="3921"/>
                  </a:lnTo>
                  <a:lnTo>
                    <a:pt x="4766" y="3710"/>
                  </a:lnTo>
                  <a:lnTo>
                    <a:pt x="4931" y="3494"/>
                  </a:lnTo>
                  <a:lnTo>
                    <a:pt x="5095" y="3275"/>
                  </a:lnTo>
                  <a:lnTo>
                    <a:pt x="5260" y="3053"/>
                  </a:lnTo>
                  <a:lnTo>
                    <a:pt x="5424" y="2830"/>
                  </a:lnTo>
                  <a:lnTo>
                    <a:pt x="5588" y="2608"/>
                  </a:lnTo>
                  <a:lnTo>
                    <a:pt x="5752" y="2386"/>
                  </a:lnTo>
                  <a:lnTo>
                    <a:pt x="5917" y="2167"/>
                  </a:lnTo>
                  <a:lnTo>
                    <a:pt x="6081" y="1951"/>
                  </a:lnTo>
                  <a:lnTo>
                    <a:pt x="6245" y="1742"/>
                  </a:lnTo>
                  <a:lnTo>
                    <a:pt x="6409" y="1537"/>
                  </a:lnTo>
                  <a:lnTo>
                    <a:pt x="6574" y="1341"/>
                  </a:lnTo>
                  <a:lnTo>
                    <a:pt x="6738" y="1154"/>
                  </a:lnTo>
                  <a:lnTo>
                    <a:pt x="6902" y="977"/>
                  </a:lnTo>
                  <a:lnTo>
                    <a:pt x="7068" y="811"/>
                  </a:lnTo>
                  <a:lnTo>
                    <a:pt x="7232" y="658"/>
                  </a:lnTo>
                  <a:lnTo>
                    <a:pt x="7396" y="518"/>
                  </a:lnTo>
                  <a:lnTo>
                    <a:pt x="7560" y="392"/>
                  </a:lnTo>
                  <a:lnTo>
                    <a:pt x="7725" y="282"/>
                  </a:lnTo>
                  <a:lnTo>
                    <a:pt x="7889" y="186"/>
                  </a:lnTo>
                  <a:lnTo>
                    <a:pt x="8053" y="108"/>
                  </a:lnTo>
                  <a:lnTo>
                    <a:pt x="8218" y="46"/>
                  </a:lnTo>
                  <a:lnTo>
                    <a:pt x="8382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3767" name="Freeform 1143"/>
            <p:cNvSpPr>
              <a:spLocks/>
            </p:cNvSpPr>
            <p:nvPr/>
          </p:nvSpPr>
          <p:spPr bwMode="auto">
            <a:xfrm>
              <a:off x="4355" y="1225"/>
              <a:ext cx="987" cy="827"/>
            </a:xfrm>
            <a:custGeom>
              <a:avLst/>
              <a:gdLst>
                <a:gd name="T0" fmla="*/ 0 w 7889"/>
                <a:gd name="T1" fmla="*/ 42 h 6616"/>
                <a:gd name="T2" fmla="*/ 164 w 7889"/>
                <a:gd name="T3" fmla="*/ 12 h 6616"/>
                <a:gd name="T4" fmla="*/ 328 w 7889"/>
                <a:gd name="T5" fmla="*/ 0 h 6616"/>
                <a:gd name="T6" fmla="*/ 493 w 7889"/>
                <a:gd name="T7" fmla="*/ 3 h 6616"/>
                <a:gd name="T8" fmla="*/ 657 w 7889"/>
                <a:gd name="T9" fmla="*/ 21 h 6616"/>
                <a:gd name="T10" fmla="*/ 821 w 7889"/>
                <a:gd name="T11" fmla="*/ 54 h 6616"/>
                <a:gd name="T12" fmla="*/ 987 w 7889"/>
                <a:gd name="T13" fmla="*/ 100 h 6616"/>
                <a:gd name="T14" fmla="*/ 1151 w 7889"/>
                <a:gd name="T15" fmla="*/ 160 h 6616"/>
                <a:gd name="T16" fmla="*/ 1315 w 7889"/>
                <a:gd name="T17" fmla="*/ 232 h 6616"/>
                <a:gd name="T18" fmla="*/ 1479 w 7889"/>
                <a:gd name="T19" fmla="*/ 315 h 6616"/>
                <a:gd name="T20" fmla="*/ 1644 w 7889"/>
                <a:gd name="T21" fmla="*/ 408 h 6616"/>
                <a:gd name="T22" fmla="*/ 1808 w 7889"/>
                <a:gd name="T23" fmla="*/ 512 h 6616"/>
                <a:gd name="T24" fmla="*/ 1972 w 7889"/>
                <a:gd name="T25" fmla="*/ 623 h 6616"/>
                <a:gd name="T26" fmla="*/ 2136 w 7889"/>
                <a:gd name="T27" fmla="*/ 742 h 6616"/>
                <a:gd name="T28" fmla="*/ 2301 w 7889"/>
                <a:gd name="T29" fmla="*/ 869 h 6616"/>
                <a:gd name="T30" fmla="*/ 2465 w 7889"/>
                <a:gd name="T31" fmla="*/ 1002 h 6616"/>
                <a:gd name="T32" fmla="*/ 2629 w 7889"/>
                <a:gd name="T33" fmla="*/ 1140 h 6616"/>
                <a:gd name="T34" fmla="*/ 2794 w 7889"/>
                <a:gd name="T35" fmla="*/ 1283 h 6616"/>
                <a:gd name="T36" fmla="*/ 2958 w 7889"/>
                <a:gd name="T37" fmla="*/ 1432 h 6616"/>
                <a:gd name="T38" fmla="*/ 3123 w 7889"/>
                <a:gd name="T39" fmla="*/ 1583 h 6616"/>
                <a:gd name="T40" fmla="*/ 3287 w 7889"/>
                <a:gd name="T41" fmla="*/ 1739 h 6616"/>
                <a:gd name="T42" fmla="*/ 3452 w 7889"/>
                <a:gd name="T43" fmla="*/ 1897 h 6616"/>
                <a:gd name="T44" fmla="*/ 3616 w 7889"/>
                <a:gd name="T45" fmla="*/ 2058 h 6616"/>
                <a:gd name="T46" fmla="*/ 3780 w 7889"/>
                <a:gd name="T47" fmla="*/ 2221 h 6616"/>
                <a:gd name="T48" fmla="*/ 3945 w 7889"/>
                <a:gd name="T49" fmla="*/ 2388 h 6616"/>
                <a:gd name="T50" fmla="*/ 4109 w 7889"/>
                <a:gd name="T51" fmla="*/ 2555 h 6616"/>
                <a:gd name="T52" fmla="*/ 4273 w 7889"/>
                <a:gd name="T53" fmla="*/ 2724 h 6616"/>
                <a:gd name="T54" fmla="*/ 4437 w 7889"/>
                <a:gd name="T55" fmla="*/ 2895 h 6616"/>
                <a:gd name="T56" fmla="*/ 4602 w 7889"/>
                <a:gd name="T57" fmla="*/ 3066 h 6616"/>
                <a:gd name="T58" fmla="*/ 4766 w 7889"/>
                <a:gd name="T59" fmla="*/ 3239 h 6616"/>
                <a:gd name="T60" fmla="*/ 4930 w 7889"/>
                <a:gd name="T61" fmla="*/ 3413 h 6616"/>
                <a:gd name="T62" fmla="*/ 5094 w 7889"/>
                <a:gd name="T63" fmla="*/ 3588 h 6616"/>
                <a:gd name="T64" fmla="*/ 5260 w 7889"/>
                <a:gd name="T65" fmla="*/ 3763 h 6616"/>
                <a:gd name="T66" fmla="*/ 5424 w 7889"/>
                <a:gd name="T67" fmla="*/ 3938 h 6616"/>
                <a:gd name="T68" fmla="*/ 5588 w 7889"/>
                <a:gd name="T69" fmla="*/ 4115 h 6616"/>
                <a:gd name="T70" fmla="*/ 5753 w 7889"/>
                <a:gd name="T71" fmla="*/ 4292 h 6616"/>
                <a:gd name="T72" fmla="*/ 5917 w 7889"/>
                <a:gd name="T73" fmla="*/ 4469 h 6616"/>
                <a:gd name="T74" fmla="*/ 6081 w 7889"/>
                <a:gd name="T75" fmla="*/ 4647 h 6616"/>
                <a:gd name="T76" fmla="*/ 6245 w 7889"/>
                <a:gd name="T77" fmla="*/ 4825 h 6616"/>
                <a:gd name="T78" fmla="*/ 6410 w 7889"/>
                <a:gd name="T79" fmla="*/ 5003 h 6616"/>
                <a:gd name="T80" fmla="*/ 6574 w 7889"/>
                <a:gd name="T81" fmla="*/ 5182 h 6616"/>
                <a:gd name="T82" fmla="*/ 6738 w 7889"/>
                <a:gd name="T83" fmla="*/ 5361 h 6616"/>
                <a:gd name="T84" fmla="*/ 6903 w 7889"/>
                <a:gd name="T85" fmla="*/ 5540 h 6616"/>
                <a:gd name="T86" fmla="*/ 7067 w 7889"/>
                <a:gd name="T87" fmla="*/ 5719 h 6616"/>
                <a:gd name="T88" fmla="*/ 7231 w 7889"/>
                <a:gd name="T89" fmla="*/ 5897 h 6616"/>
                <a:gd name="T90" fmla="*/ 7396 w 7889"/>
                <a:gd name="T91" fmla="*/ 6077 h 6616"/>
                <a:gd name="T92" fmla="*/ 7561 w 7889"/>
                <a:gd name="T93" fmla="*/ 6257 h 6616"/>
                <a:gd name="T94" fmla="*/ 7725 w 7889"/>
                <a:gd name="T95" fmla="*/ 6436 h 6616"/>
                <a:gd name="T96" fmla="*/ 7889 w 7889"/>
                <a:gd name="T97" fmla="*/ 6616 h 6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889" h="6616">
                  <a:moveTo>
                    <a:pt x="0" y="42"/>
                  </a:moveTo>
                  <a:lnTo>
                    <a:pt x="164" y="12"/>
                  </a:lnTo>
                  <a:lnTo>
                    <a:pt x="328" y="0"/>
                  </a:lnTo>
                  <a:lnTo>
                    <a:pt x="493" y="3"/>
                  </a:lnTo>
                  <a:lnTo>
                    <a:pt x="657" y="21"/>
                  </a:lnTo>
                  <a:lnTo>
                    <a:pt x="821" y="54"/>
                  </a:lnTo>
                  <a:lnTo>
                    <a:pt x="987" y="100"/>
                  </a:lnTo>
                  <a:lnTo>
                    <a:pt x="1151" y="160"/>
                  </a:lnTo>
                  <a:lnTo>
                    <a:pt x="1315" y="232"/>
                  </a:lnTo>
                  <a:lnTo>
                    <a:pt x="1479" y="315"/>
                  </a:lnTo>
                  <a:lnTo>
                    <a:pt x="1644" y="408"/>
                  </a:lnTo>
                  <a:lnTo>
                    <a:pt x="1808" y="512"/>
                  </a:lnTo>
                  <a:lnTo>
                    <a:pt x="1972" y="623"/>
                  </a:lnTo>
                  <a:lnTo>
                    <a:pt x="2136" y="742"/>
                  </a:lnTo>
                  <a:lnTo>
                    <a:pt x="2301" y="869"/>
                  </a:lnTo>
                  <a:lnTo>
                    <a:pt x="2465" y="1002"/>
                  </a:lnTo>
                  <a:lnTo>
                    <a:pt x="2629" y="1140"/>
                  </a:lnTo>
                  <a:lnTo>
                    <a:pt x="2794" y="1283"/>
                  </a:lnTo>
                  <a:lnTo>
                    <a:pt x="2958" y="1432"/>
                  </a:lnTo>
                  <a:lnTo>
                    <a:pt x="3123" y="1583"/>
                  </a:lnTo>
                  <a:lnTo>
                    <a:pt x="3287" y="1739"/>
                  </a:lnTo>
                  <a:lnTo>
                    <a:pt x="3452" y="1897"/>
                  </a:lnTo>
                  <a:lnTo>
                    <a:pt x="3616" y="2058"/>
                  </a:lnTo>
                  <a:lnTo>
                    <a:pt x="3780" y="2221"/>
                  </a:lnTo>
                  <a:lnTo>
                    <a:pt x="3945" y="2388"/>
                  </a:lnTo>
                  <a:lnTo>
                    <a:pt x="4109" y="2555"/>
                  </a:lnTo>
                  <a:lnTo>
                    <a:pt x="4273" y="2724"/>
                  </a:lnTo>
                  <a:lnTo>
                    <a:pt x="4437" y="2895"/>
                  </a:lnTo>
                  <a:lnTo>
                    <a:pt x="4602" y="3066"/>
                  </a:lnTo>
                  <a:lnTo>
                    <a:pt x="4766" y="3239"/>
                  </a:lnTo>
                  <a:lnTo>
                    <a:pt x="4930" y="3413"/>
                  </a:lnTo>
                  <a:lnTo>
                    <a:pt x="5094" y="3588"/>
                  </a:lnTo>
                  <a:lnTo>
                    <a:pt x="5260" y="3763"/>
                  </a:lnTo>
                  <a:lnTo>
                    <a:pt x="5424" y="3938"/>
                  </a:lnTo>
                  <a:lnTo>
                    <a:pt x="5588" y="4115"/>
                  </a:lnTo>
                  <a:lnTo>
                    <a:pt x="5753" y="4292"/>
                  </a:lnTo>
                  <a:lnTo>
                    <a:pt x="5917" y="4469"/>
                  </a:lnTo>
                  <a:lnTo>
                    <a:pt x="6081" y="4647"/>
                  </a:lnTo>
                  <a:lnTo>
                    <a:pt x="6245" y="4825"/>
                  </a:lnTo>
                  <a:lnTo>
                    <a:pt x="6410" y="5003"/>
                  </a:lnTo>
                  <a:lnTo>
                    <a:pt x="6574" y="5182"/>
                  </a:lnTo>
                  <a:lnTo>
                    <a:pt x="6738" y="5361"/>
                  </a:lnTo>
                  <a:lnTo>
                    <a:pt x="6903" y="5540"/>
                  </a:lnTo>
                  <a:lnTo>
                    <a:pt x="7067" y="5719"/>
                  </a:lnTo>
                  <a:lnTo>
                    <a:pt x="7231" y="5897"/>
                  </a:lnTo>
                  <a:lnTo>
                    <a:pt x="7396" y="6077"/>
                  </a:lnTo>
                  <a:lnTo>
                    <a:pt x="7561" y="6257"/>
                  </a:lnTo>
                  <a:lnTo>
                    <a:pt x="7725" y="6436"/>
                  </a:lnTo>
                  <a:lnTo>
                    <a:pt x="7889" y="661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83768" name="Object 11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5784380"/>
                </p:ext>
              </p:extLst>
            </p:nvPr>
          </p:nvGraphicFramePr>
          <p:xfrm>
            <a:off x="4327" y="2366"/>
            <a:ext cx="257" cy="1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90" name="Equation" r:id="rId4" imgW="406080" imgH="228600" progId="Equation.3">
                    <p:embed/>
                  </p:oleObj>
                </mc:Choice>
                <mc:Fallback>
                  <p:oleObj name="Equation" r:id="rId4" imgW="4060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7" y="2366"/>
                          <a:ext cx="257" cy="1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3769" name="Object 11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0450766"/>
                </p:ext>
              </p:extLst>
            </p:nvPr>
          </p:nvGraphicFramePr>
          <p:xfrm>
            <a:off x="3066" y="902"/>
            <a:ext cx="10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91" name="Equation" r:id="rId6" imgW="164880" imgH="228600" progId="Equation.3">
                    <p:embed/>
                  </p:oleObj>
                </mc:Choice>
                <mc:Fallback>
                  <p:oleObj name="Equation" r:id="rId6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6" y="902"/>
                          <a:ext cx="104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3" name="Text Box 1028"/>
          <p:cNvSpPr txBox="1">
            <a:spLocks noChangeArrowheads="1"/>
          </p:cNvSpPr>
          <p:nvPr/>
        </p:nvSpPr>
        <p:spPr bwMode="auto">
          <a:xfrm>
            <a:off x="288923" y="4760224"/>
            <a:ext cx="2885597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/>
              <a:t>Self-similar evolution in halo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b="1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800" b="1" baseline="-25000" dirty="0" err="1" smtClean="0">
                <a:latin typeface="Symbol" pitchFamily="18" charset="2"/>
              </a:rPr>
              <a:t>n</a:t>
            </a:r>
            <a:r>
              <a:rPr lang="en-GB" sz="1800" b="1" dirty="0" smtClean="0"/>
              <a:t> </a:t>
            </a:r>
            <a:r>
              <a:rPr lang="en-GB" sz="1800" b="1" dirty="0" smtClean="0">
                <a:sym typeface="Symbol"/>
              </a:rPr>
              <a:t> </a:t>
            </a:r>
            <a:r>
              <a:rPr lang="en-GB" sz="18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en-GB" sz="1800" baseline="30000" dirty="0" smtClean="0">
                <a:sym typeface="Symbol"/>
              </a:rPr>
              <a:t>(8-7</a:t>
            </a:r>
            <a:r>
              <a:rPr lang="en-GB" sz="1800" baseline="30000" dirty="0" smtClean="0">
                <a:latin typeface="Symbol" pitchFamily="18" charset="2"/>
                <a:sym typeface="Symbol"/>
              </a:rPr>
              <a:t>b</a:t>
            </a:r>
            <a:r>
              <a:rPr lang="en-GB" sz="1800" baseline="30000" dirty="0" smtClean="0">
                <a:sym typeface="Symbol"/>
              </a:rPr>
              <a:t>)/12</a:t>
            </a:r>
            <a:endParaRPr lang="en-GB" sz="1800" b="1" dirty="0" smtClean="0">
              <a:sym typeface="Symbol"/>
            </a:endParaRP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endParaRPr lang="en-GB" sz="1800" b="1" dirty="0" smtClean="0"/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endParaRPr lang="en-GB" sz="1800" b="1" dirty="0"/>
          </a:p>
        </p:txBody>
      </p:sp>
      <p:sp>
        <p:nvSpPr>
          <p:cNvPr id="9" name="Freeform 8"/>
          <p:cNvSpPr/>
          <p:nvPr/>
        </p:nvSpPr>
        <p:spPr>
          <a:xfrm>
            <a:off x="4157932" y="2225615"/>
            <a:ext cx="4399472" cy="1733910"/>
          </a:xfrm>
          <a:custGeom>
            <a:avLst/>
            <a:gdLst>
              <a:gd name="connsiteX0" fmla="*/ 0 w 4399472"/>
              <a:gd name="connsiteY0" fmla="*/ 1302076 h 1302076"/>
              <a:gd name="connsiteX1" fmla="*/ 284672 w 4399472"/>
              <a:gd name="connsiteY1" fmla="*/ 1241691 h 1302076"/>
              <a:gd name="connsiteX2" fmla="*/ 405442 w 4399472"/>
              <a:gd name="connsiteY2" fmla="*/ 1164053 h 1302076"/>
              <a:gd name="connsiteX3" fmla="*/ 483079 w 4399472"/>
              <a:gd name="connsiteY3" fmla="*/ 974272 h 1302076"/>
              <a:gd name="connsiteX4" fmla="*/ 672860 w 4399472"/>
              <a:gd name="connsiteY4" fmla="*/ 103004 h 1302076"/>
              <a:gd name="connsiteX5" fmla="*/ 767751 w 4399472"/>
              <a:gd name="connsiteY5" fmla="*/ 33993 h 1302076"/>
              <a:gd name="connsiteX6" fmla="*/ 845389 w 4399472"/>
              <a:gd name="connsiteY6" fmla="*/ 258279 h 1302076"/>
              <a:gd name="connsiteX7" fmla="*/ 992038 w 4399472"/>
              <a:gd name="connsiteY7" fmla="*/ 896634 h 1302076"/>
              <a:gd name="connsiteX8" fmla="*/ 1621766 w 4399472"/>
              <a:gd name="connsiteY8" fmla="*/ 1224438 h 1302076"/>
              <a:gd name="connsiteX9" fmla="*/ 4399472 w 4399472"/>
              <a:gd name="connsiteY9" fmla="*/ 1284823 h 130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99472" h="1302076">
                <a:moveTo>
                  <a:pt x="0" y="1302076"/>
                </a:moveTo>
                <a:cubicBezTo>
                  <a:pt x="108549" y="1283385"/>
                  <a:pt x="217098" y="1264695"/>
                  <a:pt x="284672" y="1241691"/>
                </a:cubicBezTo>
                <a:cubicBezTo>
                  <a:pt x="352246" y="1218687"/>
                  <a:pt x="372374" y="1208623"/>
                  <a:pt x="405442" y="1164053"/>
                </a:cubicBezTo>
                <a:cubicBezTo>
                  <a:pt x="438510" y="1119483"/>
                  <a:pt x="438509" y="1151113"/>
                  <a:pt x="483079" y="974272"/>
                </a:cubicBezTo>
                <a:cubicBezTo>
                  <a:pt x="527649" y="797431"/>
                  <a:pt x="625415" y="259717"/>
                  <a:pt x="672860" y="103004"/>
                </a:cubicBezTo>
                <a:cubicBezTo>
                  <a:pt x="720305" y="-53709"/>
                  <a:pt x="738996" y="8114"/>
                  <a:pt x="767751" y="33993"/>
                </a:cubicBezTo>
                <a:cubicBezTo>
                  <a:pt x="796506" y="59872"/>
                  <a:pt x="808008" y="114506"/>
                  <a:pt x="845389" y="258279"/>
                </a:cubicBezTo>
                <a:cubicBezTo>
                  <a:pt x="882770" y="402052"/>
                  <a:pt x="862642" y="735608"/>
                  <a:pt x="992038" y="896634"/>
                </a:cubicBezTo>
                <a:cubicBezTo>
                  <a:pt x="1121434" y="1057660"/>
                  <a:pt x="1053860" y="1159740"/>
                  <a:pt x="1621766" y="1224438"/>
                </a:cubicBezTo>
                <a:cubicBezTo>
                  <a:pt x="2189672" y="1289136"/>
                  <a:pt x="3294572" y="1286979"/>
                  <a:pt x="4399472" y="1284823"/>
                </a:cubicBezTo>
              </a:path>
            </a:pathLst>
          </a:custGeom>
          <a:noFill/>
          <a:ln w="12700">
            <a:solidFill>
              <a:srgbClr val="7030A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945733" y="1434828"/>
            <a:ext cx="997867" cy="86842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3600" y="1149358"/>
            <a:ext cx="1626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800" b="0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1800" b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sz="18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1800" b="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GB" sz="1800" b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7633766" y="3269411"/>
            <a:ext cx="13131" cy="2156605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6204543" y="5426014"/>
            <a:ext cx="2833000" cy="707367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Synchrotron and inverse </a:t>
            </a:r>
            <a:r>
              <a:rPr lang="en-GB" sz="1400" dirty="0" err="1" smtClean="0"/>
              <a:t>compton</a:t>
            </a:r>
            <a:r>
              <a:rPr lang="en-GB" sz="1400" dirty="0" smtClean="0"/>
              <a:t> losses become important</a:t>
            </a:r>
            <a:endParaRPr lang="en-GB" sz="1400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288925" y="2422547"/>
            <a:ext cx="3107567" cy="1863366"/>
            <a:chOff x="75580" y="4529710"/>
            <a:chExt cx="3107567" cy="1863366"/>
          </a:xfrm>
        </p:grpSpPr>
        <p:sp>
          <p:nvSpPr>
            <p:cNvPr id="118" name="Rectangle 1036"/>
            <p:cNvSpPr>
              <a:spLocks noChangeArrowheads="1"/>
            </p:cNvSpPr>
            <p:nvPr/>
          </p:nvSpPr>
          <p:spPr bwMode="auto">
            <a:xfrm>
              <a:off x="75580" y="4529710"/>
              <a:ext cx="3107567" cy="186336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9" name="Text Box 1037"/>
            <p:cNvSpPr txBox="1">
              <a:spLocks noChangeArrowheads="1"/>
            </p:cNvSpPr>
            <p:nvPr/>
          </p:nvSpPr>
          <p:spPr bwMode="auto">
            <a:xfrm>
              <a:off x="172418" y="4539234"/>
              <a:ext cx="3010729" cy="3365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 dirty="0" smtClean="0"/>
                <a:t>Self-similar evolution:</a:t>
              </a:r>
              <a:endParaRPr lang="en-GB" sz="1600" dirty="0"/>
            </a:p>
          </p:txBody>
        </p:sp>
        <p:graphicFrame>
          <p:nvGraphicFramePr>
            <p:cNvPr id="120" name="Object 10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6288613"/>
                </p:ext>
              </p:extLst>
            </p:nvPr>
          </p:nvGraphicFramePr>
          <p:xfrm>
            <a:off x="189880" y="4875784"/>
            <a:ext cx="10414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92" name="Equation" r:id="rId8" imgW="1041120" imgH="736560" progId="Equation.3">
                    <p:embed/>
                  </p:oleObj>
                </mc:Choice>
                <mc:Fallback>
                  <p:oleObj name="Equation" r:id="rId8" imgW="1041120" imgH="736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880" y="4875784"/>
                          <a:ext cx="1041400" cy="736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" name="Object 10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9162689"/>
                </p:ext>
              </p:extLst>
            </p:nvPr>
          </p:nvGraphicFramePr>
          <p:xfrm>
            <a:off x="1374154" y="4875784"/>
            <a:ext cx="1509713" cy="512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93" name="Equation" r:id="rId10" imgW="1511280" imgH="507960" progId="Equation.3">
                    <p:embed/>
                  </p:oleObj>
                </mc:Choice>
                <mc:Fallback>
                  <p:oleObj name="Equation" r:id="rId10" imgW="1511280" imgH="507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4154" y="4875784"/>
                          <a:ext cx="1509713" cy="512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" name="Object 10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1415817"/>
                </p:ext>
              </p:extLst>
            </p:nvPr>
          </p:nvGraphicFramePr>
          <p:xfrm>
            <a:off x="1569243" y="5384619"/>
            <a:ext cx="1227138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94" name="Equation" r:id="rId12" imgW="1231560" imgH="469800" progId="Equation.3">
                    <p:embed/>
                  </p:oleObj>
                </mc:Choice>
                <mc:Fallback>
                  <p:oleObj name="Equation" r:id="rId12" imgW="1231560" imgH="469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9243" y="5384619"/>
                          <a:ext cx="1227138" cy="469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4" name="Object 10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9857578"/>
                </p:ext>
              </p:extLst>
            </p:nvPr>
          </p:nvGraphicFramePr>
          <p:xfrm>
            <a:off x="155749" y="5871681"/>
            <a:ext cx="1862138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95" name="Equation" r:id="rId14" imgW="1866600" imgH="469800" progId="Equation.3">
                    <p:embed/>
                  </p:oleObj>
                </mc:Choice>
                <mc:Fallback>
                  <p:oleObj name="Equation" r:id="rId14" imgW="1866600" imgH="469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749" y="5871681"/>
                          <a:ext cx="1862138" cy="469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6" name="Rectangle 125"/>
          <p:cNvSpPr/>
          <p:nvPr/>
        </p:nvSpPr>
        <p:spPr>
          <a:xfrm>
            <a:off x="6592243" y="879976"/>
            <a:ext cx="1991257" cy="3236471"/>
          </a:xfrm>
          <a:prstGeom prst="rect">
            <a:avLst/>
          </a:prstGeom>
          <a:solidFill>
            <a:srgbClr val="C00000">
              <a:alpha val="29000"/>
            </a:srgb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>
            <a:off x="7314361" y="2408085"/>
            <a:ext cx="665073" cy="1483382"/>
          </a:xfrm>
          <a:prstGeom prst="line">
            <a:avLst/>
          </a:prstGeom>
          <a:ln w="127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0" y="500543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2424113" algn="l"/>
              </a:tabLst>
              <a:defRPr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dirty="0" smtClean="0"/>
              <a:t>Perturbing this evolution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80734" y="1327668"/>
            <a:ext cx="84578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1800" dirty="0" smtClean="0"/>
              <a:t>To form a cocoon require before external pressure collimates/disrupts the jet	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1800" baseline="-25000" dirty="0" smtClean="0"/>
              <a:t>1a</a:t>
            </a:r>
            <a:r>
              <a:rPr lang="en-GB" sz="1800" dirty="0" smtClean="0"/>
              <a:t> &gt;&gt; </a:t>
            </a:r>
            <a:r>
              <a:rPr lang="en-GB" sz="18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1800" baseline="-25000" dirty="0"/>
              <a:t>1b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18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1800" dirty="0"/>
              <a:t>To </a:t>
            </a:r>
            <a:r>
              <a:rPr lang="en-GB" sz="1800" dirty="0" smtClean="0"/>
              <a:t>reach the self-similar phase </a:t>
            </a:r>
            <a:r>
              <a:rPr lang="en-GB" sz="1800" dirty="0"/>
              <a:t>cocoon require before external pressure collimates/disrupts the jet	</a:t>
            </a:r>
            <a:r>
              <a:rPr lang="en-GB" sz="18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1800" baseline="-25000" dirty="0"/>
              <a:t>1a</a:t>
            </a:r>
            <a:r>
              <a:rPr lang="en-GB" sz="1800" dirty="0"/>
              <a:t> &gt;&gt; </a:t>
            </a:r>
            <a:r>
              <a:rPr lang="en-GB" sz="18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1800" baseline="-25000" dirty="0" err="1" smtClean="0"/>
              <a:t>r</a:t>
            </a:r>
            <a:r>
              <a:rPr lang="en-GB" sz="1800" baseline="-25000" dirty="0" smtClean="0"/>
              <a:t/>
            </a:r>
            <a:br>
              <a:rPr lang="en-GB" sz="1800" baseline="-25000" dirty="0" smtClean="0"/>
            </a:br>
            <a:endParaRPr lang="en-GB" sz="1800" baseline="-25000" dirty="0"/>
          </a:p>
          <a:p>
            <a:pPr lvl="1"/>
            <a:endParaRPr lang="en-GB" sz="1800" b="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GB" sz="1800" b="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1800" dirty="0" smtClean="0">
                <a:cs typeface="Times New Roman" pitchFamily="18" charset="0"/>
              </a:rPr>
              <a:t>If cocoon comes into pressure balance with external gas </a:t>
            </a:r>
            <a:r>
              <a:rPr lang="en-GB" sz="1800" dirty="0" err="1" smtClean="0">
                <a:cs typeface="Times New Roman" pitchFamily="18" charset="0"/>
              </a:rPr>
              <a:t>recollimation</a:t>
            </a:r>
            <a:r>
              <a:rPr lang="en-GB" sz="1800" dirty="0" smtClean="0">
                <a:cs typeface="Times New Roman" pitchFamily="18" charset="0"/>
              </a:rPr>
              <a:t> distance is always 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1800" baseline="-25000" dirty="0" smtClean="0"/>
              <a:t>1a</a:t>
            </a:r>
            <a:r>
              <a:rPr lang="en-GB" sz="1800" dirty="0" smtClean="0"/>
              <a:t> , source shape very long and thin with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800" dirty="0"/>
          </a:p>
          <a:p>
            <a:pPr marL="285750" indent="-285750">
              <a:buFont typeface="Arial" pitchFamily="34" charset="0"/>
              <a:buChar char="•"/>
            </a:pPr>
            <a:endParaRPr lang="en-GB" sz="1800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800" dirty="0" smtClean="0"/>
              <a:t>Cocoon and hotspot RT unstable – need to consider swept-up gas in the evolution – some will form FR-I’s some will simply blow bubbles</a:t>
            </a:r>
            <a:endParaRPr lang="en-GB" sz="1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805717"/>
              </p:ext>
            </p:extLst>
          </p:nvPr>
        </p:nvGraphicFramePr>
        <p:xfrm>
          <a:off x="801688" y="2020888"/>
          <a:ext cx="3732212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72" name="Equation" r:id="rId4" imgW="2793960" imgH="482400" progId="Equation.3">
                  <p:embed/>
                </p:oleObj>
              </mc:Choice>
              <mc:Fallback>
                <p:oleObj name="Equation" r:id="rId4" imgW="2793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2020888"/>
                        <a:ext cx="3732212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598657"/>
              </p:ext>
            </p:extLst>
          </p:nvPr>
        </p:nvGraphicFramePr>
        <p:xfrm>
          <a:off x="874203" y="3337525"/>
          <a:ext cx="21034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73" name="Equation" r:id="rId6" imgW="1574640" imgH="469800" progId="Equation.3">
                  <p:embed/>
                </p:oleObj>
              </mc:Choice>
              <mc:Fallback>
                <p:oleObj name="Equation" r:id="rId6" imgW="15746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203" y="3337525"/>
                        <a:ext cx="210343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978771"/>
              </p:ext>
            </p:extLst>
          </p:nvPr>
        </p:nvGraphicFramePr>
        <p:xfrm>
          <a:off x="970892" y="4799264"/>
          <a:ext cx="33924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74" name="Equation" r:id="rId8" imgW="2539800" imgH="393480" progId="Equation.3">
                  <p:embed/>
                </p:oleObj>
              </mc:Choice>
              <mc:Fallback>
                <p:oleObj name="Equation" r:id="rId8" imgW="2539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892" y="4799264"/>
                        <a:ext cx="339248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19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0" y="500543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2424113" algn="l"/>
              </a:tabLst>
              <a:defRPr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dirty="0" smtClean="0"/>
              <a:t>Perturbing this evolution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80734" y="1327668"/>
            <a:ext cx="79057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1800" dirty="0" smtClean="0"/>
              <a:t>Jet suffers KH instability</a:t>
            </a:r>
            <a:endParaRPr lang="en-GB" sz="1800" baseline="-25000" dirty="0"/>
          </a:p>
          <a:p>
            <a:pPr marL="342900" indent="-342900">
              <a:buFont typeface="Arial" pitchFamily="34" charset="0"/>
              <a:buChar char="•"/>
            </a:pPr>
            <a:endParaRPr lang="en-GB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18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1800" dirty="0" smtClean="0"/>
              <a:t>External medium is cocoon (if formed) or external gas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800" dirty="0" smtClean="0"/>
              <a:t>In a power-law atmosphere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1800" dirty="0"/>
          </a:p>
          <a:p>
            <a:pPr marL="342900" indent="-342900">
              <a:buFont typeface="Arial" pitchFamily="34" charset="0"/>
              <a:buChar char="•"/>
            </a:pPr>
            <a:endParaRPr lang="en-GB" sz="1800" dirty="0" smtClean="0"/>
          </a:p>
          <a:p>
            <a:pPr lvl="1"/>
            <a:endParaRPr lang="en-GB" sz="1800" b="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1800" dirty="0" smtClean="0">
                <a:cs typeface="Times New Roman" pitchFamily="18" charset="0"/>
              </a:rPr>
              <a:t>Declining atmospheres help stabilise the jet to KH instability; estimate</a:t>
            </a:r>
          </a:p>
          <a:p>
            <a:r>
              <a:rPr lang="en-GB" sz="1800" dirty="0" smtClean="0"/>
              <a:t> </a:t>
            </a:r>
          </a:p>
          <a:p>
            <a:endParaRPr lang="en-GB" sz="1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059886"/>
              </p:ext>
            </p:extLst>
          </p:nvPr>
        </p:nvGraphicFramePr>
        <p:xfrm>
          <a:off x="1917700" y="1760538"/>
          <a:ext cx="157638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61" name="Equation" r:id="rId4" imgW="1180800" imgH="457200" progId="Equation.3">
                  <p:embed/>
                </p:oleObj>
              </mc:Choice>
              <mc:Fallback>
                <p:oleObj name="Equation" r:id="rId4" imgW="1180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1760538"/>
                        <a:ext cx="1576388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583819"/>
              </p:ext>
            </p:extLst>
          </p:nvPr>
        </p:nvGraphicFramePr>
        <p:xfrm>
          <a:off x="1957747" y="3174327"/>
          <a:ext cx="130492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62" name="Equation" r:id="rId6" imgW="977760" imgH="393480" progId="Equation.3">
                  <p:embed/>
                </p:oleObj>
              </mc:Choice>
              <mc:Fallback>
                <p:oleObj name="Equation" r:id="rId6" imgW="97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747" y="3174327"/>
                        <a:ext cx="1304925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463560"/>
              </p:ext>
            </p:extLst>
          </p:nvPr>
        </p:nvGraphicFramePr>
        <p:xfrm>
          <a:off x="1945975" y="4487011"/>
          <a:ext cx="3659188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63" name="Equation" r:id="rId8" imgW="2743200" imgH="507960" progId="Equation.3">
                  <p:embed/>
                </p:oleObj>
              </mc:Choice>
              <mc:Fallback>
                <p:oleObj name="Equation" r:id="rId8" imgW="27432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5975" y="4487011"/>
                        <a:ext cx="3659188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00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GB" sz="2800" dirty="0"/>
              <a:t>Self-similar Evolution</a:t>
            </a:r>
          </a:p>
        </p:txBody>
      </p:sp>
      <p:pic>
        <p:nvPicPr>
          <p:cNvPr id="1781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563" y="1228935"/>
            <a:ext cx="2998964" cy="21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41851" y="3348685"/>
            <a:ext cx="3646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err="1" smtClean="0">
                <a:solidFill>
                  <a:schemeClr val="accent5">
                    <a:lumMod val="50000"/>
                  </a:schemeClr>
                </a:solidFill>
              </a:rPr>
              <a:t>Vries</a:t>
            </a:r>
            <a:r>
              <a:rPr lang="en-GB" sz="1400" i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GB" sz="1400" i="1" dirty="0" err="1" smtClean="0">
                <a:solidFill>
                  <a:schemeClr val="accent5">
                    <a:lumMod val="50000"/>
                  </a:schemeClr>
                </a:solidFill>
              </a:rPr>
              <a:t>Snellen</a:t>
            </a:r>
            <a:r>
              <a:rPr lang="en-GB" sz="1400" i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GB" sz="1400" i="1" dirty="0" err="1" smtClean="0">
                <a:solidFill>
                  <a:schemeClr val="accent5">
                    <a:lumMod val="50000"/>
                  </a:schemeClr>
                </a:solidFill>
              </a:rPr>
              <a:t>Schilizzi</a:t>
            </a:r>
            <a:r>
              <a:rPr lang="en-GB" sz="1400" i="1" dirty="0" smtClean="0">
                <a:solidFill>
                  <a:schemeClr val="accent5">
                    <a:lumMod val="50000"/>
                  </a:schemeClr>
                </a:solidFill>
              </a:rPr>
              <a:t> and K.-H. Mack  2010</a:t>
            </a:r>
            <a:endParaRPr lang="en-GB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925" y="6008008"/>
            <a:ext cx="7453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err="1" smtClean="0">
                <a:solidFill>
                  <a:schemeClr val="accent5">
                    <a:lumMod val="50000"/>
                  </a:schemeClr>
                </a:solidFill>
              </a:rPr>
              <a:t>CoralZ</a:t>
            </a:r>
            <a:r>
              <a:rPr lang="en-GB" sz="1400" i="1" dirty="0" smtClean="0">
                <a:solidFill>
                  <a:schemeClr val="accent5">
                    <a:lumMod val="50000"/>
                  </a:schemeClr>
                </a:solidFill>
              </a:rPr>
              <a:t>: De </a:t>
            </a:r>
            <a:r>
              <a:rPr lang="en-GB" sz="1400" i="1" dirty="0" err="1" smtClean="0">
                <a:solidFill>
                  <a:schemeClr val="accent5">
                    <a:lumMod val="50000"/>
                  </a:schemeClr>
                </a:solidFill>
              </a:rPr>
              <a:t>Vries</a:t>
            </a:r>
            <a:r>
              <a:rPr lang="en-GB" sz="1400" i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GB" sz="1400" i="1" dirty="0" err="1" smtClean="0">
                <a:solidFill>
                  <a:schemeClr val="accent5">
                    <a:lumMod val="50000"/>
                  </a:schemeClr>
                </a:solidFill>
              </a:rPr>
              <a:t>Snellen</a:t>
            </a:r>
            <a:r>
              <a:rPr lang="en-GB" sz="1400" i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GB" sz="1400" i="1" dirty="0" err="1" smtClean="0">
                <a:solidFill>
                  <a:schemeClr val="accent5">
                    <a:lumMod val="50000"/>
                  </a:schemeClr>
                </a:solidFill>
              </a:rPr>
              <a:t>Schilizzi</a:t>
            </a:r>
            <a:r>
              <a:rPr lang="en-GB" sz="1400" i="1" dirty="0" smtClean="0">
                <a:solidFill>
                  <a:schemeClr val="accent5">
                    <a:lumMod val="50000"/>
                  </a:schemeClr>
                </a:solidFill>
              </a:rPr>
              <a:t>, Mack, and Kaiser 2009</a:t>
            </a:r>
            <a:endParaRPr lang="en-GB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46" y="1014228"/>
            <a:ext cx="5217596" cy="463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199319" y="4063097"/>
            <a:ext cx="34874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Tests of radio source models usually use P-D tracks</a:t>
            </a:r>
          </a:p>
          <a:p>
            <a:endParaRPr lang="en-GB" sz="1800" dirty="0"/>
          </a:p>
          <a:p>
            <a:r>
              <a:rPr lang="en-GB" sz="1800" dirty="0" smtClean="0"/>
              <a:t>VLBI delivers real measured speeds!</a:t>
            </a:r>
          </a:p>
        </p:txBody>
      </p:sp>
    </p:spTree>
    <p:extLst>
      <p:ext uri="{BB962C8B-B14F-4D97-AF65-F5344CB8AC3E}">
        <p14:creationId xmlns:p14="http://schemas.microsoft.com/office/powerpoint/2010/main" val="263124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 cstate="print"/>
          <a:srcRect l="3684" r="4737" b="23423"/>
          <a:stretch>
            <a:fillRect/>
          </a:stretch>
        </p:blipFill>
        <p:spPr bwMode="auto">
          <a:xfrm>
            <a:off x="5276849" y="1747838"/>
            <a:ext cx="3705225" cy="271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Rectangle 25"/>
          <p:cNvSpPr/>
          <p:nvPr/>
        </p:nvSpPr>
        <p:spPr>
          <a:xfrm>
            <a:off x="-1" y="3790951"/>
            <a:ext cx="5924551" cy="301942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4" y="288925"/>
            <a:ext cx="7259194" cy="803275"/>
          </a:xfrm>
        </p:spPr>
        <p:txBody>
          <a:bodyPr/>
          <a:lstStyle/>
          <a:p>
            <a:pPr algn="r" eaLnBrk="1" hangingPunct="1">
              <a:defRPr/>
            </a:pPr>
            <a:r>
              <a:rPr lang="en-GB" sz="2800" dirty="0" smtClean="0"/>
              <a:t>Radio-mode Feedback</a:t>
            </a:r>
            <a:endParaRPr lang="en-US" sz="2800" dirty="0" smtClean="0"/>
          </a:p>
        </p:txBody>
      </p:sp>
      <p:pic>
        <p:nvPicPr>
          <p:cNvPr id="22" name="Picture 3" descr="http://www.cv.nrao.edu/~abridle/images/3c66b_20cm_opt_large.jpg"/>
          <p:cNvPicPr>
            <a:picLocks noChangeAspect="1" noChangeArrowheads="1"/>
          </p:cNvPicPr>
          <p:nvPr/>
        </p:nvPicPr>
        <p:blipFill>
          <a:blip r:embed="rId4" cstate="print"/>
          <a:srcRect b="4893"/>
          <a:stretch>
            <a:fillRect/>
          </a:stretch>
        </p:blipFill>
        <p:spPr bwMode="auto">
          <a:xfrm>
            <a:off x="74525" y="4000500"/>
            <a:ext cx="3516789" cy="2619376"/>
          </a:xfrm>
          <a:prstGeom prst="rect">
            <a:avLst/>
          </a:prstGeom>
          <a:noFill/>
        </p:spPr>
      </p:pic>
      <p:pic>
        <p:nvPicPr>
          <p:cNvPr id="23" name="Picture 6" descr="Im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3943351"/>
            <a:ext cx="2099205" cy="2705100"/>
          </a:xfrm>
          <a:prstGeom prst="rect">
            <a:avLst/>
          </a:prstGeom>
          <a:noFill/>
        </p:spPr>
      </p:pic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00025" y="4202112"/>
            <a:ext cx="25336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 smtClean="0">
                <a:solidFill>
                  <a:srgbClr val="FFFF00"/>
                </a:solidFill>
              </a:rPr>
              <a:t>Fanaroff &amp; Riley Class-I  </a:t>
            </a:r>
            <a:br>
              <a:rPr lang="en-GB" sz="1400" b="1" dirty="0" smtClean="0">
                <a:solidFill>
                  <a:srgbClr val="FFFF00"/>
                </a:solidFill>
              </a:rPr>
            </a:br>
            <a:r>
              <a:rPr lang="en-GB" sz="1400" b="1" dirty="0" smtClean="0">
                <a:solidFill>
                  <a:srgbClr val="FFFF00"/>
                </a:solidFill>
              </a:rPr>
              <a:t>3C </a:t>
            </a:r>
            <a:r>
              <a:rPr lang="en-GB" sz="1400" b="1" dirty="0">
                <a:solidFill>
                  <a:srgbClr val="FFFF00"/>
                </a:solidFill>
              </a:rPr>
              <a:t>66B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476501" y="6201430"/>
            <a:ext cx="25336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400" b="1" dirty="0" smtClean="0">
                <a:solidFill>
                  <a:srgbClr val="FFFF00"/>
                </a:solidFill>
              </a:rPr>
              <a:t>Fanaroff &amp; Riley Class-II  </a:t>
            </a:r>
            <a:br>
              <a:rPr lang="en-GB" sz="1400" b="1" dirty="0" smtClean="0">
                <a:solidFill>
                  <a:srgbClr val="FFFF00"/>
                </a:solidFill>
              </a:rPr>
            </a:br>
            <a:r>
              <a:rPr lang="en-GB" sz="1400" b="1" dirty="0" smtClean="0">
                <a:solidFill>
                  <a:srgbClr val="FFFF00"/>
                </a:solidFill>
              </a:rPr>
              <a:t>3C 219</a:t>
            </a:r>
            <a:endParaRPr lang="en-GB" sz="1400" b="1" dirty="0">
              <a:solidFill>
                <a:srgbClr val="FFFF00"/>
              </a:solidFill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5038725" y="963613"/>
            <a:ext cx="38385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0975" indent="-180975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600" dirty="0" smtClean="0"/>
              <a:t>AGN Feedback  via radio sources critical for evolution of massive galaxies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6505574" y="3581402"/>
            <a:ext cx="2276478" cy="56197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6067425" y="4943475"/>
            <a:ext cx="21431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en-GB" sz="1600" dirty="0" smtClean="0"/>
              <a:t>With AGN Feedback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6858000" y="5610225"/>
            <a:ext cx="21431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en-GB" sz="1600" dirty="0" smtClean="0">
                <a:solidFill>
                  <a:srgbClr val="FF0000"/>
                </a:solidFill>
              </a:rPr>
              <a:t>No AGN Feedback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rot="5400000" flipH="1" flipV="1">
            <a:off x="6996114" y="3938588"/>
            <a:ext cx="2876552" cy="52387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C:\My Documents\Astrophysics\Talks\rsSeminar02\Cygnus_XRadio_4.jpg"/>
          <p:cNvPicPr>
            <a:picLocks noChangeAspect="1" noChangeArrowheads="1"/>
          </p:cNvPicPr>
          <p:nvPr/>
        </p:nvPicPr>
        <p:blipFill>
          <a:blip r:embed="rId6" cstate="print"/>
          <a:srcRect l="391" t="317" r="107" b="490"/>
          <a:stretch>
            <a:fillRect/>
          </a:stretch>
        </p:blipFill>
        <p:spPr bwMode="auto">
          <a:xfrm>
            <a:off x="257176" y="957263"/>
            <a:ext cx="4391024" cy="2697169"/>
          </a:xfrm>
          <a:prstGeom prst="rect">
            <a:avLst/>
          </a:prstGeom>
          <a:noFill/>
          <a:effectLst>
            <a:outerShdw dist="71842" dir="2700000" algn="ctr" rotWithShape="0">
              <a:srgbClr val="808080"/>
            </a:outerShdw>
          </a:effectLst>
        </p:spPr>
      </p:pic>
      <p:sp>
        <p:nvSpPr>
          <p:cNvPr id="25" name="TextBox 24"/>
          <p:cNvSpPr txBox="1"/>
          <p:nvPr/>
        </p:nvSpPr>
        <p:spPr>
          <a:xfrm>
            <a:off x="361950" y="1061006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FF00"/>
                </a:solidFill>
              </a:rPr>
              <a:t>Cygnus A radio and X-ray</a:t>
            </a:r>
            <a:endParaRPr lang="en-GB" sz="18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08075" y="3412093"/>
            <a:ext cx="162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 smtClean="0">
                <a:solidFill>
                  <a:srgbClr val="FFFF00"/>
                </a:solidFill>
              </a:rPr>
              <a:t>= 60 </a:t>
            </a:r>
            <a:r>
              <a:rPr lang="en-GB" sz="1200" b="0" dirty="0" err="1" smtClean="0">
                <a:solidFill>
                  <a:srgbClr val="FFFF00"/>
                </a:solidFill>
              </a:rPr>
              <a:t>kpc</a:t>
            </a:r>
            <a:r>
              <a:rPr lang="en-GB" sz="1200" b="0" dirty="0" smtClean="0">
                <a:solidFill>
                  <a:srgbClr val="FFFF00"/>
                </a:solidFill>
              </a:rPr>
              <a:t> = 180 </a:t>
            </a:r>
            <a:r>
              <a:rPr lang="en-GB" sz="1200" b="0" dirty="0" err="1" smtClean="0">
                <a:solidFill>
                  <a:srgbClr val="FFFF00"/>
                </a:solidFill>
              </a:rPr>
              <a:t>lt</a:t>
            </a:r>
            <a:r>
              <a:rPr lang="en-GB" sz="1200" b="0" dirty="0" smtClean="0">
                <a:solidFill>
                  <a:srgbClr val="FFFF00"/>
                </a:solidFill>
              </a:rPr>
              <a:t> yr</a:t>
            </a:r>
            <a:endParaRPr lang="en-GB" sz="1200" b="0" dirty="0">
              <a:solidFill>
                <a:srgbClr val="FFFF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3752850" y="1619250"/>
            <a:ext cx="466725" cy="161925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81450" y="1649968"/>
            <a:ext cx="676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B050"/>
                </a:solidFill>
              </a:rPr>
              <a:t>0.01c</a:t>
            </a:r>
            <a:endParaRPr lang="en-GB" sz="1200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71775" y="2345293"/>
            <a:ext cx="847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solidFill>
                  <a:srgbClr val="00B050"/>
                </a:solidFill>
              </a:rPr>
              <a:t>V</a:t>
            </a:r>
            <a:r>
              <a:rPr lang="en-GB" sz="1200" baseline="-25000" dirty="0" err="1" smtClean="0">
                <a:solidFill>
                  <a:srgbClr val="00B050"/>
                </a:solidFill>
              </a:rPr>
              <a:t>j</a:t>
            </a:r>
            <a:r>
              <a:rPr lang="en-GB" sz="1200" dirty="0" smtClean="0">
                <a:solidFill>
                  <a:srgbClr val="00B050"/>
                </a:solidFill>
              </a:rPr>
              <a:t> ~ 0.8c</a:t>
            </a:r>
            <a:endParaRPr lang="en-GB" sz="1200" dirty="0">
              <a:solidFill>
                <a:srgbClr val="00B05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2600325" y="2247900"/>
            <a:ext cx="476250" cy="142876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0" y="561975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2424113" algn="l"/>
              </a:tabLst>
              <a:defRPr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dirty="0"/>
              <a:t>Conclusions</a:t>
            </a:r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560388" y="1154113"/>
            <a:ext cx="8355012" cy="570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GB" sz="1600" b="1" dirty="0" smtClean="0">
                <a:solidFill>
                  <a:srgbClr val="000066"/>
                </a:solidFill>
              </a:rPr>
              <a:t>Radio mode </a:t>
            </a:r>
            <a:r>
              <a:rPr lang="en-GB" sz="1600" b="1" dirty="0" err="1" smtClean="0">
                <a:solidFill>
                  <a:srgbClr val="000066"/>
                </a:solidFill>
              </a:rPr>
              <a:t>feedbak</a:t>
            </a:r>
            <a:r>
              <a:rPr lang="en-GB" sz="1600" b="1" dirty="0" smtClean="0">
                <a:solidFill>
                  <a:srgbClr val="000066"/>
                </a:solidFill>
              </a:rPr>
              <a:t> proposed as critical ingredient of galaxy evolution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GB" sz="1600" b="1" dirty="0">
                <a:solidFill>
                  <a:srgbClr val="000066"/>
                </a:solidFill>
              </a:rPr>
              <a:t>	</a:t>
            </a:r>
            <a:r>
              <a:rPr lang="en-GB" sz="1600" b="1" dirty="0">
                <a:solidFill>
                  <a:srgbClr val="000066"/>
                </a:solidFill>
                <a:sym typeface="Symbol" pitchFamily="18" charset="2"/>
              </a:rPr>
              <a:t>   </a:t>
            </a:r>
            <a:r>
              <a:rPr lang="en-GB" sz="1600" dirty="0" smtClean="0">
                <a:solidFill>
                  <a:srgbClr val="000066"/>
                </a:solidFill>
                <a:sym typeface="Symbol" pitchFamily="18" charset="2"/>
              </a:rPr>
              <a:t>How efficient is it?</a:t>
            </a:r>
            <a:r>
              <a:rPr lang="en-GB" sz="1600" b="1" dirty="0">
                <a:solidFill>
                  <a:srgbClr val="000066"/>
                </a:solidFill>
                <a:sym typeface="Symbol" pitchFamily="18" charset="2"/>
              </a:rPr>
              <a:t/>
            </a:r>
            <a:br>
              <a:rPr lang="en-GB" sz="1600" b="1" dirty="0">
                <a:solidFill>
                  <a:srgbClr val="000066"/>
                </a:solidFill>
                <a:sym typeface="Symbol" pitchFamily="18" charset="2"/>
              </a:rPr>
            </a:br>
            <a:r>
              <a:rPr lang="en-GB" sz="1600" b="1" dirty="0">
                <a:solidFill>
                  <a:srgbClr val="000066"/>
                </a:solidFill>
                <a:sym typeface="Symbol" pitchFamily="18" charset="2"/>
              </a:rPr>
              <a:t>	   </a:t>
            </a:r>
            <a:r>
              <a:rPr lang="en-GB" sz="1600" b="1" dirty="0" smtClean="0">
                <a:solidFill>
                  <a:srgbClr val="000066"/>
                </a:solidFill>
                <a:sym typeface="Symbol" pitchFamily="18" charset="2"/>
              </a:rPr>
              <a:t>How long does is last?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GB" sz="1600" b="1" dirty="0">
                <a:solidFill>
                  <a:srgbClr val="000066"/>
                </a:solidFill>
                <a:sym typeface="Symbol" pitchFamily="18" charset="2"/>
              </a:rPr>
              <a:t>	   </a:t>
            </a:r>
            <a:r>
              <a:rPr lang="en-GB" sz="1600" b="1" dirty="0" smtClean="0">
                <a:solidFill>
                  <a:srgbClr val="000066"/>
                </a:solidFill>
                <a:sym typeface="Symbol" pitchFamily="18" charset="2"/>
              </a:rPr>
              <a:t>How does it work</a:t>
            </a:r>
            <a:r>
              <a:rPr lang="en-GB" sz="1600" b="1" dirty="0">
                <a:solidFill>
                  <a:srgbClr val="000066"/>
                </a:solidFill>
                <a:sym typeface="Symbol" pitchFamily="18" charset="2"/>
              </a:rPr>
              <a:t/>
            </a:r>
            <a:br>
              <a:rPr lang="en-GB" sz="1600" b="1" dirty="0">
                <a:solidFill>
                  <a:srgbClr val="000066"/>
                </a:solidFill>
                <a:sym typeface="Symbol" pitchFamily="18" charset="2"/>
              </a:rPr>
            </a:br>
            <a:r>
              <a:rPr lang="en-GB" sz="1600" b="1" dirty="0" smtClean="0">
                <a:solidFill>
                  <a:srgbClr val="000066"/>
                </a:solidFill>
                <a:sym typeface="Symbol" pitchFamily="18" charset="2"/>
              </a:rPr>
              <a:t>	</a:t>
            </a:r>
            <a:endParaRPr lang="en-GB" sz="1600" b="1" dirty="0" smtClean="0">
              <a:solidFill>
                <a:srgbClr val="000066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GB" sz="1600" b="1" dirty="0" smtClean="0">
                <a:solidFill>
                  <a:srgbClr val="000066"/>
                </a:solidFill>
              </a:rPr>
              <a:t>Answering these questions means studying radio source evolution</a:t>
            </a:r>
            <a:br>
              <a:rPr lang="en-GB" sz="1600" b="1" dirty="0" smtClean="0">
                <a:solidFill>
                  <a:srgbClr val="000066"/>
                </a:solidFill>
              </a:rPr>
            </a:br>
            <a:r>
              <a:rPr lang="en-GB" sz="1600" b="1" dirty="0" smtClean="0">
                <a:solidFill>
                  <a:srgbClr val="000066"/>
                </a:solidFill>
              </a:rPr>
              <a:t>	</a:t>
            </a:r>
            <a:r>
              <a:rPr lang="en-GB" sz="1600" b="1" dirty="0" smtClean="0">
                <a:solidFill>
                  <a:srgbClr val="000066"/>
                </a:solidFill>
                <a:sym typeface="Symbol" pitchFamily="18" charset="2"/>
              </a:rPr>
              <a:t></a:t>
            </a:r>
            <a:r>
              <a:rPr lang="en-GB" sz="1600" b="1" dirty="0" smtClean="0">
                <a:solidFill>
                  <a:srgbClr val="000066"/>
                </a:solidFill>
              </a:rPr>
              <a:t>   Developed analysis of evolution for partially collimated jets</a:t>
            </a:r>
            <a:br>
              <a:rPr lang="en-GB" sz="1600" b="1" dirty="0" smtClean="0">
                <a:solidFill>
                  <a:srgbClr val="000066"/>
                </a:solidFill>
              </a:rPr>
            </a:br>
            <a:r>
              <a:rPr lang="en-GB" sz="1600" b="1" dirty="0" smtClean="0">
                <a:solidFill>
                  <a:srgbClr val="000066"/>
                </a:solidFill>
              </a:rPr>
              <a:t>	</a:t>
            </a:r>
            <a:r>
              <a:rPr lang="en-GB" sz="1600" b="1" dirty="0" smtClean="0">
                <a:solidFill>
                  <a:srgbClr val="000066"/>
                </a:solidFill>
                <a:sym typeface="Symbol" pitchFamily="18" charset="2"/>
              </a:rPr>
              <a:t>   Discuss stability as well as dynamics: calculate efficiency next</a:t>
            </a:r>
            <a:br>
              <a:rPr lang="en-GB" sz="1600" b="1" dirty="0" smtClean="0">
                <a:solidFill>
                  <a:srgbClr val="000066"/>
                </a:solidFill>
                <a:sym typeface="Symbol" pitchFamily="18" charset="2"/>
              </a:rPr>
            </a:br>
            <a:r>
              <a:rPr lang="en-GB" sz="1600" b="1" dirty="0" smtClean="0">
                <a:solidFill>
                  <a:srgbClr val="000066"/>
                </a:solidFill>
                <a:sym typeface="Symbol" pitchFamily="18" charset="2"/>
              </a:rPr>
              <a:t>	</a:t>
            </a:r>
            <a:endParaRPr lang="en-GB" sz="1600" b="1" dirty="0" smtClean="0">
              <a:solidFill>
                <a:srgbClr val="000066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GB" sz="1600" dirty="0" smtClean="0">
                <a:solidFill>
                  <a:srgbClr val="000066"/>
                </a:solidFill>
              </a:rPr>
              <a:t>What is really required are detailed observations of radio sources and their interactions on galactic scale</a:t>
            </a:r>
            <a:endParaRPr lang="en-GB" sz="1600" b="1" dirty="0">
              <a:solidFill>
                <a:srgbClr val="000066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GB" sz="1600" b="1" dirty="0">
              <a:solidFill>
                <a:srgbClr val="000066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GB" sz="1600" b="1" dirty="0">
              <a:solidFill>
                <a:srgbClr val="CC330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60388" y="4839419"/>
            <a:ext cx="8355012" cy="92302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Ideal SKA science: high </a:t>
            </a:r>
            <a:r>
              <a:rPr lang="en-GB" dirty="0" err="1" smtClean="0"/>
              <a:t>resoution</a:t>
            </a:r>
            <a:r>
              <a:rPr lang="en-GB" dirty="0" smtClean="0"/>
              <a:t> high fidelity imaging</a:t>
            </a:r>
          </a:p>
        </p:txBody>
      </p:sp>
    </p:spTree>
    <p:extLst>
      <p:ext uri="{BB962C8B-B14F-4D97-AF65-F5344CB8AC3E}">
        <p14:creationId xmlns:p14="http://schemas.microsoft.com/office/powerpoint/2010/main" val="17127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GB" sz="2800" dirty="0" smtClean="0"/>
              <a:t>Feedback on galactic-scale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66516" y="5834162"/>
            <a:ext cx="7453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err="1" smtClean="0">
                <a:solidFill>
                  <a:schemeClr val="accent5">
                    <a:lumMod val="50000"/>
                  </a:schemeClr>
                </a:solidFill>
              </a:rPr>
              <a:t>CoralZ</a:t>
            </a:r>
            <a:r>
              <a:rPr lang="en-GB" sz="2000" i="1" dirty="0" smtClean="0">
                <a:solidFill>
                  <a:schemeClr val="accent5">
                    <a:lumMod val="50000"/>
                  </a:schemeClr>
                </a:solidFill>
              </a:rPr>
              <a:t>: De </a:t>
            </a:r>
            <a:r>
              <a:rPr lang="en-GB" sz="2000" i="1" dirty="0" err="1" smtClean="0">
                <a:solidFill>
                  <a:schemeClr val="accent5">
                    <a:lumMod val="50000"/>
                  </a:schemeClr>
                </a:solidFill>
              </a:rPr>
              <a:t>Vries</a:t>
            </a:r>
            <a:r>
              <a:rPr lang="en-GB" sz="2000" i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GB" sz="2000" i="1" dirty="0" err="1" smtClean="0">
                <a:solidFill>
                  <a:schemeClr val="accent5">
                    <a:lumMod val="50000"/>
                  </a:schemeClr>
                </a:solidFill>
              </a:rPr>
              <a:t>Snellen</a:t>
            </a:r>
            <a:r>
              <a:rPr lang="en-GB" sz="2000" i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GB" sz="2000" i="1" dirty="0" err="1" smtClean="0">
                <a:solidFill>
                  <a:schemeClr val="accent5">
                    <a:lumMod val="50000"/>
                  </a:schemeClr>
                </a:solidFill>
              </a:rPr>
              <a:t>Schilizzi</a:t>
            </a:r>
            <a:r>
              <a:rPr lang="en-GB" sz="2000" i="1" dirty="0" smtClean="0">
                <a:solidFill>
                  <a:schemeClr val="accent5">
                    <a:lumMod val="50000"/>
                  </a:schemeClr>
                </a:solidFill>
              </a:rPr>
              <a:t>, Mack, and Kaiser 2009</a:t>
            </a:r>
            <a:endParaRPr lang="en-GB" sz="20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792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46" y="1014228"/>
            <a:ext cx="5217596" cy="463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99321" y="1414130"/>
            <a:ext cx="34874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Need to understand source evolution on pc – </a:t>
            </a:r>
            <a:r>
              <a:rPr lang="en-GB" dirty="0" err="1" smtClean="0"/>
              <a:t>kpc</a:t>
            </a:r>
            <a:r>
              <a:rPr lang="en-GB" dirty="0" smtClean="0"/>
              <a:t> scales </a:t>
            </a:r>
          </a:p>
          <a:p>
            <a:endParaRPr lang="en-GB" dirty="0"/>
          </a:p>
          <a:p>
            <a:r>
              <a:rPr lang="en-GB" dirty="0" smtClean="0"/>
              <a:t>Key to understanding physics of radio-mode feedback in galaxies</a:t>
            </a:r>
          </a:p>
        </p:txBody>
      </p:sp>
    </p:spTree>
    <p:extLst>
      <p:ext uri="{BB962C8B-B14F-4D97-AF65-F5344CB8AC3E}">
        <p14:creationId xmlns:p14="http://schemas.microsoft.com/office/powerpoint/2010/main" val="14276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GB" sz="2800" dirty="0" smtClean="0"/>
              <a:t>Evolution on Large Scales</a:t>
            </a:r>
            <a:endParaRPr lang="en-GB" sz="2800" dirty="0"/>
          </a:p>
        </p:txBody>
      </p:sp>
      <p:pic>
        <p:nvPicPr>
          <p:cNvPr id="1781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4" y="956930"/>
            <a:ext cx="4724077" cy="5369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22874" y="4638573"/>
            <a:ext cx="3646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err="1" smtClean="0">
                <a:solidFill>
                  <a:schemeClr val="accent5">
                    <a:lumMod val="50000"/>
                  </a:schemeClr>
                </a:solidFill>
              </a:rPr>
              <a:t>Schilizzi</a:t>
            </a:r>
            <a:r>
              <a:rPr lang="en-GB" sz="2000" i="1" dirty="0" smtClean="0">
                <a:solidFill>
                  <a:schemeClr val="accent5">
                    <a:lumMod val="50000"/>
                  </a:schemeClr>
                </a:solidFill>
              </a:rPr>
              <a:t> and </a:t>
            </a:r>
            <a:r>
              <a:rPr lang="en-GB" sz="2000" i="1" dirty="0" err="1" smtClean="0">
                <a:solidFill>
                  <a:schemeClr val="accent5">
                    <a:lumMod val="50000"/>
                  </a:schemeClr>
                </a:solidFill>
              </a:rPr>
              <a:t>McAdam</a:t>
            </a:r>
            <a:r>
              <a:rPr lang="en-GB" sz="2000" i="1" dirty="0" smtClean="0">
                <a:solidFill>
                  <a:schemeClr val="accent5">
                    <a:lumMod val="50000"/>
                  </a:schemeClr>
                </a:solidFill>
              </a:rPr>
              <a:t> 1975</a:t>
            </a:r>
            <a:endParaRPr lang="en-GB" sz="20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3001" y="1414130"/>
            <a:ext cx="36737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Never been able to use radio sources as distance indicators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Looking at them you just can’t tell how far away they are!</a:t>
            </a:r>
          </a:p>
        </p:txBody>
      </p:sp>
    </p:spTree>
    <p:extLst>
      <p:ext uri="{BB962C8B-B14F-4D97-AF65-F5344CB8AC3E}">
        <p14:creationId xmlns:p14="http://schemas.microsoft.com/office/powerpoint/2010/main" val="396793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8" name="Text Box 1038"/>
          <p:cNvSpPr txBox="1">
            <a:spLocks noChangeArrowheads="1"/>
          </p:cNvSpPr>
          <p:nvPr/>
        </p:nvSpPr>
        <p:spPr bwMode="auto">
          <a:xfrm>
            <a:off x="0" y="30321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2424113" algn="l"/>
              </a:tabLst>
              <a:defRPr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dirty="0" smtClean="0"/>
              <a:t>Self-similar Evolution</a:t>
            </a:r>
            <a:endParaRPr lang="en-GB" dirty="0"/>
          </a:p>
        </p:txBody>
      </p:sp>
      <p:grpSp>
        <p:nvGrpSpPr>
          <p:cNvPr id="93204" name="Group 1044"/>
          <p:cNvGrpSpPr>
            <a:grpSpLocks/>
          </p:cNvGrpSpPr>
          <p:nvPr/>
        </p:nvGrpSpPr>
        <p:grpSpPr bwMode="auto">
          <a:xfrm>
            <a:off x="57150" y="1512888"/>
            <a:ext cx="9039225" cy="4246562"/>
            <a:chOff x="36" y="953"/>
            <a:chExt cx="5694" cy="2675"/>
          </a:xfrm>
        </p:grpSpPr>
        <p:sp>
          <p:nvSpPr>
            <p:cNvPr id="93203" name="Rectangle 1043"/>
            <p:cNvSpPr>
              <a:spLocks noChangeArrowheads="1"/>
            </p:cNvSpPr>
            <p:nvPr/>
          </p:nvSpPr>
          <p:spPr bwMode="auto">
            <a:xfrm>
              <a:off x="36" y="953"/>
              <a:ext cx="5694" cy="267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93187" name="Picture 1027" descr="http://www.jb.man.ac.uk/atlas/images/3C436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73" t="4898" r="19856"/>
            <a:stretch>
              <a:fillRect/>
            </a:stretch>
          </p:blipFill>
          <p:spPr bwMode="auto">
            <a:xfrm>
              <a:off x="4713" y="1171"/>
              <a:ext cx="997" cy="2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193" name="Picture 1033" descr="http://www.jb.man.ac.uk/atlas/images/3C381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23" r="26265"/>
            <a:stretch>
              <a:fillRect/>
            </a:stretch>
          </p:blipFill>
          <p:spPr bwMode="auto">
            <a:xfrm>
              <a:off x="3872" y="1255"/>
              <a:ext cx="905" cy="2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200" name="Picture 104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643" t="10440" r="28447" b="14879"/>
            <a:stretch>
              <a:fillRect/>
            </a:stretch>
          </p:blipFill>
          <p:spPr bwMode="auto">
            <a:xfrm>
              <a:off x="1245" y="1122"/>
              <a:ext cx="1081" cy="2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3201" name="Picture 104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43" t="9219" r="11516" b="11246"/>
            <a:stretch>
              <a:fillRect/>
            </a:stretch>
          </p:blipFill>
          <p:spPr bwMode="auto">
            <a:xfrm>
              <a:off x="2354" y="1181"/>
              <a:ext cx="1452" cy="2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3202" name="Picture 104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51" t="4773" r="10410" b="13210"/>
            <a:stretch>
              <a:fillRect/>
            </a:stretch>
          </p:blipFill>
          <p:spPr bwMode="auto">
            <a:xfrm>
              <a:off x="42" y="1052"/>
              <a:ext cx="1213" cy="2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7004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27" name="Group 2059"/>
          <p:cNvGrpSpPr>
            <a:grpSpLocks/>
          </p:cNvGrpSpPr>
          <p:nvPr/>
        </p:nvGrpSpPr>
        <p:grpSpPr bwMode="auto">
          <a:xfrm>
            <a:off x="57150" y="1512888"/>
            <a:ext cx="9039225" cy="4246562"/>
            <a:chOff x="36" y="953"/>
            <a:chExt cx="5694" cy="2675"/>
          </a:xfrm>
        </p:grpSpPr>
        <p:sp>
          <p:nvSpPr>
            <p:cNvPr id="111626" name="Rectangle 2058"/>
            <p:cNvSpPr>
              <a:spLocks noChangeArrowheads="1"/>
            </p:cNvSpPr>
            <p:nvPr/>
          </p:nvSpPr>
          <p:spPr bwMode="auto">
            <a:xfrm>
              <a:off x="36" y="953"/>
              <a:ext cx="5694" cy="267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11619" name="Picture 2051" descr="http://www.jb.man.ac.uk/atlas/images/3C436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73" t="4898" r="19856"/>
            <a:stretch>
              <a:fillRect/>
            </a:stretch>
          </p:blipFill>
          <p:spPr bwMode="auto">
            <a:xfrm>
              <a:off x="4713" y="1171"/>
              <a:ext cx="997" cy="2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620" name="Picture 2052" descr="http://www.jb.man.ac.uk/atlas/images/3C381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23" r="26265"/>
            <a:stretch>
              <a:fillRect/>
            </a:stretch>
          </p:blipFill>
          <p:spPr bwMode="auto">
            <a:xfrm>
              <a:off x="3938" y="1419"/>
              <a:ext cx="750" cy="1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622" name="Picture 205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643" t="10440" r="28447" b="14879"/>
            <a:stretch>
              <a:fillRect/>
            </a:stretch>
          </p:blipFill>
          <p:spPr bwMode="auto">
            <a:xfrm>
              <a:off x="1688" y="2019"/>
              <a:ext cx="261" cy="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1623" name="Picture 205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43" t="9219" r="11516" b="11246"/>
            <a:stretch>
              <a:fillRect/>
            </a:stretch>
          </p:blipFill>
          <p:spPr bwMode="auto">
            <a:xfrm>
              <a:off x="2633" y="1672"/>
              <a:ext cx="836" cy="1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1624" name="Picture 205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51" t="4773" r="10410" b="13210"/>
            <a:stretch>
              <a:fillRect/>
            </a:stretch>
          </p:blipFill>
          <p:spPr bwMode="auto">
            <a:xfrm>
              <a:off x="652" y="2139"/>
              <a:ext cx="16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1625" name="Rectangle 2057"/>
          <p:cNvSpPr>
            <a:spLocks noChangeArrowheads="1"/>
          </p:cNvSpPr>
          <p:nvPr/>
        </p:nvSpPr>
        <p:spPr bwMode="auto">
          <a:xfrm>
            <a:off x="0" y="5910263"/>
            <a:ext cx="8388350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1800" b="1">
                <a:solidFill>
                  <a:srgbClr val="000066"/>
                </a:solidFill>
              </a:rPr>
              <a:t>Structure is self-similar from scales of a few kpc to Mpc</a:t>
            </a:r>
          </a:p>
        </p:txBody>
      </p:sp>
      <p:sp>
        <p:nvSpPr>
          <p:cNvPr id="11" name="Text Box 1038"/>
          <p:cNvSpPr txBox="1">
            <a:spLocks noChangeArrowheads="1"/>
          </p:cNvSpPr>
          <p:nvPr/>
        </p:nvSpPr>
        <p:spPr bwMode="auto">
          <a:xfrm>
            <a:off x="0" y="30321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2424113" algn="l"/>
              </a:tabLst>
              <a:defRPr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dirty="0" smtClean="0"/>
              <a:t>Self-similar Evolution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97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Text Box 1026"/>
          <p:cNvSpPr txBox="1">
            <a:spLocks noChangeArrowheads="1"/>
          </p:cNvSpPr>
          <p:nvPr/>
        </p:nvSpPr>
        <p:spPr bwMode="auto">
          <a:xfrm>
            <a:off x="0" y="3296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2424113" algn="l"/>
              </a:tabLst>
              <a:defRPr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dirty="0"/>
              <a:t>Dynamical Model: self-similar phase</a:t>
            </a:r>
          </a:p>
        </p:txBody>
      </p:sp>
      <p:pic>
        <p:nvPicPr>
          <p:cNvPr id="280579" name="Picture 1027" descr="http://nedwww.ipac.caltech.edu/level5/Carilli/Figures/figure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" t="9384" r="1001" b="8929"/>
          <a:stretch>
            <a:fillRect/>
          </a:stretch>
        </p:blipFill>
        <p:spPr bwMode="auto">
          <a:xfrm>
            <a:off x="5340504" y="1111018"/>
            <a:ext cx="3663795" cy="193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0580" name="Freeform 1028"/>
          <p:cNvSpPr>
            <a:spLocks/>
          </p:cNvSpPr>
          <p:nvPr/>
        </p:nvSpPr>
        <p:spPr bwMode="auto">
          <a:xfrm>
            <a:off x="273050" y="2241550"/>
            <a:ext cx="3508375" cy="168275"/>
          </a:xfrm>
          <a:custGeom>
            <a:avLst/>
            <a:gdLst>
              <a:gd name="T0" fmla="*/ 0 w 2210"/>
              <a:gd name="T1" fmla="*/ 106 h 106"/>
              <a:gd name="T2" fmla="*/ 315 w 2210"/>
              <a:gd name="T3" fmla="*/ 0 h 106"/>
              <a:gd name="T4" fmla="*/ 2210 w 2210"/>
              <a:gd name="T5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0" h="106">
                <a:moveTo>
                  <a:pt x="0" y="106"/>
                </a:moveTo>
                <a:lnTo>
                  <a:pt x="315" y="0"/>
                </a:lnTo>
                <a:lnTo>
                  <a:pt x="221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0581" name="Freeform 1029"/>
          <p:cNvSpPr>
            <a:spLocks/>
          </p:cNvSpPr>
          <p:nvPr/>
        </p:nvSpPr>
        <p:spPr bwMode="auto">
          <a:xfrm flipV="1">
            <a:off x="263525" y="2449513"/>
            <a:ext cx="3508375" cy="168275"/>
          </a:xfrm>
          <a:custGeom>
            <a:avLst/>
            <a:gdLst>
              <a:gd name="T0" fmla="*/ 0 w 2210"/>
              <a:gd name="T1" fmla="*/ 106 h 106"/>
              <a:gd name="T2" fmla="*/ 315 w 2210"/>
              <a:gd name="T3" fmla="*/ 0 h 106"/>
              <a:gd name="T4" fmla="*/ 2210 w 2210"/>
              <a:gd name="T5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0" h="106">
                <a:moveTo>
                  <a:pt x="0" y="106"/>
                </a:moveTo>
                <a:lnTo>
                  <a:pt x="315" y="0"/>
                </a:lnTo>
                <a:lnTo>
                  <a:pt x="221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0582" name="Line 1030"/>
          <p:cNvSpPr>
            <a:spLocks noChangeShapeType="1"/>
          </p:cNvSpPr>
          <p:nvPr/>
        </p:nvSpPr>
        <p:spPr bwMode="auto">
          <a:xfrm>
            <a:off x="3762375" y="2286000"/>
            <a:ext cx="0" cy="280988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0583" name="Arc 1031"/>
          <p:cNvSpPr>
            <a:spLocks/>
          </p:cNvSpPr>
          <p:nvPr/>
        </p:nvSpPr>
        <p:spPr bwMode="auto">
          <a:xfrm>
            <a:off x="533400" y="1319213"/>
            <a:ext cx="3541713" cy="2233612"/>
          </a:xfrm>
          <a:custGeom>
            <a:avLst/>
            <a:gdLst>
              <a:gd name="G0" fmla="+- 202 0 0"/>
              <a:gd name="G1" fmla="+- 21600 0 0"/>
              <a:gd name="G2" fmla="+- 21600 0 0"/>
              <a:gd name="T0" fmla="*/ 202 w 21802"/>
              <a:gd name="T1" fmla="*/ 0 h 43200"/>
              <a:gd name="T2" fmla="*/ 0 w 21802"/>
              <a:gd name="T3" fmla="*/ 43199 h 43200"/>
              <a:gd name="T4" fmla="*/ 202 w 2180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02" h="43200" fill="none" extrusionOk="0">
                <a:moveTo>
                  <a:pt x="201" y="0"/>
                </a:moveTo>
                <a:cubicBezTo>
                  <a:pt x="12131" y="0"/>
                  <a:pt x="21802" y="9670"/>
                  <a:pt x="21802" y="21600"/>
                </a:cubicBezTo>
                <a:cubicBezTo>
                  <a:pt x="21802" y="33529"/>
                  <a:pt x="12131" y="43200"/>
                  <a:pt x="202" y="43200"/>
                </a:cubicBezTo>
                <a:cubicBezTo>
                  <a:pt x="134" y="43200"/>
                  <a:pt x="67" y="43199"/>
                  <a:pt x="-1" y="43199"/>
                </a:cubicBezTo>
              </a:path>
              <a:path w="21802" h="43200" stroke="0" extrusionOk="0">
                <a:moveTo>
                  <a:pt x="201" y="0"/>
                </a:moveTo>
                <a:cubicBezTo>
                  <a:pt x="12131" y="0"/>
                  <a:pt x="21802" y="9670"/>
                  <a:pt x="21802" y="21600"/>
                </a:cubicBezTo>
                <a:cubicBezTo>
                  <a:pt x="21802" y="33529"/>
                  <a:pt x="12131" y="43200"/>
                  <a:pt x="202" y="43200"/>
                </a:cubicBezTo>
                <a:cubicBezTo>
                  <a:pt x="134" y="43200"/>
                  <a:pt x="67" y="43199"/>
                  <a:pt x="-1" y="43199"/>
                </a:cubicBezTo>
                <a:lnTo>
                  <a:pt x="202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0584" name="Arc 1032"/>
          <p:cNvSpPr>
            <a:spLocks/>
          </p:cNvSpPr>
          <p:nvPr/>
        </p:nvSpPr>
        <p:spPr bwMode="auto">
          <a:xfrm>
            <a:off x="568325" y="1004888"/>
            <a:ext cx="3635375" cy="2867025"/>
          </a:xfrm>
          <a:custGeom>
            <a:avLst/>
            <a:gdLst>
              <a:gd name="G0" fmla="+- 773 0 0"/>
              <a:gd name="G1" fmla="+- 21600 0 0"/>
              <a:gd name="G2" fmla="+- 21600 0 0"/>
              <a:gd name="T0" fmla="*/ 15 w 22373"/>
              <a:gd name="T1" fmla="*/ 13 h 43200"/>
              <a:gd name="T2" fmla="*/ 0 w 22373"/>
              <a:gd name="T3" fmla="*/ 43186 h 43200"/>
              <a:gd name="T4" fmla="*/ 773 w 2237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73" h="43200" fill="none" extrusionOk="0">
                <a:moveTo>
                  <a:pt x="15" y="13"/>
                </a:moveTo>
                <a:cubicBezTo>
                  <a:pt x="267" y="4"/>
                  <a:pt x="520" y="-1"/>
                  <a:pt x="773" y="0"/>
                </a:cubicBezTo>
                <a:cubicBezTo>
                  <a:pt x="12702" y="0"/>
                  <a:pt x="22373" y="9670"/>
                  <a:pt x="22373" y="21600"/>
                </a:cubicBezTo>
                <a:cubicBezTo>
                  <a:pt x="22373" y="33529"/>
                  <a:pt x="12702" y="43200"/>
                  <a:pt x="773" y="43200"/>
                </a:cubicBezTo>
                <a:cubicBezTo>
                  <a:pt x="515" y="43200"/>
                  <a:pt x="257" y="43195"/>
                  <a:pt x="-1" y="43186"/>
                </a:cubicBezTo>
              </a:path>
              <a:path w="22373" h="43200" stroke="0" extrusionOk="0">
                <a:moveTo>
                  <a:pt x="15" y="13"/>
                </a:moveTo>
                <a:cubicBezTo>
                  <a:pt x="267" y="4"/>
                  <a:pt x="520" y="-1"/>
                  <a:pt x="773" y="0"/>
                </a:cubicBezTo>
                <a:cubicBezTo>
                  <a:pt x="12702" y="0"/>
                  <a:pt x="22373" y="9670"/>
                  <a:pt x="22373" y="21600"/>
                </a:cubicBezTo>
                <a:cubicBezTo>
                  <a:pt x="22373" y="33529"/>
                  <a:pt x="12702" y="43200"/>
                  <a:pt x="773" y="43200"/>
                </a:cubicBezTo>
                <a:cubicBezTo>
                  <a:pt x="515" y="43200"/>
                  <a:pt x="257" y="43195"/>
                  <a:pt x="-1" y="43186"/>
                </a:cubicBezTo>
                <a:lnTo>
                  <a:pt x="773" y="21600"/>
                </a:lnTo>
                <a:close/>
              </a:path>
            </a:pathLst>
          </a:custGeom>
          <a:noFill/>
          <a:ln w="190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0585" name="Oval 1033"/>
          <p:cNvSpPr>
            <a:spLocks noChangeArrowheads="1"/>
          </p:cNvSpPr>
          <p:nvPr/>
        </p:nvSpPr>
        <p:spPr bwMode="auto">
          <a:xfrm>
            <a:off x="3806825" y="2216150"/>
            <a:ext cx="166688" cy="3873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0586" name="Line 1034"/>
          <p:cNvSpPr>
            <a:spLocks noChangeShapeType="1"/>
          </p:cNvSpPr>
          <p:nvPr/>
        </p:nvSpPr>
        <p:spPr bwMode="auto">
          <a:xfrm>
            <a:off x="782638" y="2241550"/>
            <a:ext cx="606425" cy="185738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0587" name="Line 1035"/>
          <p:cNvSpPr>
            <a:spLocks noChangeShapeType="1"/>
          </p:cNvSpPr>
          <p:nvPr/>
        </p:nvSpPr>
        <p:spPr bwMode="auto">
          <a:xfrm flipV="1">
            <a:off x="746125" y="2435225"/>
            <a:ext cx="635000" cy="176213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0588" name="Text Box 1036"/>
          <p:cNvSpPr txBox="1">
            <a:spLocks noChangeArrowheads="1"/>
          </p:cNvSpPr>
          <p:nvPr/>
        </p:nvSpPr>
        <p:spPr bwMode="auto">
          <a:xfrm>
            <a:off x="1443038" y="2251075"/>
            <a:ext cx="1336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/>
              <a:t>jet:  </a:t>
            </a:r>
            <a:r>
              <a:rPr lang="en-GB" sz="1600" b="1" i="1"/>
              <a:t>p</a:t>
            </a:r>
            <a:r>
              <a:rPr lang="en-GB" sz="1600" b="1" baseline="-25000"/>
              <a:t>j</a:t>
            </a:r>
            <a:r>
              <a:rPr lang="en-GB" sz="1600" b="1"/>
              <a:t>, </a:t>
            </a:r>
            <a:r>
              <a:rPr lang="en-GB" sz="1600" b="1" i="1">
                <a:latin typeface="Symbol" pitchFamily="18" charset="2"/>
              </a:rPr>
              <a:t>r</a:t>
            </a:r>
            <a:r>
              <a:rPr lang="en-GB" sz="1600" b="1" baseline="-25000"/>
              <a:t>j</a:t>
            </a:r>
            <a:r>
              <a:rPr lang="en-GB" sz="1600" b="1"/>
              <a:t>, </a:t>
            </a:r>
            <a:r>
              <a:rPr lang="en-GB" sz="1600" b="1" i="1"/>
              <a:t>v</a:t>
            </a:r>
            <a:r>
              <a:rPr lang="en-GB" sz="1600" b="1" baseline="-25000"/>
              <a:t>j</a:t>
            </a:r>
          </a:p>
        </p:txBody>
      </p:sp>
      <p:sp>
        <p:nvSpPr>
          <p:cNvPr id="280589" name="Text Box 1037"/>
          <p:cNvSpPr txBox="1">
            <a:spLocks noChangeArrowheads="1"/>
          </p:cNvSpPr>
          <p:nvPr/>
        </p:nvSpPr>
        <p:spPr bwMode="auto">
          <a:xfrm>
            <a:off x="301625" y="1400175"/>
            <a:ext cx="2417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/>
              <a:t>cocoon:  </a:t>
            </a:r>
            <a:r>
              <a:rPr lang="en-GB" sz="1600" b="1" i="1"/>
              <a:t>p</a:t>
            </a:r>
            <a:r>
              <a:rPr lang="en-GB" sz="1600" b="1" baseline="-25000"/>
              <a:t>c</a:t>
            </a:r>
            <a:r>
              <a:rPr lang="en-GB" sz="1600" b="1"/>
              <a:t>, </a:t>
            </a:r>
            <a:r>
              <a:rPr lang="en-GB" sz="1600" b="1" i="1">
                <a:latin typeface="Symbol" pitchFamily="18" charset="2"/>
              </a:rPr>
              <a:t>r</a:t>
            </a:r>
            <a:r>
              <a:rPr lang="en-GB" sz="1600" b="1" baseline="-25000"/>
              <a:t>c</a:t>
            </a:r>
            <a:r>
              <a:rPr lang="en-GB" sz="1600" b="1"/>
              <a:t>, </a:t>
            </a:r>
            <a:r>
              <a:rPr lang="en-GB" sz="1600" b="1" i="1"/>
              <a:t>v</a:t>
            </a:r>
            <a:r>
              <a:rPr lang="en-GB" sz="1600" b="1" baseline="-25000"/>
              <a:t>c</a:t>
            </a:r>
          </a:p>
        </p:txBody>
      </p:sp>
      <p:sp>
        <p:nvSpPr>
          <p:cNvPr id="280590" name="Text Box 1038"/>
          <p:cNvSpPr txBox="1">
            <a:spLocks noChangeArrowheads="1"/>
          </p:cNvSpPr>
          <p:nvPr/>
        </p:nvSpPr>
        <p:spPr bwMode="auto">
          <a:xfrm>
            <a:off x="2324100" y="774700"/>
            <a:ext cx="2417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/>
              <a:t>swept-up gas</a:t>
            </a:r>
            <a:endParaRPr lang="en-GB" sz="1600" b="1" baseline="-25000"/>
          </a:p>
        </p:txBody>
      </p:sp>
      <p:sp>
        <p:nvSpPr>
          <p:cNvPr id="280591" name="Line 1039"/>
          <p:cNvSpPr>
            <a:spLocks noChangeShapeType="1"/>
          </p:cNvSpPr>
          <p:nvPr/>
        </p:nvSpPr>
        <p:spPr bwMode="auto">
          <a:xfrm rot="14330356" flipV="1">
            <a:off x="2735263" y="1003300"/>
            <a:ext cx="1587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0592" name="Line 1040"/>
          <p:cNvSpPr>
            <a:spLocks noChangeShapeType="1"/>
          </p:cNvSpPr>
          <p:nvPr/>
        </p:nvSpPr>
        <p:spPr bwMode="auto">
          <a:xfrm flipH="1">
            <a:off x="3913188" y="1433513"/>
            <a:ext cx="631825" cy="1001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0593" name="Text Box 1041"/>
          <p:cNvSpPr txBox="1">
            <a:spLocks noChangeArrowheads="1"/>
          </p:cNvSpPr>
          <p:nvPr/>
        </p:nvSpPr>
        <p:spPr bwMode="auto">
          <a:xfrm>
            <a:off x="3330575" y="1128713"/>
            <a:ext cx="2417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/>
              <a:t>hotspot:  </a:t>
            </a:r>
            <a:r>
              <a:rPr lang="en-GB" sz="1600" b="1" i="1"/>
              <a:t>p</a:t>
            </a:r>
            <a:r>
              <a:rPr lang="en-GB" sz="1600" b="1" baseline="-25000"/>
              <a:t>h</a:t>
            </a:r>
            <a:r>
              <a:rPr lang="en-GB" sz="1600" b="1"/>
              <a:t>, </a:t>
            </a:r>
            <a:r>
              <a:rPr lang="en-GB" sz="1600" b="1" i="1"/>
              <a:t>v</a:t>
            </a:r>
            <a:r>
              <a:rPr lang="en-GB" sz="1600" b="1" baseline="-25000"/>
              <a:t>h</a:t>
            </a:r>
          </a:p>
        </p:txBody>
      </p:sp>
      <p:sp>
        <p:nvSpPr>
          <p:cNvPr id="280594" name="Text Box 1042"/>
          <p:cNvSpPr txBox="1">
            <a:spLocks noChangeArrowheads="1"/>
          </p:cNvSpPr>
          <p:nvPr/>
        </p:nvSpPr>
        <p:spPr bwMode="auto">
          <a:xfrm>
            <a:off x="5340504" y="1092865"/>
            <a:ext cx="39538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 dirty="0">
                <a:solidFill>
                  <a:srgbClr val="FFFF00"/>
                </a:solidFill>
              </a:rPr>
              <a:t>atmosphere:  </a:t>
            </a:r>
            <a:r>
              <a:rPr lang="en-GB" sz="1600" b="1" dirty="0" smtClean="0">
                <a:solidFill>
                  <a:srgbClr val="FFFF00"/>
                </a:solidFill>
              </a:rPr>
              <a:t>  </a:t>
            </a:r>
            <a:r>
              <a:rPr lang="en-GB" sz="1600" b="1" i="1" dirty="0" err="1" smtClean="0">
                <a:solidFill>
                  <a:srgbClr val="FFFF00"/>
                </a:solidFill>
              </a:rPr>
              <a:t>T</a:t>
            </a:r>
            <a:r>
              <a:rPr lang="en-GB" sz="1600" b="1" baseline="-25000" dirty="0" err="1" smtClean="0">
                <a:solidFill>
                  <a:srgbClr val="FFFF00"/>
                </a:solidFill>
              </a:rPr>
              <a:t>x</a:t>
            </a:r>
            <a:r>
              <a:rPr lang="en-GB" sz="1600" b="1" dirty="0">
                <a:solidFill>
                  <a:srgbClr val="FFFF00"/>
                </a:solidFill>
              </a:rPr>
              <a:t>,   </a:t>
            </a:r>
            <a:r>
              <a:rPr lang="en-GB" sz="1600" b="1" i="1" dirty="0" err="1">
                <a:solidFill>
                  <a:srgbClr val="FFFF00"/>
                </a:solidFill>
                <a:latin typeface="Symbol" pitchFamily="18" charset="2"/>
              </a:rPr>
              <a:t>r</a:t>
            </a:r>
            <a:r>
              <a:rPr lang="en-GB" sz="1600" b="1" baseline="-25000" dirty="0" err="1">
                <a:solidFill>
                  <a:srgbClr val="FFFF00"/>
                </a:solidFill>
              </a:rPr>
              <a:t>x</a:t>
            </a:r>
            <a:r>
              <a:rPr lang="en-GB" sz="1600" b="1" i="1" dirty="0">
                <a:solidFill>
                  <a:srgbClr val="FFFF00"/>
                </a:solidFill>
              </a:rPr>
              <a:t>=</a:t>
            </a:r>
            <a:r>
              <a:rPr lang="en-GB" sz="1600" b="1" i="1" dirty="0">
                <a:solidFill>
                  <a:srgbClr val="FFFF00"/>
                </a:solidFill>
                <a:latin typeface="Symbol" pitchFamily="18" charset="2"/>
              </a:rPr>
              <a:t>r</a:t>
            </a:r>
            <a:r>
              <a:rPr lang="en-GB" sz="1600" b="1" baseline="-25000" dirty="0">
                <a:solidFill>
                  <a:srgbClr val="FFFF00"/>
                </a:solidFill>
              </a:rPr>
              <a:t>0</a:t>
            </a:r>
            <a:r>
              <a:rPr lang="en-GB" sz="1600" b="1" i="1" dirty="0">
                <a:solidFill>
                  <a:srgbClr val="FFFF00"/>
                </a:solidFill>
              </a:rPr>
              <a:t>(r/a</a:t>
            </a:r>
            <a:r>
              <a:rPr lang="en-GB" sz="1600" b="1" baseline="-25000" dirty="0">
                <a:solidFill>
                  <a:srgbClr val="FFFF00"/>
                </a:solidFill>
              </a:rPr>
              <a:t>0</a:t>
            </a:r>
            <a:r>
              <a:rPr lang="en-GB" sz="1600" b="1" i="1" dirty="0">
                <a:solidFill>
                  <a:srgbClr val="FFFF00"/>
                </a:solidFill>
              </a:rPr>
              <a:t>)</a:t>
            </a:r>
            <a:r>
              <a:rPr lang="en-GB" sz="1600" b="1" baseline="30000" dirty="0">
                <a:solidFill>
                  <a:srgbClr val="FFFF00"/>
                </a:solidFill>
                <a:latin typeface="Symbol" pitchFamily="18" charset="2"/>
              </a:rPr>
              <a:t>-b</a:t>
            </a:r>
          </a:p>
        </p:txBody>
      </p:sp>
      <p:sp>
        <p:nvSpPr>
          <p:cNvPr id="280595" name="Text Box 1043"/>
          <p:cNvSpPr txBox="1">
            <a:spLocks noChangeArrowheads="1"/>
          </p:cNvSpPr>
          <p:nvPr/>
        </p:nvSpPr>
        <p:spPr bwMode="auto">
          <a:xfrm>
            <a:off x="388938" y="4052888"/>
            <a:ext cx="4738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3675" indent="-193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sz="1800" b="1"/>
              <a:t>Problem characterised by</a:t>
            </a:r>
          </a:p>
        </p:txBody>
      </p:sp>
      <p:sp>
        <p:nvSpPr>
          <p:cNvPr id="280596" name="Line 1044"/>
          <p:cNvSpPr>
            <a:spLocks noChangeShapeType="1"/>
          </p:cNvSpPr>
          <p:nvPr/>
        </p:nvSpPr>
        <p:spPr bwMode="auto">
          <a:xfrm>
            <a:off x="269875" y="1963738"/>
            <a:ext cx="3709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0597" name="Text Box 1045"/>
          <p:cNvSpPr txBox="1">
            <a:spLocks noChangeArrowheads="1"/>
          </p:cNvSpPr>
          <p:nvPr/>
        </p:nvSpPr>
        <p:spPr bwMode="auto">
          <a:xfrm>
            <a:off x="1189038" y="1620838"/>
            <a:ext cx="2417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i="1" dirty="0" smtClean="0"/>
              <a:t>D</a:t>
            </a:r>
            <a:endParaRPr lang="en-GB" sz="1600" b="1" baseline="-25000" dirty="0"/>
          </a:p>
        </p:txBody>
      </p:sp>
      <p:sp>
        <p:nvSpPr>
          <p:cNvPr id="280598" name="Text Box 1046"/>
          <p:cNvSpPr txBox="1">
            <a:spLocks noChangeArrowheads="1"/>
          </p:cNvSpPr>
          <p:nvPr/>
        </p:nvSpPr>
        <p:spPr bwMode="auto">
          <a:xfrm>
            <a:off x="0" y="2949575"/>
            <a:ext cx="1793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i="1" dirty="0">
                <a:latin typeface="Symbol" pitchFamily="18" charset="2"/>
              </a:rPr>
              <a:t>W</a:t>
            </a:r>
            <a:r>
              <a:rPr lang="en-GB" sz="1600" b="1" i="1" dirty="0"/>
              <a:t> </a:t>
            </a:r>
            <a:r>
              <a:rPr lang="en-GB" sz="1600" b="1" i="1" dirty="0" smtClean="0"/>
              <a:t> </a:t>
            </a:r>
            <a:r>
              <a:rPr lang="en-GB" sz="1600" b="1" dirty="0" smtClean="0"/>
              <a:t>half-angle</a:t>
            </a:r>
            <a:r>
              <a:rPr lang="en-GB" sz="1600" b="1" i="1" dirty="0" smtClean="0"/>
              <a:t> </a:t>
            </a:r>
            <a:r>
              <a:rPr lang="en-GB" sz="1600" b="1" i="1" dirty="0">
                <a:latin typeface="Symbol" pitchFamily="18" charset="2"/>
              </a:rPr>
              <a:t>q</a:t>
            </a:r>
            <a:endParaRPr lang="en-GB" sz="1600" b="1" baseline="-25000" dirty="0">
              <a:latin typeface="Symbol" pitchFamily="18" charset="2"/>
            </a:endParaRPr>
          </a:p>
        </p:txBody>
      </p:sp>
      <p:sp>
        <p:nvSpPr>
          <p:cNvPr id="280599" name="Line 1047"/>
          <p:cNvSpPr>
            <a:spLocks noChangeShapeType="1"/>
          </p:cNvSpPr>
          <p:nvPr/>
        </p:nvSpPr>
        <p:spPr bwMode="auto">
          <a:xfrm rot="1434815" flipH="1" flipV="1">
            <a:off x="563563" y="2519363"/>
            <a:ext cx="412750" cy="407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80600" name="Object 1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962008"/>
              </p:ext>
            </p:extLst>
          </p:nvPr>
        </p:nvGraphicFramePr>
        <p:xfrm>
          <a:off x="566738" y="4446588"/>
          <a:ext cx="1571625" cy="187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41" name="Equation" r:id="rId5" imgW="939600" imgH="1117440" progId="Equation.3">
                  <p:embed/>
                </p:oleObj>
              </mc:Choice>
              <mc:Fallback>
                <p:oleObj name="Equation" r:id="rId5" imgW="9396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4446588"/>
                        <a:ext cx="1571625" cy="187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601" name="Text Box 1049"/>
          <p:cNvSpPr txBox="1">
            <a:spLocks noChangeArrowheads="1"/>
          </p:cNvSpPr>
          <p:nvPr/>
        </p:nvSpPr>
        <p:spPr bwMode="auto">
          <a:xfrm>
            <a:off x="3542063" y="3442855"/>
            <a:ext cx="4738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3675" indent="-193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sz="1800" b="1" dirty="0"/>
              <a:t>Two length scales</a:t>
            </a:r>
          </a:p>
        </p:txBody>
      </p:sp>
      <p:graphicFrame>
        <p:nvGraphicFramePr>
          <p:cNvPr id="280602" name="Object 10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585594"/>
              </p:ext>
            </p:extLst>
          </p:nvPr>
        </p:nvGraphicFramePr>
        <p:xfrm>
          <a:off x="4164013" y="3640287"/>
          <a:ext cx="4554537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42" name="Equation" r:id="rId7" imgW="2984400" imgH="1498320" progId="Equation.3">
                  <p:embed/>
                </p:oleObj>
              </mc:Choice>
              <mc:Fallback>
                <p:oleObj name="Equation" r:id="rId7" imgW="2984400" imgH="1498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3640287"/>
                        <a:ext cx="4554537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603" name="Text Box 1051"/>
          <p:cNvSpPr txBox="1">
            <a:spLocks noChangeArrowheads="1"/>
          </p:cNvSpPr>
          <p:nvPr/>
        </p:nvSpPr>
        <p:spPr bwMode="auto">
          <a:xfrm>
            <a:off x="3484561" y="5806411"/>
            <a:ext cx="5468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3675" indent="-193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sz="1800" b="1" dirty="0"/>
              <a:t>Assume throughout that </a:t>
            </a:r>
            <a:r>
              <a:rPr lang="en-GB" sz="1800" i="1" dirty="0" err="1"/>
              <a:t>c</a:t>
            </a:r>
            <a:r>
              <a:rPr lang="en-GB" sz="1800" i="1" baseline="-25000" dirty="0" err="1"/>
              <a:t>s</a:t>
            </a:r>
            <a:r>
              <a:rPr lang="en-GB" sz="1800" b="1" dirty="0"/>
              <a:t> in cocoon is sufficiently large that </a:t>
            </a:r>
            <a:r>
              <a:rPr lang="en-GB" sz="1800" i="1" dirty="0"/>
              <a:t>p</a:t>
            </a:r>
            <a:r>
              <a:rPr lang="en-GB" sz="1800" baseline="-25000" dirty="0"/>
              <a:t>c</a:t>
            </a:r>
            <a:r>
              <a:rPr lang="en-GB" sz="1800" dirty="0"/>
              <a:t>(</a:t>
            </a:r>
            <a:r>
              <a:rPr lang="en-GB" sz="1800" i="1" dirty="0"/>
              <a:t>t</a:t>
            </a:r>
            <a:r>
              <a:rPr lang="en-GB" sz="1800" dirty="0"/>
              <a:t>)</a:t>
            </a:r>
            <a:r>
              <a:rPr lang="en-GB" sz="1800" b="1" dirty="0"/>
              <a:t> is constant within the cocoon</a:t>
            </a:r>
            <a:endParaRPr lang="en-GB" sz="1800" b="1" i="1" dirty="0">
              <a:solidFill>
                <a:srgbClr val="CC330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921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Freeform 4"/>
          <p:cNvSpPr>
            <a:spLocks/>
          </p:cNvSpPr>
          <p:nvPr/>
        </p:nvSpPr>
        <p:spPr bwMode="auto">
          <a:xfrm>
            <a:off x="273050" y="2241550"/>
            <a:ext cx="3508375" cy="168275"/>
          </a:xfrm>
          <a:custGeom>
            <a:avLst/>
            <a:gdLst>
              <a:gd name="T0" fmla="*/ 0 w 2210"/>
              <a:gd name="T1" fmla="*/ 106 h 106"/>
              <a:gd name="T2" fmla="*/ 315 w 2210"/>
              <a:gd name="T3" fmla="*/ 0 h 106"/>
              <a:gd name="T4" fmla="*/ 2210 w 2210"/>
              <a:gd name="T5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0" h="106">
                <a:moveTo>
                  <a:pt x="0" y="106"/>
                </a:moveTo>
                <a:lnTo>
                  <a:pt x="315" y="0"/>
                </a:lnTo>
                <a:lnTo>
                  <a:pt x="221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2629" name="Freeform 5"/>
          <p:cNvSpPr>
            <a:spLocks/>
          </p:cNvSpPr>
          <p:nvPr/>
        </p:nvSpPr>
        <p:spPr bwMode="auto">
          <a:xfrm flipV="1">
            <a:off x="263525" y="2449513"/>
            <a:ext cx="3508375" cy="168275"/>
          </a:xfrm>
          <a:custGeom>
            <a:avLst/>
            <a:gdLst>
              <a:gd name="T0" fmla="*/ 0 w 2210"/>
              <a:gd name="T1" fmla="*/ 106 h 106"/>
              <a:gd name="T2" fmla="*/ 315 w 2210"/>
              <a:gd name="T3" fmla="*/ 0 h 106"/>
              <a:gd name="T4" fmla="*/ 2210 w 2210"/>
              <a:gd name="T5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0" h="106">
                <a:moveTo>
                  <a:pt x="0" y="106"/>
                </a:moveTo>
                <a:lnTo>
                  <a:pt x="315" y="0"/>
                </a:lnTo>
                <a:lnTo>
                  <a:pt x="221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2630" name="Line 6"/>
          <p:cNvSpPr>
            <a:spLocks noChangeShapeType="1"/>
          </p:cNvSpPr>
          <p:nvPr/>
        </p:nvSpPr>
        <p:spPr bwMode="auto">
          <a:xfrm>
            <a:off x="3762375" y="2286000"/>
            <a:ext cx="0" cy="280988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2631" name="Arc 7"/>
          <p:cNvSpPr>
            <a:spLocks/>
          </p:cNvSpPr>
          <p:nvPr/>
        </p:nvSpPr>
        <p:spPr bwMode="auto">
          <a:xfrm>
            <a:off x="533400" y="1319213"/>
            <a:ext cx="3541713" cy="2233612"/>
          </a:xfrm>
          <a:custGeom>
            <a:avLst/>
            <a:gdLst>
              <a:gd name="G0" fmla="+- 202 0 0"/>
              <a:gd name="G1" fmla="+- 21600 0 0"/>
              <a:gd name="G2" fmla="+- 21600 0 0"/>
              <a:gd name="T0" fmla="*/ 202 w 21802"/>
              <a:gd name="T1" fmla="*/ 0 h 43200"/>
              <a:gd name="T2" fmla="*/ 0 w 21802"/>
              <a:gd name="T3" fmla="*/ 43199 h 43200"/>
              <a:gd name="T4" fmla="*/ 202 w 2180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02" h="43200" fill="none" extrusionOk="0">
                <a:moveTo>
                  <a:pt x="201" y="0"/>
                </a:moveTo>
                <a:cubicBezTo>
                  <a:pt x="12131" y="0"/>
                  <a:pt x="21802" y="9670"/>
                  <a:pt x="21802" y="21600"/>
                </a:cubicBezTo>
                <a:cubicBezTo>
                  <a:pt x="21802" y="33529"/>
                  <a:pt x="12131" y="43200"/>
                  <a:pt x="202" y="43200"/>
                </a:cubicBezTo>
                <a:cubicBezTo>
                  <a:pt x="134" y="43200"/>
                  <a:pt x="67" y="43199"/>
                  <a:pt x="-1" y="43199"/>
                </a:cubicBezTo>
              </a:path>
              <a:path w="21802" h="43200" stroke="0" extrusionOk="0">
                <a:moveTo>
                  <a:pt x="201" y="0"/>
                </a:moveTo>
                <a:cubicBezTo>
                  <a:pt x="12131" y="0"/>
                  <a:pt x="21802" y="9670"/>
                  <a:pt x="21802" y="21600"/>
                </a:cubicBezTo>
                <a:cubicBezTo>
                  <a:pt x="21802" y="33529"/>
                  <a:pt x="12131" y="43200"/>
                  <a:pt x="202" y="43200"/>
                </a:cubicBezTo>
                <a:cubicBezTo>
                  <a:pt x="134" y="43200"/>
                  <a:pt x="67" y="43199"/>
                  <a:pt x="-1" y="43199"/>
                </a:cubicBezTo>
                <a:lnTo>
                  <a:pt x="202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2632" name="Arc 8"/>
          <p:cNvSpPr>
            <a:spLocks/>
          </p:cNvSpPr>
          <p:nvPr/>
        </p:nvSpPr>
        <p:spPr bwMode="auto">
          <a:xfrm>
            <a:off x="568325" y="1004888"/>
            <a:ext cx="3635375" cy="2867025"/>
          </a:xfrm>
          <a:custGeom>
            <a:avLst/>
            <a:gdLst>
              <a:gd name="G0" fmla="+- 773 0 0"/>
              <a:gd name="G1" fmla="+- 21600 0 0"/>
              <a:gd name="G2" fmla="+- 21600 0 0"/>
              <a:gd name="T0" fmla="*/ 15 w 22373"/>
              <a:gd name="T1" fmla="*/ 13 h 43200"/>
              <a:gd name="T2" fmla="*/ 0 w 22373"/>
              <a:gd name="T3" fmla="*/ 43186 h 43200"/>
              <a:gd name="T4" fmla="*/ 773 w 2237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73" h="43200" fill="none" extrusionOk="0">
                <a:moveTo>
                  <a:pt x="15" y="13"/>
                </a:moveTo>
                <a:cubicBezTo>
                  <a:pt x="267" y="4"/>
                  <a:pt x="520" y="-1"/>
                  <a:pt x="773" y="0"/>
                </a:cubicBezTo>
                <a:cubicBezTo>
                  <a:pt x="12702" y="0"/>
                  <a:pt x="22373" y="9670"/>
                  <a:pt x="22373" y="21600"/>
                </a:cubicBezTo>
                <a:cubicBezTo>
                  <a:pt x="22373" y="33529"/>
                  <a:pt x="12702" y="43200"/>
                  <a:pt x="773" y="43200"/>
                </a:cubicBezTo>
                <a:cubicBezTo>
                  <a:pt x="515" y="43200"/>
                  <a:pt x="257" y="43195"/>
                  <a:pt x="-1" y="43186"/>
                </a:cubicBezTo>
              </a:path>
              <a:path w="22373" h="43200" stroke="0" extrusionOk="0">
                <a:moveTo>
                  <a:pt x="15" y="13"/>
                </a:moveTo>
                <a:cubicBezTo>
                  <a:pt x="267" y="4"/>
                  <a:pt x="520" y="-1"/>
                  <a:pt x="773" y="0"/>
                </a:cubicBezTo>
                <a:cubicBezTo>
                  <a:pt x="12702" y="0"/>
                  <a:pt x="22373" y="9670"/>
                  <a:pt x="22373" y="21600"/>
                </a:cubicBezTo>
                <a:cubicBezTo>
                  <a:pt x="22373" y="33529"/>
                  <a:pt x="12702" y="43200"/>
                  <a:pt x="773" y="43200"/>
                </a:cubicBezTo>
                <a:cubicBezTo>
                  <a:pt x="515" y="43200"/>
                  <a:pt x="257" y="43195"/>
                  <a:pt x="-1" y="43186"/>
                </a:cubicBezTo>
                <a:lnTo>
                  <a:pt x="773" y="21600"/>
                </a:lnTo>
                <a:close/>
              </a:path>
            </a:pathLst>
          </a:custGeom>
          <a:noFill/>
          <a:ln w="190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2633" name="Oval 9"/>
          <p:cNvSpPr>
            <a:spLocks noChangeArrowheads="1"/>
          </p:cNvSpPr>
          <p:nvPr/>
        </p:nvSpPr>
        <p:spPr bwMode="auto">
          <a:xfrm>
            <a:off x="3806825" y="2216150"/>
            <a:ext cx="166688" cy="3873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2634" name="Line 10"/>
          <p:cNvSpPr>
            <a:spLocks noChangeShapeType="1"/>
          </p:cNvSpPr>
          <p:nvPr/>
        </p:nvSpPr>
        <p:spPr bwMode="auto">
          <a:xfrm>
            <a:off x="782638" y="2241550"/>
            <a:ext cx="606425" cy="185738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2635" name="Line 11"/>
          <p:cNvSpPr>
            <a:spLocks noChangeShapeType="1"/>
          </p:cNvSpPr>
          <p:nvPr/>
        </p:nvSpPr>
        <p:spPr bwMode="auto">
          <a:xfrm flipV="1">
            <a:off x="746125" y="2435225"/>
            <a:ext cx="635000" cy="176213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2636" name="Text Box 12"/>
          <p:cNvSpPr txBox="1">
            <a:spLocks noChangeArrowheads="1"/>
          </p:cNvSpPr>
          <p:nvPr/>
        </p:nvSpPr>
        <p:spPr bwMode="auto">
          <a:xfrm>
            <a:off x="1443038" y="2251075"/>
            <a:ext cx="1336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/>
              <a:t>jet:  </a:t>
            </a:r>
            <a:r>
              <a:rPr lang="en-GB" sz="1600" b="1" i="1"/>
              <a:t>p</a:t>
            </a:r>
            <a:r>
              <a:rPr lang="en-GB" sz="1600" b="1" baseline="-25000"/>
              <a:t>j</a:t>
            </a:r>
            <a:r>
              <a:rPr lang="en-GB" sz="1600" b="1"/>
              <a:t>, </a:t>
            </a:r>
            <a:r>
              <a:rPr lang="en-GB" sz="1600" b="1" i="1">
                <a:latin typeface="Symbol" pitchFamily="18" charset="2"/>
              </a:rPr>
              <a:t>r</a:t>
            </a:r>
            <a:r>
              <a:rPr lang="en-GB" sz="1600" b="1" baseline="-25000"/>
              <a:t>j</a:t>
            </a:r>
            <a:r>
              <a:rPr lang="en-GB" sz="1600" b="1"/>
              <a:t>, </a:t>
            </a:r>
            <a:r>
              <a:rPr lang="en-GB" sz="1600" b="1" i="1"/>
              <a:t>v</a:t>
            </a:r>
            <a:r>
              <a:rPr lang="en-GB" sz="1600" b="1" baseline="-25000"/>
              <a:t>j</a:t>
            </a:r>
          </a:p>
        </p:txBody>
      </p:sp>
      <p:sp>
        <p:nvSpPr>
          <p:cNvPr id="282637" name="Text Box 13"/>
          <p:cNvSpPr txBox="1">
            <a:spLocks noChangeArrowheads="1"/>
          </p:cNvSpPr>
          <p:nvPr/>
        </p:nvSpPr>
        <p:spPr bwMode="auto">
          <a:xfrm>
            <a:off x="301625" y="1400175"/>
            <a:ext cx="2417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/>
              <a:t>cocoon:  </a:t>
            </a:r>
            <a:r>
              <a:rPr lang="en-GB" sz="1600" b="1" i="1"/>
              <a:t>p</a:t>
            </a:r>
            <a:r>
              <a:rPr lang="en-GB" sz="1600" b="1" baseline="-25000"/>
              <a:t>c</a:t>
            </a:r>
            <a:r>
              <a:rPr lang="en-GB" sz="1600" b="1"/>
              <a:t>, </a:t>
            </a:r>
            <a:r>
              <a:rPr lang="en-GB" sz="1600" b="1" i="1">
                <a:latin typeface="Symbol" pitchFamily="18" charset="2"/>
              </a:rPr>
              <a:t>r</a:t>
            </a:r>
            <a:r>
              <a:rPr lang="en-GB" sz="1600" b="1" baseline="-25000"/>
              <a:t>c</a:t>
            </a:r>
            <a:r>
              <a:rPr lang="en-GB" sz="1600" b="1"/>
              <a:t>, </a:t>
            </a:r>
            <a:r>
              <a:rPr lang="en-GB" sz="1600" b="1" i="1"/>
              <a:t>v</a:t>
            </a:r>
            <a:r>
              <a:rPr lang="en-GB" sz="1600" b="1" baseline="-25000"/>
              <a:t>c</a:t>
            </a:r>
          </a:p>
        </p:txBody>
      </p:sp>
      <p:sp>
        <p:nvSpPr>
          <p:cNvPr id="282638" name="Text Box 14"/>
          <p:cNvSpPr txBox="1">
            <a:spLocks noChangeArrowheads="1"/>
          </p:cNvSpPr>
          <p:nvPr/>
        </p:nvSpPr>
        <p:spPr bwMode="auto">
          <a:xfrm>
            <a:off x="2324100" y="774700"/>
            <a:ext cx="2417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/>
              <a:t>swept-up gas</a:t>
            </a:r>
            <a:endParaRPr lang="en-GB" sz="1600" b="1" baseline="-25000"/>
          </a:p>
        </p:txBody>
      </p:sp>
      <p:sp>
        <p:nvSpPr>
          <p:cNvPr id="282639" name="Line 15"/>
          <p:cNvSpPr>
            <a:spLocks noChangeShapeType="1"/>
          </p:cNvSpPr>
          <p:nvPr/>
        </p:nvSpPr>
        <p:spPr bwMode="auto">
          <a:xfrm rot="14330356" flipV="1">
            <a:off x="2735263" y="1003300"/>
            <a:ext cx="1587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2640" name="Line 16"/>
          <p:cNvSpPr>
            <a:spLocks noChangeShapeType="1"/>
          </p:cNvSpPr>
          <p:nvPr/>
        </p:nvSpPr>
        <p:spPr bwMode="auto">
          <a:xfrm flipH="1">
            <a:off x="3913188" y="1433513"/>
            <a:ext cx="631825" cy="1001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2641" name="Text Box 17"/>
          <p:cNvSpPr txBox="1">
            <a:spLocks noChangeArrowheads="1"/>
          </p:cNvSpPr>
          <p:nvPr/>
        </p:nvSpPr>
        <p:spPr bwMode="auto">
          <a:xfrm>
            <a:off x="3330575" y="1128713"/>
            <a:ext cx="2417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/>
              <a:t>hotspot:  </a:t>
            </a:r>
            <a:r>
              <a:rPr lang="en-GB" sz="1600" b="1" i="1"/>
              <a:t>p</a:t>
            </a:r>
            <a:r>
              <a:rPr lang="en-GB" sz="1600" b="1" baseline="-25000"/>
              <a:t>h</a:t>
            </a:r>
            <a:r>
              <a:rPr lang="en-GB" sz="1600" b="1"/>
              <a:t>, </a:t>
            </a:r>
            <a:r>
              <a:rPr lang="en-GB" sz="1600" b="1" i="1"/>
              <a:t>v</a:t>
            </a:r>
            <a:r>
              <a:rPr lang="en-GB" sz="1600" b="1" baseline="-25000"/>
              <a:t>h</a:t>
            </a:r>
          </a:p>
        </p:txBody>
      </p:sp>
      <p:sp>
        <p:nvSpPr>
          <p:cNvPr id="282644" name="Line 20"/>
          <p:cNvSpPr>
            <a:spLocks noChangeShapeType="1"/>
          </p:cNvSpPr>
          <p:nvPr/>
        </p:nvSpPr>
        <p:spPr bwMode="auto">
          <a:xfrm>
            <a:off x="269875" y="1963738"/>
            <a:ext cx="3709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2645" name="Text Box 21"/>
          <p:cNvSpPr txBox="1">
            <a:spLocks noChangeArrowheads="1"/>
          </p:cNvSpPr>
          <p:nvPr/>
        </p:nvSpPr>
        <p:spPr bwMode="auto">
          <a:xfrm>
            <a:off x="1189038" y="1620838"/>
            <a:ext cx="2417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i="1" dirty="0" smtClean="0"/>
              <a:t>D</a:t>
            </a:r>
            <a:endParaRPr lang="en-GB" sz="1600" b="1" baseline="-25000" dirty="0"/>
          </a:p>
        </p:txBody>
      </p:sp>
      <p:sp>
        <p:nvSpPr>
          <p:cNvPr id="282646" name="Text Box 22"/>
          <p:cNvSpPr txBox="1">
            <a:spLocks noChangeArrowheads="1"/>
          </p:cNvSpPr>
          <p:nvPr/>
        </p:nvSpPr>
        <p:spPr bwMode="auto">
          <a:xfrm>
            <a:off x="0" y="2949575"/>
            <a:ext cx="1793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i="1" dirty="0">
                <a:latin typeface="Symbol" pitchFamily="18" charset="2"/>
              </a:rPr>
              <a:t>W</a:t>
            </a:r>
            <a:r>
              <a:rPr lang="en-GB" sz="1600" b="1" i="1" dirty="0"/>
              <a:t> </a:t>
            </a:r>
            <a:r>
              <a:rPr lang="en-GB" sz="1600" b="1" i="1" dirty="0" smtClean="0"/>
              <a:t> </a:t>
            </a:r>
            <a:r>
              <a:rPr lang="en-GB" sz="1600" b="1" dirty="0" smtClean="0"/>
              <a:t>half-angle</a:t>
            </a:r>
            <a:r>
              <a:rPr lang="en-GB" sz="1600" b="1" i="1" dirty="0" smtClean="0"/>
              <a:t> </a:t>
            </a:r>
            <a:r>
              <a:rPr lang="en-GB" sz="1600" b="1" i="1" dirty="0">
                <a:latin typeface="Symbol" pitchFamily="18" charset="2"/>
              </a:rPr>
              <a:t>q</a:t>
            </a:r>
            <a:endParaRPr lang="en-GB" sz="1600" b="1" baseline="-25000" dirty="0">
              <a:latin typeface="Symbol" pitchFamily="18" charset="2"/>
            </a:endParaRPr>
          </a:p>
        </p:txBody>
      </p:sp>
      <p:sp>
        <p:nvSpPr>
          <p:cNvPr id="282647" name="Line 23"/>
          <p:cNvSpPr>
            <a:spLocks noChangeShapeType="1"/>
          </p:cNvSpPr>
          <p:nvPr/>
        </p:nvSpPr>
        <p:spPr bwMode="auto">
          <a:xfrm rot="1434815" flipH="1" flipV="1">
            <a:off x="563563" y="2519363"/>
            <a:ext cx="412750" cy="407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2648" name="Text Box 24"/>
          <p:cNvSpPr txBox="1">
            <a:spLocks noChangeArrowheads="1"/>
          </p:cNvSpPr>
          <p:nvPr/>
        </p:nvSpPr>
        <p:spPr bwMode="auto">
          <a:xfrm>
            <a:off x="341313" y="3959225"/>
            <a:ext cx="4597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3675" indent="-193675" defTabSz="5730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5730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5730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5730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5730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5730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5730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5730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5730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sz="1600" b="1" dirty="0" smtClean="0"/>
              <a:t>At some point cocoon pressure equals sideways ram-pressure of the jet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600" b="1" dirty="0" smtClean="0">
                <a:solidFill>
                  <a:srgbClr val="CC3300"/>
                </a:solidFill>
                <a:sym typeface="Symbol" pitchFamily="18" charset="2"/>
              </a:rPr>
              <a:t> </a:t>
            </a:r>
            <a:r>
              <a:rPr lang="en-GB" sz="1600" b="1" dirty="0">
                <a:solidFill>
                  <a:srgbClr val="CC3300"/>
                </a:solidFill>
                <a:sym typeface="Symbol" pitchFamily="18" charset="2"/>
              </a:rPr>
              <a:t>	jet comes into pressure balance </a:t>
            </a:r>
            <a:br>
              <a:rPr lang="en-GB" sz="1600" b="1" dirty="0">
                <a:solidFill>
                  <a:srgbClr val="CC3300"/>
                </a:solidFill>
                <a:sym typeface="Symbol" pitchFamily="18" charset="2"/>
              </a:rPr>
            </a:br>
            <a:r>
              <a:rPr lang="en-GB" sz="1600" b="1" dirty="0">
                <a:solidFill>
                  <a:srgbClr val="CC3300"/>
                </a:solidFill>
                <a:sym typeface="Symbol" pitchFamily="18" charset="2"/>
              </a:rPr>
              <a:t>	with the cocoon via an oblique shock</a:t>
            </a:r>
            <a:r>
              <a:rPr lang="en-GB" sz="1600" b="1" dirty="0">
                <a:solidFill>
                  <a:srgbClr val="CC3300"/>
                </a:solidFill>
              </a:rPr>
              <a:t> </a:t>
            </a:r>
            <a:br>
              <a:rPr lang="en-GB" sz="1600" b="1" dirty="0">
                <a:solidFill>
                  <a:srgbClr val="CC3300"/>
                </a:solidFill>
              </a:rPr>
            </a:br>
            <a:r>
              <a:rPr lang="en-GB" sz="1600" b="1" dirty="0">
                <a:solidFill>
                  <a:srgbClr val="CC3300"/>
                </a:solidFill>
                <a:sym typeface="Symbol" pitchFamily="18" charset="2"/>
              </a:rPr>
              <a:t> 	critical feedback process</a:t>
            </a:r>
          </a:p>
        </p:txBody>
      </p:sp>
      <p:graphicFrame>
        <p:nvGraphicFramePr>
          <p:cNvPr id="28264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467123"/>
              </p:ext>
            </p:extLst>
          </p:nvPr>
        </p:nvGraphicFramePr>
        <p:xfrm>
          <a:off x="646113" y="5385098"/>
          <a:ext cx="1600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35" name="Equation" r:id="rId4" imgW="1600200" imgH="355320" progId="Equation.3">
                  <p:embed/>
                </p:oleObj>
              </mc:Choice>
              <mc:Fallback>
                <p:oleObj name="Equation" r:id="rId4" imgW="16002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5385098"/>
                        <a:ext cx="1600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2658" name="Group 34"/>
          <p:cNvGrpSpPr>
            <a:grpSpLocks/>
          </p:cNvGrpSpPr>
          <p:nvPr/>
        </p:nvGrpSpPr>
        <p:grpSpPr bwMode="auto">
          <a:xfrm>
            <a:off x="4273551" y="3036888"/>
            <a:ext cx="4624389" cy="1422400"/>
            <a:chOff x="2673" y="3209"/>
            <a:chExt cx="2913" cy="896"/>
          </a:xfrm>
        </p:grpSpPr>
        <p:sp>
          <p:nvSpPr>
            <p:cNvPr id="282643" name="Text Box 19"/>
            <p:cNvSpPr txBox="1">
              <a:spLocks noChangeArrowheads="1"/>
            </p:cNvSpPr>
            <p:nvPr/>
          </p:nvSpPr>
          <p:spPr bwMode="auto">
            <a:xfrm>
              <a:off x="2673" y="3209"/>
              <a:ext cx="24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93675" indent="-19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GB" sz="1600" b="1" dirty="0"/>
                <a:t>At the hotspot</a:t>
              </a:r>
            </a:p>
          </p:txBody>
        </p:sp>
        <p:graphicFrame>
          <p:nvGraphicFramePr>
            <p:cNvPr id="282650" name="Object 26"/>
            <p:cNvGraphicFramePr>
              <a:graphicFrameLocks noChangeAspect="1"/>
            </p:cNvGraphicFramePr>
            <p:nvPr/>
          </p:nvGraphicFramePr>
          <p:xfrm>
            <a:off x="3434" y="3359"/>
            <a:ext cx="896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36" name="Equation" r:id="rId6" imgW="1422360" imgH="355320" progId="Equation.3">
                    <p:embed/>
                  </p:oleObj>
                </mc:Choice>
                <mc:Fallback>
                  <p:oleObj name="Equation" r:id="rId6" imgW="142236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4" y="3359"/>
                          <a:ext cx="896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2651" name="Text Box 27"/>
            <p:cNvSpPr txBox="1">
              <a:spLocks noChangeArrowheads="1"/>
            </p:cNvSpPr>
            <p:nvPr/>
          </p:nvSpPr>
          <p:spPr bwMode="auto">
            <a:xfrm>
              <a:off x="2683" y="3779"/>
              <a:ext cx="152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>
                  <a:solidFill>
                    <a:srgbClr val="008000"/>
                  </a:solidFill>
                </a:rPr>
                <a:t>Drives forward </a:t>
              </a:r>
              <a:br>
                <a:rPr lang="en-GB" sz="1400" b="1">
                  <a:solidFill>
                    <a:srgbClr val="008000"/>
                  </a:solidFill>
                </a:rPr>
              </a:br>
              <a:r>
                <a:rPr lang="en-GB" sz="1400" b="1">
                  <a:solidFill>
                    <a:srgbClr val="008000"/>
                  </a:solidFill>
                </a:rPr>
                <a:t>expansion</a:t>
              </a:r>
              <a:endParaRPr lang="en-GB" sz="1400" b="1" baseline="-25000">
                <a:solidFill>
                  <a:srgbClr val="008000"/>
                </a:solidFill>
              </a:endParaRPr>
            </a:p>
          </p:txBody>
        </p:sp>
        <p:sp>
          <p:nvSpPr>
            <p:cNvPr id="282652" name="Text Box 28"/>
            <p:cNvSpPr txBox="1">
              <a:spLocks noChangeArrowheads="1"/>
            </p:cNvSpPr>
            <p:nvPr/>
          </p:nvSpPr>
          <p:spPr bwMode="auto">
            <a:xfrm>
              <a:off x="4063" y="3779"/>
              <a:ext cx="152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>
                  <a:solidFill>
                    <a:srgbClr val="008000"/>
                  </a:solidFill>
                </a:rPr>
                <a:t>Drives sideways </a:t>
              </a:r>
              <a:br>
                <a:rPr lang="en-GB" sz="1400" b="1">
                  <a:solidFill>
                    <a:srgbClr val="008000"/>
                  </a:solidFill>
                </a:rPr>
              </a:br>
              <a:r>
                <a:rPr lang="en-GB" sz="1400" b="1">
                  <a:solidFill>
                    <a:srgbClr val="008000"/>
                  </a:solidFill>
                </a:rPr>
                <a:t>expansion</a:t>
              </a:r>
              <a:endParaRPr lang="en-GB" sz="1400" b="1" baseline="-25000">
                <a:solidFill>
                  <a:srgbClr val="008000"/>
                </a:solidFill>
              </a:endParaRPr>
            </a:p>
          </p:txBody>
        </p:sp>
        <p:sp>
          <p:nvSpPr>
            <p:cNvPr id="282653" name="Line 29"/>
            <p:cNvSpPr>
              <a:spLocks noChangeShapeType="1"/>
            </p:cNvSpPr>
            <p:nvPr/>
          </p:nvSpPr>
          <p:spPr bwMode="auto">
            <a:xfrm flipV="1">
              <a:off x="3401" y="3583"/>
              <a:ext cx="99" cy="2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2654" name="Line 30"/>
            <p:cNvSpPr>
              <a:spLocks noChangeShapeType="1"/>
            </p:cNvSpPr>
            <p:nvPr/>
          </p:nvSpPr>
          <p:spPr bwMode="auto">
            <a:xfrm flipH="1" flipV="1">
              <a:off x="4338" y="3551"/>
              <a:ext cx="47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2655" name="Text Box 31"/>
          <p:cNvSpPr txBox="1">
            <a:spLocks noChangeArrowheads="1"/>
          </p:cNvSpPr>
          <p:nvPr/>
        </p:nvSpPr>
        <p:spPr bwMode="auto">
          <a:xfrm>
            <a:off x="327025" y="5865813"/>
            <a:ext cx="4738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3675" indent="-193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sz="1600" dirty="0" smtClean="0"/>
              <a:t>For D </a:t>
            </a:r>
            <a:r>
              <a:rPr lang="en-GB" sz="1600" dirty="0"/>
              <a:t>&gt;&gt; </a:t>
            </a:r>
            <a:r>
              <a:rPr lang="en-GB" sz="1600" i="1" dirty="0"/>
              <a:t>L</a:t>
            </a:r>
            <a:r>
              <a:rPr lang="en-GB" sz="1600" baseline="-25000" dirty="0"/>
              <a:t>1</a:t>
            </a:r>
            <a:r>
              <a:rPr lang="en-GB" sz="1600" dirty="0"/>
              <a:t> </a:t>
            </a:r>
            <a:r>
              <a:rPr lang="en-GB" sz="1600" b="1" dirty="0"/>
              <a:t>get fully self-similar solution</a:t>
            </a:r>
            <a:endParaRPr lang="en-GB" sz="1600" b="1" dirty="0">
              <a:solidFill>
                <a:srgbClr val="CC3300"/>
              </a:solidFill>
              <a:sym typeface="Symbol" pitchFamily="18" charset="2"/>
            </a:endParaRPr>
          </a:p>
        </p:txBody>
      </p:sp>
      <p:grpSp>
        <p:nvGrpSpPr>
          <p:cNvPr id="282659" name="Group 35"/>
          <p:cNvGrpSpPr>
            <a:grpSpLocks/>
          </p:cNvGrpSpPr>
          <p:nvPr/>
        </p:nvGrpSpPr>
        <p:grpSpPr bwMode="auto">
          <a:xfrm>
            <a:off x="4965700" y="4395490"/>
            <a:ext cx="4178300" cy="2016125"/>
            <a:chOff x="3128" y="1746"/>
            <a:chExt cx="2632" cy="1270"/>
          </a:xfrm>
        </p:grpSpPr>
        <p:sp>
          <p:nvSpPr>
            <p:cNvPr id="282656" name="Text Box 32"/>
            <p:cNvSpPr txBox="1">
              <a:spLocks noChangeArrowheads="1"/>
            </p:cNvSpPr>
            <p:nvPr/>
          </p:nvSpPr>
          <p:spPr bwMode="auto">
            <a:xfrm>
              <a:off x="3128" y="1746"/>
              <a:ext cx="263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93675" indent="-19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GB" sz="1600" b="1" dirty="0"/>
                <a:t>Independent dimensional quantities</a:t>
              </a:r>
              <a:br>
                <a:rPr lang="en-GB" sz="1600" b="1" dirty="0"/>
              </a:br>
              <a:r>
                <a:rPr lang="en-GB" sz="1600" i="1" dirty="0"/>
                <a:t>D</a:t>
              </a:r>
              <a:r>
                <a:rPr lang="en-GB" sz="1600" dirty="0" smtClean="0"/>
                <a:t>,   </a:t>
              </a:r>
              <a:r>
                <a:rPr lang="en-GB" sz="1600" i="1" dirty="0"/>
                <a:t>t</a:t>
              </a:r>
              <a:r>
                <a:rPr lang="en-GB" sz="1600" dirty="0"/>
                <a:t>,    </a:t>
              </a:r>
              <a:r>
                <a:rPr lang="en-GB" sz="1600" i="1" dirty="0"/>
                <a:t>Q</a:t>
              </a:r>
              <a:r>
                <a:rPr lang="en-GB" sz="1600" baseline="-25000" dirty="0"/>
                <a:t>0</a:t>
              </a:r>
              <a:r>
                <a:rPr lang="en-GB" sz="1600" dirty="0"/>
                <a:t>,     </a:t>
              </a:r>
              <a:r>
                <a:rPr lang="en-GB" sz="1600" i="1" dirty="0" err="1" smtClean="0">
                  <a:latin typeface="Symbol" pitchFamily="18" charset="2"/>
                </a:rPr>
                <a:t>r</a:t>
              </a:r>
              <a:r>
                <a:rPr lang="en-GB" sz="1600" baseline="-25000" dirty="0" err="1" smtClean="0"/>
                <a:t>X</a:t>
              </a:r>
              <a:r>
                <a:rPr lang="en-GB" sz="1600" dirty="0" smtClean="0"/>
                <a:t> = </a:t>
              </a:r>
              <a:r>
                <a:rPr lang="en-GB" sz="1600" i="1" dirty="0" smtClean="0">
                  <a:latin typeface="Symbol" pitchFamily="18" charset="2"/>
                </a:rPr>
                <a:t>r</a:t>
              </a:r>
              <a:r>
                <a:rPr lang="en-GB" sz="1600" baseline="-25000" dirty="0" smtClean="0"/>
                <a:t>0</a:t>
              </a:r>
              <a:r>
                <a:rPr lang="en-GB" sz="1600" i="1" dirty="0" smtClean="0"/>
                <a:t>a</a:t>
              </a:r>
              <a:r>
                <a:rPr lang="en-GB" sz="1600" baseline="-25000" dirty="0" smtClean="0"/>
                <a:t>0</a:t>
              </a:r>
              <a:r>
                <a:rPr lang="en-GB" sz="1600" baseline="30000" dirty="0" smtClean="0">
                  <a:latin typeface="Symbol" pitchFamily="18" charset="2"/>
                </a:rPr>
                <a:t>b</a:t>
              </a:r>
              <a:endParaRPr lang="en-GB" sz="1600" baseline="30000" dirty="0">
                <a:latin typeface="Symbol" pitchFamily="18" charset="2"/>
              </a:endParaRPr>
            </a:p>
          </p:txBody>
        </p:sp>
        <p:graphicFrame>
          <p:nvGraphicFramePr>
            <p:cNvPr id="282657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6787530"/>
                </p:ext>
              </p:extLst>
            </p:nvPr>
          </p:nvGraphicFramePr>
          <p:xfrm>
            <a:off x="3402" y="2112"/>
            <a:ext cx="1650" cy="9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37" name="Equation" r:id="rId8" imgW="1993680" imgH="1091880" progId="Equation.3">
                    <p:embed/>
                  </p:oleObj>
                </mc:Choice>
                <mc:Fallback>
                  <p:oleObj name="Equation" r:id="rId8" imgW="1993680" imgH="1091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2" y="2112"/>
                          <a:ext cx="1650" cy="9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Text Box 1026"/>
          <p:cNvSpPr txBox="1">
            <a:spLocks noChangeArrowheads="1"/>
          </p:cNvSpPr>
          <p:nvPr/>
        </p:nvSpPr>
        <p:spPr bwMode="auto">
          <a:xfrm>
            <a:off x="0" y="3296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2424113" algn="l"/>
              </a:tabLst>
              <a:defRPr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dirty="0"/>
              <a:t>Dynamical Model: self-similar phase</a:t>
            </a:r>
          </a:p>
        </p:txBody>
      </p:sp>
      <p:pic>
        <p:nvPicPr>
          <p:cNvPr id="38" name="Picture 1027" descr="http://nedwww.ipac.caltech.edu/level5/Carilli/Figures/figure2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" t="9384" r="1001" b="8929"/>
          <a:stretch>
            <a:fillRect/>
          </a:stretch>
        </p:blipFill>
        <p:spPr bwMode="auto">
          <a:xfrm>
            <a:off x="5340504" y="1111018"/>
            <a:ext cx="3663795" cy="193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 Box 1042"/>
          <p:cNvSpPr txBox="1">
            <a:spLocks noChangeArrowheads="1"/>
          </p:cNvSpPr>
          <p:nvPr/>
        </p:nvSpPr>
        <p:spPr bwMode="auto">
          <a:xfrm>
            <a:off x="5340504" y="1092865"/>
            <a:ext cx="39538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 dirty="0">
                <a:solidFill>
                  <a:srgbClr val="FFFF00"/>
                </a:solidFill>
              </a:rPr>
              <a:t>atmosphere:  </a:t>
            </a:r>
            <a:r>
              <a:rPr lang="en-GB" sz="1600" b="1" dirty="0" smtClean="0">
                <a:solidFill>
                  <a:srgbClr val="FFFF00"/>
                </a:solidFill>
              </a:rPr>
              <a:t>  </a:t>
            </a:r>
            <a:r>
              <a:rPr lang="en-GB" sz="1600" b="1" i="1" dirty="0" err="1" smtClean="0">
                <a:solidFill>
                  <a:srgbClr val="FFFF00"/>
                </a:solidFill>
              </a:rPr>
              <a:t>T</a:t>
            </a:r>
            <a:r>
              <a:rPr lang="en-GB" sz="1600" b="1" baseline="-25000" dirty="0" err="1" smtClean="0">
                <a:solidFill>
                  <a:srgbClr val="FFFF00"/>
                </a:solidFill>
              </a:rPr>
              <a:t>x</a:t>
            </a:r>
            <a:r>
              <a:rPr lang="en-GB" sz="1600" b="1" dirty="0">
                <a:solidFill>
                  <a:srgbClr val="FFFF00"/>
                </a:solidFill>
              </a:rPr>
              <a:t>,   </a:t>
            </a:r>
            <a:r>
              <a:rPr lang="en-GB" sz="1600" b="1" i="1" dirty="0" err="1">
                <a:solidFill>
                  <a:srgbClr val="FFFF00"/>
                </a:solidFill>
                <a:latin typeface="Symbol" pitchFamily="18" charset="2"/>
              </a:rPr>
              <a:t>r</a:t>
            </a:r>
            <a:r>
              <a:rPr lang="en-GB" sz="1600" b="1" baseline="-25000" dirty="0" err="1">
                <a:solidFill>
                  <a:srgbClr val="FFFF00"/>
                </a:solidFill>
              </a:rPr>
              <a:t>x</a:t>
            </a:r>
            <a:r>
              <a:rPr lang="en-GB" sz="1600" b="1" i="1" dirty="0">
                <a:solidFill>
                  <a:srgbClr val="FFFF00"/>
                </a:solidFill>
              </a:rPr>
              <a:t>=</a:t>
            </a:r>
            <a:r>
              <a:rPr lang="en-GB" sz="1600" b="1" i="1" dirty="0">
                <a:solidFill>
                  <a:srgbClr val="FFFF00"/>
                </a:solidFill>
                <a:latin typeface="Symbol" pitchFamily="18" charset="2"/>
              </a:rPr>
              <a:t>r</a:t>
            </a:r>
            <a:r>
              <a:rPr lang="en-GB" sz="1600" b="1" baseline="-25000" dirty="0">
                <a:solidFill>
                  <a:srgbClr val="FFFF00"/>
                </a:solidFill>
              </a:rPr>
              <a:t>0</a:t>
            </a:r>
            <a:r>
              <a:rPr lang="en-GB" sz="1600" b="1" i="1" dirty="0">
                <a:solidFill>
                  <a:srgbClr val="FFFF00"/>
                </a:solidFill>
              </a:rPr>
              <a:t>(r/a</a:t>
            </a:r>
            <a:r>
              <a:rPr lang="en-GB" sz="1600" b="1" baseline="-25000" dirty="0">
                <a:solidFill>
                  <a:srgbClr val="FFFF00"/>
                </a:solidFill>
              </a:rPr>
              <a:t>0</a:t>
            </a:r>
            <a:r>
              <a:rPr lang="en-GB" sz="1600" b="1" i="1" dirty="0">
                <a:solidFill>
                  <a:srgbClr val="FFFF00"/>
                </a:solidFill>
              </a:rPr>
              <a:t>)</a:t>
            </a:r>
            <a:r>
              <a:rPr lang="en-GB" sz="1600" b="1" baseline="30000" dirty="0">
                <a:solidFill>
                  <a:srgbClr val="FFFF00"/>
                </a:solidFill>
                <a:latin typeface="Symbol" pitchFamily="18" charset="2"/>
              </a:rPr>
              <a:t>-b</a:t>
            </a:r>
          </a:p>
        </p:txBody>
      </p:sp>
    </p:spTree>
    <p:extLst>
      <p:ext uri="{BB962C8B-B14F-4D97-AF65-F5344CB8AC3E}">
        <p14:creationId xmlns:p14="http://schemas.microsoft.com/office/powerpoint/2010/main" val="64862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0" y="931863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2424113" algn="l"/>
              </a:tabLst>
              <a:defRPr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eaLnBrk="0" hangingPunct="0"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dirty="0" smtClean="0"/>
              <a:t>Compact sources: length scales</a:t>
            </a:r>
            <a:endParaRPr lang="en-GB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82721"/>
              </p:ext>
            </p:extLst>
          </p:nvPr>
        </p:nvGraphicFramePr>
        <p:xfrm>
          <a:off x="288925" y="1859221"/>
          <a:ext cx="3760788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92" name="Equation" r:id="rId4" imgW="2463480" imgH="939600" progId="Equation.3">
                  <p:embed/>
                </p:oleObj>
              </mc:Choice>
              <mc:Fallback>
                <p:oleObj name="Equation" r:id="rId4" imgW="2463480" imgH="939600" progId="Equation.3">
                  <p:embed/>
                  <p:pic>
                    <p:nvPicPr>
                      <p:cNvPr id="0" name="Object 1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1859221"/>
                        <a:ext cx="3760788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23145" y="2397344"/>
            <a:ext cx="4508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1800" dirty="0" smtClean="0"/>
              <a:t>Jet density = external density at 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1800" baseline="-25000" dirty="0" smtClean="0"/>
              <a:t>1b</a:t>
            </a:r>
            <a:endParaRPr lang="en-GB" sz="1800" baseline="-25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454608"/>
              </p:ext>
            </p:extLst>
          </p:nvPr>
        </p:nvGraphicFramePr>
        <p:xfrm>
          <a:off x="231237" y="3682766"/>
          <a:ext cx="3255962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93" name="Equation" r:id="rId6" imgW="2133360" imgH="965160" progId="Equation.3">
                  <p:embed/>
                </p:oleObj>
              </mc:Choice>
              <mc:Fallback>
                <p:oleObj name="Equation" r:id="rId6" imgW="21333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37" y="3682766"/>
                        <a:ext cx="3255962" cy="147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23145" y="3959225"/>
            <a:ext cx="4508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1800" dirty="0" smtClean="0"/>
              <a:t>Jet sideways ram pressure = external pressure at </a:t>
            </a:r>
            <a:r>
              <a:rPr lang="en-GB" sz="18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1800" baseline="-25000" dirty="0" smtClean="0"/>
              <a:t>1a</a:t>
            </a:r>
            <a:endParaRPr lang="en-GB" sz="1800" baseline="-25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972602"/>
              </p:ext>
            </p:extLst>
          </p:nvPr>
        </p:nvGraphicFramePr>
        <p:xfrm>
          <a:off x="5029422" y="3506102"/>
          <a:ext cx="164782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94" name="Equation" r:id="rId8" imgW="1079280" imgH="507960" progId="Equation.3">
                  <p:embed/>
                </p:oleObj>
              </mc:Choice>
              <mc:Fallback>
                <p:oleObj name="Equation" r:id="rId8" imgW="10792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422" y="3506102"/>
                        <a:ext cx="1647825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176977" y="3130072"/>
            <a:ext cx="1512266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/>
              <a:t>jet:  </a:t>
            </a:r>
            <a:r>
              <a:rPr lang="en-GB" sz="1400" b="1" i="1" dirty="0"/>
              <a:t>Q, </a:t>
            </a:r>
            <a:r>
              <a:rPr lang="en-GB" sz="1400" b="1" i="1" dirty="0" err="1">
                <a:latin typeface="Symbol" pitchFamily="18" charset="2"/>
              </a:rPr>
              <a:t>r</a:t>
            </a:r>
            <a:r>
              <a:rPr lang="en-GB" sz="1400" b="1" baseline="-25000" dirty="0" err="1"/>
              <a:t>j</a:t>
            </a:r>
            <a:r>
              <a:rPr lang="en-GB" sz="1400" b="1" dirty="0"/>
              <a:t>, </a:t>
            </a:r>
            <a:r>
              <a:rPr lang="en-GB" sz="1400" b="1" i="1" dirty="0" err="1"/>
              <a:t>v</a:t>
            </a:r>
            <a:r>
              <a:rPr lang="en-GB" sz="1400" b="1" baseline="-25000" dirty="0" err="1"/>
              <a:t>j</a:t>
            </a:r>
            <a:endParaRPr lang="en-GB" sz="1400" b="1" baseline="-25000" dirty="0"/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 flipV="1">
            <a:off x="4749695" y="3006468"/>
            <a:ext cx="2919413" cy="28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 flipH="1" flipV="1">
            <a:off x="4740170" y="3289043"/>
            <a:ext cx="2919413" cy="290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rot="16200000" flipH="1">
            <a:off x="5637274" y="2394897"/>
            <a:ext cx="152399" cy="1927553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Line 30"/>
          <p:cNvSpPr>
            <a:spLocks noChangeShapeType="1"/>
          </p:cNvSpPr>
          <p:nvPr/>
        </p:nvSpPr>
        <p:spPr bwMode="auto">
          <a:xfrm rot="16200000" flipH="1">
            <a:off x="5734455" y="2343523"/>
            <a:ext cx="36517" cy="1927557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 rot="16200000">
            <a:off x="5732845" y="2305390"/>
            <a:ext cx="39746" cy="1927559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 rot="16200000">
            <a:off x="5653609" y="2226160"/>
            <a:ext cx="158972" cy="1966793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21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95824</TotalTime>
  <Words>828</Words>
  <Application>Microsoft Office PowerPoint</Application>
  <PresentationFormat>On-screen Show (4:3)</PresentationFormat>
  <Paragraphs>298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Equation</vt:lpstr>
      <vt:lpstr>Evolution of Compact Radio Sources  Paul Alexander University of Cambridge  </vt:lpstr>
      <vt:lpstr>Radio-mode Feedback</vt:lpstr>
      <vt:lpstr>Feedback on galactic-scale</vt:lpstr>
      <vt:lpstr>Evolution on Large Scales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Self-similar Evolution</vt:lpstr>
      <vt:lpstr>PowerPoint Presentation</vt:lpstr>
    </vt:vector>
  </TitlesOfParts>
  <Company>Stichting JIVE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Alexander;Phil Diamond;Steve Rawlings</dc:creator>
  <cp:lastModifiedBy>mbcssjg4</cp:lastModifiedBy>
  <cp:revision>448</cp:revision>
  <dcterms:created xsi:type="dcterms:W3CDTF">2003-01-31T12:58:16Z</dcterms:created>
  <dcterms:modified xsi:type="dcterms:W3CDTF">2012-04-22T10:21:40Z</dcterms:modified>
</cp:coreProperties>
</file>