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1" r:id="rId5"/>
    <p:sldId id="275" r:id="rId6"/>
    <p:sldId id="264" r:id="rId7"/>
    <p:sldId id="259" r:id="rId8"/>
    <p:sldId id="284" r:id="rId9"/>
    <p:sldId id="281" r:id="rId10"/>
    <p:sldId id="277" r:id="rId11"/>
    <p:sldId id="278" r:id="rId12"/>
    <p:sldId id="279" r:id="rId13"/>
    <p:sldId id="262" r:id="rId14"/>
    <p:sldId id="260" r:id="rId15"/>
    <p:sldId id="286" r:id="rId16"/>
    <p:sldId id="288" r:id="rId17"/>
    <p:sldId id="289" r:id="rId18"/>
    <p:sldId id="263" r:id="rId19"/>
    <p:sldId id="285" r:id="rId20"/>
    <p:sldId id="282" r:id="rId21"/>
    <p:sldId id="283" r:id="rId22"/>
    <p:sldId id="287" r:id="rId23"/>
    <p:sldId id="268" r:id="rId24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2" autoAdjust="0"/>
    <p:restoredTop sz="94864" autoAdjust="0"/>
  </p:normalViewPr>
  <p:slideViewPr>
    <p:cSldViewPr snapToObjects="1">
      <p:cViewPr>
        <p:scale>
          <a:sx n="80" d="100"/>
          <a:sy n="80" d="100"/>
        </p:scale>
        <p:origin x="-852" y="16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397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0" d="100"/>
          <a:sy n="50" d="100"/>
        </p:scale>
        <p:origin x="-293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2B4814A7-C179-4210-BC2B-AE0F5714347B}" type="datetime1">
              <a:rPr lang="en-US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C60126C6-6802-4108-AED1-E4772A29D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0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C69B8942-5660-45DF-871D-4512643DEB0C}" type="datetime1">
              <a:rPr lang="en-US"/>
              <a:pPr/>
              <a:t>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10C91874-5482-40A5-87A7-B0C43CD8D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06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4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4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3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smtClean="0"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0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5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5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1874-5482-40A5-87A7-B0C43CD8D7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2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906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478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E7BC6DE-0B3F-43F3-B278-E6B90F557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1892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60000" y="363855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292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19050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260000" y="39243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029676" y="188595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0A29E330-ACE4-4231-86BA-A33176FB9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2473800" cy="1552064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199"/>
            <a:ext cx="2473800" cy="491865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906000" y="2438400"/>
            <a:ext cx="5161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13800" y="6324600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260476" y="2092064"/>
            <a:ext cx="2473324" cy="423253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768C7EAA-AA3D-4DE6-8DBE-FBEA60C7D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45243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5161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3906000" y="4810125"/>
            <a:ext cx="5161800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0BA162F-7CCF-4A72-8587-9FC75700A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15525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906000" y="1838324"/>
            <a:ext cx="5161800" cy="4714875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03156D8E-AC49-4594-A1B8-4DDFCABBD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4F934-E87B-47C9-9983-49270CEB7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(No Spons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 Blank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300">
                <a:solidFill>
                  <a:srgbClr val="000000"/>
                </a:solidFill>
              </a:defRPr>
            </a:lvl1pPr>
            <a:lvl2pPr marL="622300" indent="-266700">
              <a:buFont typeface="+mj-lt"/>
              <a:buAutoNum type="romanLcPeriod"/>
              <a:defRPr sz="1300">
                <a:solidFill>
                  <a:srgbClr val="000000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09426C6-CAD5-46B0-B462-107013D52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30A00-198E-4894-8F50-7FCAD203D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78078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78073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F46EB29-2D8E-4E4F-B27C-2C82F70E3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475" y="1619250"/>
            <a:ext cx="43200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760000" y="1620000"/>
            <a:ext cx="3307800" cy="470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760000" y="6324600"/>
            <a:ext cx="33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6" y="1905000"/>
            <a:ext cx="4320000" cy="441960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08E24757-AC58-47A2-98AB-120B49EA3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0000" y="89998"/>
            <a:ext cx="6907800" cy="594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160000" y="6029998"/>
            <a:ext cx="69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75624CF0-0EA4-4D75-AC7A-8BC8B2F17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0"/>
            <a:ext cx="7807800" cy="28813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0C47845-37E7-4EEB-A76E-AD5BA3100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70000" y="1619250"/>
            <a:ext cx="2497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474" y="4270650"/>
            <a:ext cx="513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60474" y="1520550"/>
            <a:ext cx="5129999" cy="2750100"/>
          </a:xfrm>
        </p:spPr>
        <p:txBody>
          <a:bodyPr/>
          <a:lstStyle>
            <a:lvl1pPr>
              <a:lnSpc>
                <a:spcPts val="3840"/>
              </a:lnSpc>
              <a:buNone/>
              <a:defRPr sz="3200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F28417B3-0B36-4474-9B10-9A2BCD740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ack Background.tif"/>
          <p:cNvPicPr preferRelativeResize="0">
            <a:picLocks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60475" y="539750"/>
            <a:ext cx="716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60475" y="1619250"/>
            <a:ext cx="4759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6EECEF-9A47-43EC-A111-654C09812E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White Background.tif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</p:sldLayoutIdLst>
  <p:hf hdr="0" dt="0"/>
  <p:txStyles>
    <p:titleStyle>
      <a:lvl1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buChar char="•"/>
        <a:defRPr sz="1200" kern="1200">
          <a:solidFill>
            <a:srgbClr val="FFFFFF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 noGrp="1"/>
          </p:cNvSpPr>
          <p:nvPr>
            <p:ph type="ctrTitle"/>
          </p:nvPr>
        </p:nvSpPr>
        <p:spPr>
          <a:xfrm>
            <a:off x="3887788" y="1439863"/>
            <a:ext cx="5148708" cy="2160587"/>
          </a:xfrm>
        </p:spPr>
        <p:txBody>
          <a:bodyPr/>
          <a:lstStyle/>
          <a:p>
            <a:r>
              <a:rPr lang="en-US" dirty="0" smtClean="0"/>
              <a:t>Towards SKA Studies of the Radio Transient Universe</a:t>
            </a:r>
          </a:p>
        </p:txBody>
      </p:sp>
      <p:sp>
        <p:nvSpPr>
          <p:cNvPr id="18435" name="Subtitle 11"/>
          <p:cNvSpPr>
            <a:spLocks noGrp="1"/>
          </p:cNvSpPr>
          <p:nvPr>
            <p:ph type="subTitle" idx="1"/>
          </p:nvPr>
        </p:nvSpPr>
        <p:spPr>
          <a:xfrm>
            <a:off x="3887788" y="4603551"/>
            <a:ext cx="4428628" cy="59848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Peter Hall, Tim Colegate, J-P Macquart, Nathan Clarke, Steven Tingay, Cathryn Trott and Randall Wayth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ICRAR / Curtin Institute of Radio Astronomy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54443" y="538639"/>
            <a:ext cx="7806690" cy="1074420"/>
          </a:xfrm>
          <a:ln/>
        </p:spPr>
        <p:txBody>
          <a:bodyPr rIns="40640"/>
          <a:lstStyle/>
          <a:p>
            <a:pPr marL="40005">
              <a:lnSpc>
                <a:spcPct val="100000"/>
              </a:lnSpc>
            </a:pPr>
            <a:r>
              <a:rPr lang="en-US" sz="3100" dirty="0" smtClean="0">
                <a:solidFill>
                  <a:schemeClr val="tx1"/>
                </a:solidFill>
              </a:rPr>
              <a:t>Example: wide or deep surveys?</a:t>
            </a: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2300" b="0" i="1" dirty="0" smtClean="0">
                <a:solidFill>
                  <a:schemeClr val="tx1"/>
                </a:solidFill>
              </a:rPr>
              <a:t>How </a:t>
            </a:r>
            <a:r>
              <a:rPr lang="en-US" sz="2300" b="0" i="1" dirty="0">
                <a:solidFill>
                  <a:schemeClr val="tx1"/>
                </a:solidFill>
              </a:rPr>
              <a:t>much do we gain by increasing sensitivity?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7086600" y="6709410"/>
            <a:ext cx="331470" cy="6858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500" dirty="0">
                <a:cs typeface="Arial" charset="0"/>
                <a:sym typeface="Arial" charset="0"/>
              </a:rPr>
              <a:t>12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450" y="1863090"/>
            <a:ext cx="9232583" cy="4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115" y="3691890"/>
            <a:ext cx="3863340" cy="10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0115" y="4818637"/>
            <a:ext cx="422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US" sz="1400" dirty="0" smtClean="0"/>
              <a:t>δ ~ 0 when sensitivity-limited and scattering small)</a:t>
            </a:r>
            <a:endParaRPr lang="en-A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158" y="228600"/>
            <a:ext cx="7806690" cy="1074420"/>
          </a:xfrm>
          <a:ln/>
        </p:spPr>
        <p:txBody>
          <a:bodyPr rIns="40640"/>
          <a:lstStyle/>
          <a:p>
            <a:pPr marL="40005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Fly’s </a:t>
            </a:r>
            <a:r>
              <a:rPr lang="en-US" dirty="0" smtClean="0">
                <a:solidFill>
                  <a:schemeClr val="tx1"/>
                </a:solidFill>
              </a:rPr>
              <a:t>eye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incoherent wide-field</a:t>
            </a:r>
            <a:r>
              <a:rPr lang="en-US" dirty="0">
                <a:solidFill>
                  <a:schemeClr val="tx1"/>
                </a:solidFill>
              </a:rPr>
              <a:t>, or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coherent </a:t>
            </a:r>
            <a:r>
              <a:rPr lang="en-US" dirty="0">
                <a:solidFill>
                  <a:schemeClr val="tx1"/>
                </a:solidFill>
              </a:rPr>
              <a:t>survey?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086600" y="6709410"/>
            <a:ext cx="377190" cy="6858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500" dirty="0">
                <a:cs typeface="Arial" charset="0"/>
                <a:sym typeface="Arial" charset="0"/>
              </a:rPr>
              <a:t>13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8673" y="1303020"/>
            <a:ext cx="7509510" cy="5223510"/>
          </a:xfrm>
          <a:ln/>
        </p:spPr>
        <p:txBody>
          <a:bodyPr lIns="45720" tIns="45720" rIns="40640" bIns="45720"/>
          <a:lstStyle/>
          <a:p>
            <a:pPr marL="268605" indent="-268605">
              <a:lnSpc>
                <a:spcPct val="100000"/>
              </a:lnSpc>
              <a:buFont typeface="Lucida Grande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For an array of N elements, each with limiting sensitivity </a:t>
            </a:r>
            <a:r>
              <a:rPr lang="en-US" sz="1800" dirty="0" smtClean="0">
                <a:solidFill>
                  <a:schemeClr val="tx1"/>
                </a:solidFill>
              </a:rPr>
              <a:t>S</a:t>
            </a:r>
            <a:r>
              <a:rPr lang="en-US" sz="1800" baseline="-15000" dirty="0" smtClean="0">
                <a:solidFill>
                  <a:schemeClr val="tx1"/>
                </a:solidFill>
              </a:rPr>
              <a:t>0</a:t>
            </a:r>
          </a:p>
          <a:p>
            <a:pPr marL="737235" lvl="1">
              <a:spcBef>
                <a:spcPts val="1080"/>
              </a:spcBef>
              <a:buFont typeface="Lucida Grande" charset="0"/>
              <a:buChar char="–"/>
            </a:pPr>
            <a:r>
              <a:rPr lang="en-US" sz="1800" b="1" dirty="0" smtClean="0"/>
              <a:t>Fly’s eye</a:t>
            </a:r>
            <a:r>
              <a:rPr lang="en-US" sz="1800" dirty="0" smtClean="0"/>
              <a:t> covers </a:t>
            </a:r>
            <a:r>
              <a:rPr lang="en-US" sz="1800" i="1" dirty="0" smtClean="0"/>
              <a:t>N x primary field of view </a:t>
            </a:r>
            <a:r>
              <a:rPr lang="en-US" sz="1800" dirty="0" smtClean="0"/>
              <a:t>to S</a:t>
            </a:r>
            <a:r>
              <a:rPr lang="en-US" sz="1800" baseline="-15000" dirty="0" smtClean="0"/>
              <a:t>0</a:t>
            </a:r>
          </a:p>
          <a:p>
            <a:pPr marL="737235" lvl="1">
              <a:spcBef>
                <a:spcPct val="0"/>
              </a:spcBef>
              <a:buFont typeface="Lucida Grande" charset="0"/>
              <a:buChar char="–"/>
            </a:pPr>
            <a:r>
              <a:rPr lang="en-US" sz="1800" b="1" dirty="0" smtClean="0"/>
              <a:t>Collimated </a:t>
            </a:r>
            <a:r>
              <a:rPr lang="en-US" sz="1800" b="1" dirty="0"/>
              <a:t>Incoherent</a:t>
            </a:r>
            <a:r>
              <a:rPr lang="en-US" sz="1800" dirty="0"/>
              <a:t> covers </a:t>
            </a:r>
            <a:r>
              <a:rPr lang="en-US" sz="1800" i="1" dirty="0"/>
              <a:t>1 x primary </a:t>
            </a:r>
            <a:r>
              <a:rPr lang="en-US" sz="1800" i="1" dirty="0" err="1"/>
              <a:t>FoV</a:t>
            </a:r>
            <a:r>
              <a:rPr lang="en-US" sz="1800" i="1" dirty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S</a:t>
            </a:r>
            <a:r>
              <a:rPr lang="en-US" sz="1800" baseline="-15000" dirty="0"/>
              <a:t>0</a:t>
            </a:r>
            <a:r>
              <a:rPr lang="en-US" sz="1800" dirty="0"/>
              <a:t>/N</a:t>
            </a:r>
            <a:r>
              <a:rPr lang="en-US" sz="1800" baseline="32000" dirty="0"/>
              <a:t>1/2</a:t>
            </a:r>
            <a:endParaRPr lang="en-US" sz="1800" dirty="0"/>
          </a:p>
          <a:p>
            <a:pPr marL="737235" lvl="1">
              <a:spcBef>
                <a:spcPct val="0"/>
              </a:spcBef>
              <a:buFont typeface="Lucida Grande" charset="0"/>
              <a:buChar char="–"/>
            </a:pPr>
            <a:r>
              <a:rPr lang="en-US" sz="1800" b="1" dirty="0"/>
              <a:t>Coherent</a:t>
            </a:r>
            <a:r>
              <a:rPr lang="en-US" sz="1800" dirty="0"/>
              <a:t> covers </a:t>
            </a:r>
            <a:r>
              <a:rPr lang="en-US" sz="1800" i="1" dirty="0"/>
              <a:t>ξ </a:t>
            </a:r>
            <a:r>
              <a:rPr lang="en-US" sz="1800" i="1" dirty="0" err="1"/>
              <a:t>Ω</a:t>
            </a:r>
            <a:r>
              <a:rPr lang="en-US" sz="1800" i="1" baseline="-6000" dirty="0" err="1"/>
              <a:t>synth</a:t>
            </a:r>
            <a:r>
              <a:rPr lang="en-US" sz="1800" i="1" dirty="0"/>
              <a:t>=ξ π(λ/d)</a:t>
            </a:r>
            <a:r>
              <a:rPr lang="en-US" sz="1800" i="1" baseline="32000" dirty="0"/>
              <a:t>2</a:t>
            </a:r>
            <a:r>
              <a:rPr lang="en-US" sz="1800" i="1" dirty="0"/>
              <a:t> </a:t>
            </a:r>
            <a:r>
              <a:rPr lang="en-US" sz="1800" dirty="0"/>
              <a:t>[</a:t>
            </a:r>
            <a:r>
              <a:rPr lang="en-US" sz="1800" dirty="0" err="1"/>
              <a:t>Ω</a:t>
            </a:r>
            <a:r>
              <a:rPr lang="en-US" sz="1800" baseline="-6000" dirty="0" err="1"/>
              <a:t>synth</a:t>
            </a:r>
            <a:r>
              <a:rPr lang="en-US" sz="1800" baseline="-6000" dirty="0"/>
              <a:t> </a:t>
            </a:r>
            <a:r>
              <a:rPr lang="en-US" sz="1800" dirty="0"/>
              <a:t>≪ </a:t>
            </a:r>
            <a:r>
              <a:rPr lang="en-US" sz="1800" dirty="0" err="1" smtClean="0"/>
              <a:t>Ω</a:t>
            </a:r>
            <a:r>
              <a:rPr lang="en-US" sz="1800" baseline="-6000" dirty="0" err="1" smtClean="0"/>
              <a:t>primary</a:t>
            </a:r>
            <a:r>
              <a:rPr lang="en-US" sz="1800" dirty="0" smtClean="0"/>
              <a:t>]</a:t>
            </a:r>
            <a:r>
              <a:rPr lang="en-US" sz="1800" baseline="-6000" dirty="0"/>
              <a:t> </a:t>
            </a:r>
            <a:r>
              <a:rPr lang="en-US" sz="1800" dirty="0" smtClean="0"/>
              <a:t>to S</a:t>
            </a:r>
            <a:r>
              <a:rPr lang="en-US" sz="1800" baseline="-15000" dirty="0" smtClean="0"/>
              <a:t>0</a:t>
            </a:r>
            <a:r>
              <a:rPr lang="en-US" sz="1800" dirty="0" smtClean="0"/>
              <a:t>/N</a:t>
            </a:r>
          </a:p>
          <a:p>
            <a:pPr marL="737235" lvl="1">
              <a:spcBef>
                <a:spcPct val="0"/>
              </a:spcBef>
              <a:buFont typeface="Lucida Grande" charset="0"/>
              <a:buChar char="–"/>
            </a:pPr>
            <a:endParaRPr lang="en-US" sz="1800" dirty="0"/>
          </a:p>
          <a:p>
            <a:pPr marL="268605" indent="-268605">
              <a:lnSpc>
                <a:spcPct val="100000"/>
              </a:lnSpc>
              <a:spcBef>
                <a:spcPts val="540"/>
              </a:spcBef>
              <a:buFont typeface="Lucida Grande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Which is </a:t>
            </a:r>
            <a:r>
              <a:rPr lang="en-US" sz="1800" dirty="0" smtClean="0">
                <a:solidFill>
                  <a:schemeClr val="tx1"/>
                </a:solidFill>
              </a:rPr>
              <a:t>best? Depends </a:t>
            </a:r>
            <a:r>
              <a:rPr lang="en-US" sz="1800" dirty="0">
                <a:solidFill>
                  <a:schemeClr val="tx1"/>
                </a:solidFill>
              </a:rPr>
              <a:t>on the slope of the </a:t>
            </a:r>
            <a:r>
              <a:rPr lang="en-US" sz="1800" dirty="0" smtClean="0">
                <a:solidFill>
                  <a:schemeClr val="tx1"/>
                </a:solidFill>
              </a:rPr>
              <a:t>Event Rate </a:t>
            </a:r>
            <a:r>
              <a:rPr lang="en-US" sz="1800" dirty="0" err="1">
                <a:solidFill>
                  <a:schemeClr val="tx1"/>
                </a:solidFill>
              </a:rPr>
              <a:t>vs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</a:t>
            </a:r>
            <a:r>
              <a:rPr lang="en-US" sz="1800" baseline="-15000" dirty="0" smtClean="0">
                <a:solidFill>
                  <a:schemeClr val="tx1"/>
                </a:solidFill>
              </a:rPr>
              <a:t>0</a:t>
            </a:r>
            <a:r>
              <a:rPr lang="en-US" sz="1800" baseline="-60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line</a:t>
            </a:r>
            <a:endParaRPr lang="en-US" sz="1800" baseline="-6000" dirty="0">
              <a:solidFill>
                <a:schemeClr val="tx1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252" y="3140968"/>
            <a:ext cx="2085975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3820428"/>
            <a:ext cx="7001331" cy="283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337310" y="114300"/>
            <a:ext cx="7806690" cy="1074420"/>
          </a:xfrm>
          <a:ln/>
        </p:spPr>
        <p:txBody>
          <a:bodyPr rIns="40640"/>
          <a:lstStyle/>
          <a:p>
            <a:pPr marL="40005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Fly’s </a:t>
            </a:r>
            <a:r>
              <a:rPr lang="en-US" dirty="0" smtClean="0">
                <a:solidFill>
                  <a:schemeClr val="tx1"/>
                </a:solidFill>
              </a:rPr>
              <a:t>eye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incoherent wide-field</a:t>
            </a:r>
            <a:r>
              <a:rPr lang="en-US" dirty="0">
                <a:solidFill>
                  <a:schemeClr val="tx1"/>
                </a:solidFill>
              </a:rPr>
              <a:t>, or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coherent </a:t>
            </a:r>
            <a:r>
              <a:rPr lang="en-US" dirty="0">
                <a:solidFill>
                  <a:schemeClr val="tx1"/>
                </a:solidFill>
              </a:rPr>
              <a:t>survey?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086600" y="6709410"/>
            <a:ext cx="377190" cy="6858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500" dirty="0">
                <a:cs typeface="Arial" charset="0"/>
                <a:sym typeface="Arial" charset="0"/>
              </a:rPr>
              <a:t>14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7320"/>
            <a:ext cx="7498080" cy="4800600"/>
          </a:xfrm>
          <a:ln/>
        </p:spPr>
        <p:txBody>
          <a:bodyPr lIns="45720" tIns="45720" rIns="40640" bIns="45720"/>
          <a:lstStyle/>
          <a:p>
            <a:pPr marL="268605" indent="-268605">
              <a:lnSpc>
                <a:spcPct val="100000"/>
              </a:lnSpc>
              <a:buFont typeface="Lucida Grande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Fly’s eye or coherent?</a:t>
            </a:r>
          </a:p>
          <a:p>
            <a:pPr marL="268605" indent="-268605">
              <a:lnSpc>
                <a:spcPct val="100000"/>
              </a:lnSpc>
              <a:spcBef>
                <a:spcPts val="1080"/>
              </a:spcBef>
              <a:buFont typeface="Lucida Grande" charset="0"/>
              <a:buChar char="•"/>
            </a:pPr>
            <a:endParaRPr lang="en-US" sz="2300" dirty="0">
              <a:solidFill>
                <a:schemeClr val="tx1"/>
              </a:solidFill>
            </a:endParaRPr>
          </a:p>
          <a:p>
            <a:pPr marL="268605" indent="-268605">
              <a:lnSpc>
                <a:spcPct val="100000"/>
              </a:lnSpc>
              <a:spcBef>
                <a:spcPts val="1080"/>
              </a:spcBef>
              <a:buFont typeface="Lucida Grande" charset="0"/>
              <a:buChar char="•"/>
            </a:pPr>
            <a:endParaRPr lang="en-US" sz="2300" dirty="0">
              <a:solidFill>
                <a:schemeClr val="tx1"/>
              </a:solidFill>
            </a:endParaRPr>
          </a:p>
          <a:p>
            <a:pPr marL="268605" indent="-268605">
              <a:lnSpc>
                <a:spcPct val="100000"/>
              </a:lnSpc>
              <a:spcBef>
                <a:spcPts val="1080"/>
              </a:spcBef>
              <a:buFont typeface="Lucida Grande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ξ must be large for the coherent approach to </a:t>
            </a:r>
            <a:r>
              <a:rPr lang="en-US" sz="2300" dirty="0" smtClean="0">
                <a:solidFill>
                  <a:schemeClr val="tx1"/>
                </a:solidFill>
              </a:rPr>
              <a:t>win</a:t>
            </a:r>
          </a:p>
          <a:p>
            <a:pPr marL="268605" indent="-268605">
              <a:lnSpc>
                <a:spcPct val="100000"/>
              </a:lnSpc>
              <a:spcBef>
                <a:spcPts val="1080"/>
              </a:spcBef>
              <a:buFont typeface="Lucida Grande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If </a:t>
            </a:r>
            <a:r>
              <a:rPr lang="en-US" sz="2300" dirty="0">
                <a:solidFill>
                  <a:schemeClr val="tx1"/>
                </a:solidFill>
              </a:rPr>
              <a:t>δ&gt;0.5 we never win with a coherent </a:t>
            </a:r>
            <a:r>
              <a:rPr lang="en-US" sz="2300" dirty="0" smtClean="0">
                <a:solidFill>
                  <a:schemeClr val="tx1"/>
                </a:solidFill>
              </a:rPr>
              <a:t>survey</a:t>
            </a:r>
          </a:p>
          <a:p>
            <a:pPr marL="668655" lvl="1" indent="-268605">
              <a:spcBef>
                <a:spcPts val="108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-	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 high-sensitivity Galactic survey</a:t>
            </a:r>
          </a:p>
          <a:p>
            <a:pPr marL="268605" indent="-268605">
              <a:lnSpc>
                <a:spcPct val="100000"/>
              </a:lnSpc>
              <a:spcBef>
                <a:spcPts val="1080"/>
              </a:spcBef>
              <a:buFont typeface="Lucida Grande" charset="0"/>
              <a:buChar char="•"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268605" indent="-268605">
              <a:lnSpc>
                <a:spcPct val="100000"/>
              </a:lnSpc>
              <a:spcBef>
                <a:spcPts val="1080"/>
              </a:spcBef>
              <a:buFont typeface="Lucida Grande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Coherent </a:t>
            </a:r>
            <a:r>
              <a:rPr lang="en-US" sz="2300" dirty="0">
                <a:solidFill>
                  <a:schemeClr val="tx1"/>
                </a:solidFill>
              </a:rPr>
              <a:t>or collimated incoherent?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7410" y="1977390"/>
            <a:ext cx="3851910" cy="106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2445" y="5290661"/>
            <a:ext cx="3681889" cy="9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 rot="10800000" flipH="1">
            <a:off x="4263390" y="1508760"/>
            <a:ext cx="990124" cy="787242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82296" tIns="41148" rIns="82296" bIns="41148"/>
          <a:lstStyle/>
          <a:p>
            <a:endParaRPr lang="en-AU"/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4823460" y="1188720"/>
            <a:ext cx="2920030" cy="276999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spAutoFit/>
          </a:bodyPr>
          <a:lstStyle/>
          <a:p>
            <a:pPr marL="40005"/>
            <a:r>
              <a:rPr lang="en-US" i="1" dirty="0">
                <a:cs typeface="Arial" charset="0"/>
                <a:sym typeface="Arial" charset="0"/>
              </a:rPr>
              <a:t>number of tied-array beams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Trail-blazers and Pathfinders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115616" y="1620000"/>
            <a:ext cx="7807325" cy="4281488"/>
          </a:xfrm>
        </p:spPr>
        <p:txBody>
          <a:bodyPr/>
          <a:lstStyle/>
          <a:p>
            <a:r>
              <a:rPr lang="en-AU" dirty="0" smtClean="0"/>
              <a:t>Trailblazer = pre-pathfinder</a:t>
            </a:r>
          </a:p>
          <a:p>
            <a:pPr lvl="1"/>
            <a:r>
              <a:rPr lang="en-AU" dirty="0" smtClean="0"/>
              <a:t>Indicates how little we really know about finding transients !</a:t>
            </a:r>
          </a:p>
          <a:p>
            <a:pPr lvl="1"/>
            <a:r>
              <a:rPr lang="en-AU" dirty="0" smtClean="0"/>
              <a:t>What is an appropriate investment in pathfinder transient systems ?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Probe parameter space</a:t>
            </a:r>
          </a:p>
          <a:p>
            <a:pPr lvl="1"/>
            <a:r>
              <a:rPr lang="en-AU" dirty="0" smtClean="0"/>
              <a:t>New science (we hope)</a:t>
            </a:r>
          </a:p>
          <a:p>
            <a:pPr lvl="1"/>
            <a:r>
              <a:rPr lang="en-AU" dirty="0" smtClean="0"/>
              <a:t>Provide reasons for SKA to favour particular regions of parameter space ?</a:t>
            </a:r>
          </a:p>
          <a:p>
            <a:endParaRPr lang="en-AU" dirty="0" smtClean="0"/>
          </a:p>
          <a:p>
            <a:r>
              <a:rPr lang="en-AU" dirty="0" smtClean="0"/>
              <a:t>New architectures and technologies</a:t>
            </a:r>
          </a:p>
          <a:p>
            <a:pPr lvl="1"/>
            <a:r>
              <a:rPr lang="en-AU" dirty="0" err="1" smtClean="0"/>
              <a:t>Commensal</a:t>
            </a:r>
            <a:r>
              <a:rPr lang="en-AU" dirty="0" smtClean="0"/>
              <a:t> + upgradable: forces spigot + instrument thinking</a:t>
            </a:r>
          </a:p>
          <a:p>
            <a:pPr lvl="1"/>
            <a:r>
              <a:rPr lang="en-AU" dirty="0" smtClean="0"/>
              <a:t>Hardware scalability + firmware/software re-usability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New detection algorithms</a:t>
            </a:r>
          </a:p>
          <a:p>
            <a:pPr lvl="1"/>
            <a:r>
              <a:rPr lang="en-AU" dirty="0" smtClean="0"/>
              <a:t>Machine learning to spot statistical anomalies in large data hyper-cubes</a:t>
            </a:r>
          </a:p>
          <a:p>
            <a:pPr lvl="1"/>
            <a:r>
              <a:rPr lang="en-AU" dirty="0" smtClean="0"/>
              <a:t>Fast imaging, </a:t>
            </a:r>
            <a:r>
              <a:rPr lang="en-AU" dirty="0" err="1" smtClean="0"/>
              <a:t>u,v</a:t>
            </a:r>
            <a:r>
              <a:rPr lang="en-AU" dirty="0" smtClean="0"/>
              <a:t>-plane detection, fundamental estimation limits (Cath Trott presentation)</a:t>
            </a:r>
          </a:p>
          <a:p>
            <a:pPr lvl="1"/>
            <a:r>
              <a:rPr lang="en-AU" dirty="0" smtClean="0"/>
              <a:t>Both classical matched filtering and/or fast imaging can feed new detectors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r>
              <a:rPr lang="en-AU" dirty="0" smtClean="0"/>
              <a:t>Investigate system trade-offs</a:t>
            </a:r>
          </a:p>
          <a:p>
            <a:pPr lvl="1"/>
            <a:r>
              <a:rPr lang="en-AU" dirty="0" smtClean="0"/>
              <a:t>e.g. close algorithm – architecture matching is efficient, but at what cost to flexibility ?</a:t>
            </a:r>
          </a:p>
          <a:p>
            <a:pPr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 of the survey art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052736"/>
            <a:ext cx="6692756" cy="52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03364"/>
            <a:ext cx="8820472" cy="64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60475" y="332656"/>
            <a:ext cx="7807325" cy="1079500"/>
          </a:xfrm>
        </p:spPr>
        <p:txBody>
          <a:bodyPr/>
          <a:lstStyle/>
          <a:p>
            <a:r>
              <a:rPr lang="en-AU" dirty="0" smtClean="0">
                <a:ea typeface="ＭＳ Ｐゴシック" pitchFamily="-128" charset="-128"/>
              </a:rPr>
              <a:t>Example: extragalactic giant pulses </a:t>
            </a:r>
          </a:p>
        </p:txBody>
      </p:sp>
      <p:sp>
        <p:nvSpPr>
          <p:cNvPr id="16388" name="Text Placeholder 5"/>
          <p:cNvSpPr>
            <a:spLocks/>
          </p:cNvSpPr>
          <p:nvPr/>
        </p:nvSpPr>
        <p:spPr bwMode="auto">
          <a:xfrm>
            <a:off x="228600" y="4343400"/>
            <a:ext cx="441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endParaRPr lang="en-AU" sz="130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endParaRPr lang="en-AU" sz="1300">
              <a:solidFill>
                <a:srgbClr val="000000"/>
              </a:solidFill>
              <a:latin typeface="ヒラギノ角ゴ ProN W3" pitchFamily="-128" charset="-128"/>
            </a:endParaRPr>
          </a:p>
        </p:txBody>
      </p:sp>
      <p:sp>
        <p:nvSpPr>
          <p:cNvPr id="16389" name="Rectangle 48"/>
          <p:cNvSpPr>
            <a:spLocks noChangeArrowheads="1"/>
          </p:cNvSpPr>
          <p:nvPr/>
        </p:nvSpPr>
        <p:spPr bwMode="auto">
          <a:xfrm>
            <a:off x="72310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6390" name="Text Placeholder 5"/>
          <p:cNvSpPr>
            <a:spLocks/>
          </p:cNvSpPr>
          <p:nvPr/>
        </p:nvSpPr>
        <p:spPr bwMode="auto">
          <a:xfrm>
            <a:off x="2057400" y="4572000"/>
            <a:ext cx="47244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Giant pulses from a Crab-like pulsar: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300" dirty="0" smtClean="0">
                <a:solidFill>
                  <a:srgbClr val="000000"/>
                </a:solidFill>
              </a:rPr>
              <a:t>-	giant </a:t>
            </a:r>
            <a:r>
              <a:rPr lang="en-AU" sz="1300" dirty="0">
                <a:solidFill>
                  <a:srgbClr val="000000"/>
                </a:solidFill>
              </a:rPr>
              <a:t>pulse frequency = 0.06 s</a:t>
            </a:r>
            <a:r>
              <a:rPr lang="en-AU" sz="1300" baseline="30000" dirty="0">
                <a:solidFill>
                  <a:srgbClr val="000000"/>
                </a:solidFill>
              </a:rPr>
              <a:t>-1</a:t>
            </a:r>
            <a:r>
              <a:rPr lang="en-AU" sz="1300" dirty="0">
                <a:solidFill>
                  <a:srgbClr val="000000"/>
                </a:solidFill>
              </a:rPr>
              <a:t> for </a:t>
            </a:r>
            <a:r>
              <a:rPr lang="en-AU" sz="1300" dirty="0" smtClean="0">
                <a:solidFill>
                  <a:srgbClr val="000000"/>
                </a:solidFill>
              </a:rPr>
              <a:t>E &gt; 5 </a:t>
            </a:r>
            <a:r>
              <a:rPr lang="en-AU" sz="1300" dirty="0" err="1">
                <a:solidFill>
                  <a:srgbClr val="000000"/>
                </a:solidFill>
              </a:rPr>
              <a:t>kJy</a:t>
            </a:r>
            <a:r>
              <a:rPr lang="en-AU" sz="1300" dirty="0">
                <a:solidFill>
                  <a:srgbClr val="000000"/>
                </a:solidFill>
              </a:rPr>
              <a:t> </a:t>
            </a:r>
            <a:r>
              <a:rPr lang="en-AU" sz="1300" dirty="0" err="1"/>
              <a:t>μs</a:t>
            </a:r>
            <a:endParaRPr lang="en-AU" sz="1300" dirty="0">
              <a:solidFill>
                <a:srgbClr val="000000"/>
              </a:solidFill>
            </a:endParaRP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300" dirty="0" smtClean="0">
                <a:solidFill>
                  <a:srgbClr val="000000"/>
                </a:solidFill>
              </a:rPr>
              <a:t>-	power-law </a:t>
            </a:r>
            <a:r>
              <a:rPr lang="en-AU" sz="1300" dirty="0">
                <a:solidFill>
                  <a:srgbClr val="000000"/>
                </a:solidFill>
              </a:rPr>
              <a:t>energy (i.e. luminosity) distribution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300" dirty="0" smtClean="0">
                <a:solidFill>
                  <a:srgbClr val="000000"/>
                </a:solidFill>
              </a:rPr>
              <a:t>-	no </a:t>
            </a:r>
            <a:r>
              <a:rPr lang="en-AU" sz="1300" dirty="0">
                <a:solidFill>
                  <a:srgbClr val="000000"/>
                </a:solidFill>
              </a:rPr>
              <a:t>known maximum energy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300" dirty="0" smtClean="0">
                <a:solidFill>
                  <a:srgbClr val="000000"/>
                </a:solidFill>
              </a:rPr>
              <a:t>-	assume </a:t>
            </a:r>
            <a:r>
              <a:rPr lang="en-AU" sz="1300" dirty="0">
                <a:solidFill>
                  <a:srgbClr val="000000"/>
                </a:solidFill>
              </a:rPr>
              <a:t>no pulse broadening</a:t>
            </a:r>
          </a:p>
        </p:txBody>
      </p:sp>
      <p:pic>
        <p:nvPicPr>
          <p:cNvPr id="16391" name="Picture 59" descr="energyDis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196975"/>
            <a:ext cx="3962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260475" y="404664"/>
            <a:ext cx="7807325" cy="1079500"/>
          </a:xfrm>
        </p:spPr>
        <p:txBody>
          <a:bodyPr wrap="square"/>
          <a:lstStyle/>
          <a:p>
            <a:r>
              <a:rPr lang="en-AU" dirty="0" smtClean="0">
                <a:solidFill>
                  <a:schemeClr val="tx1"/>
                </a:solidFill>
                <a:ea typeface="ＭＳ Ｐゴシック" pitchFamily="-128" charset="-128"/>
              </a:rPr>
              <a:t>Example: extragalactic giant pulses </a:t>
            </a:r>
          </a:p>
        </p:txBody>
      </p:sp>
      <p:sp>
        <p:nvSpPr>
          <p:cNvPr id="17412" name="Text Placeholder 5"/>
          <p:cNvSpPr>
            <a:spLocks/>
          </p:cNvSpPr>
          <p:nvPr/>
        </p:nvSpPr>
        <p:spPr bwMode="auto">
          <a:xfrm>
            <a:off x="228600" y="4343400"/>
            <a:ext cx="441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endParaRPr lang="en-AU" sz="130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endParaRPr lang="en-AU" sz="1300">
              <a:solidFill>
                <a:srgbClr val="000000"/>
              </a:solidFill>
              <a:latin typeface="ヒラギノ角ゴ ProN W3" pitchFamily="-128" charset="-12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2310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7414" name="Text Placeholder 5"/>
          <p:cNvSpPr>
            <a:spLocks/>
          </p:cNvSpPr>
          <p:nvPr/>
        </p:nvSpPr>
        <p:spPr bwMode="auto">
          <a:xfrm>
            <a:off x="5076056" y="5427111"/>
            <a:ext cx="3429000" cy="9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100" b="1" dirty="0">
                <a:solidFill>
                  <a:srgbClr val="000000"/>
                </a:solidFill>
              </a:rPr>
              <a:t>For an extragalactic search </a:t>
            </a:r>
            <a:r>
              <a:rPr lang="en-AU" sz="1100" b="1" dirty="0">
                <a:solidFill>
                  <a:srgbClr val="00B050"/>
                </a:solidFill>
              </a:rPr>
              <a:t>(green)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100" dirty="0" smtClean="0">
                <a:solidFill>
                  <a:srgbClr val="000000"/>
                </a:solidFill>
              </a:rPr>
              <a:t>-	homogeneous </a:t>
            </a:r>
            <a:r>
              <a:rPr lang="en-AU" sz="1100" dirty="0">
                <a:solidFill>
                  <a:srgbClr val="000000"/>
                </a:solidFill>
              </a:rPr>
              <a:t>population with intrinsic event rate per unit volume </a:t>
            </a:r>
            <a:r>
              <a:rPr lang="en-AU" sz="1100" dirty="0" err="1"/>
              <a:t>ρ</a:t>
            </a:r>
            <a:r>
              <a:rPr lang="en-AU" sz="1100" baseline="-25000" dirty="0" err="1"/>
              <a:t>i</a:t>
            </a:r>
            <a:endParaRPr lang="en-AU" sz="1100" dirty="0">
              <a:solidFill>
                <a:srgbClr val="000000"/>
              </a:solidFill>
            </a:endParaRP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100" dirty="0" smtClean="0">
                <a:solidFill>
                  <a:srgbClr val="000000"/>
                </a:solidFill>
              </a:rPr>
              <a:t>-	integrate </a:t>
            </a:r>
            <a:r>
              <a:rPr lang="en-AU" sz="1100" dirty="0">
                <a:solidFill>
                  <a:srgbClr val="000000"/>
                </a:solidFill>
              </a:rPr>
              <a:t>along line-of-sight to determine total detected event rate</a:t>
            </a:r>
            <a:r>
              <a:rPr lang="en-AU" sz="1100" dirty="0">
                <a:solidFill>
                  <a:srgbClr val="000000"/>
                </a:solidFill>
                <a:latin typeface="ヒラギノ角ゴ ProN W3" pitchFamily="-128" charset="-128"/>
              </a:rPr>
              <a:t> </a:t>
            </a:r>
          </a:p>
        </p:txBody>
      </p:sp>
      <p:pic>
        <p:nvPicPr>
          <p:cNvPr id="17415" name="Picture 9" descr="sph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74676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Placeholder 5"/>
          <p:cNvSpPr>
            <a:spLocks/>
          </p:cNvSpPr>
          <p:nvPr/>
        </p:nvSpPr>
        <p:spPr bwMode="auto">
          <a:xfrm>
            <a:off x="228600" y="5359400"/>
            <a:ext cx="5181600" cy="1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100" b="1" dirty="0">
                <a:solidFill>
                  <a:srgbClr val="000000"/>
                </a:solidFill>
              </a:rPr>
              <a:t>For targeted observations </a:t>
            </a:r>
            <a:r>
              <a:rPr lang="en-AU" sz="1100" b="1" dirty="0">
                <a:solidFill>
                  <a:srgbClr val="0070C0"/>
                </a:solidFill>
              </a:rPr>
              <a:t>(blue)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100" dirty="0" smtClean="0">
                <a:solidFill>
                  <a:srgbClr val="000000"/>
                </a:solidFill>
              </a:rPr>
              <a:t>-	estimate </a:t>
            </a:r>
            <a:r>
              <a:rPr lang="en-AU" sz="1100" dirty="0">
                <a:solidFill>
                  <a:srgbClr val="000000"/>
                </a:solidFill>
              </a:rPr>
              <a:t>an intrinsic event rate per solid angle: </a:t>
            </a:r>
            <a:r>
              <a:rPr lang="en-AU" sz="1100" dirty="0" err="1"/>
              <a:t>ρ</a:t>
            </a:r>
            <a:r>
              <a:rPr lang="en-AU" sz="1100" baseline="-25000" dirty="0" err="1"/>
              <a:t>i,Ω</a:t>
            </a:r>
            <a:r>
              <a:rPr lang="en-AU" sz="1100" baseline="-25000" dirty="0"/>
              <a:t> 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100" dirty="0" smtClean="0">
                <a:solidFill>
                  <a:srgbClr val="000000"/>
                </a:solidFill>
              </a:rPr>
              <a:t>-	at </a:t>
            </a:r>
            <a:r>
              <a:rPr lang="en-AU" sz="1100" dirty="0">
                <a:solidFill>
                  <a:srgbClr val="000000"/>
                </a:solidFill>
              </a:rPr>
              <a:t>larger distances</a:t>
            </a:r>
            <a:r>
              <a:rPr lang="en-AU" sz="1100" dirty="0"/>
              <a:t>, a smaller fraction of events are detectable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100" dirty="0" smtClean="0">
                <a:solidFill>
                  <a:srgbClr val="000000"/>
                </a:solidFill>
              </a:rPr>
              <a:t>-	more </a:t>
            </a:r>
            <a:r>
              <a:rPr lang="en-AU" sz="1100" dirty="0">
                <a:solidFill>
                  <a:srgbClr val="000000"/>
                </a:solidFill>
              </a:rPr>
              <a:t>sensitive telescopes see a larger fraction of events</a:t>
            </a:r>
          </a:p>
          <a:p>
            <a:pPr marL="660400" lvl="1" indent="-241300" eaLnBrk="0" hangingPunct="0">
              <a:spcBef>
                <a:spcPct val="20000"/>
              </a:spcBef>
            </a:pPr>
            <a:r>
              <a:rPr lang="en-AU" sz="1100" dirty="0" smtClean="0">
                <a:solidFill>
                  <a:srgbClr val="000000"/>
                </a:solidFill>
              </a:rPr>
              <a:t>-	</a:t>
            </a:r>
            <a:r>
              <a:rPr lang="en-AU" sz="1100" dirty="0" err="1" smtClean="0">
                <a:solidFill>
                  <a:srgbClr val="000000"/>
                </a:solidFill>
              </a:rPr>
              <a:t>FoV</a:t>
            </a:r>
            <a:r>
              <a:rPr lang="en-AU" sz="1100" dirty="0" smtClean="0">
                <a:solidFill>
                  <a:srgbClr val="000000"/>
                </a:solidFill>
              </a:rPr>
              <a:t> </a:t>
            </a:r>
            <a:r>
              <a:rPr lang="en-AU" sz="1100" dirty="0">
                <a:solidFill>
                  <a:srgbClr val="000000"/>
                </a:solidFill>
              </a:rPr>
              <a:t>x time increases probability of seeing an event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5213" y="1844824"/>
            <a:ext cx="1589409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 eaLnBrk="0" hangingPunct="0"/>
            <a:r>
              <a:rPr lang="en-AU" sz="1100" b="1" dirty="0" smtClean="0">
                <a:solidFill>
                  <a:srgbClr val="000000"/>
                </a:solidFill>
              </a:rPr>
              <a:t>On the plot:</a:t>
            </a:r>
          </a:p>
          <a:p>
            <a:pPr marL="228600" indent="-228600" eaLnBrk="0" hangingPunct="0">
              <a:buFont typeface="Arial" charset="0"/>
              <a:buChar char="•"/>
            </a:pPr>
            <a:endParaRPr lang="en-AU" sz="1100" dirty="0" smtClean="0">
              <a:solidFill>
                <a:srgbClr val="000000"/>
              </a:solidFill>
            </a:endParaRPr>
          </a:p>
          <a:p>
            <a:pPr marL="228600" indent="-228600" eaLnBrk="0" hangingPunct="0">
              <a:buFont typeface="Arial" charset="0"/>
              <a:buChar char="•"/>
            </a:pPr>
            <a:r>
              <a:rPr lang="en-AU" sz="1100" b="1" dirty="0" smtClean="0">
                <a:solidFill>
                  <a:srgbClr val="0070C0"/>
                </a:solidFill>
              </a:rPr>
              <a:t>Blue</a:t>
            </a:r>
            <a:r>
              <a:rPr lang="en-AU" sz="1100" dirty="0" smtClean="0">
                <a:solidFill>
                  <a:srgbClr val="000000"/>
                </a:solidFill>
              </a:rPr>
              <a:t> lines: for a targeted observation of sensitivity </a:t>
            </a:r>
            <a:r>
              <a:rPr lang="en-AU" sz="1100" dirty="0" err="1" smtClean="0">
                <a:solidFill>
                  <a:srgbClr val="000000"/>
                </a:solidFill>
              </a:rPr>
              <a:t>S</a:t>
            </a:r>
            <a:r>
              <a:rPr lang="en-AU" sz="1100" baseline="-25000" dirty="0" err="1" smtClean="0">
                <a:solidFill>
                  <a:srgbClr val="000000"/>
                </a:solidFill>
              </a:rPr>
              <a:t>min</a:t>
            </a:r>
            <a:r>
              <a:rPr lang="en-AU" sz="1100" dirty="0" smtClean="0">
                <a:solidFill>
                  <a:srgbClr val="000000"/>
                </a:solidFill>
              </a:rPr>
              <a:t>, after what </a:t>
            </a:r>
            <a:r>
              <a:rPr lang="en-AU" sz="1100" dirty="0" err="1" smtClean="0">
                <a:solidFill>
                  <a:srgbClr val="000000"/>
                </a:solidFill>
              </a:rPr>
              <a:t>FoV</a:t>
            </a:r>
            <a:r>
              <a:rPr lang="en-AU" sz="1100" dirty="0" smtClean="0">
                <a:solidFill>
                  <a:srgbClr val="000000"/>
                </a:solidFill>
              </a:rPr>
              <a:t> x time do we expect to detect a single event?</a:t>
            </a:r>
          </a:p>
          <a:p>
            <a:pPr marL="228600" indent="-228600" eaLnBrk="0" hangingPunct="0">
              <a:buFont typeface="Arial" charset="0"/>
              <a:buChar char="•"/>
            </a:pPr>
            <a:endParaRPr lang="en-AU" sz="1100" dirty="0" smtClean="0">
              <a:solidFill>
                <a:srgbClr val="000000"/>
              </a:solidFill>
            </a:endParaRPr>
          </a:p>
          <a:p>
            <a:pPr marL="228600" indent="-228600" eaLnBrk="0" hangingPunct="0">
              <a:buFont typeface="Arial" charset="0"/>
              <a:buChar char="•"/>
            </a:pPr>
            <a:r>
              <a:rPr lang="en-AU" sz="1100" b="1" dirty="0" smtClean="0">
                <a:solidFill>
                  <a:srgbClr val="00B050"/>
                </a:solidFill>
              </a:rPr>
              <a:t>Green</a:t>
            </a:r>
            <a:r>
              <a:rPr lang="en-AU" sz="1100" dirty="0" smtClean="0">
                <a:solidFill>
                  <a:srgbClr val="000000"/>
                </a:solidFill>
              </a:rPr>
              <a:t> lines: if we detect a single event with an observation of some </a:t>
            </a:r>
            <a:r>
              <a:rPr lang="en-AU" sz="1100" dirty="0" err="1" smtClean="0">
                <a:solidFill>
                  <a:srgbClr val="000000"/>
                </a:solidFill>
              </a:rPr>
              <a:t>S</a:t>
            </a:r>
            <a:r>
              <a:rPr lang="en-AU" sz="1100" baseline="-25000" dirty="0" err="1" smtClean="0">
                <a:solidFill>
                  <a:srgbClr val="000000"/>
                </a:solidFill>
              </a:rPr>
              <a:t>min</a:t>
            </a:r>
            <a:r>
              <a:rPr lang="en-AU" sz="1100" dirty="0" smtClean="0">
                <a:solidFill>
                  <a:srgbClr val="000000"/>
                </a:solidFill>
              </a:rPr>
              <a:t> and </a:t>
            </a:r>
            <a:r>
              <a:rPr lang="en-AU" sz="1100" dirty="0" err="1" smtClean="0">
                <a:solidFill>
                  <a:srgbClr val="000000"/>
                </a:solidFill>
              </a:rPr>
              <a:t>FoV</a:t>
            </a:r>
            <a:r>
              <a:rPr lang="en-AU" sz="1100" dirty="0" smtClean="0">
                <a:solidFill>
                  <a:srgbClr val="000000"/>
                </a:solidFill>
              </a:rPr>
              <a:t> x time, what limit does that place on </a:t>
            </a:r>
            <a:r>
              <a:rPr lang="en-AU" sz="1100" dirty="0" err="1" smtClean="0"/>
              <a:t>ρ</a:t>
            </a:r>
            <a:r>
              <a:rPr lang="en-AU" sz="1100" baseline="-25000" dirty="0" err="1" smtClean="0"/>
              <a:t>i</a:t>
            </a:r>
            <a:r>
              <a:rPr lang="en-AU" sz="1100" dirty="0" smtClean="0"/>
              <a:t> (events hr</a:t>
            </a:r>
            <a:r>
              <a:rPr lang="en-AU" sz="1100" baseline="30000" dirty="0" smtClean="0"/>
              <a:t>-1</a:t>
            </a:r>
            <a:r>
              <a:rPr lang="en-AU" sz="1100" dirty="0" smtClean="0"/>
              <a:t> Mpc</a:t>
            </a:r>
            <a:r>
              <a:rPr lang="en-AU" sz="1100" baseline="30000" dirty="0" smtClean="0"/>
              <a:t>-3</a:t>
            </a:r>
            <a:r>
              <a:rPr lang="en-AU" sz="1100" dirty="0" smtClean="0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00" y="175620"/>
            <a:ext cx="7807800" cy="728760"/>
          </a:xfrm>
        </p:spPr>
        <p:txBody>
          <a:bodyPr/>
          <a:lstStyle/>
          <a:p>
            <a:r>
              <a:rPr lang="en-AU" dirty="0" smtClean="0"/>
              <a:t>Search innovations: machine learning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80150" y="3645024"/>
            <a:ext cx="2787650" cy="3212976"/>
          </a:xfrm>
          <a:ln>
            <a:noFill/>
          </a:ln>
        </p:spPr>
        <p:txBody>
          <a:bodyPr/>
          <a:lstStyle/>
          <a:p>
            <a:r>
              <a:rPr lang="en-US" sz="1600" dirty="0" smtClean="0"/>
              <a:t>Cannot store or analyze </a:t>
            </a:r>
            <a:r>
              <a:rPr lang="en-US" sz="1600" dirty="0" err="1" smtClean="0"/>
              <a:t>peta</a:t>
            </a:r>
            <a:r>
              <a:rPr lang="en-US" sz="1600" dirty="0" smtClean="0"/>
              <a:t>-scale data volumes.  </a:t>
            </a:r>
          </a:p>
          <a:p>
            <a:r>
              <a:rPr lang="en-US" sz="1600" dirty="0" smtClean="0"/>
              <a:t>Need immediate, real-time follow-up</a:t>
            </a:r>
          </a:p>
          <a:p>
            <a:r>
              <a:rPr lang="en-US" sz="1600" dirty="0" smtClean="0"/>
              <a:t>Solution: adaptive processing chains to handle </a:t>
            </a:r>
            <a:r>
              <a:rPr lang="en-US" sz="1600" i="1" dirty="0" smtClean="0"/>
              <a:t>streaming</a:t>
            </a:r>
            <a:r>
              <a:rPr lang="en-US" sz="1600" dirty="0" smtClean="0"/>
              <a:t> data</a:t>
            </a:r>
          </a:p>
          <a:p>
            <a:pPr lvl="1"/>
            <a:r>
              <a:rPr lang="en-US" sz="1600" dirty="0" smtClean="0"/>
              <a:t>Data mining is continuous </a:t>
            </a:r>
          </a:p>
          <a:p>
            <a:pPr lvl="1"/>
            <a:r>
              <a:rPr lang="en-US" sz="1600" dirty="0" smtClean="0"/>
              <a:t>Pattern recognition permits immediate triage and follow-up</a:t>
            </a:r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21594"/>
            <a:ext cx="41805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8859"/>
            <a:ext cx="6280150" cy="4159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034" y="621594"/>
            <a:ext cx="3369766" cy="24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37595" y="6490156"/>
            <a:ext cx="364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Courtesy D. Thompson (JPL) and V-FASTR</a:t>
            </a:r>
            <a:endParaRPr lang="en-AU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6383462" y="3055056"/>
            <a:ext cx="2684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Adaptive self-tuning system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Efficient incoherent de-dispersion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New algorithm for selecting samples from the dynamic spectrum (per trial DM) to maximize SNR</a:t>
            </a:r>
          </a:p>
          <a:p>
            <a:r>
              <a:rPr lang="en-AU" dirty="0" smtClean="0"/>
              <a:t>New algorithm for selecting trial DMs maintaining good SNR performance across the chosen DM range</a:t>
            </a:r>
          </a:p>
          <a:p>
            <a:r>
              <a:rPr lang="en-AU" dirty="0" smtClean="0"/>
              <a:t>SNR performance comparable to matched filters</a:t>
            </a:r>
          </a:p>
          <a:p>
            <a:r>
              <a:rPr lang="en-AU" dirty="0" smtClean="0"/>
              <a:t>Efficient, scalable FPGA implementation possible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385" y="3212976"/>
            <a:ext cx="4156415" cy="244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212976"/>
            <a:ext cx="4561851" cy="229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23594" y="6119813"/>
            <a:ext cx="3835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Courtesy N. Clarke, J-P Macquart and C. Trott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60000" y="1412776"/>
            <a:ext cx="7807325" cy="4281488"/>
          </a:xfrm>
        </p:spPr>
        <p:txBody>
          <a:bodyPr/>
          <a:lstStyle/>
          <a:p>
            <a:r>
              <a:rPr lang="en-AU" dirty="0" smtClean="0"/>
              <a:t>Fast transients in radio astronomy</a:t>
            </a:r>
          </a:p>
          <a:p>
            <a:pPr lvl="1"/>
            <a:r>
              <a:rPr lang="en-AU" dirty="0" smtClean="0"/>
              <a:t>&lt; 5 s duration for the purpose of this talk</a:t>
            </a:r>
          </a:p>
          <a:p>
            <a:endParaRPr lang="en-AU" dirty="0" smtClean="0"/>
          </a:p>
          <a:p>
            <a:r>
              <a:rPr lang="en-AU" dirty="0" smtClean="0"/>
              <a:t>Current state of the art</a:t>
            </a:r>
          </a:p>
          <a:p>
            <a:pPr lvl="1"/>
            <a:r>
              <a:rPr lang="en-AU" dirty="0" smtClean="0"/>
              <a:t>Recent developments at ICRAR/Curtin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Event rate formulations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Joint ICRAR – JPL work in machine learning + scalable FPGA architecture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Strong ASKAP / CRAFT and LOFAR links </a:t>
            </a:r>
          </a:p>
          <a:p>
            <a:endParaRPr lang="en-AU" dirty="0" smtClean="0"/>
          </a:p>
          <a:p>
            <a:r>
              <a:rPr lang="en-AU" dirty="0" smtClean="0"/>
              <a:t>SKA1 and transients</a:t>
            </a:r>
          </a:p>
          <a:p>
            <a:pPr lvl="1"/>
            <a:r>
              <a:rPr lang="en-AU" dirty="0" smtClean="0"/>
              <a:t>Pathfinders, trail-blazer experiments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VLBA , LOFAR (now)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DSN, MWA (this year)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KAT 7, </a:t>
            </a:r>
            <a:r>
              <a:rPr lang="en-AU" dirty="0" err="1" smtClean="0">
                <a:solidFill>
                  <a:schemeClr val="tx1"/>
                </a:solidFill>
              </a:rPr>
              <a:t>MeerKAT</a:t>
            </a:r>
            <a:r>
              <a:rPr lang="en-AU" dirty="0" smtClean="0">
                <a:solidFill>
                  <a:schemeClr val="tx1"/>
                </a:solidFill>
              </a:rPr>
              <a:t> (2012 onwards)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BETA / ASKAP (2013?)</a:t>
            </a:r>
          </a:p>
          <a:p>
            <a:pPr lvl="1"/>
            <a:r>
              <a:rPr lang="en-AU" dirty="0" smtClean="0"/>
              <a:t>System architecture implications</a:t>
            </a:r>
          </a:p>
          <a:p>
            <a:pPr lvl="1"/>
            <a:r>
              <a:rPr lang="en-AU" dirty="0" smtClean="0"/>
              <a:t>Cost considerations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Transients instrument affordable in SKA1 context</a:t>
            </a:r>
          </a:p>
          <a:p>
            <a:pPr lvl="1"/>
            <a:r>
              <a:rPr lang="en-AU" dirty="0" smtClean="0"/>
              <a:t>Representative SKA1 transients system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Major new capability, with plenty of room to grow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464" name="Slide Number Placeholder 7"/>
          <p:cNvSpPr>
            <a:spLocks noGrp="1"/>
          </p:cNvSpPr>
          <p:nvPr>
            <p:ph type="sldNum" sz="quarter" idx="2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78849C-D290-4BA6-9CE6-907165B530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1260475" y="116632"/>
            <a:ext cx="8208069" cy="1079500"/>
          </a:xfrm>
        </p:spPr>
        <p:txBody>
          <a:bodyPr wrap="square"/>
          <a:lstStyle/>
          <a:p>
            <a:r>
              <a:rPr lang="en-AU" dirty="0" smtClean="0">
                <a:solidFill>
                  <a:schemeClr val="tx1"/>
                </a:solidFill>
                <a:ea typeface="ＭＳ Ｐゴシック" pitchFamily="1" charset="-128"/>
              </a:rPr>
              <a:t>Event rate per beam - a.k.a.  “bangs per buck”</a:t>
            </a:r>
          </a:p>
        </p:txBody>
      </p:sp>
      <p:sp>
        <p:nvSpPr>
          <p:cNvPr id="83973" name="Text Placeholder 5"/>
          <p:cNvSpPr>
            <a:spLocks/>
          </p:cNvSpPr>
          <p:nvPr/>
        </p:nvSpPr>
        <p:spPr bwMode="auto">
          <a:xfrm>
            <a:off x="1015429" y="980728"/>
            <a:ext cx="6969125" cy="9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28600" lvl="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Measures the processing (“cost”) efficiency of searches conducted on a per beam basis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err="1" smtClean="0">
                <a:solidFill>
                  <a:prstClr val="black"/>
                </a:solidFill>
                <a:latin typeface="Arial"/>
              </a:rPr>
              <a:t>beamforming</a:t>
            </a:r>
            <a:r>
              <a:rPr lang="en-AU" sz="1300" dirty="0" smtClean="0">
                <a:solidFill>
                  <a:prstClr val="black"/>
                </a:solidFill>
                <a:latin typeface="Arial"/>
              </a:rPr>
              <a:t>, de-dispersion, detection algorithms, ... </a:t>
            </a:r>
          </a:p>
          <a:p>
            <a:pPr marL="228600" lvl="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Informs choices of receptor combination and search processing modes</a:t>
            </a: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endParaRPr lang="en-AU" sz="13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013278"/>
            <a:ext cx="8346248" cy="435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660232" y="4221088"/>
            <a:ext cx="1584176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300" dirty="0"/>
              <a:t>Spectral index = 0</a:t>
            </a:r>
            <a:endParaRPr lang="en-AU" dirty="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699792" y="4219213"/>
            <a:ext cx="1800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300" dirty="0"/>
              <a:t>Spectral index = -1.6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6371455"/>
            <a:ext cx="3003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Courtesy T. Colegate and N. Clarke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>
          <a:xfrm>
            <a:off x="1260475" y="539750"/>
            <a:ext cx="7807325" cy="1079500"/>
          </a:xfrm>
        </p:spPr>
        <p:txBody>
          <a:bodyPr wrap="square"/>
          <a:lstStyle/>
          <a:p>
            <a:r>
              <a:rPr lang="en-AU" dirty="0" smtClean="0">
                <a:solidFill>
                  <a:schemeClr val="tx1"/>
                </a:solidFill>
                <a:ea typeface="ＭＳ Ｐゴシック" pitchFamily="1" charset="-128"/>
              </a:rPr>
              <a:t>SKA1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16" y="1455495"/>
            <a:ext cx="8568952" cy="516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SKA1-low will be efficient as a transients telescope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Much to learn from LOFAR, MWA, ...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AAs more efficient when scattering is lower or source spectrum steeper</a:t>
            </a:r>
          </a:p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Close-packed AA core makes coherent combination much more efficient than for the dish core</a:t>
            </a:r>
          </a:p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Incoherent combination with single pixel feed dishes limited to one beam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Not the case for AAs</a:t>
            </a:r>
          </a:p>
          <a:p>
            <a:pPr marL="165100" indent="-2667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Dense/sparse SKA1-low transition frequency a key input to event rate per beam models</a:t>
            </a:r>
          </a:p>
          <a:p>
            <a:pPr marL="685800" lvl="1" indent="-228600" eaLnBrk="0" hangingPunct="0">
              <a:lnSpc>
                <a:spcPts val="1900"/>
              </a:lnSpc>
            </a:pPr>
            <a:endParaRPr lang="en-AU" sz="1300" dirty="0" smtClean="0">
              <a:solidFill>
                <a:prstClr val="black"/>
              </a:solidFill>
              <a:latin typeface="Arial"/>
            </a:endParaRPr>
          </a:p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SKA1 will still be a pathfinder in transients science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Plan “appropriate” initial investment + upgrade path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Maximize advantages of large-N array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Exploit SKA1-low potential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endParaRPr lang="en-AU" sz="1300" dirty="0" smtClean="0">
              <a:solidFill>
                <a:prstClr val="black"/>
              </a:solidFill>
              <a:latin typeface="Arial"/>
            </a:endParaRPr>
          </a:p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Future-proofing requires “</a:t>
            </a:r>
            <a:r>
              <a:rPr lang="en-AU" sz="1300" b="1" dirty="0" smtClean="0">
                <a:solidFill>
                  <a:prstClr val="black"/>
                </a:solidFill>
                <a:latin typeface="Arial"/>
              </a:rPr>
              <a:t>spigot + instrument</a:t>
            </a:r>
            <a:r>
              <a:rPr lang="en-AU" sz="1300" dirty="0" smtClean="0">
                <a:solidFill>
                  <a:prstClr val="black"/>
                </a:solidFill>
                <a:latin typeface="Arial"/>
              </a:rPr>
              <a:t>” architectural approach</a:t>
            </a:r>
          </a:p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endParaRPr lang="en-AU" sz="1300" dirty="0" smtClean="0">
              <a:solidFill>
                <a:prstClr val="black"/>
              </a:solidFill>
              <a:latin typeface="Arial"/>
            </a:endParaRPr>
          </a:p>
          <a:p>
            <a:pPr marL="228600" indent="-228600" eaLnBrk="0" hangingPunct="0">
              <a:lnSpc>
                <a:spcPts val="1900"/>
              </a:lnSpc>
              <a:buFont typeface="Arial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Initial strategy: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Incoherent search (collimated </a:t>
            </a:r>
            <a:r>
              <a:rPr lang="en-AU" sz="1300" dirty="0" err="1" smtClean="0">
                <a:solidFill>
                  <a:prstClr val="black"/>
                </a:solidFill>
                <a:latin typeface="Arial"/>
              </a:rPr>
              <a:t>commensal</a:t>
            </a:r>
            <a:r>
              <a:rPr lang="en-AU" sz="1300" dirty="0" smtClean="0">
                <a:solidFill>
                  <a:prstClr val="black"/>
                </a:solidFill>
                <a:latin typeface="Arial"/>
              </a:rPr>
              <a:t>)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Coherent localization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Provision of memory buffers in coherent signal path</a:t>
            </a:r>
          </a:p>
          <a:p>
            <a:pPr marL="622300" lvl="1" indent="-266700" eaLnBrk="0" hangingPunct="0">
              <a:spcBef>
                <a:spcPct val="20000"/>
              </a:spcBef>
              <a:buFont typeface="Lucida Grande"/>
              <a:buChar char="–"/>
            </a:pPr>
            <a:r>
              <a:rPr lang="en-AU" sz="1300" dirty="0" smtClean="0">
                <a:solidFill>
                  <a:prstClr val="black"/>
                </a:solidFill>
                <a:latin typeface="Arial"/>
              </a:rPr>
              <a:t>Instrument-side equipment + pipeline supplied by user consortium? </a:t>
            </a:r>
          </a:p>
          <a:p>
            <a:pPr marL="165100" indent="-266700" eaLnBrk="0" hangingPunct="0">
              <a:spcBef>
                <a:spcPct val="20000"/>
              </a:spcBef>
              <a:buFont typeface="Lucida Grande"/>
              <a:buChar char="–"/>
            </a:pPr>
            <a:endParaRPr lang="en-AU" sz="1300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60475" y="539750"/>
            <a:ext cx="7807325" cy="1079500"/>
          </a:xfrm>
        </p:spPr>
        <p:txBody>
          <a:bodyPr/>
          <a:lstStyle/>
          <a:p>
            <a:r>
              <a:rPr lang="en-AU" dirty="0" smtClean="0">
                <a:ea typeface="ＭＳ Ｐゴシック" pitchFamily="-112" charset="-128"/>
              </a:rPr>
              <a:t>Basic transients system for SKA1 dishes </a:t>
            </a:r>
          </a:p>
        </p:txBody>
      </p:sp>
      <p:sp>
        <p:nvSpPr>
          <p:cNvPr id="19503" name="Text Placeholder 5"/>
          <p:cNvSpPr>
            <a:spLocks/>
          </p:cNvSpPr>
          <p:nvPr/>
        </p:nvSpPr>
        <p:spPr bwMode="auto">
          <a:xfrm>
            <a:off x="228600" y="4343400"/>
            <a:ext cx="3733800" cy="19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400" dirty="0" smtClean="0">
                <a:solidFill>
                  <a:srgbClr val="000000"/>
                </a:solidFill>
              </a:rPr>
              <a:t>Incoherent </a:t>
            </a:r>
            <a:r>
              <a:rPr lang="en-AU" sz="1400" dirty="0">
                <a:solidFill>
                  <a:srgbClr val="000000"/>
                </a:solidFill>
              </a:rPr>
              <a:t>detection with coherent follow-up</a:t>
            </a: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400" dirty="0" smtClean="0">
                <a:solidFill>
                  <a:srgbClr val="000000"/>
                </a:solidFill>
              </a:rPr>
              <a:t>Order-of-magnitude component </a:t>
            </a:r>
            <a:r>
              <a:rPr lang="en-AU" sz="1400" dirty="0">
                <a:solidFill>
                  <a:srgbClr val="000000"/>
                </a:solidFill>
              </a:rPr>
              <a:t>costs:</a:t>
            </a:r>
          </a:p>
          <a:p>
            <a:pPr marL="660400" lvl="1" indent="-241300" eaLnBrk="0" hangingPunct="0">
              <a:spcBef>
                <a:spcPct val="20000"/>
              </a:spcBef>
              <a:buFontTx/>
              <a:buChar char="-"/>
            </a:pPr>
            <a:r>
              <a:rPr lang="en-AU" sz="1400" dirty="0" smtClean="0">
                <a:solidFill>
                  <a:srgbClr val="000000"/>
                </a:solidFill>
              </a:rPr>
              <a:t>FX </a:t>
            </a:r>
            <a:r>
              <a:rPr lang="en-AU" sz="1400" dirty="0" err="1">
                <a:solidFill>
                  <a:srgbClr val="000000"/>
                </a:solidFill>
              </a:rPr>
              <a:t>Uniboard</a:t>
            </a:r>
            <a:r>
              <a:rPr lang="en-AU" sz="1400" dirty="0">
                <a:solidFill>
                  <a:srgbClr val="000000"/>
                </a:solidFill>
              </a:rPr>
              <a:t> </a:t>
            </a:r>
            <a:r>
              <a:rPr lang="en-AU" sz="1400" dirty="0" err="1">
                <a:solidFill>
                  <a:srgbClr val="000000"/>
                </a:solidFill>
              </a:rPr>
              <a:t>correlator</a:t>
            </a:r>
            <a:r>
              <a:rPr lang="en-AU" sz="1400" dirty="0">
                <a:solidFill>
                  <a:srgbClr val="000000"/>
                </a:solidFill>
              </a:rPr>
              <a:t> (</a:t>
            </a:r>
            <a:r>
              <a:rPr lang="en-AU" sz="1400" dirty="0" err="1">
                <a:solidFill>
                  <a:srgbClr val="000000"/>
                </a:solidFill>
              </a:rPr>
              <a:t>Szomoru</a:t>
            </a:r>
            <a:r>
              <a:rPr lang="en-AU" sz="1400" dirty="0">
                <a:solidFill>
                  <a:srgbClr val="000000"/>
                </a:solidFill>
              </a:rPr>
              <a:t> et al., </a:t>
            </a:r>
            <a:r>
              <a:rPr lang="en-AU" sz="1400" dirty="0" smtClean="0">
                <a:solidFill>
                  <a:srgbClr val="000000"/>
                </a:solidFill>
              </a:rPr>
              <a:t>2011)</a:t>
            </a:r>
            <a:endParaRPr lang="en-AU" sz="1400" dirty="0">
              <a:solidFill>
                <a:srgbClr val="000000"/>
              </a:solidFill>
            </a:endParaRPr>
          </a:p>
          <a:p>
            <a:pPr marL="203200" indent="-2413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1400" dirty="0" smtClean="0"/>
              <a:t>Transients processor</a:t>
            </a:r>
          </a:p>
          <a:p>
            <a:pPr marL="660400" lvl="1" indent="-241300" eaLnBrk="0" hangingPunct="0">
              <a:spcBef>
                <a:spcPct val="20000"/>
              </a:spcBef>
              <a:buFontTx/>
              <a:buChar char="-"/>
            </a:pPr>
            <a:r>
              <a:rPr lang="en-AU" sz="1400" dirty="0" smtClean="0"/>
              <a:t>Hybrid CPU / FPGA</a:t>
            </a:r>
          </a:p>
          <a:p>
            <a:pPr marL="660400" lvl="1" indent="-241300" eaLnBrk="0" hangingPunct="0">
              <a:spcBef>
                <a:spcPct val="20000"/>
              </a:spcBef>
              <a:buFontTx/>
              <a:buChar char="-"/>
            </a:pPr>
            <a:r>
              <a:rPr lang="en-AU" sz="1400" dirty="0" smtClean="0"/>
              <a:t>&gt;500 trial DMs</a:t>
            </a:r>
          </a:p>
          <a:p>
            <a:pPr marL="660400" lvl="1" indent="-241300" eaLnBrk="0" hangingPunct="0">
              <a:spcBef>
                <a:spcPct val="20000"/>
              </a:spcBef>
              <a:buFontTx/>
              <a:buChar char="-"/>
            </a:pPr>
            <a:r>
              <a:rPr lang="en-AU" sz="1400" dirty="0" smtClean="0"/>
              <a:t>Max DM &gt; 4000 pc cm</a:t>
            </a:r>
            <a:r>
              <a:rPr lang="en-AU" sz="1400" baseline="30000" dirty="0" smtClean="0"/>
              <a:t>-3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72310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444208" y="990600"/>
            <a:ext cx="2242592" cy="854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987824" y="1619250"/>
            <a:ext cx="648072" cy="441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43400" y="4343401"/>
          <a:ext cx="43434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447800"/>
                <a:gridCol w="1447800"/>
              </a:tblGrid>
              <a:tr h="419265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Quantity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Cost (k€)</a:t>
                      </a:r>
                      <a:endParaRPr lang="en-A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sz="1200" dirty="0"/>
                    </a:p>
                  </a:txBody>
                  <a:tcPr/>
                </a:tc>
              </a:tr>
              <a:tr h="268683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Integrator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250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60</a:t>
                      </a:r>
                      <a:endParaRPr lang="en-AU" sz="1200" dirty="0"/>
                    </a:p>
                  </a:txBody>
                  <a:tcPr/>
                </a:tc>
              </a:tr>
              <a:tr h="268683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Buffer boards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64 </a:t>
                      </a:r>
                      <a:r>
                        <a:rPr lang="en-AU" sz="1200" dirty="0" err="1" smtClean="0"/>
                        <a:t>Uniboards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640</a:t>
                      </a:r>
                      <a:endParaRPr lang="en-AU" sz="1200" dirty="0"/>
                    </a:p>
                  </a:txBody>
                  <a:tcPr/>
                </a:tc>
              </a:tr>
              <a:tr h="268683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Buffer RAM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250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60</a:t>
                      </a:r>
                      <a:endParaRPr lang="en-AU" sz="1200" dirty="0"/>
                    </a:p>
                  </a:txBody>
                  <a:tcPr/>
                </a:tc>
              </a:tr>
              <a:tr h="419265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Transients processor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100</a:t>
                      </a:r>
                      <a:endParaRPr lang="en-AU" sz="1200" dirty="0"/>
                    </a:p>
                  </a:txBody>
                  <a:tcPr/>
                </a:tc>
              </a:tr>
              <a:tr h="268683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Storage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&gt;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dirty="0" smtClean="0"/>
                        <a:t>1 PB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100</a:t>
                      </a:r>
                      <a:endParaRPr lang="en-AU" sz="1200" dirty="0"/>
                    </a:p>
                  </a:txBody>
                  <a:tcPr/>
                </a:tc>
              </a:tr>
              <a:tr h="268683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TOTAL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960</a:t>
                      </a:r>
                      <a:endParaRPr lang="en-A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Peter Hall\AppData\Local\Microsoft\Windows\Temporary Internet Files\Content.Outlook\5OLHJ08K\New-FT-schematic-SKA1-di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139" y="1340768"/>
            <a:ext cx="619772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60000" y="1196752"/>
            <a:ext cx="7807325" cy="4281488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Tantalizing hints of one-off, fast transients (</a:t>
            </a:r>
            <a:r>
              <a:rPr lang="en-AU" dirty="0" err="1" smtClean="0"/>
              <a:t>Lorimer</a:t>
            </a:r>
            <a:r>
              <a:rPr lang="en-AU" dirty="0" smtClean="0"/>
              <a:t> etc.)</a:t>
            </a:r>
          </a:p>
          <a:p>
            <a:pPr lvl="1"/>
            <a:r>
              <a:rPr lang="en-AU" dirty="0" smtClean="0"/>
              <a:t>A confirmed detection would be welcome and significant</a:t>
            </a:r>
          </a:p>
          <a:p>
            <a:endParaRPr lang="en-AU" dirty="0" smtClean="0"/>
          </a:p>
          <a:p>
            <a:r>
              <a:rPr lang="en-AU" dirty="0" smtClean="0"/>
              <a:t>Contemporary surveys – many with SKA pathfinders – are beginning to probe truly interesting parameter space and set meaningful astrophysical limits</a:t>
            </a:r>
          </a:p>
          <a:p>
            <a:pPr lvl="1"/>
            <a:r>
              <a:rPr lang="en-AU" dirty="0" smtClean="0"/>
              <a:t>We expect information on the worth of fast transients investment</a:t>
            </a:r>
          </a:p>
          <a:p>
            <a:endParaRPr lang="en-AU" dirty="0" smtClean="0"/>
          </a:p>
          <a:p>
            <a:r>
              <a:rPr lang="en-AU" dirty="0" smtClean="0"/>
              <a:t>With these (often </a:t>
            </a:r>
            <a:r>
              <a:rPr lang="en-AU" dirty="0" err="1" smtClean="0"/>
              <a:t>commensal</a:t>
            </a:r>
            <a:r>
              <a:rPr lang="en-AU" dirty="0" smtClean="0"/>
              <a:t>) surveys has come the impetus to develop algorithms, architectures and information handling techniques for SKA1 and beyond</a:t>
            </a:r>
          </a:p>
          <a:p>
            <a:endParaRPr lang="en-AU" dirty="0" smtClean="0"/>
          </a:p>
          <a:p>
            <a:r>
              <a:rPr lang="en-AU" dirty="0" smtClean="0"/>
              <a:t>SKA1 can provide great additional insight for relatively little cost</a:t>
            </a:r>
          </a:p>
          <a:p>
            <a:endParaRPr lang="en-AU" dirty="0" smtClean="0"/>
          </a:p>
          <a:p>
            <a:r>
              <a:rPr lang="en-AU" dirty="0" smtClean="0"/>
              <a:t>Selected recent references</a:t>
            </a:r>
          </a:p>
          <a:p>
            <a:pPr lvl="1"/>
            <a:r>
              <a:rPr lang="en-AU" i="1" dirty="0" smtClean="0"/>
              <a:t>Clarke N., Macquart J-P., and Trott C., “Performance of a Novel Fast Transients Detection System”, </a:t>
            </a:r>
            <a:r>
              <a:rPr lang="en-AU" i="1" dirty="0" err="1" smtClean="0"/>
              <a:t>ApJ</a:t>
            </a:r>
            <a:r>
              <a:rPr lang="en-AU" i="1" dirty="0" smtClean="0"/>
              <a:t>, submitted Jan. 2012</a:t>
            </a:r>
          </a:p>
          <a:p>
            <a:pPr lvl="1"/>
            <a:r>
              <a:rPr lang="en-AU" i="1" dirty="0" smtClean="0"/>
              <a:t>Colegate T. and Clarke N., “Searching for Fast Radio Transients with SKA Phase 1”, PASA, 28(4), Nov. 2011</a:t>
            </a:r>
          </a:p>
          <a:p>
            <a:pPr lvl="1"/>
            <a:r>
              <a:rPr lang="en-AU" i="1" dirty="0" smtClean="0"/>
              <a:t>Macquart J-P., “Detection Rates for Surveys for Fast Transients with Next Generation Radio Arrays”</a:t>
            </a:r>
            <a:r>
              <a:rPr lang="en-AU" b="1" i="1" dirty="0" smtClean="0"/>
              <a:t>,</a:t>
            </a:r>
            <a:r>
              <a:rPr lang="en-AU" i="1" dirty="0" smtClean="0"/>
              <a:t>   </a:t>
            </a:r>
            <a:r>
              <a:rPr lang="en-AU" i="1" dirty="0" err="1" smtClean="0"/>
              <a:t>ApJ</a:t>
            </a:r>
            <a:r>
              <a:rPr lang="en-AU" i="1" dirty="0" smtClean="0"/>
              <a:t> 734(1), 2011</a:t>
            </a:r>
          </a:p>
          <a:p>
            <a:pPr lvl="1"/>
            <a:r>
              <a:rPr lang="en-AU" i="1" dirty="0" smtClean="0"/>
              <a:t>Wayth R., Tingay S., </a:t>
            </a:r>
            <a:r>
              <a:rPr lang="en-AU" i="1" dirty="0" err="1" smtClean="0"/>
              <a:t>Deller</a:t>
            </a:r>
            <a:r>
              <a:rPr lang="en-AU" i="1" dirty="0" smtClean="0"/>
              <a:t> A., </a:t>
            </a:r>
            <a:r>
              <a:rPr lang="en-AU" i="1" dirty="0" err="1" smtClean="0"/>
              <a:t>Brisken</a:t>
            </a:r>
            <a:r>
              <a:rPr lang="en-AU" i="1" dirty="0" smtClean="0"/>
              <a:t> W., Thompson D and </a:t>
            </a:r>
            <a:r>
              <a:rPr lang="en-AU" i="1" dirty="0" err="1" smtClean="0"/>
              <a:t>Wagstaff</a:t>
            </a:r>
            <a:r>
              <a:rPr lang="en-AU" i="1" dirty="0" smtClean="0"/>
              <a:t> K., “Limits on the Event Rates of Fast Radio Transients from the V-FASTR Experiment”, </a:t>
            </a:r>
            <a:r>
              <a:rPr lang="en-AU" i="1" dirty="0" err="1" smtClean="0"/>
              <a:t>ApJ</a:t>
            </a:r>
            <a:r>
              <a:rPr lang="en-AU" i="1" dirty="0" smtClean="0"/>
              <a:t>, submitted Mar. 2012</a:t>
            </a:r>
          </a:p>
          <a:p>
            <a:pPr lvl="1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 radio transients – astrophysics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Fast transients probe</a:t>
            </a:r>
          </a:p>
          <a:p>
            <a:pPr lvl="1"/>
            <a:r>
              <a:rPr lang="en-AU" dirty="0" smtClean="0"/>
              <a:t>high brightness temperature emission</a:t>
            </a:r>
          </a:p>
          <a:p>
            <a:pPr lvl="1"/>
            <a:r>
              <a:rPr lang="en-AU" dirty="0" smtClean="0"/>
              <a:t>extreme states of matter</a:t>
            </a:r>
          </a:p>
          <a:p>
            <a:pPr lvl="1"/>
            <a:r>
              <a:rPr lang="en-AU" dirty="0" smtClean="0"/>
              <a:t>physics of strong gravitational fields</a:t>
            </a:r>
          </a:p>
          <a:p>
            <a:r>
              <a:rPr lang="en-AU" dirty="0" smtClean="0"/>
              <a:t>Extragalactic impulsive transients would afford a new view of the huge reservoir of baryons in the ionized IGM</a:t>
            </a:r>
          </a:p>
          <a:p>
            <a:endParaRPr lang="en-AU" dirty="0" smtClean="0"/>
          </a:p>
          <a:p>
            <a:r>
              <a:rPr lang="en-AU" dirty="0" smtClean="0"/>
              <a:t>“Known </a:t>
            </a:r>
            <a:r>
              <a:rPr lang="en-AU" dirty="0" err="1" smtClean="0"/>
              <a:t>Knowns</a:t>
            </a:r>
            <a:r>
              <a:rPr lang="en-AU" dirty="0" smtClean="0"/>
              <a:t>”</a:t>
            </a:r>
          </a:p>
          <a:p>
            <a:pPr lvl="1"/>
            <a:r>
              <a:rPr lang="en-AU" dirty="0" smtClean="0"/>
              <a:t>Giant pulses</a:t>
            </a:r>
          </a:p>
          <a:p>
            <a:pPr lvl="1"/>
            <a:r>
              <a:rPr lang="en-AU" dirty="0" err="1" smtClean="0"/>
              <a:t>Magnetars</a:t>
            </a:r>
            <a:endParaRPr lang="en-AU" dirty="0" smtClean="0"/>
          </a:p>
          <a:p>
            <a:pPr lvl="1"/>
            <a:r>
              <a:rPr lang="en-AU" dirty="0" smtClean="0"/>
              <a:t>RRATs</a:t>
            </a:r>
          </a:p>
          <a:p>
            <a:r>
              <a:rPr lang="en-AU" dirty="0" smtClean="0"/>
              <a:t>“Known Unknowns”</a:t>
            </a:r>
          </a:p>
          <a:p>
            <a:pPr lvl="1"/>
            <a:r>
              <a:rPr lang="en-AU" dirty="0" err="1" smtClean="0"/>
              <a:t>Lorimer</a:t>
            </a:r>
            <a:r>
              <a:rPr lang="en-AU" dirty="0" smtClean="0"/>
              <a:t> Burst</a:t>
            </a:r>
          </a:p>
          <a:p>
            <a:pPr lvl="1"/>
            <a:r>
              <a:rPr lang="en-AU" dirty="0" smtClean="0"/>
              <a:t>Annihilating Black Holes</a:t>
            </a:r>
          </a:p>
          <a:p>
            <a:pPr lvl="1"/>
            <a:r>
              <a:rPr lang="en-AU" dirty="0" smtClean="0"/>
              <a:t>Gravitational Wave Events</a:t>
            </a:r>
          </a:p>
          <a:p>
            <a:r>
              <a:rPr lang="en-AU" dirty="0" smtClean="0"/>
              <a:t>“Unknown Unknowns”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59" y="3212975"/>
            <a:ext cx="2443977" cy="175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369" y="4869160"/>
            <a:ext cx="2147330" cy="173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1059" y="1146747"/>
            <a:ext cx="1399059" cy="92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4187" y="1157633"/>
            <a:ext cx="1262013" cy="15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6034" y="1142225"/>
            <a:ext cx="1191766" cy="13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Transients parameter space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60475" y="1196752"/>
            <a:ext cx="7807325" cy="4281488"/>
          </a:xfrm>
        </p:spPr>
        <p:txBody>
          <a:bodyPr/>
          <a:lstStyle/>
          <a:p>
            <a:r>
              <a:rPr lang="en-AU" b="1" dirty="0" smtClean="0"/>
              <a:t>Multi-dimensional</a:t>
            </a:r>
            <a:r>
              <a:rPr lang="en-AU" dirty="0" smtClean="0"/>
              <a:t> detection optimization, e.g.</a:t>
            </a:r>
          </a:p>
          <a:p>
            <a:pPr lvl="1"/>
            <a:r>
              <a:rPr lang="en-AU" dirty="0" smtClean="0"/>
              <a:t>Frequency range</a:t>
            </a:r>
          </a:p>
          <a:p>
            <a:pPr lvl="1"/>
            <a:r>
              <a:rPr lang="en-AU" dirty="0" smtClean="0"/>
              <a:t>Field-of-View (targeted </a:t>
            </a:r>
            <a:r>
              <a:rPr lang="en-AU" dirty="0" err="1" smtClean="0"/>
              <a:t>vs</a:t>
            </a:r>
            <a:r>
              <a:rPr lang="en-AU" dirty="0" smtClean="0"/>
              <a:t> untargeted surveys)</a:t>
            </a:r>
          </a:p>
          <a:p>
            <a:pPr lvl="1"/>
            <a:r>
              <a:rPr lang="en-AU" dirty="0" smtClean="0"/>
              <a:t>Sensitivity limit (</a:t>
            </a:r>
            <a:r>
              <a:rPr lang="en-AU" dirty="0" smtClean="0">
                <a:sym typeface="Wingdings" pitchFamily="2" charset="2"/>
              </a:rPr>
              <a:t></a:t>
            </a:r>
            <a:r>
              <a:rPr lang="en-AU" dirty="0" smtClean="0"/>
              <a:t>luminosity, distance limits)</a:t>
            </a:r>
          </a:p>
          <a:p>
            <a:pPr lvl="1"/>
            <a:r>
              <a:rPr lang="en-AU" dirty="0" smtClean="0"/>
              <a:t>Dispersion measure (</a:t>
            </a:r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distance)</a:t>
            </a:r>
          </a:p>
          <a:p>
            <a:pPr lvl="1"/>
            <a:r>
              <a:rPr lang="en-AU" dirty="0" smtClean="0"/>
              <a:t>Polarization</a:t>
            </a:r>
          </a:p>
          <a:p>
            <a:r>
              <a:rPr lang="en-AU" dirty="0" smtClean="0"/>
              <a:t>When detections are one-off (or nearly so) we think in terms of “</a:t>
            </a:r>
            <a:r>
              <a:rPr lang="en-AU" b="1" dirty="0" smtClean="0"/>
              <a:t>probability of intercept</a:t>
            </a:r>
            <a:r>
              <a:rPr lang="en-AU" dirty="0" smtClean="0"/>
              <a:t>”</a:t>
            </a:r>
          </a:p>
          <a:p>
            <a:pPr lvl="1"/>
            <a:r>
              <a:rPr lang="en-AU" dirty="0" smtClean="0"/>
              <a:t>Raw receptor sensitivity (A/T)</a:t>
            </a:r>
          </a:p>
          <a:p>
            <a:pPr lvl="1"/>
            <a:r>
              <a:rPr lang="en-AU" dirty="0" smtClean="0"/>
              <a:t>Arraying sensitivity (if applicable)</a:t>
            </a:r>
          </a:p>
          <a:p>
            <a:pPr lvl="1"/>
            <a:r>
              <a:rPr lang="en-AU" dirty="0" err="1" smtClean="0"/>
              <a:t>FoV</a:t>
            </a:r>
            <a:endParaRPr lang="en-AU" dirty="0" smtClean="0"/>
          </a:p>
          <a:p>
            <a:pPr lvl="1"/>
            <a:r>
              <a:rPr lang="en-AU" dirty="0" smtClean="0"/>
              <a:t>Observing time (</a:t>
            </a:r>
            <a:r>
              <a:rPr lang="en-AU" dirty="0" err="1" smtClean="0"/>
              <a:t>commensal</a:t>
            </a:r>
            <a:r>
              <a:rPr lang="en-AU" dirty="0" smtClean="0"/>
              <a:t> or non-</a:t>
            </a:r>
            <a:r>
              <a:rPr lang="en-AU" dirty="0" err="1" smtClean="0"/>
              <a:t>commensal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Detector characteristics (time resolution, goodness of matched filter approximation, ...)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Event duration, repetition characteristics</a:t>
            </a:r>
          </a:p>
          <a:p>
            <a:pPr lvl="2"/>
            <a:r>
              <a:rPr lang="en-AU" dirty="0" smtClean="0">
                <a:solidFill>
                  <a:prstClr val="black"/>
                </a:solidFill>
              </a:rPr>
              <a:t>(Quasi) periodicity?</a:t>
            </a:r>
            <a:endParaRPr lang="en-AU" dirty="0" smtClean="0"/>
          </a:p>
          <a:p>
            <a:r>
              <a:rPr lang="en-AU" b="1" dirty="0" smtClean="0"/>
              <a:t>Maximizing real + reducing false detections</a:t>
            </a:r>
            <a:r>
              <a:rPr lang="en-AU" dirty="0" smtClean="0"/>
              <a:t> is central to SKA-era thinking</a:t>
            </a:r>
          </a:p>
          <a:p>
            <a:pPr lvl="1"/>
            <a:r>
              <a:rPr lang="en-AU" dirty="0" smtClean="0"/>
              <a:t>Observe as much parameter space as possible (esp. single dish)</a:t>
            </a:r>
          </a:p>
          <a:p>
            <a:pPr lvl="1"/>
            <a:r>
              <a:rPr lang="en-AU" dirty="0" smtClean="0"/>
              <a:t>Minimize and/or mitigate RFI</a:t>
            </a:r>
          </a:p>
          <a:p>
            <a:pPr lvl="1"/>
            <a:r>
              <a:rPr lang="en-AU" b="1" dirty="0" smtClean="0"/>
              <a:t>Spatially localize</a:t>
            </a:r>
            <a:r>
              <a:rPr lang="en-AU" dirty="0" smtClean="0"/>
              <a:t> candidate events using array</a:t>
            </a:r>
          </a:p>
          <a:p>
            <a:pPr lvl="2"/>
            <a:r>
              <a:rPr lang="en-AU" dirty="0" smtClean="0">
                <a:solidFill>
                  <a:prstClr val="black"/>
                </a:solidFill>
              </a:rPr>
              <a:t>Coherent (“voltage”): classical </a:t>
            </a:r>
            <a:r>
              <a:rPr lang="en-AU" dirty="0" err="1" smtClean="0">
                <a:solidFill>
                  <a:prstClr val="black"/>
                </a:solidFill>
              </a:rPr>
              <a:t>interferometry</a:t>
            </a:r>
            <a:r>
              <a:rPr lang="en-AU" dirty="0" smtClean="0">
                <a:solidFill>
                  <a:prstClr val="black"/>
                </a:solidFill>
              </a:rPr>
              <a:t> or tied-array beams</a:t>
            </a:r>
          </a:p>
          <a:p>
            <a:pPr lvl="2"/>
            <a:r>
              <a:rPr lang="en-AU" dirty="0" smtClean="0">
                <a:solidFill>
                  <a:prstClr val="black"/>
                </a:solidFill>
              </a:rPr>
              <a:t>Incoherent (“power”): element or sub-array processing</a:t>
            </a:r>
          </a:p>
          <a:p>
            <a:pPr lvl="2"/>
            <a:r>
              <a:rPr lang="en-AU" dirty="0" smtClean="0">
                <a:solidFill>
                  <a:prstClr val="black"/>
                </a:solidFill>
              </a:rPr>
              <a:t>Combination: e.g. incoherent-triggered </a:t>
            </a:r>
            <a:r>
              <a:rPr lang="en-AU" dirty="0" err="1" smtClean="0">
                <a:solidFill>
                  <a:prstClr val="black"/>
                </a:solidFill>
              </a:rPr>
              <a:t>interferometry</a:t>
            </a:r>
            <a:r>
              <a:rPr lang="en-AU" dirty="0" smtClean="0">
                <a:solidFill>
                  <a:prstClr val="black"/>
                </a:solidFill>
              </a:rPr>
              <a:t> on stored voltage samples</a:t>
            </a:r>
          </a:p>
          <a:p>
            <a:pPr lvl="1"/>
            <a:r>
              <a:rPr lang="en-AU" b="1" dirty="0" smtClean="0">
                <a:solidFill>
                  <a:prstClr val="black"/>
                </a:solidFill>
              </a:rPr>
              <a:t>Automated pipeline </a:t>
            </a:r>
            <a:r>
              <a:rPr lang="en-AU" dirty="0" smtClean="0">
                <a:solidFill>
                  <a:prstClr val="black"/>
                </a:solidFill>
              </a:rPr>
              <a:t>needed for all but early experiments</a:t>
            </a:r>
          </a:p>
          <a:p>
            <a:pPr lvl="1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Astronomy – technology nexus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 smtClean="0">
              <a:sym typeface="Wingdings" pitchFamily="2" charset="2"/>
            </a:endParaRPr>
          </a:p>
          <a:p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115616" y="1124744"/>
            <a:ext cx="7807325" cy="4281488"/>
          </a:xfrm>
        </p:spPr>
        <p:txBody>
          <a:bodyPr/>
          <a:lstStyle/>
          <a:p>
            <a:r>
              <a:rPr lang="en-AU" dirty="0" smtClean="0"/>
              <a:t>Discoveries typically follow within 5 years of innovation</a:t>
            </a:r>
          </a:p>
          <a:p>
            <a:pPr lvl="1"/>
            <a:r>
              <a:rPr lang="en-AU" dirty="0" smtClean="0"/>
              <a:t>Sometimes serendipitously</a:t>
            </a:r>
          </a:p>
          <a:p>
            <a:r>
              <a:rPr lang="en-AU" dirty="0" smtClean="0"/>
              <a:t>No innovation </a:t>
            </a:r>
            <a:r>
              <a:rPr lang="en-AU" dirty="0" smtClean="0">
                <a:sym typeface="Wingdings" pitchFamily="2" charset="2"/>
              </a:rPr>
              <a:t> no discovery</a:t>
            </a:r>
          </a:p>
          <a:p>
            <a:pPr lvl="1"/>
            <a:r>
              <a:rPr lang="en-AU" dirty="0" smtClean="0">
                <a:sym typeface="Wingdings" pitchFamily="2" charset="2"/>
              </a:rPr>
              <a:t>Watch closely the LOFAR, MWA ... space</a:t>
            </a:r>
          </a:p>
          <a:p>
            <a:endParaRPr lang="en-AU" dirty="0" smtClean="0">
              <a:sym typeface="Wingdings" pitchFamily="2" charset="2"/>
            </a:endParaRPr>
          </a:p>
          <a:p>
            <a:r>
              <a:rPr lang="en-AU" dirty="0" smtClean="0">
                <a:sym typeface="Wingdings" pitchFamily="2" charset="2"/>
              </a:rPr>
              <a:t>In the absence of other information, maximum parameter space access is our goal</a:t>
            </a:r>
          </a:p>
          <a:p>
            <a:r>
              <a:rPr lang="en-AU" dirty="0" smtClean="0">
                <a:sym typeface="Wingdings" pitchFamily="2" charset="2"/>
              </a:rPr>
              <a:t>Many SKA design and operation insights –  especially for transients – sit at the astronomy-engineering interface</a:t>
            </a:r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3140968"/>
            <a:ext cx="7800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09645" y="6265168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Nakai</a:t>
            </a:r>
            <a:r>
              <a:rPr lang="en-AU" sz="1200" dirty="0" smtClean="0"/>
              <a:t> et al. 1993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995191"/>
            <a:ext cx="215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RTS-relevant serendipity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Large-N arrays: combining signals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999" y="980727"/>
            <a:ext cx="7001331" cy="283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3933056"/>
            <a:ext cx="7000856" cy="27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3114675"/>
            <a:ext cx="5448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25" y="348750"/>
            <a:ext cx="7807800" cy="1080000"/>
          </a:xfrm>
        </p:spPr>
        <p:txBody>
          <a:bodyPr/>
          <a:lstStyle/>
          <a:p>
            <a:r>
              <a:rPr lang="en-AU" dirty="0" smtClean="0"/>
              <a:t>Metrics and Figures of Merit in transient detection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336675" y="1268760"/>
            <a:ext cx="7807325" cy="4281488"/>
          </a:xfrm>
        </p:spPr>
        <p:txBody>
          <a:bodyPr/>
          <a:lstStyle/>
          <a:p>
            <a:r>
              <a:rPr lang="en-AU" b="1" dirty="0" smtClean="0"/>
              <a:t>Event rate </a:t>
            </a:r>
            <a:r>
              <a:rPr lang="en-AU" dirty="0" smtClean="0"/>
              <a:t>is key </a:t>
            </a:r>
            <a:r>
              <a:rPr lang="en-AU" dirty="0" err="1" smtClean="0"/>
              <a:t>FoM</a:t>
            </a:r>
            <a:endParaRPr lang="en-AU" dirty="0" smtClean="0"/>
          </a:p>
          <a:p>
            <a:pPr lvl="1"/>
            <a:r>
              <a:rPr lang="en-AU" dirty="0" smtClean="0"/>
              <a:t>How good is my transients telescope?</a:t>
            </a:r>
          </a:p>
          <a:p>
            <a:r>
              <a:rPr lang="en-AU" dirty="0" smtClean="0"/>
              <a:t>Relates properties of a population of radio transient events to its expected detection rate in a survey of finite sensitivity</a:t>
            </a:r>
          </a:p>
          <a:p>
            <a:r>
              <a:rPr lang="en-AU" dirty="0" smtClean="0"/>
              <a:t>Shows inadequacy of survey speed as a </a:t>
            </a:r>
            <a:r>
              <a:rPr lang="en-AU" dirty="0" err="1" smtClean="0"/>
              <a:t>FoM</a:t>
            </a:r>
            <a:r>
              <a:rPr lang="en-AU" dirty="0" smtClean="0"/>
              <a:t> for transients</a:t>
            </a:r>
          </a:p>
          <a:p>
            <a:pPr lvl="1"/>
            <a:r>
              <a:rPr lang="en-AU" dirty="0" err="1" smtClean="0"/>
              <a:t>FoV</a:t>
            </a:r>
            <a:r>
              <a:rPr lang="en-AU" dirty="0" smtClean="0"/>
              <a:t> is an important, independent parameter</a:t>
            </a:r>
          </a:p>
          <a:p>
            <a:pPr lvl="1"/>
            <a:r>
              <a:rPr lang="en-AU" dirty="0" smtClean="0"/>
              <a:t>Important insights into large-N arrays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5" y="5088458"/>
            <a:ext cx="3114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9300" y="5886450"/>
            <a:ext cx="5455121" cy="7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334133"/>
            <a:ext cx="2008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Courtesy J-P Macquart</a:t>
            </a:r>
            <a:endParaRPr lang="en-AU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5088458"/>
            <a:ext cx="69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 GHz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Event rate analysis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Models telescope performance and science requirements</a:t>
            </a:r>
          </a:p>
          <a:p>
            <a:pPr lvl="1"/>
            <a:r>
              <a:rPr lang="en-AU" dirty="0" smtClean="0"/>
              <a:t>Specifies optimal solutions, but only for subsets of parameter space</a:t>
            </a:r>
          </a:p>
          <a:p>
            <a:pPr lvl="1"/>
            <a:r>
              <a:rPr lang="en-AU" dirty="0" smtClean="0"/>
              <a:t>Reveals hitherto “hidden” compromises</a:t>
            </a:r>
          </a:p>
          <a:p>
            <a:pPr lvl="1"/>
            <a:r>
              <a:rPr lang="en-AU" dirty="0" smtClean="0"/>
              <a:t>Born of </a:t>
            </a:r>
            <a:r>
              <a:rPr lang="en-AU" b="1" dirty="0" smtClean="0"/>
              <a:t>science – engineering dialog</a:t>
            </a:r>
            <a:r>
              <a:rPr lang="en-AU" dirty="0" smtClean="0"/>
              <a:t> and provides common ground for continued development </a:t>
            </a:r>
          </a:p>
          <a:p>
            <a:endParaRPr lang="en-AU" dirty="0" smtClean="0"/>
          </a:p>
          <a:p>
            <a:r>
              <a:rPr lang="en-AU" dirty="0" smtClean="0"/>
              <a:t>Quantifies many characteristics of a search</a:t>
            </a:r>
          </a:p>
          <a:p>
            <a:pPr lvl="1"/>
            <a:r>
              <a:rPr lang="en-AU" dirty="0" smtClean="0"/>
              <a:t>Optimal strategy maximises the number of events detected</a:t>
            </a:r>
          </a:p>
          <a:p>
            <a:pPr lvl="1"/>
            <a:r>
              <a:rPr lang="en-AU" dirty="0" smtClean="0"/>
              <a:t>Increasing observation time maximises events detected </a:t>
            </a:r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err="1" smtClean="0"/>
              <a:t>commensal</a:t>
            </a:r>
            <a:r>
              <a:rPr lang="en-AU" dirty="0" smtClean="0"/>
              <a:t> observations	</a:t>
            </a:r>
          </a:p>
          <a:p>
            <a:pPr lvl="1"/>
            <a:r>
              <a:rPr lang="en-AU" dirty="0" smtClean="0"/>
              <a:t>Not </a:t>
            </a:r>
            <a:r>
              <a:rPr lang="en-AU" u="sng" dirty="0" smtClean="0"/>
              <a:t>all</a:t>
            </a:r>
            <a:r>
              <a:rPr lang="en-AU" dirty="0" smtClean="0"/>
              <a:t> virtues are easily quantified (e.g. localisation capability)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But we are working on it !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r>
              <a:rPr lang="en-AU" dirty="0" smtClean="0"/>
              <a:t>Affected by numerous dependencies</a:t>
            </a:r>
          </a:p>
          <a:p>
            <a:pPr lvl="1"/>
            <a:r>
              <a:rPr lang="en-AU" dirty="0" smtClean="0"/>
              <a:t>Astrophysical characteristics of expected population and intervening medium</a:t>
            </a:r>
          </a:p>
          <a:p>
            <a:pPr lvl="1"/>
            <a:r>
              <a:rPr lang="en-AU" dirty="0" smtClean="0"/>
              <a:t>Telescope sensitivity and field-of-view</a:t>
            </a:r>
          </a:p>
          <a:p>
            <a:pPr lvl="1"/>
            <a:r>
              <a:rPr lang="en-AU" dirty="0" smtClean="0"/>
              <a:t>Search processing hardware and algorithms</a:t>
            </a:r>
          </a:p>
          <a:p>
            <a:pPr lvl="1"/>
            <a:r>
              <a:rPr lang="en-AU" dirty="0" smtClean="0"/>
              <a:t>Many dependencies vary with frequency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46EB29-2D8E-4E4F-B27C-2C82F70E3F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1260475" y="539750"/>
            <a:ext cx="7807325" cy="1079500"/>
          </a:xfrm>
        </p:spPr>
        <p:txBody>
          <a:bodyPr wrap="square"/>
          <a:lstStyle/>
          <a:p>
            <a:r>
              <a:rPr lang="en-AU" dirty="0" smtClean="0">
                <a:solidFill>
                  <a:schemeClr val="tx1"/>
                </a:solidFill>
                <a:ea typeface="ＭＳ Ｐゴシック" pitchFamily="1" charset="-128"/>
              </a:rPr>
              <a:t>Event rate dependencies</a:t>
            </a:r>
          </a:p>
        </p:txBody>
      </p:sp>
      <p:sp>
        <p:nvSpPr>
          <p:cNvPr id="8294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39713" y="4667250"/>
            <a:ext cx="3429000" cy="1218282"/>
          </a:xfrm>
          <a:noFill/>
        </p:spPr>
        <p:txBody>
          <a:bodyPr>
            <a:spAutoFit/>
          </a:bodyPr>
          <a:lstStyle/>
          <a:p>
            <a:pPr marL="228600" indent="-228600">
              <a:buFont typeface="Arial" charset="0"/>
              <a:buNone/>
            </a:pPr>
            <a:r>
              <a:rPr lang="en-AU" sz="1300" b="1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Processed field of view</a:t>
            </a:r>
          </a:p>
          <a:p>
            <a:pPr marL="228600" indent="-228600"/>
            <a:r>
              <a:rPr lang="en-AU" sz="13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combination mode (incoherent, coherent)</a:t>
            </a:r>
          </a:p>
          <a:p>
            <a:pPr marL="228600" indent="-228600"/>
            <a:r>
              <a:rPr lang="en-AU" sz="13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array dimensions</a:t>
            </a:r>
          </a:p>
          <a:p>
            <a:pPr marL="228600" indent="-228600"/>
            <a:r>
              <a:rPr lang="en-AU" sz="13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number of beams formed and searched</a:t>
            </a:r>
          </a:p>
          <a:p>
            <a:pPr marL="228600" indent="-228600"/>
            <a:r>
              <a:rPr lang="en-AU" sz="1300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frequency</a:t>
            </a:r>
          </a:p>
        </p:txBody>
      </p:sp>
      <p:sp>
        <p:nvSpPr>
          <p:cNvPr id="82950" name="Slide Number Placeholder 7"/>
          <p:cNvSpPr txBox="1">
            <a:spLocks noGrp="1"/>
          </p:cNvSpPr>
          <p:nvPr/>
        </p:nvSpPr>
        <p:spPr bwMode="auto">
          <a:xfrm>
            <a:off x="7086600" y="67056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52ECCC7-2B9B-491E-AE63-6B76498876F0}" type="slidenum">
              <a:rPr lang="en-US" sz="600"/>
              <a:pPr algn="r"/>
              <a:t>8</a:t>
            </a:fld>
            <a:endParaRPr lang="en-US" sz="600"/>
          </a:p>
        </p:txBody>
      </p:sp>
      <p:sp>
        <p:nvSpPr>
          <p:cNvPr id="82952" name="Oval 1032"/>
          <p:cNvSpPr>
            <a:spLocks noChangeArrowheads="1"/>
          </p:cNvSpPr>
          <p:nvPr/>
        </p:nvSpPr>
        <p:spPr bwMode="auto">
          <a:xfrm>
            <a:off x="3124200" y="3276600"/>
            <a:ext cx="914400" cy="609600"/>
          </a:xfrm>
          <a:prstGeom prst="ellipse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cxnSp>
        <p:nvCxnSpPr>
          <p:cNvPr id="82953" name="AutoShape 1033"/>
          <p:cNvCxnSpPr>
            <a:cxnSpLocks noChangeShapeType="1"/>
            <a:stCxn id="82952" idx="3"/>
            <a:endCxn id="82948" idx="0"/>
          </p:cNvCxnSpPr>
          <p:nvPr/>
        </p:nvCxnSpPr>
        <p:spPr bwMode="auto">
          <a:xfrm flipH="1">
            <a:off x="1954213" y="3796926"/>
            <a:ext cx="1303898" cy="870324"/>
          </a:xfrm>
          <a:prstGeom prst="straightConnector1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</p:cxnSp>
      <p:sp>
        <p:nvSpPr>
          <p:cNvPr id="82954" name="Text Placeholder 5"/>
          <p:cNvSpPr>
            <a:spLocks/>
          </p:cNvSpPr>
          <p:nvPr/>
        </p:nvSpPr>
        <p:spPr bwMode="auto">
          <a:xfrm>
            <a:off x="3740150" y="4667250"/>
            <a:ext cx="24320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None/>
            </a:pPr>
            <a:r>
              <a:rPr lang="en-AU" sz="1300" b="1" dirty="0">
                <a:solidFill>
                  <a:srgbClr val="000000"/>
                </a:solidFill>
              </a:rPr>
              <a:t>Observed pulse duration</a:t>
            </a:r>
            <a:endParaRPr lang="en-AU" sz="1300" dirty="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due to scatter-broadening</a:t>
            </a:r>
          </a:p>
          <a:p>
            <a:pPr marL="685800" lvl="1" indent="-228600" eaLnBrk="0" hangingPunct="0">
              <a:lnSpc>
                <a:spcPts val="1900"/>
              </a:lnSpc>
              <a:buFont typeface="Wingdings" pitchFamily="2" charset="2"/>
              <a:buChar char="v"/>
            </a:pPr>
            <a:r>
              <a:rPr lang="en-AU" sz="1300" dirty="0">
                <a:solidFill>
                  <a:srgbClr val="000000"/>
                </a:solidFill>
              </a:rPr>
              <a:t>direction</a:t>
            </a:r>
          </a:p>
          <a:p>
            <a:pPr marL="685800" lvl="1" indent="-228600" eaLnBrk="0" hangingPunct="0">
              <a:lnSpc>
                <a:spcPts val="1900"/>
              </a:lnSpc>
              <a:buFont typeface="Wingdings" pitchFamily="2" charset="2"/>
              <a:buChar char="v"/>
            </a:pPr>
            <a:r>
              <a:rPr lang="en-AU" sz="1300" dirty="0">
                <a:solidFill>
                  <a:srgbClr val="000000"/>
                </a:solidFill>
              </a:rPr>
              <a:t>frequency</a:t>
            </a:r>
          </a:p>
        </p:txBody>
      </p:sp>
      <p:sp>
        <p:nvSpPr>
          <p:cNvPr id="82955" name="Oval 1035"/>
          <p:cNvSpPr>
            <a:spLocks noChangeArrowheads="1"/>
          </p:cNvSpPr>
          <p:nvPr/>
        </p:nvSpPr>
        <p:spPr bwMode="auto">
          <a:xfrm>
            <a:off x="4259263" y="3598863"/>
            <a:ext cx="465137" cy="476250"/>
          </a:xfrm>
          <a:prstGeom prst="ellipse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cxnSp>
        <p:nvCxnSpPr>
          <p:cNvPr id="82956" name="AutoShape 1036"/>
          <p:cNvCxnSpPr>
            <a:cxnSpLocks noChangeShapeType="1"/>
            <a:stCxn id="82955" idx="4"/>
            <a:endCxn id="82954" idx="0"/>
          </p:cNvCxnSpPr>
          <p:nvPr/>
        </p:nvCxnSpPr>
        <p:spPr bwMode="auto">
          <a:xfrm>
            <a:off x="4492625" y="4084638"/>
            <a:ext cx="463550" cy="582612"/>
          </a:xfrm>
          <a:prstGeom prst="straightConnector1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</p:cxnSp>
      <p:sp>
        <p:nvSpPr>
          <p:cNvPr id="82957" name="Rectangle 1037"/>
          <p:cNvSpPr>
            <a:spLocks noChangeArrowheads="1"/>
          </p:cNvSpPr>
          <p:nvPr/>
        </p:nvSpPr>
        <p:spPr bwMode="auto">
          <a:xfrm>
            <a:off x="6276975" y="4559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82958" name="Text Placeholder 5"/>
          <p:cNvSpPr>
            <a:spLocks/>
          </p:cNvSpPr>
          <p:nvPr/>
        </p:nvSpPr>
        <p:spPr bwMode="auto">
          <a:xfrm>
            <a:off x="6343650" y="4648200"/>
            <a:ext cx="2647950" cy="11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None/>
            </a:pPr>
            <a:r>
              <a:rPr lang="en-AU" sz="1300" b="1" dirty="0">
                <a:solidFill>
                  <a:srgbClr val="000000"/>
                </a:solidFill>
              </a:rPr>
              <a:t>Minimum detectable flux density</a:t>
            </a:r>
            <a:endParaRPr lang="en-AU" sz="1300" dirty="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receptor type</a:t>
            </a: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combination mode</a:t>
            </a: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fraction of collecting area used</a:t>
            </a: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 smtClean="0">
                <a:solidFill>
                  <a:srgbClr val="000000"/>
                </a:solidFill>
              </a:rPr>
              <a:t>frequency</a:t>
            </a:r>
            <a:endParaRPr lang="en-AU" sz="1300" dirty="0">
              <a:solidFill>
                <a:srgbClr val="000000"/>
              </a:solidFill>
            </a:endParaRPr>
          </a:p>
        </p:txBody>
      </p:sp>
      <p:sp>
        <p:nvSpPr>
          <p:cNvPr id="82959" name="Oval 1039"/>
          <p:cNvSpPr>
            <a:spLocks noChangeArrowheads="1"/>
          </p:cNvSpPr>
          <p:nvPr/>
        </p:nvSpPr>
        <p:spPr bwMode="auto">
          <a:xfrm>
            <a:off x="5676900" y="3538538"/>
            <a:ext cx="784225" cy="546100"/>
          </a:xfrm>
          <a:prstGeom prst="ellipse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cxnSp>
        <p:nvCxnSpPr>
          <p:cNvPr id="82960" name="AutoShape 1040"/>
          <p:cNvCxnSpPr>
            <a:cxnSpLocks noChangeShapeType="1"/>
            <a:stCxn id="82959" idx="4"/>
            <a:endCxn id="82958" idx="0"/>
          </p:cNvCxnSpPr>
          <p:nvPr/>
        </p:nvCxnSpPr>
        <p:spPr bwMode="auto">
          <a:xfrm>
            <a:off x="6069013" y="4084638"/>
            <a:ext cx="1598612" cy="563562"/>
          </a:xfrm>
          <a:prstGeom prst="straightConnector1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</p:cxnSp>
      <p:sp>
        <p:nvSpPr>
          <p:cNvPr id="82961" name="Text Placeholder 5"/>
          <p:cNvSpPr>
            <a:spLocks/>
          </p:cNvSpPr>
          <p:nvPr/>
        </p:nvSpPr>
        <p:spPr bwMode="auto">
          <a:xfrm>
            <a:off x="1774825" y="2105025"/>
            <a:ext cx="2171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None/>
            </a:pPr>
            <a:r>
              <a:rPr lang="en-AU" sz="1300" b="1" dirty="0">
                <a:solidFill>
                  <a:srgbClr val="000000"/>
                </a:solidFill>
              </a:rPr>
              <a:t>Event rate density</a:t>
            </a:r>
            <a:endParaRPr lang="en-AU" sz="1300" dirty="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usually unknown</a:t>
            </a:r>
          </a:p>
        </p:txBody>
      </p:sp>
      <p:sp>
        <p:nvSpPr>
          <p:cNvPr id="82962" name="Oval 1042"/>
          <p:cNvSpPr>
            <a:spLocks noChangeArrowheads="1"/>
          </p:cNvSpPr>
          <p:nvPr/>
        </p:nvSpPr>
        <p:spPr bwMode="auto">
          <a:xfrm>
            <a:off x="2890838" y="3440113"/>
            <a:ext cx="309562" cy="317500"/>
          </a:xfrm>
          <a:prstGeom prst="ellipse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cxnSp>
        <p:nvCxnSpPr>
          <p:cNvPr id="82963" name="AutoShape 1043"/>
          <p:cNvCxnSpPr>
            <a:cxnSpLocks noChangeShapeType="1"/>
            <a:stCxn id="82962" idx="0"/>
            <a:endCxn id="82961" idx="2"/>
          </p:cNvCxnSpPr>
          <p:nvPr/>
        </p:nvCxnSpPr>
        <p:spPr bwMode="auto">
          <a:xfrm flipH="1" flipV="1">
            <a:off x="2860675" y="2587625"/>
            <a:ext cx="185738" cy="842963"/>
          </a:xfrm>
          <a:prstGeom prst="straightConnector1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</p:cxnSp>
      <p:sp>
        <p:nvSpPr>
          <p:cNvPr id="82964" name="Text Placeholder 5"/>
          <p:cNvSpPr>
            <a:spLocks/>
          </p:cNvSpPr>
          <p:nvPr/>
        </p:nvSpPr>
        <p:spPr bwMode="auto">
          <a:xfrm>
            <a:off x="3505200" y="2108200"/>
            <a:ext cx="2171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None/>
            </a:pPr>
            <a:r>
              <a:rPr lang="en-AU" sz="1300" b="1" dirty="0">
                <a:solidFill>
                  <a:srgbClr val="000000"/>
                </a:solidFill>
              </a:rPr>
              <a:t>Intrinsic pulse width</a:t>
            </a:r>
            <a:endParaRPr lang="en-AU" sz="1300" dirty="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usually unknown</a:t>
            </a:r>
          </a:p>
        </p:txBody>
      </p:sp>
      <p:sp>
        <p:nvSpPr>
          <p:cNvPr id="82965" name="Oval 1045"/>
          <p:cNvSpPr>
            <a:spLocks noChangeArrowheads="1"/>
          </p:cNvSpPr>
          <p:nvPr/>
        </p:nvSpPr>
        <p:spPr bwMode="auto">
          <a:xfrm>
            <a:off x="4241800" y="3086100"/>
            <a:ext cx="482600" cy="495300"/>
          </a:xfrm>
          <a:prstGeom prst="ellipse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cxnSp>
        <p:nvCxnSpPr>
          <p:cNvPr id="82966" name="AutoShape 1046"/>
          <p:cNvCxnSpPr>
            <a:cxnSpLocks noChangeShapeType="1"/>
            <a:stCxn id="82965" idx="0"/>
            <a:endCxn id="82964" idx="2"/>
          </p:cNvCxnSpPr>
          <p:nvPr/>
        </p:nvCxnSpPr>
        <p:spPr bwMode="auto">
          <a:xfrm flipV="1">
            <a:off x="4483100" y="2590800"/>
            <a:ext cx="107950" cy="485775"/>
          </a:xfrm>
          <a:prstGeom prst="straightConnector1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</p:cxnSp>
      <p:sp>
        <p:nvSpPr>
          <p:cNvPr id="82967" name="Text Placeholder 5"/>
          <p:cNvSpPr>
            <a:spLocks/>
          </p:cNvSpPr>
          <p:nvPr/>
        </p:nvSpPr>
        <p:spPr bwMode="auto">
          <a:xfrm>
            <a:off x="5676900" y="1143000"/>
            <a:ext cx="2686050" cy="12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 eaLnBrk="0" hangingPunct="0">
              <a:lnSpc>
                <a:spcPts val="1900"/>
              </a:lnSpc>
              <a:buFont typeface="Arial" charset="0"/>
              <a:buNone/>
            </a:pPr>
            <a:r>
              <a:rPr lang="en-AU" sz="1300" b="1" dirty="0">
                <a:solidFill>
                  <a:srgbClr val="000000"/>
                </a:solidFill>
              </a:rPr>
              <a:t>Intrinsic luminosity</a:t>
            </a:r>
            <a:endParaRPr lang="en-AU" sz="1300" dirty="0">
              <a:solidFill>
                <a:srgbClr val="000000"/>
              </a:solidFill>
            </a:endParaRPr>
          </a:p>
          <a:p>
            <a:pPr marL="228600" indent="-228600" eaLnBrk="0" hangingPunct="0">
              <a:lnSpc>
                <a:spcPts val="1900"/>
              </a:lnSpc>
              <a:buFont typeface="Arial" charset="0"/>
              <a:buChar char="•"/>
            </a:pPr>
            <a:r>
              <a:rPr lang="en-AU" sz="1300" dirty="0">
                <a:solidFill>
                  <a:srgbClr val="000000"/>
                </a:solidFill>
              </a:rPr>
              <a:t>usually unknown, but </a:t>
            </a:r>
            <a:r>
              <a:rPr lang="en-AU" sz="1300" dirty="0" smtClean="0">
                <a:solidFill>
                  <a:srgbClr val="000000"/>
                </a:solidFill>
              </a:rPr>
              <a:t>can assume various </a:t>
            </a:r>
            <a:r>
              <a:rPr lang="en-AU" sz="1300" dirty="0">
                <a:solidFill>
                  <a:srgbClr val="000000"/>
                </a:solidFill>
              </a:rPr>
              <a:t>population </a:t>
            </a:r>
            <a:r>
              <a:rPr lang="en-AU" sz="1300" dirty="0" smtClean="0">
                <a:solidFill>
                  <a:srgbClr val="000000"/>
                </a:solidFill>
              </a:rPr>
              <a:t>(Macquart</a:t>
            </a:r>
            <a:r>
              <a:rPr lang="en-AU" sz="1300" dirty="0">
                <a:solidFill>
                  <a:srgbClr val="000000"/>
                </a:solidFill>
              </a:rPr>
              <a:t>, 2011)</a:t>
            </a:r>
          </a:p>
          <a:p>
            <a:pPr marL="685800" lvl="1" indent="-228600" eaLnBrk="0" hangingPunct="0">
              <a:lnSpc>
                <a:spcPts val="1900"/>
              </a:lnSpc>
              <a:buFont typeface="Wingdings" pitchFamily="2" charset="2"/>
              <a:buChar char="v"/>
            </a:pPr>
            <a:r>
              <a:rPr lang="en-AU" sz="1300" smtClean="0">
                <a:solidFill>
                  <a:srgbClr val="000000"/>
                </a:solidFill>
              </a:rPr>
              <a:t>frequency </a:t>
            </a:r>
            <a:r>
              <a:rPr lang="en-AU" sz="1300" dirty="0" smtClean="0">
                <a:solidFill>
                  <a:srgbClr val="000000"/>
                </a:solidFill>
              </a:rPr>
              <a:t>(spectral index)</a:t>
            </a:r>
            <a:endParaRPr lang="en-AU" sz="1300" dirty="0">
              <a:solidFill>
                <a:srgbClr val="000000"/>
              </a:solidFill>
            </a:endParaRPr>
          </a:p>
        </p:txBody>
      </p:sp>
      <p:sp>
        <p:nvSpPr>
          <p:cNvPr id="82968" name="Oval 1048"/>
          <p:cNvSpPr>
            <a:spLocks noChangeArrowheads="1"/>
          </p:cNvSpPr>
          <p:nvPr/>
        </p:nvSpPr>
        <p:spPr bwMode="auto">
          <a:xfrm>
            <a:off x="5562600" y="3048000"/>
            <a:ext cx="538163" cy="550863"/>
          </a:xfrm>
          <a:prstGeom prst="ellipse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cxnSp>
        <p:nvCxnSpPr>
          <p:cNvPr id="82969" name="AutoShape 1049"/>
          <p:cNvCxnSpPr>
            <a:cxnSpLocks noChangeShapeType="1"/>
            <a:stCxn id="82968" idx="7"/>
            <a:endCxn id="82967" idx="2"/>
          </p:cNvCxnSpPr>
          <p:nvPr/>
        </p:nvCxnSpPr>
        <p:spPr bwMode="auto">
          <a:xfrm flipV="1">
            <a:off x="6021951" y="2361282"/>
            <a:ext cx="997974" cy="767390"/>
          </a:xfrm>
          <a:prstGeom prst="straightConnector1">
            <a:avLst/>
          </a:prstGeom>
          <a:noFill/>
          <a:ln w="19050">
            <a:solidFill>
              <a:srgbClr val="E7192B"/>
            </a:solidFill>
            <a:prstDash val="sysDot"/>
            <a:round/>
            <a:headEnd/>
            <a:tailEnd/>
          </a:ln>
        </p:spPr>
      </p:cxnSp>
      <p:pic>
        <p:nvPicPr>
          <p:cNvPr id="1026" name="Picture 2" descr="C:\Users\Peter Hall\AppData\Local\Microsoft\Windows\Temporary Internet Files\Content.Outlook\5OLHJ08K\equ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2976563"/>
            <a:ext cx="50419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C095010 ICRAR Powerpoint c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1568</Words>
  <Application>Microsoft Office PowerPoint</Application>
  <PresentationFormat>On-screen Show (4:3)</PresentationFormat>
  <Paragraphs>306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1_IC095010 ICRAR Powerpoint c</vt:lpstr>
      <vt:lpstr>Towards SKA Studies of the Radio Transient Universe</vt:lpstr>
      <vt:lpstr>Overview</vt:lpstr>
      <vt:lpstr>Fast radio transients – astrophysics</vt:lpstr>
      <vt:lpstr>Transients parameter space</vt:lpstr>
      <vt:lpstr>Astronomy – technology nexus</vt:lpstr>
      <vt:lpstr>Large-N arrays: combining signals</vt:lpstr>
      <vt:lpstr>Metrics and Figures of Merit in transient detection</vt:lpstr>
      <vt:lpstr>Event rate analysis</vt:lpstr>
      <vt:lpstr>Event rate dependencies</vt:lpstr>
      <vt:lpstr>Example: wide or deep surveys?  How much do we gain by increasing sensitivity?</vt:lpstr>
      <vt:lpstr>Fly’s eye, incoherent wide-field, or  coherent survey?</vt:lpstr>
      <vt:lpstr>Fly’s eye, incoherent wide-field, or  coherent survey?</vt:lpstr>
      <vt:lpstr>Trail-blazers and Pathfinders</vt:lpstr>
      <vt:lpstr>State of the survey art </vt:lpstr>
      <vt:lpstr>PowerPoint Presentation</vt:lpstr>
      <vt:lpstr>Example: extragalactic giant pulses </vt:lpstr>
      <vt:lpstr>Example: extragalactic giant pulses </vt:lpstr>
      <vt:lpstr>Search innovations: machine learning</vt:lpstr>
      <vt:lpstr>Efficient incoherent de-dispersion</vt:lpstr>
      <vt:lpstr>Event rate per beam - a.k.a.  “bangs per buck”</vt:lpstr>
      <vt:lpstr>SKA1</vt:lpstr>
      <vt:lpstr>Basic transients system for SKA1 dishes </vt:lpstr>
      <vt:lpstr>Conclusion</vt:lpstr>
    </vt:vector>
  </TitlesOfParts>
  <Company>Wren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Kasi Litis</dc:creator>
  <cp:lastModifiedBy>mbcssjg4</cp:lastModifiedBy>
  <cp:revision>160</cp:revision>
  <dcterms:created xsi:type="dcterms:W3CDTF">2011-01-28T02:09:49Z</dcterms:created>
  <dcterms:modified xsi:type="dcterms:W3CDTF">2012-04-22T10:43:23Z</dcterms:modified>
</cp:coreProperties>
</file>