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80"/>
  </p:notesMasterIdLst>
  <p:sldIdLst>
    <p:sldId id="452" r:id="rId2"/>
    <p:sldId id="1080" r:id="rId3"/>
    <p:sldId id="1095" r:id="rId4"/>
    <p:sldId id="1096" r:id="rId5"/>
    <p:sldId id="1033" r:id="rId6"/>
    <p:sldId id="883" r:id="rId7"/>
    <p:sldId id="1029" r:id="rId8"/>
    <p:sldId id="1030" r:id="rId9"/>
    <p:sldId id="1031" r:id="rId10"/>
    <p:sldId id="692" r:id="rId11"/>
    <p:sldId id="803" r:id="rId12"/>
    <p:sldId id="1034" r:id="rId13"/>
    <p:sldId id="1054" r:id="rId14"/>
    <p:sldId id="1089" r:id="rId15"/>
    <p:sldId id="1055" r:id="rId16"/>
    <p:sldId id="944" r:id="rId17"/>
    <p:sldId id="1059" r:id="rId18"/>
    <p:sldId id="945" r:id="rId19"/>
    <p:sldId id="1102" r:id="rId20"/>
    <p:sldId id="1058" r:id="rId21"/>
    <p:sldId id="1090" r:id="rId22"/>
    <p:sldId id="1035" r:id="rId23"/>
    <p:sldId id="1038" r:id="rId24"/>
    <p:sldId id="1041" r:id="rId25"/>
    <p:sldId id="1042" r:id="rId26"/>
    <p:sldId id="1077" r:id="rId27"/>
    <p:sldId id="947" r:id="rId28"/>
    <p:sldId id="1060" r:id="rId29"/>
    <p:sldId id="1076" r:id="rId30"/>
    <p:sldId id="1075" r:id="rId31"/>
    <p:sldId id="950" r:id="rId32"/>
    <p:sldId id="1092" r:id="rId33"/>
    <p:sldId id="963" r:id="rId34"/>
    <p:sldId id="1098" r:id="rId35"/>
    <p:sldId id="959" r:id="rId36"/>
    <p:sldId id="1101" r:id="rId37"/>
    <p:sldId id="1051" r:id="rId38"/>
    <p:sldId id="1091" r:id="rId39"/>
    <p:sldId id="864" r:id="rId40"/>
    <p:sldId id="1079" r:id="rId41"/>
    <p:sldId id="872" r:id="rId42"/>
    <p:sldId id="865" r:id="rId43"/>
    <p:sldId id="1078" r:id="rId44"/>
    <p:sldId id="583" r:id="rId45"/>
    <p:sldId id="1097" r:id="rId46"/>
    <p:sldId id="934" r:id="rId47"/>
    <p:sldId id="1099" r:id="rId48"/>
    <p:sldId id="987" r:id="rId49"/>
    <p:sldId id="913" r:id="rId50"/>
    <p:sldId id="914" r:id="rId51"/>
    <p:sldId id="915" r:id="rId52"/>
    <p:sldId id="916" r:id="rId53"/>
    <p:sldId id="917" r:id="rId54"/>
    <p:sldId id="918" r:id="rId55"/>
    <p:sldId id="919" r:id="rId56"/>
    <p:sldId id="920" r:id="rId57"/>
    <p:sldId id="923" r:id="rId58"/>
    <p:sldId id="937" r:id="rId59"/>
    <p:sldId id="1087" r:id="rId60"/>
    <p:sldId id="928" r:id="rId61"/>
    <p:sldId id="929" r:id="rId62"/>
    <p:sldId id="965" r:id="rId63"/>
    <p:sldId id="1086" r:id="rId64"/>
    <p:sldId id="1088" r:id="rId65"/>
    <p:sldId id="1082" r:id="rId66"/>
    <p:sldId id="1084" r:id="rId67"/>
    <p:sldId id="1083" r:id="rId68"/>
    <p:sldId id="1085" r:id="rId69"/>
    <p:sldId id="939" r:id="rId70"/>
    <p:sldId id="1081" r:id="rId71"/>
    <p:sldId id="976" r:id="rId72"/>
    <p:sldId id="818" r:id="rId73"/>
    <p:sldId id="683" r:id="rId74"/>
    <p:sldId id="973" r:id="rId75"/>
    <p:sldId id="1093" r:id="rId76"/>
    <p:sldId id="1094" r:id="rId77"/>
    <p:sldId id="1100" r:id="rId78"/>
    <p:sldId id="981" r:id="rId79"/>
  </p:sldIdLst>
  <p:sldSz cx="9144000" cy="6858000" type="screen4x3"/>
  <p:notesSz cx="6858000" cy="9144000"/>
  <p:defaultTextStyle>
    <a:defPPr>
      <a:defRPr lang="hu-HU"/>
    </a:defPPr>
    <a:lvl1pPr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0CC"/>
    <a:srgbClr val="F3FF0B"/>
    <a:srgbClr val="FF2113"/>
    <a:srgbClr val="F7F7F7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9" autoAdjust="0"/>
    <p:restoredTop sz="90929"/>
  </p:normalViewPr>
  <p:slideViewPr>
    <p:cSldViewPr>
      <p:cViewPr varScale="1">
        <p:scale>
          <a:sx n="67" d="100"/>
          <a:sy n="67" d="100"/>
        </p:scale>
        <p:origin x="-16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en-GB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CC2A8866-022C-AA4B-9624-F8E76376357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9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55D94-CFD1-8143-83FC-4A4C8B15DBEF}" type="slidenum">
              <a:rPr lang="en-GB"/>
              <a:pPr/>
              <a:t>1</a:t>
            </a:fld>
            <a:endParaRPr lang="en-GB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730" tIns="44865" rIns="89730" bIns="44865"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80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46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367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872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380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817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491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16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455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313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961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03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28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930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824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34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83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91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43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876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598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5749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953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06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9B5BE-8897-084D-8E6D-48E956FABF84}" type="slidenum">
              <a:rPr lang="en-GB"/>
              <a:pPr/>
              <a:t>34</a:t>
            </a:fld>
            <a:endParaRPr lang="en-GB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345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4202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15A258AF-0AC5-B64E-AA0B-76FE96FC9092}" type="slidenum">
              <a:rPr lang="en-US"/>
              <a:pPr/>
              <a:t>37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7DE10F3-3D12-40C4-AE51-A4E449593AA2}" type="slidenum">
              <a:rPr lang="en-US">
                <a:cs typeface="Arial" pitchFamily="34" charset="0"/>
              </a:rPr>
              <a:pPr/>
              <a:t>38</a:t>
            </a:fld>
            <a:endParaRPr lang="en-US">
              <a:cs typeface="Arial" pitchFamily="34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56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3365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887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/>
          <a:lstStyle/>
          <a:p>
            <a:fld id="{D3189EE8-5B52-B54E-8C42-95E0D43D55DB}" type="slidenum">
              <a:rPr lang="en-US"/>
              <a:pPr/>
              <a:t>42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1041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597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957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406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7314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5117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278D1BC2-CFF8-E54A-8E73-9C8B72650A45}" type="slidenum">
              <a:rPr lang="en-US" sz="1200"/>
              <a:pPr algn="r"/>
              <a:t>49</a:t>
            </a:fld>
            <a:endParaRPr 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759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94E2DD97-B3A6-E44E-B7DE-F167B7DE0DD6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2869646A-EA0B-9244-B83B-7CDDF7538B33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E146505C-378E-6749-804B-A6EA1565DD9D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B97AC874-FF92-E34D-B053-DCA1A45139AF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>
            <a:prstTxWarp prst="textNoShape">
              <a:avLst/>
            </a:prstTxWarp>
          </a:bodyPr>
          <a:lstStyle/>
          <a:p>
            <a:pPr algn="r"/>
            <a:fld id="{AF6D98B9-7330-B34F-A183-13FFC381D5F0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1625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572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390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92003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1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84905-19A6-B44C-ACD0-0D1394A698EE}" type="slidenum">
              <a:rPr lang="en-GB"/>
              <a:pPr/>
              <a:t>6</a:t>
            </a:fld>
            <a:endParaRPr lang="en-GB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83A6B-DE75-7840-9BAF-6EF7633545F2}" type="slidenum">
              <a:rPr lang="en-GB"/>
              <a:pPr/>
              <a:t>60</a:t>
            </a:fld>
            <a:endParaRPr lang="en-GB"/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00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1825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5057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9264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726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691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7965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1422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561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E3C8E-5E6E-DE4B-97F1-FF29BEA0D539}" type="slidenum">
              <a:rPr lang="en-GB"/>
              <a:pPr/>
              <a:t>7</a:t>
            </a:fld>
            <a:endParaRPr lang="en-GB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8849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8117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8952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002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431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183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122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78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0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A8866-022C-AA4B-9624-F8E76376357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96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0" y="4337050"/>
            <a:ext cx="9074150" cy="2520950"/>
            <a:chOff x="0" y="2640"/>
            <a:chExt cx="5760" cy="1680"/>
          </a:xfrm>
        </p:grpSpPr>
        <p:sp>
          <p:nvSpPr>
            <p:cNvPr id="17411" name="Rectangle 3"/>
            <p:cNvSpPr>
              <a:spLocks noChangeArrowheads="1"/>
            </p:cNvSpPr>
            <p:nvPr/>
          </p:nvSpPr>
          <p:spPr bwMode="gray">
            <a:xfrm>
              <a:off x="0" y="2640"/>
              <a:ext cx="5760" cy="1680"/>
            </a:xfrm>
            <a:prstGeom prst="rect">
              <a:avLst/>
            </a:prstGeom>
            <a:solidFill>
              <a:srgbClr val="7AAF7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2" name="Rectangle 4"/>
            <p:cNvSpPr>
              <a:spLocks noChangeArrowheads="1"/>
            </p:cNvSpPr>
            <p:nvPr/>
          </p:nvSpPr>
          <p:spPr bwMode="gray">
            <a:xfrm>
              <a:off x="0" y="2640"/>
              <a:ext cx="5760" cy="96"/>
            </a:xfrm>
            <a:prstGeom prst="rect">
              <a:avLst/>
            </a:prstGeom>
            <a:gradFill rotWithShape="0">
              <a:gsLst>
                <a:gs pos="0">
                  <a:srgbClr val="7AAF71">
                    <a:gamma/>
                    <a:shade val="46275"/>
                    <a:invGamma/>
                  </a:srgbClr>
                </a:gs>
                <a:gs pos="100000">
                  <a:srgbClr val="7AAF7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13" name="Rectangle 5"/>
          <p:cNvSpPr>
            <a:spLocks noChangeArrowheads="1"/>
          </p:cNvSpPr>
          <p:nvPr/>
        </p:nvSpPr>
        <p:spPr bwMode="gray">
          <a:xfrm>
            <a:off x="34925" y="44450"/>
            <a:ext cx="9074150" cy="2282825"/>
          </a:xfrm>
          <a:prstGeom prst="rect">
            <a:avLst/>
          </a:prstGeom>
          <a:solidFill>
            <a:srgbClr val="28639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-4763" y="0"/>
            <a:ext cx="9148763" cy="6856413"/>
            <a:chOff x="-3" y="0"/>
            <a:chExt cx="5763" cy="4319"/>
          </a:xfrm>
        </p:grpSpPr>
        <p:sp>
          <p:nvSpPr>
            <p:cNvPr id="17415" name="AutoShape 7"/>
            <p:cNvSpPr>
              <a:spLocks noChangeArrowheads="1"/>
            </p:cNvSpPr>
            <p:nvPr/>
          </p:nvSpPr>
          <p:spPr bwMode="gray">
            <a:xfrm>
              <a:off x="24" y="24"/>
              <a:ext cx="5712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6" name="Freeform 8"/>
            <p:cNvSpPr>
              <a:spLocks/>
            </p:cNvSpPr>
            <p:nvPr/>
          </p:nvSpPr>
          <p:spPr bwMode="gray">
            <a:xfrm>
              <a:off x="0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7" name="Freeform 9"/>
            <p:cNvSpPr>
              <a:spLocks/>
            </p:cNvSpPr>
            <p:nvPr/>
          </p:nvSpPr>
          <p:spPr bwMode="gray">
            <a:xfrm rot="-5408600">
              <a:off x="-50" y="4030"/>
              <a:ext cx="336" cy="24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gray">
            <a:xfrm rot="10769190">
              <a:off x="5519" y="4031"/>
              <a:ext cx="232" cy="28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gray">
            <a:xfrm rot="5400000">
              <a:off x="5472" y="0"/>
              <a:ext cx="288" cy="28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384"/>
                </a:cxn>
                <a:cxn ang="0">
                  <a:pos x="96" y="192"/>
                </a:cxn>
                <a:cxn ang="0">
                  <a:pos x="192" y="48"/>
                </a:cxn>
                <a:cxn ang="0">
                  <a:pos x="336" y="0"/>
                </a:cxn>
                <a:cxn ang="0">
                  <a:pos x="0" y="0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20" name="Rectangle 12"/>
          <p:cNvSpPr>
            <a:spLocks noGrp="1" noChangeArrowheads="1"/>
          </p:cNvSpPr>
          <p:nvPr>
            <p:ph type="ctrTitle"/>
          </p:nvPr>
        </p:nvSpPr>
        <p:spPr bwMode="ltGray">
          <a:xfrm>
            <a:off x="755650" y="404813"/>
            <a:ext cx="7772400" cy="10668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1557338"/>
            <a:ext cx="64008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539750" y="6381750"/>
            <a:ext cx="1746250" cy="331788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GB"/>
              <a:t>20 April 2009</a:t>
            </a:r>
          </a:p>
        </p:txBody>
      </p:sp>
      <p:sp>
        <p:nvSpPr>
          <p:cNvPr id="1742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6248400" y="6381750"/>
            <a:ext cx="2427288" cy="331788"/>
          </a:xfrm>
        </p:spPr>
        <p:txBody>
          <a:bodyPr/>
          <a:lstStyle>
            <a:lvl1pPr algn="r">
              <a:defRPr smtClean="0"/>
            </a:lvl1pPr>
          </a:lstStyle>
          <a:p>
            <a:r>
              <a:rPr lang="en-GB"/>
              <a:t>SAC 2009</a:t>
            </a:r>
          </a:p>
        </p:txBody>
      </p:sp>
      <p:grpSp>
        <p:nvGrpSpPr>
          <p:cNvPr id="17424" name="Group 16"/>
          <p:cNvGrpSpPr>
            <a:grpSpLocks/>
          </p:cNvGrpSpPr>
          <p:nvPr/>
        </p:nvGrpSpPr>
        <p:grpSpPr bwMode="auto">
          <a:xfrm>
            <a:off x="2482850" y="2895600"/>
            <a:ext cx="2698750" cy="1041400"/>
            <a:chOff x="1610" y="1965"/>
            <a:chExt cx="1700" cy="656"/>
          </a:xfrm>
        </p:grpSpPr>
        <p:pic>
          <p:nvPicPr>
            <p:cNvPr id="17425" name="Picture 17" descr="Untitled-1 co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2426" y="1965"/>
              <a:ext cx="590" cy="590"/>
            </a:xfrm>
            <a:prstGeom prst="rect">
              <a:avLst/>
            </a:prstGeom>
            <a:noFill/>
          </p:spPr>
        </p:pic>
        <p:pic>
          <p:nvPicPr>
            <p:cNvPr id="17426" name="Picture 18" descr="Untitled-1 cop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3061" y="2372"/>
              <a:ext cx="249" cy="249"/>
            </a:xfrm>
            <a:prstGeom prst="rect">
              <a:avLst/>
            </a:prstGeom>
            <a:noFill/>
          </p:spPr>
        </p:pic>
        <p:pic>
          <p:nvPicPr>
            <p:cNvPr id="17427" name="Picture 19" descr="Untitled-1 copy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610" y="2237"/>
              <a:ext cx="363" cy="363"/>
            </a:xfrm>
            <a:prstGeom prst="rect">
              <a:avLst/>
            </a:prstGeom>
            <a:noFill/>
          </p:spPr>
        </p:pic>
      </p:grpSp>
      <p:pic>
        <p:nvPicPr>
          <p:cNvPr id="17428" name="Picture 20" descr="landsca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3" y="2408238"/>
            <a:ext cx="8990012" cy="1797050"/>
          </a:xfrm>
          <a:prstGeom prst="rect">
            <a:avLst/>
          </a:prstGeom>
          <a:noFill/>
        </p:spPr>
      </p:pic>
      <p:pic>
        <p:nvPicPr>
          <p:cNvPr id="17429" name="Picture 21" descr="transparent logo 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4724400"/>
            <a:ext cx="1301750" cy="1571625"/>
          </a:xfrm>
          <a:prstGeom prst="rect">
            <a:avLst/>
          </a:prstGeom>
          <a:noFill/>
        </p:spPr>
      </p:pic>
      <p:pic>
        <p:nvPicPr>
          <p:cNvPr id="17430" name="Picture 22" descr="skai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1338" y="5013325"/>
            <a:ext cx="1871662" cy="10302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D0A7D2A-8651-5F46-9CE7-B5DB812FE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260350"/>
            <a:ext cx="2090737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119813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1E4760-2816-BA4C-8423-ED2051A272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66294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9498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244475"/>
          </a:xfrm>
        </p:spPr>
        <p:txBody>
          <a:bodyPr/>
          <a:lstStyle>
            <a:lvl1pPr>
              <a:defRPr smtClean="0"/>
            </a:lvl1pPr>
          </a:lstStyle>
          <a:p>
            <a:fld id="{C7DBDE2E-5B05-CA48-BF5C-875B7D0EB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997EA243-DE5C-F949-9F70-D855BD645B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7B0AD5-9CDF-7B4A-8E78-BE30ACF46B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3B9F8C-71BC-154D-A430-E8F0E24F02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9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967525-7153-2E42-8787-85C1FB110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85C523-AD28-AA43-9560-351C84AED2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5AD95A-99EE-2547-B922-A53ED9CE15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F0BE7C-9036-9645-8757-A279F8FCF4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620BA1-5506-A144-9E69-8D8D9700AE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AB9188-66D8-CC42-96D2-F834073995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tra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285750"/>
            <a:ext cx="9144000" cy="895350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gray">
          <a:xfrm>
            <a:off x="1588" y="0"/>
            <a:ext cx="9144000" cy="2413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323850" y="260350"/>
            <a:ext cx="6629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endParaRPr lang="en-US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fld id="{6D7FEACF-E5DC-564C-B242-B94EDB3B7CD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katfs.kat.ac.za/gallery2/v/KAT7+Progress/Antenna/KAT7+Site/DSCF2039.jpg.html?g2_imageViewsIndex=1&amp;g2_GALLERYSID=32c10dcdf3f734bcfd261c08259ca325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katfs.kat.ac.za/gallery2/v/KAT7+Progress/Antenna/KAT7+Site/DSCF2410.jpg.html?g2_GALLERYSID=46907dd5770e3671b593d912afd877c7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6553200" y="4724400"/>
            <a:ext cx="2438400" cy="1447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04812"/>
            <a:ext cx="8382000" cy="1500187"/>
          </a:xfrm>
        </p:spPr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MeerKAT</a:t>
            </a:r>
            <a:r>
              <a:rPr lang="en-GB" dirty="0" smtClean="0"/>
              <a:t> radio telescope</a:t>
            </a:r>
            <a:br>
              <a:rPr lang="en-GB" dirty="0" smtClean="0"/>
            </a:br>
            <a:r>
              <a:rPr lang="en-GB" sz="3200" dirty="0" smtClean="0"/>
              <a:t>(and some other animals)</a:t>
            </a:r>
            <a:endParaRPr lang="en-US" sz="3200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219200" y="6324600"/>
            <a:ext cx="6400800" cy="533400"/>
          </a:xfrm>
        </p:spPr>
        <p:txBody>
          <a:bodyPr/>
          <a:lstStyle/>
          <a:p>
            <a:r>
              <a:rPr lang="en-US" sz="1600" dirty="0" smtClean="0"/>
              <a:t>RTS 2012 – Manchester, 19 April 2012</a:t>
            </a:r>
          </a:p>
          <a:p>
            <a:endParaRPr lang="en-US" sz="1600" dirty="0"/>
          </a:p>
        </p:txBody>
      </p: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1828800" y="4419600"/>
            <a:ext cx="4343400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GB" sz="3200" dirty="0"/>
              <a:t>Justin Jonas</a:t>
            </a: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1981200" y="4953000"/>
            <a:ext cx="4267200" cy="103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None/>
            </a:pPr>
            <a:r>
              <a:rPr lang="en-GB" sz="1600" dirty="0"/>
              <a:t>Associate Director: Science &amp; Engineering SKA South Africa</a:t>
            </a:r>
            <a:endParaRPr lang="en-GB" sz="1600" dirty="0" smtClean="0"/>
          </a:p>
          <a:p>
            <a:pPr algn="ctr">
              <a:buNone/>
            </a:pPr>
            <a:r>
              <a:rPr lang="en-GB" sz="1600" dirty="0" smtClean="0"/>
              <a:t>Professor: Dept. </a:t>
            </a:r>
            <a:r>
              <a:rPr lang="en-GB" sz="1600" dirty="0"/>
              <a:t>Physics &amp; Electronics, Rhodes University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324600" y="4648200"/>
            <a:ext cx="2667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26630" name="Picture 7" descr="RUpurp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953000"/>
            <a:ext cx="2168525" cy="121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Mail Attachment-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" b="4884"/>
          <a:stretch/>
        </p:blipFill>
        <p:spPr bwMode="auto">
          <a:xfrm>
            <a:off x="762000" y="1345800"/>
            <a:ext cx="7649537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SKA in Africa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MeerKAT</a:t>
            </a:r>
            <a:r>
              <a:rPr lang="en-US" dirty="0" smtClean="0"/>
              <a:t>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410200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Africa will have a legacy of a large radio telescope.</a:t>
            </a:r>
          </a:p>
          <a:p>
            <a:pPr lvl="1"/>
            <a:r>
              <a:rPr lang="en-US" dirty="0" smtClean="0"/>
              <a:t>Irrespective of the outcome of the SKA site competition.</a:t>
            </a:r>
          </a:p>
          <a:p>
            <a:pPr lvl="1"/>
            <a:r>
              <a:rPr lang="en-US" dirty="0" smtClean="0"/>
              <a:t>But not independent of the SKA.</a:t>
            </a:r>
          </a:p>
          <a:p>
            <a:pPr lvl="1"/>
            <a:r>
              <a:rPr lang="en-US" dirty="0" smtClean="0"/>
              <a:t>Largest radio telescope in southern hemisphere, one of the largest in the world.</a:t>
            </a:r>
          </a:p>
          <a:p>
            <a:r>
              <a:rPr lang="en-US" dirty="0" err="1" smtClean="0"/>
              <a:t>MeerKAT</a:t>
            </a:r>
            <a:r>
              <a:rPr lang="en-US" dirty="0" smtClean="0"/>
              <a:t> is an SKA “precursor”.</a:t>
            </a:r>
          </a:p>
          <a:p>
            <a:pPr lvl="1"/>
            <a:r>
              <a:rPr lang="en-US" dirty="0" smtClean="0"/>
              <a:t>Engineering prototype and early science (SKA-mid “Phase 0”).</a:t>
            </a:r>
          </a:p>
          <a:p>
            <a:pPr lvl="1"/>
            <a:r>
              <a:rPr lang="en-US" dirty="0" smtClean="0"/>
              <a:t>Drive the establishment of the Karoo Radio Astronomy Reserve.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17902" y="2732124"/>
            <a:ext cx="292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high-level spec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The most sensitive cm-wavelength telescope in the southern hemisphere (aspiration: world)</a:t>
            </a:r>
          </a:p>
          <a:p>
            <a:r>
              <a:rPr lang="en-US" dirty="0" smtClean="0"/>
              <a:t>580 MHz – 15(+) GHz (i.e. SKA-mid +)</a:t>
            </a:r>
          </a:p>
          <a:p>
            <a:r>
              <a:rPr lang="en-US" dirty="0" smtClean="0"/>
              <a:t>Imaging and non-imaging modes</a:t>
            </a:r>
          </a:p>
          <a:p>
            <a:r>
              <a:rPr lang="en-US" dirty="0" smtClean="0"/>
              <a:t>High filling factor for baselines &lt; 1 km</a:t>
            </a:r>
          </a:p>
          <a:p>
            <a:r>
              <a:rPr lang="en-US" dirty="0" smtClean="0"/>
              <a:t>Baselines out to ~8 km (but expansion planned)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Phase 1 (2016)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600200"/>
            <a:ext cx="7620000" cy="4525963"/>
          </a:xfrm>
        </p:spPr>
        <p:txBody>
          <a:bodyPr vert="horz">
            <a:normAutofit lnSpcReduction="10000"/>
          </a:bodyPr>
          <a:lstStyle/>
          <a:p>
            <a:r>
              <a:rPr lang="en-US" dirty="0" smtClean="0"/>
              <a:t>64 </a:t>
            </a:r>
            <a:r>
              <a:rPr lang="en-US" dirty="0" err="1" smtClean="0"/>
              <a:t>x</a:t>
            </a:r>
            <a:r>
              <a:rPr lang="en-US" dirty="0" smtClean="0"/>
              <a:t> 13.5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gregorian</a:t>
            </a:r>
            <a:r>
              <a:rPr lang="en-US" dirty="0" smtClean="0"/>
              <a:t> offset antennas</a:t>
            </a:r>
          </a:p>
          <a:p>
            <a:pPr lvl="1"/>
            <a:r>
              <a:rPr lang="en-US" dirty="0" smtClean="0"/>
              <a:t>&gt;&gt; 220 m</a:t>
            </a:r>
            <a:r>
              <a:rPr lang="en-US" baseline="30000" dirty="0" smtClean="0"/>
              <a:t>2</a:t>
            </a:r>
            <a:r>
              <a:rPr lang="en-US" dirty="0" smtClean="0"/>
              <a:t>/K </a:t>
            </a:r>
            <a:r>
              <a:rPr lang="en-US" i="1" dirty="0" smtClean="0">
                <a:solidFill>
                  <a:srgbClr val="FF0000"/>
                </a:solidFill>
              </a:rPr>
              <a:t>(300 m</a:t>
            </a:r>
            <a:r>
              <a:rPr lang="en-US" i="1" baseline="30000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/K goal)</a:t>
            </a:r>
          </a:p>
          <a:p>
            <a:r>
              <a:rPr lang="en-US" dirty="0" smtClean="0"/>
              <a:t>8 km maximum baseline</a:t>
            </a:r>
          </a:p>
          <a:p>
            <a:pPr lvl="1"/>
            <a:r>
              <a:rPr lang="en-US" dirty="0" smtClean="0"/>
              <a:t>70 % in &lt; 1km diameter core</a:t>
            </a:r>
          </a:p>
          <a:p>
            <a:r>
              <a:rPr lang="en-US" dirty="0" smtClean="0"/>
              <a:t>0.9-1.726 GHz </a:t>
            </a:r>
            <a:r>
              <a:rPr lang="en-US" i="1" dirty="0" smtClean="0">
                <a:solidFill>
                  <a:srgbClr val="FF0000"/>
                </a:solidFill>
              </a:rPr>
              <a:t>(note change) </a:t>
            </a:r>
            <a:r>
              <a:rPr lang="en-US" dirty="0" smtClean="0"/>
              <a:t>cryogenic single-pixel receiver (L-band)</a:t>
            </a:r>
          </a:p>
          <a:p>
            <a:pPr lvl="1"/>
            <a:r>
              <a:rPr lang="en-US" dirty="0" smtClean="0"/>
              <a:t>Multiple feed indexer</a:t>
            </a:r>
          </a:p>
          <a:p>
            <a:r>
              <a:rPr lang="en-US" dirty="0" smtClean="0"/>
              <a:t>Direct digitization</a:t>
            </a:r>
          </a:p>
          <a:p>
            <a:pPr lvl="1"/>
            <a:r>
              <a:rPr lang="en-US" dirty="0" smtClean="0"/>
              <a:t>DFX architecture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(64 antennas)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 descr="Config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69995"/>
            <a:ext cx="6553200" cy="56880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838200" y="6172200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828800" y="3276600"/>
            <a:ext cx="5638800" cy="18288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 rot="20416109">
            <a:off x="6219936" y="3026709"/>
            <a:ext cx="8516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8 km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orient="vert" idx="1"/>
          </p:nvPr>
        </p:nvSpPr>
        <p:spPr>
          <a:xfrm>
            <a:off x="1142999" y="1981200"/>
            <a:ext cx="7391401" cy="4416425"/>
          </a:xfrm>
        </p:spPr>
        <p:txBody>
          <a:bodyPr vert="horz">
            <a:normAutofit/>
          </a:bodyPr>
          <a:lstStyle/>
          <a:p>
            <a:r>
              <a:rPr lang="en-US" dirty="0" smtClean="0"/>
              <a:t>Phase 2: 580-1000 MHz (UHF)</a:t>
            </a:r>
          </a:p>
          <a:p>
            <a:r>
              <a:rPr lang="en-US" dirty="0" smtClean="0"/>
              <a:t>Phase 3: 8-14.5 GHz (X/Ku-band)</a:t>
            </a:r>
          </a:p>
          <a:p>
            <a:r>
              <a:rPr lang="en-US" dirty="0" smtClean="0"/>
              <a:t>Aspirations (contingent on money and/or technology availability):</a:t>
            </a:r>
          </a:p>
          <a:p>
            <a:pPr lvl="1"/>
            <a:r>
              <a:rPr lang="en-US" dirty="0" smtClean="0"/>
              <a:t>20+ km baselines</a:t>
            </a:r>
          </a:p>
          <a:p>
            <a:pPr lvl="1"/>
            <a:r>
              <a:rPr lang="en-US" dirty="0" smtClean="0"/>
              <a:t>1.5-3 GHz for </a:t>
            </a:r>
            <a:r>
              <a:rPr lang="en-US" dirty="0" err="1" smtClean="0"/>
              <a:t>NanoGrav</a:t>
            </a:r>
            <a:endParaRPr lang="en-US" dirty="0" smtClean="0"/>
          </a:p>
          <a:p>
            <a:pPr lvl="1"/>
            <a:r>
              <a:rPr lang="en-US" dirty="0" smtClean="0"/>
              <a:t>5-22 GHz wideband receiver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Large Surveys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447800"/>
            <a:ext cx="8686800" cy="4876800"/>
          </a:xfrm>
        </p:spPr>
        <p:txBody>
          <a:bodyPr vert="horz" numCol="2" spcCol="180000">
            <a:normAutofit fontScale="85000" lnSpcReduction="10000"/>
          </a:bodyPr>
          <a:lstStyle/>
          <a:p>
            <a:r>
              <a:rPr lang="en-US" dirty="0" smtClean="0"/>
              <a:t>Highest priority </a:t>
            </a:r>
            <a:r>
              <a:rPr lang="en-US" sz="2353" dirty="0" smtClean="0"/>
              <a:t>(</a:t>
            </a:r>
            <a:r>
              <a:rPr lang="en-US" sz="2353" dirty="0" err="1" smtClean="0"/>
              <a:t>cf</a:t>
            </a:r>
            <a:r>
              <a:rPr lang="en-US" sz="2353" dirty="0" smtClean="0"/>
              <a:t> SKA</a:t>
            </a:r>
            <a:r>
              <a:rPr lang="en-US" sz="2353" baseline="-25000" dirty="0" smtClean="0"/>
              <a:t>1</a:t>
            </a:r>
            <a:r>
              <a:rPr lang="en-US" sz="2353" dirty="0" smtClean="0"/>
              <a:t>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Deep HI field</a:t>
            </a:r>
          </a:p>
          <a:p>
            <a:pPr lvl="1"/>
            <a:r>
              <a:rPr lang="en-US" dirty="0" smtClean="0"/>
              <a:t>Radio Pulsar Timing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Compelling:</a:t>
            </a:r>
          </a:p>
          <a:p>
            <a:pPr lvl="1"/>
            <a:r>
              <a:rPr lang="en-US" dirty="0" smtClean="0"/>
              <a:t>HI and continuum mapping of 30 nearby galaxies</a:t>
            </a:r>
          </a:p>
          <a:p>
            <a:pPr lvl="1"/>
            <a:r>
              <a:rPr lang="en-US" dirty="0" smtClean="0"/>
              <a:t>Absorption line survey</a:t>
            </a:r>
          </a:p>
          <a:p>
            <a:pPr lvl="1"/>
            <a:r>
              <a:rPr lang="en-US" dirty="0" smtClean="0"/>
              <a:t>Molecules in the </a:t>
            </a:r>
            <a:r>
              <a:rPr lang="en-US" dirty="0" err="1" smtClean="0"/>
              <a:t>EoR</a:t>
            </a:r>
            <a:endParaRPr lang="en-US" dirty="0" smtClean="0"/>
          </a:p>
          <a:p>
            <a:pPr lvl="1"/>
            <a:r>
              <a:rPr lang="en-US" dirty="0" smtClean="0"/>
              <a:t>Detecting fast transients and pulsars</a:t>
            </a:r>
          </a:p>
          <a:p>
            <a:pPr lvl="1"/>
            <a:r>
              <a:rPr lang="en-US" dirty="0" smtClean="0"/>
              <a:t>HI survey of </a:t>
            </a:r>
            <a:r>
              <a:rPr lang="en-US" dirty="0" err="1" smtClean="0"/>
              <a:t>Fornax</a:t>
            </a:r>
            <a:endParaRPr lang="en-US" dirty="0" smtClean="0"/>
          </a:p>
          <a:p>
            <a:pPr lvl="1"/>
            <a:r>
              <a:rPr lang="en-US" dirty="0" smtClean="0"/>
              <a:t>X-band Galactic plane survey</a:t>
            </a:r>
          </a:p>
          <a:p>
            <a:pPr lvl="1"/>
            <a:r>
              <a:rPr lang="en-US" dirty="0" smtClean="0"/>
              <a:t>Tiered continuum survey</a:t>
            </a:r>
          </a:p>
          <a:p>
            <a:pPr lvl="1"/>
            <a:r>
              <a:rPr lang="en-US" dirty="0" smtClean="0"/>
              <a:t>Slow radio transient survey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Also</a:t>
            </a:r>
          </a:p>
          <a:p>
            <a:pPr lvl="1"/>
            <a:r>
              <a:rPr lang="en-US" dirty="0" smtClean="0"/>
              <a:t>VLBI</a:t>
            </a:r>
          </a:p>
          <a:p>
            <a:pPr lvl="1"/>
            <a:r>
              <a:rPr lang="en-US" dirty="0" smtClean="0"/>
              <a:t>Cosmic Magnetism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cs typeface="+mj-cs"/>
              </a:rPr>
              <a:t>MeerKAT</a:t>
            </a:r>
            <a:r>
              <a:rPr lang="en-US" sz="2800" dirty="0" smtClean="0">
                <a:cs typeface="+mj-cs"/>
              </a:rPr>
              <a:t> Large Survey PIs (17-18 April 2011)</a:t>
            </a:r>
          </a:p>
        </p:txBody>
      </p:sp>
      <p:pic>
        <p:nvPicPr>
          <p:cNvPr id="109570" name="Picture 3" descr="PIs and MeerKAT team memb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7961"/>
            <a:ext cx="8397282" cy="558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993048">
            <a:off x="3982584" y="2420968"/>
            <a:ext cx="2271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err="1" smtClean="0">
                <a:solidFill>
                  <a:srgbClr val="FFFF00"/>
                </a:solidFill>
              </a:rPr>
              <a:t>MeerKAT</a:t>
            </a:r>
            <a:r>
              <a:rPr lang="en-US" i="1" dirty="0" smtClean="0">
                <a:solidFill>
                  <a:srgbClr val="FFFF00"/>
                </a:solidFill>
              </a:rPr>
              <a:t> office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Large Surveys</a:t>
            </a:r>
            <a:endParaRPr lang="en-US" dirty="0"/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25261" y="1149455"/>
          <a:ext cx="9118739" cy="5348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475" name="Worksheet" r:id="rId5" imgW="9155556" imgH="5371429" progId="Excel.Sheet.12">
                  <p:embed/>
                </p:oleObj>
              </mc:Choice>
              <mc:Fallback>
                <p:oleObj name="Worksheet" r:id="rId5" imgW="9155556" imgH="5371429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61" y="1149455"/>
                        <a:ext cx="9118739" cy="53488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7000" y="6096000"/>
            <a:ext cx="144218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22 countries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296150" cy="868363"/>
          </a:xfrm>
        </p:spPr>
        <p:txBody>
          <a:bodyPr/>
          <a:lstStyle/>
          <a:p>
            <a:r>
              <a:rPr lang="en-US" dirty="0" smtClean="0"/>
              <a:t>System engineering &amp; Design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dirty="0" smtClean="0"/>
              <a:t>Science-led process</a:t>
            </a:r>
          </a:p>
          <a:p>
            <a:pPr lvl="1"/>
            <a:r>
              <a:rPr lang="en-US" dirty="0" smtClean="0"/>
              <a:t>Science case 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User Requirement Specification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Requirements Review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System Specification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Concept exploration and prototypes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Concept and Preliminary design reviews (system)</a:t>
            </a:r>
          </a:p>
          <a:p>
            <a:pPr lvl="1"/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ea typeface="Wingdings"/>
                <a:cs typeface="Wingdings"/>
              </a:rPr>
              <a:t> Subsystem specifications, design and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to RTS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7300"/>
            <a:ext cx="7467600" cy="560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System </a:t>
            </a:r>
            <a:r>
              <a:rPr lang="en-US" dirty="0" err="1" smtClean="0"/>
              <a:t>CoDR</a:t>
            </a:r>
            <a:r>
              <a:rPr lang="en-US" dirty="0" smtClean="0"/>
              <a:t> (5-8 July 2010)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600200"/>
            <a:ext cx="7239000" cy="4724400"/>
          </a:xfrm>
        </p:spPr>
        <p:txBody>
          <a:bodyPr vert="horz">
            <a:normAutofit fontScale="77500" lnSpcReduction="20000"/>
          </a:bodyPr>
          <a:lstStyle/>
          <a:p>
            <a:r>
              <a:rPr lang="en-US" dirty="0" smtClean="0"/>
              <a:t>Gregorian offset antennas</a:t>
            </a:r>
          </a:p>
          <a:p>
            <a:pPr lvl="1"/>
            <a:r>
              <a:rPr lang="en-US" dirty="0" smtClean="0"/>
              <a:t>Multiple receivers</a:t>
            </a:r>
          </a:p>
          <a:p>
            <a:pPr lvl="1"/>
            <a:r>
              <a:rPr lang="en-US" dirty="0" smtClean="0"/>
              <a:t>RFI rejection</a:t>
            </a:r>
          </a:p>
          <a:p>
            <a:pPr lvl="1"/>
            <a:r>
              <a:rPr lang="en-US" dirty="0" smtClean="0"/>
              <a:t>Spectral &amp; imaging dynamic range</a:t>
            </a:r>
          </a:p>
          <a:p>
            <a:pPr lvl="1"/>
            <a:r>
              <a:rPr lang="en-US" dirty="0" smtClean="0"/>
              <a:t>Sensitivity</a:t>
            </a:r>
          </a:p>
          <a:p>
            <a:pPr lvl="1"/>
            <a:r>
              <a:rPr lang="en-US" dirty="0" smtClean="0"/>
              <a:t>64 </a:t>
            </a:r>
            <a:r>
              <a:rPr lang="en-US" dirty="0" err="1" smtClean="0"/>
              <a:t>x</a:t>
            </a:r>
            <a:r>
              <a:rPr lang="en-US" dirty="0" smtClean="0"/>
              <a:t> 13.5 </a:t>
            </a:r>
            <a:r>
              <a:rPr lang="en-US" dirty="0" err="1" smtClean="0"/>
              <a:t>m</a:t>
            </a:r>
            <a:endParaRPr lang="en-US" dirty="0" smtClean="0"/>
          </a:p>
          <a:p>
            <a:r>
              <a:rPr lang="en-US" dirty="0" err="1" smtClean="0"/>
              <a:t>Cryo</a:t>
            </a:r>
            <a:r>
              <a:rPr lang="en-US" dirty="0" smtClean="0"/>
              <a:t>-cooled, octave band, single pixel receivers</a:t>
            </a:r>
          </a:p>
          <a:p>
            <a:pPr lvl="1"/>
            <a:r>
              <a:rPr lang="en-US" dirty="0" smtClean="0"/>
              <a:t>Sensitivity</a:t>
            </a:r>
          </a:p>
          <a:p>
            <a:r>
              <a:rPr lang="en-US" dirty="0" smtClean="0"/>
              <a:t>Direct digitization</a:t>
            </a:r>
          </a:p>
          <a:p>
            <a:pPr lvl="1"/>
            <a:r>
              <a:rPr lang="en-US" dirty="0" smtClean="0"/>
              <a:t>Spectral dynamic range</a:t>
            </a:r>
          </a:p>
          <a:p>
            <a:r>
              <a:rPr lang="en-US" dirty="0" smtClean="0"/>
              <a:t>Software collaboration</a:t>
            </a:r>
          </a:p>
          <a:p>
            <a:pPr lvl="1"/>
            <a:r>
              <a:rPr lang="en-US" dirty="0" smtClean="0"/>
              <a:t>CASA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Measurement Equation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514475" y="4818063"/>
          <a:ext cx="4132263" cy="135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0" name="Equation" r:id="rId4" imgW="1549400" imgH="508000" progId="Equation.3">
                  <p:embed/>
                </p:oleObj>
              </mc:Choice>
              <mc:Fallback>
                <p:oleObj name="Equation" r:id="rId4" imgW="1549400" imgH="508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4818063"/>
                        <a:ext cx="4132263" cy="1354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31788" y="3200400"/>
          <a:ext cx="85169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1" name="Equation" r:id="rId6" imgW="4000500" imgH="393700" progId="Equation.3">
                  <p:embed/>
                </p:oleObj>
              </mc:Choice>
              <mc:Fallback>
                <p:oleObj name="Equation" r:id="rId6" imgW="4000500" imgH="393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3200400"/>
                        <a:ext cx="85169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2667000" y="3957638"/>
            <a:ext cx="62372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 err="1"/>
              <a:t>Kemball</a:t>
            </a:r>
            <a:r>
              <a:rPr lang="en-US" dirty="0"/>
              <a:t>, Cornwell &amp; </a:t>
            </a:r>
            <a:r>
              <a:rPr lang="en-US" dirty="0" err="1"/>
              <a:t>Yashar</a:t>
            </a:r>
            <a:r>
              <a:rPr lang="en-US" dirty="0"/>
              <a:t>, </a:t>
            </a:r>
            <a:r>
              <a:rPr lang="en-US" i="1" dirty="0"/>
              <a:t>CPG Memo #4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4267200" y="6015038"/>
            <a:ext cx="45261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 err="1"/>
              <a:t>Noordam</a:t>
            </a:r>
            <a:r>
              <a:rPr lang="en-US" dirty="0"/>
              <a:t> &amp; Smirnov, </a:t>
            </a:r>
            <a:r>
              <a:rPr lang="en-US" i="1" dirty="0" err="1"/>
              <a:t>MeqTrees</a:t>
            </a:r>
            <a:endParaRPr lang="en-US" i="1" dirty="0"/>
          </a:p>
        </p:txBody>
      </p:sp>
      <p:sp>
        <p:nvSpPr>
          <p:cNvPr id="19463" name="TextBox 6"/>
          <p:cNvSpPr txBox="1">
            <a:spLocks noChangeArrowheads="1"/>
          </p:cNvSpPr>
          <p:nvPr/>
        </p:nvSpPr>
        <p:spPr bwMode="auto">
          <a:xfrm>
            <a:off x="304800" y="1371600"/>
            <a:ext cx="8458200" cy="126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/>
              <a:t>Calibration of antenna-based “errors”.  Generalized from </a:t>
            </a:r>
            <a:r>
              <a:rPr lang="en-US" sz="2800" dirty="0" err="1"/>
              <a:t>Hamaker</a:t>
            </a:r>
            <a:r>
              <a:rPr lang="en-US" sz="2800" dirty="0"/>
              <a:t>, </a:t>
            </a:r>
            <a:r>
              <a:rPr lang="en-US" sz="2800" dirty="0" err="1"/>
              <a:t>Bregman</a:t>
            </a:r>
            <a:r>
              <a:rPr lang="en-US" sz="2800" dirty="0"/>
              <a:t> &amp; Sault to include “image plane effects” (</a:t>
            </a:r>
            <a:r>
              <a:rPr lang="en-US" sz="2800" dirty="0" err="1"/>
              <a:t>DDEs</a:t>
            </a:r>
            <a:r>
              <a:rPr lang="en-US" sz="2800" dirty="0"/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600950" cy="868363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Sensitivity and Dynamic Range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029200"/>
          </a:xfrm>
        </p:spPr>
        <p:txBody>
          <a:bodyPr vert="horz"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“Sensitivity (</a:t>
            </a:r>
            <a:r>
              <a:rPr lang="en-US" dirty="0" err="1" smtClean="0">
                <a:ea typeface="+mn-ea"/>
                <a:cs typeface="+mn-cs"/>
              </a:rPr>
              <a:t>A</a:t>
            </a:r>
            <a:r>
              <a:rPr lang="en-US" baseline="-25000" dirty="0" err="1" smtClean="0">
                <a:ea typeface="+mn-ea"/>
                <a:cs typeface="+mn-cs"/>
              </a:rPr>
              <a:t>e</a:t>
            </a:r>
            <a:r>
              <a:rPr lang="en-US" dirty="0" err="1" smtClean="0">
                <a:ea typeface="+mn-ea"/>
                <a:cs typeface="+mn-cs"/>
              </a:rPr>
              <a:t>/T</a:t>
            </a:r>
            <a:r>
              <a:rPr lang="en-US" baseline="-25000" dirty="0" err="1" smtClean="0">
                <a:ea typeface="+mn-ea"/>
                <a:cs typeface="+mn-cs"/>
              </a:rPr>
              <a:t>sys</a:t>
            </a:r>
            <a:r>
              <a:rPr lang="en-US" dirty="0" smtClean="0">
                <a:ea typeface="+mn-ea"/>
                <a:cs typeface="+mn-cs"/>
              </a:rPr>
              <a:t>) is king (HI and pulsars), and DR is the dominant queen”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sz="2353" dirty="0" smtClean="0">
                <a:ea typeface="+mn-ea"/>
                <a:cs typeface="+mn-cs"/>
              </a:rPr>
              <a:t>(SJ Marais, EMSS)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Interpretation:</a:t>
            </a:r>
          </a:p>
          <a:p>
            <a:pPr lvl="1">
              <a:defRPr/>
            </a:pP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baseline="-25000" dirty="0" smtClean="0"/>
              <a:t> </a:t>
            </a:r>
            <a:r>
              <a:rPr lang="en-US" dirty="0" smtClean="0"/>
              <a:t>not compromised/traded with e.g.:</a:t>
            </a:r>
          </a:p>
          <a:p>
            <a:pPr lvl="2">
              <a:defRPr/>
            </a:pPr>
            <a:r>
              <a:rPr lang="en-US" dirty="0" smtClean="0"/>
              <a:t> ultra-wide bandwidth receivers</a:t>
            </a:r>
          </a:p>
          <a:p>
            <a:pPr lvl="3">
              <a:defRPr/>
            </a:pPr>
            <a:r>
              <a:rPr lang="en-US" dirty="0" smtClean="0"/>
              <a:t>rather have multiple ~octave bandwidth receivers</a:t>
            </a:r>
          </a:p>
          <a:p>
            <a:pPr lvl="2">
              <a:defRPr/>
            </a:pPr>
            <a:r>
              <a:rPr lang="en-US" dirty="0" smtClean="0"/>
              <a:t> wide </a:t>
            </a:r>
            <a:r>
              <a:rPr lang="en-US" dirty="0" err="1" smtClean="0"/>
              <a:t>FoV</a:t>
            </a:r>
            <a:r>
              <a:rPr lang="en-US" dirty="0" smtClean="0"/>
              <a:t> receivers</a:t>
            </a:r>
          </a:p>
          <a:p>
            <a:pPr lvl="3">
              <a:defRPr/>
            </a:pPr>
            <a:r>
              <a:rPr lang="en-US" dirty="0" smtClean="0"/>
              <a:t>survey speed comes from (A</a:t>
            </a:r>
            <a:r>
              <a:rPr lang="en-US" baseline="-25000" dirty="0" smtClean="0"/>
              <a:t>e</a:t>
            </a:r>
            <a:r>
              <a:rPr lang="en-US" dirty="0" smtClean="0"/>
              <a:t>/T</a:t>
            </a:r>
            <a:r>
              <a:rPr lang="en-US" baseline="-25000" dirty="0" smtClean="0"/>
              <a:t>sys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err="1" smtClean="0"/>
              <a:t>A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driven by primary beam performance (as a proxy for imaging DR, see later)</a:t>
            </a:r>
          </a:p>
          <a:p>
            <a:pPr lvl="2">
              <a:defRPr/>
            </a:pPr>
            <a:r>
              <a:rPr lang="en-US" dirty="0" smtClean="0"/>
              <a:t>including </a:t>
            </a:r>
            <a:r>
              <a:rPr lang="en-US" dirty="0" err="1" smtClean="0"/>
              <a:t>sidelobes</a:t>
            </a:r>
            <a:r>
              <a:rPr lang="en-US" dirty="0" smtClean="0"/>
              <a:t>, polarization and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spill</a:t>
            </a:r>
            <a:endParaRPr lang="en-US" baseline="-25000" dirty="0" smtClean="0"/>
          </a:p>
          <a:p>
            <a:pPr lvl="1">
              <a:defRPr/>
            </a:pPr>
            <a:r>
              <a:rPr lang="en-US" dirty="0" smtClean="0"/>
              <a:t>Spectral DR also considered</a:t>
            </a:r>
          </a:p>
          <a:p>
            <a:pPr lvl="2">
              <a:defRPr/>
            </a:pPr>
            <a:r>
              <a:rPr lang="en-US" dirty="0" smtClean="0"/>
              <a:t>gain ripple</a:t>
            </a:r>
          </a:p>
          <a:p>
            <a:pPr lvl="1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Implications for receptor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8229600" cy="5410200"/>
          </a:xfrm>
        </p:spPr>
        <p:txBody>
          <a:bodyPr vert="horz">
            <a:normAutofit fontScale="55000" lnSpcReduction="20000"/>
          </a:bodyPr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Low contributions to </a:t>
            </a:r>
            <a:r>
              <a:rPr lang="en-US" dirty="0" err="1" smtClean="0">
                <a:ea typeface="+mn-ea"/>
                <a:cs typeface="+mn-cs"/>
              </a:rPr>
              <a:t>T</a:t>
            </a:r>
            <a:r>
              <a:rPr lang="en-US" baseline="-25000" dirty="0" err="1" smtClean="0">
                <a:ea typeface="+mn-ea"/>
                <a:cs typeface="+mn-cs"/>
              </a:rPr>
              <a:t>sys</a:t>
            </a:r>
            <a:endParaRPr lang="en-US" baseline="-25000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smtClean="0"/>
              <a:t>Low spillover &amp; correlated ground signals</a:t>
            </a:r>
          </a:p>
          <a:p>
            <a:pPr lvl="1">
              <a:defRPr/>
            </a:pPr>
            <a:r>
              <a:rPr lang="en-US" dirty="0" smtClean="0"/>
              <a:t>Minimize scattering structures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Maximize </a:t>
            </a:r>
            <a:r>
              <a:rPr lang="en-US" dirty="0" err="1" smtClean="0">
                <a:ea typeface="+mn-ea"/>
                <a:cs typeface="+mn-cs"/>
              </a:rPr>
              <a:t>A</a:t>
            </a:r>
            <a:r>
              <a:rPr lang="en-US" baseline="-25000" dirty="0" err="1" smtClean="0">
                <a:ea typeface="+mn-ea"/>
                <a:cs typeface="+mn-cs"/>
              </a:rPr>
              <a:t>e</a:t>
            </a:r>
            <a:r>
              <a:rPr lang="en-US" dirty="0" smtClean="0">
                <a:ea typeface="+mn-ea"/>
                <a:cs typeface="+mn-cs"/>
              </a:rPr>
              <a:t> for specified </a:t>
            </a:r>
            <a:r>
              <a:rPr lang="en-US" dirty="0" err="1" smtClean="0">
                <a:ea typeface="+mn-ea"/>
                <a:cs typeface="+mn-cs"/>
              </a:rPr>
              <a:t>sidelobe</a:t>
            </a:r>
            <a:r>
              <a:rPr lang="en-US" dirty="0" smtClean="0">
                <a:ea typeface="+mn-ea"/>
                <a:cs typeface="+mn-cs"/>
              </a:rPr>
              <a:t> envelope</a:t>
            </a:r>
          </a:p>
          <a:p>
            <a:pPr lvl="1">
              <a:defRPr/>
            </a:pPr>
            <a:r>
              <a:rPr lang="en-US" dirty="0" smtClean="0"/>
              <a:t>Minimize/eliminate aperture blockage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Multiple </a:t>
            </a:r>
            <a:r>
              <a:rPr lang="en-US" dirty="0" smtClean="0"/>
              <a:t>receivers</a:t>
            </a:r>
            <a:endParaRPr lang="en-US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err="1" smtClean="0"/>
              <a:t>A</a:t>
            </a:r>
            <a:r>
              <a:rPr lang="en-US" baseline="-25000" dirty="0" err="1" smtClean="0"/>
              <a:t>e</a:t>
            </a:r>
            <a:r>
              <a:rPr lang="en-US" dirty="0" err="1" smtClean="0"/>
              <a:t>/T</a:t>
            </a:r>
            <a:r>
              <a:rPr lang="en-US" baseline="-25000" dirty="0" err="1" smtClean="0"/>
              <a:t>sys</a:t>
            </a:r>
            <a:r>
              <a:rPr lang="en-US" dirty="0" smtClean="0"/>
              <a:t> and DR have priority over Rx BW, therefore &gt;1 Rx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Predictable, time-stable, frequency-smooth and limited </a:t>
            </a:r>
            <a:r>
              <a:rPr lang="en-US" i="1" dirty="0" smtClean="0">
                <a:ea typeface="+mn-ea"/>
                <a:cs typeface="+mn-cs"/>
              </a:rPr>
              <a:t>(</a:t>
            </a:r>
            <a:r>
              <a:rPr lang="en-US" i="1" dirty="0" err="1" smtClean="0">
                <a:ea typeface="+mn-ea"/>
                <a:cs typeface="+mn-cs"/>
              </a:rPr>
              <a:t>l,m</a:t>
            </a:r>
            <a:r>
              <a:rPr lang="en-US" i="1" dirty="0" smtClean="0">
                <a:ea typeface="+mn-ea"/>
                <a:cs typeface="+mn-cs"/>
              </a:rPr>
              <a:t>) </a:t>
            </a:r>
            <a:r>
              <a:rPr lang="en-US" dirty="0" smtClean="0">
                <a:ea typeface="+mn-ea"/>
                <a:cs typeface="+mn-cs"/>
              </a:rPr>
              <a:t>support E-Jones</a:t>
            </a:r>
          </a:p>
          <a:p>
            <a:pPr lvl="1">
              <a:defRPr/>
            </a:pPr>
            <a:r>
              <a:rPr lang="en-US" dirty="0" smtClean="0"/>
              <a:t>Solid angle used for calibration/imaging</a:t>
            </a:r>
          </a:p>
          <a:p>
            <a:pPr lvl="1">
              <a:defRPr/>
            </a:pPr>
            <a:r>
              <a:rPr lang="en-US" dirty="0" smtClean="0"/>
              <a:t>Pointing variation within characteristic calibration timescale</a:t>
            </a:r>
          </a:p>
          <a:p>
            <a:pPr lvl="1">
              <a:defRPr/>
            </a:pPr>
            <a:r>
              <a:rPr lang="en-US" dirty="0" smtClean="0"/>
              <a:t>Polarization</a:t>
            </a:r>
          </a:p>
          <a:p>
            <a:pPr lvl="1">
              <a:defRPr/>
            </a:pPr>
            <a:r>
              <a:rPr lang="en-US" dirty="0" smtClean="0"/>
              <a:t>Gain ripple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Rotational symmetry of inner beam pattern (P-Jones)</a:t>
            </a:r>
          </a:p>
          <a:p>
            <a:pPr lvl="1">
              <a:defRPr/>
            </a:pPr>
            <a:r>
              <a:rPr lang="en-US" dirty="0" smtClean="0"/>
              <a:t>Gain variation within characteristic calibration timescale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Low far-out </a:t>
            </a:r>
            <a:r>
              <a:rPr lang="en-US" dirty="0" err="1" smtClean="0">
                <a:ea typeface="+mn-ea"/>
                <a:cs typeface="+mn-cs"/>
              </a:rPr>
              <a:t>sidelobes</a:t>
            </a:r>
            <a:endParaRPr lang="en-US" dirty="0" smtClean="0"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smtClean="0"/>
              <a:t>Minimize scattering structures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Clean RF signal path (G- and B-Jones)</a:t>
            </a:r>
          </a:p>
          <a:p>
            <a:pPr lvl="1">
              <a:defRPr/>
            </a:pPr>
            <a:r>
              <a:rPr lang="en-US" dirty="0" smtClean="0"/>
              <a:t>Cable routing</a:t>
            </a:r>
          </a:p>
          <a:p>
            <a:pPr lvl="1">
              <a:defRPr/>
            </a:pPr>
            <a:r>
              <a:rPr lang="en-US" dirty="0" smtClean="0"/>
              <a:t>Direct digitization</a:t>
            </a:r>
          </a:p>
          <a:p>
            <a:pPr lvl="1">
              <a:defRPr/>
            </a:pPr>
            <a:r>
              <a:rPr lang="en-US" dirty="0" smtClean="0"/>
              <a:t>Self-generated RFI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82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Prior to Concept Design Review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4384" t="7506" r="21034" b="4600"/>
          <a:stretch>
            <a:fillRect/>
          </a:stretch>
        </p:blipFill>
        <p:spPr bwMode="auto">
          <a:xfrm>
            <a:off x="732180" y="1196221"/>
            <a:ext cx="4331032" cy="465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25941" y="1243509"/>
            <a:ext cx="2891937" cy="543739"/>
          </a:xfrm>
          <a:prstGeom prst="rect">
            <a:avLst/>
          </a:prstGeom>
          <a:solidFill>
            <a:srgbClr val="4F81BD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 smtClean="0"/>
              <a:t>KAT-7 antenna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08693" y="4466915"/>
            <a:ext cx="3278107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/>
              <a:t>Analogue signal transport and remote digitization</a:t>
            </a:r>
            <a:endParaRPr lang="en-US" sz="2400" dirty="0"/>
          </a:p>
        </p:txBody>
      </p:sp>
      <p:grpSp>
        <p:nvGrpSpPr>
          <p:cNvPr id="3" name="Group 16"/>
          <p:cNvGrpSpPr/>
          <p:nvPr/>
        </p:nvGrpSpPr>
        <p:grpSpPr>
          <a:xfrm>
            <a:off x="4607072" y="2957623"/>
            <a:ext cx="4119781" cy="1428083"/>
            <a:chOff x="4607072" y="2957623"/>
            <a:chExt cx="4119781" cy="1428083"/>
          </a:xfrm>
        </p:grpSpPr>
        <p:sp>
          <p:nvSpPr>
            <p:cNvPr id="6" name="TextBox 5"/>
            <p:cNvSpPr txBox="1"/>
            <p:nvPr/>
          </p:nvSpPr>
          <p:spPr>
            <a:xfrm>
              <a:off x="5448746" y="2957623"/>
              <a:ext cx="3278107" cy="142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Single-reflector symmetric centre-fed antenna with </a:t>
              </a:r>
              <a:r>
                <a:rPr lang="en-US" dirty="0" smtClean="0"/>
                <a:t>aperture blockage</a:t>
              </a:r>
              <a:endParaRPr lang="en-US" sz="2400" dirty="0"/>
            </a:p>
          </p:txBody>
        </p:sp>
        <p:cxnSp>
          <p:nvCxnSpPr>
            <p:cNvPr id="10" name="Straight Arrow Connector 9"/>
            <p:cNvCxnSpPr>
              <a:stCxn id="6" idx="1"/>
            </p:cNvCxnSpPr>
            <p:nvPr/>
          </p:nvCxnSpPr>
          <p:spPr>
            <a:xfrm rot="10800000" flipV="1">
              <a:off x="4607072" y="3671664"/>
              <a:ext cx="841674" cy="15330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"/>
          <p:cNvGrpSpPr/>
          <p:nvPr/>
        </p:nvGrpSpPr>
        <p:grpSpPr>
          <a:xfrm>
            <a:off x="3809692" y="2126626"/>
            <a:ext cx="4699913" cy="763286"/>
            <a:chOff x="3986887" y="2303845"/>
            <a:chExt cx="4699913" cy="763286"/>
          </a:xfrm>
        </p:grpSpPr>
        <p:sp>
          <p:nvSpPr>
            <p:cNvPr id="7" name="TextBox 6"/>
            <p:cNvSpPr txBox="1"/>
            <p:nvPr/>
          </p:nvSpPr>
          <p:spPr>
            <a:xfrm>
              <a:off x="5625941" y="2303845"/>
              <a:ext cx="3060859" cy="76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/>
                <a:t>Single cryogenic octave-band receiver</a:t>
              </a:r>
              <a:endParaRPr lang="en-US" sz="2400" dirty="0"/>
            </a:p>
          </p:txBody>
        </p:sp>
        <p:cxnSp>
          <p:nvCxnSpPr>
            <p:cNvPr id="13" name="Straight Arrow Connector 12"/>
            <p:cNvCxnSpPr>
              <a:stCxn id="7" idx="1"/>
            </p:cNvCxnSpPr>
            <p:nvPr/>
          </p:nvCxnSpPr>
          <p:spPr>
            <a:xfrm rot="10800000">
              <a:off x="3986887" y="2303848"/>
              <a:ext cx="1639054" cy="381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5669" t="11373" r="23841" b="9031"/>
          <a:stretch>
            <a:fillRect/>
          </a:stretch>
        </p:blipFill>
        <p:spPr>
          <a:xfrm>
            <a:off x="457200" y="575541"/>
            <a:ext cx="6125009" cy="6282459"/>
          </a:xfrm>
          <a:prstGeom prst="rect">
            <a:avLst/>
          </a:prstGeom>
        </p:spPr>
      </p:pic>
      <p:sp>
        <p:nvSpPr>
          <p:cNvPr id="8" name="Vertical Text Placeholder 7"/>
          <p:cNvSpPr>
            <a:spLocks noGrp="1"/>
          </p:cNvSpPr>
          <p:nvPr>
            <p:ph type="body" orient="vert" idx="1"/>
          </p:nvPr>
        </p:nvSpPr>
        <p:spPr>
          <a:xfrm>
            <a:off x="5596409" y="2332037"/>
            <a:ext cx="3547591" cy="4525963"/>
          </a:xfrm>
        </p:spPr>
        <p:txBody>
          <a:bodyPr vert="horz">
            <a:normAutofit fontScale="70000" lnSpcReduction="20000"/>
          </a:bodyPr>
          <a:lstStyle/>
          <a:p>
            <a:r>
              <a:rPr lang="en-US" dirty="0" smtClean="0"/>
              <a:t>Gregorian offset dual-reflector antennas</a:t>
            </a:r>
          </a:p>
          <a:p>
            <a:pPr lvl="1"/>
            <a:r>
              <a:rPr lang="en-US" dirty="0" smtClean="0"/>
              <a:t>Allows multiple receivers without aperture blockage</a:t>
            </a:r>
          </a:p>
          <a:p>
            <a:pPr lvl="1"/>
            <a:r>
              <a:rPr lang="en-US" dirty="0" smtClean="0"/>
              <a:t>Superior RFI rejection</a:t>
            </a:r>
          </a:p>
          <a:p>
            <a:pPr lvl="1"/>
            <a:r>
              <a:rPr lang="en-US" dirty="0" smtClean="0"/>
              <a:t>Superior sensitivity and signal fidelity</a:t>
            </a:r>
          </a:p>
          <a:p>
            <a:r>
              <a:rPr lang="en-US" dirty="0" smtClean="0"/>
              <a:t>Cryogenically cooled octave-band receivers</a:t>
            </a:r>
          </a:p>
          <a:p>
            <a:pPr lvl="1"/>
            <a:r>
              <a:rPr lang="en-US" dirty="0" smtClean="0"/>
              <a:t>Superior sensitivity and signal fidelity</a:t>
            </a:r>
          </a:p>
          <a:p>
            <a:r>
              <a:rPr lang="en-US" dirty="0" smtClean="0"/>
              <a:t>Direct digitization</a:t>
            </a:r>
          </a:p>
          <a:p>
            <a:pPr lvl="1"/>
            <a:r>
              <a:rPr lang="en-US" dirty="0" smtClean="0"/>
              <a:t>Superior signal fidelity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9059" y="1824205"/>
            <a:ext cx="2643712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Multiple cryogenically-cooled octave-band receivers </a:t>
            </a:r>
            <a:endParaRPr lang="en-US" sz="2000" dirty="0"/>
          </a:p>
        </p:txBody>
      </p:sp>
      <p:grpSp>
        <p:nvGrpSpPr>
          <p:cNvPr id="4" name="Group 28"/>
          <p:cNvGrpSpPr/>
          <p:nvPr/>
        </p:nvGrpSpPr>
        <p:grpSpPr>
          <a:xfrm>
            <a:off x="191961" y="2839870"/>
            <a:ext cx="2023530" cy="2755356"/>
            <a:chOff x="191961" y="2839870"/>
            <a:chExt cx="2023530" cy="2755356"/>
          </a:xfrm>
        </p:grpSpPr>
        <p:sp>
          <p:nvSpPr>
            <p:cNvPr id="11" name="TextBox 10"/>
            <p:cNvSpPr txBox="1"/>
            <p:nvPr/>
          </p:nvSpPr>
          <p:spPr>
            <a:xfrm>
              <a:off x="191961" y="4666767"/>
              <a:ext cx="2023530" cy="92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/>
                <a:t>Direct digitization at the receiver</a:t>
              </a:r>
              <a:endParaRPr lang="en-US" sz="20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45701" y="3435844"/>
              <a:ext cx="1826898" cy="6349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7"/>
          <p:cNvGrpSpPr/>
          <p:nvPr/>
        </p:nvGrpSpPr>
        <p:grpSpPr>
          <a:xfrm>
            <a:off x="1668591" y="1150429"/>
            <a:ext cx="4348439" cy="400110"/>
            <a:chOff x="1668591" y="1150429"/>
            <a:chExt cx="4348439" cy="400110"/>
          </a:xfrm>
        </p:grpSpPr>
        <p:sp>
          <p:nvSpPr>
            <p:cNvPr id="9" name="TextBox 8"/>
            <p:cNvSpPr txBox="1"/>
            <p:nvPr/>
          </p:nvSpPr>
          <p:spPr>
            <a:xfrm>
              <a:off x="2746521" y="1150429"/>
              <a:ext cx="253206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dirty="0" smtClean="0"/>
                <a:t>Dual offset reflectors</a:t>
              </a:r>
              <a:endParaRPr lang="en-US" sz="2000" dirty="0"/>
            </a:p>
          </p:txBody>
        </p:sp>
        <p:cxnSp>
          <p:nvCxnSpPr>
            <p:cNvPr id="18" name="Straight Arrow Connector 17"/>
            <p:cNvCxnSpPr>
              <a:stCxn id="9" idx="1"/>
            </p:cNvCxnSpPr>
            <p:nvPr/>
          </p:nvCxnSpPr>
          <p:spPr>
            <a:xfrm rot="10800000">
              <a:off x="1668591" y="1150432"/>
              <a:ext cx="1077931" cy="1872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9" idx="3"/>
            </p:cNvCxnSpPr>
            <p:nvPr/>
          </p:nvCxnSpPr>
          <p:spPr>
            <a:xfrm>
              <a:off x="5278584" y="1337660"/>
              <a:ext cx="738446" cy="2128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582209" y="886094"/>
            <a:ext cx="2561791" cy="143013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 smtClean="0"/>
              <a:t>SKA Baseline Design</a:t>
            </a:r>
            <a:endParaRPr lang="en-US" sz="32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beam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EMSS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0090"/>
            <a:ext cx="8458200" cy="5113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PDR Panel 18-22 July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 descr="PDR SITE VIS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8382000" cy="55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819400"/>
            <a:ext cx="523220" cy="720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dirty="0" smtClean="0"/>
              <a:t>USA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2438400"/>
            <a:ext cx="523220" cy="122084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dirty="0" smtClean="0"/>
              <a:t>UK/SKA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2896292"/>
            <a:ext cx="523220" cy="53270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dirty="0" smtClean="0"/>
              <a:t>AU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77380" y="2985316"/>
            <a:ext cx="523220" cy="51988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dirty="0" smtClean="0"/>
              <a:t>UK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2895600"/>
            <a:ext cx="523220" cy="4743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dirty="0" smtClean="0"/>
              <a:t>NL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1905000"/>
            <a:ext cx="523220" cy="141320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buNone/>
            </a:pPr>
            <a:r>
              <a:rPr lang="en-US" dirty="0" smtClean="0"/>
              <a:t>NL/ALMA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PDR – July 2011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600200"/>
            <a:ext cx="7620000" cy="4525963"/>
          </a:xfrm>
        </p:spPr>
        <p:txBody>
          <a:bodyPr vert="horz">
            <a:normAutofit fontScale="92500" lnSpcReduction="10000"/>
          </a:bodyPr>
          <a:lstStyle/>
          <a:p>
            <a:r>
              <a:rPr lang="en-US" dirty="0" smtClean="0"/>
              <a:t>Extensive trade off between optical and mechanical aspects of antenna</a:t>
            </a:r>
          </a:p>
          <a:p>
            <a:pPr lvl="1"/>
            <a:r>
              <a:rPr lang="en-US" dirty="0" smtClean="0"/>
              <a:t>Mechanical tolerance impacting optical performance</a:t>
            </a:r>
          </a:p>
          <a:p>
            <a:r>
              <a:rPr lang="en-US" dirty="0" smtClean="0"/>
              <a:t>Materials testing and component durability</a:t>
            </a:r>
          </a:p>
          <a:p>
            <a:pPr lvl="1"/>
            <a:r>
              <a:rPr lang="en-US" dirty="0" smtClean="0"/>
              <a:t>Accelerated environmental and operational tests</a:t>
            </a:r>
          </a:p>
          <a:p>
            <a:r>
              <a:rPr lang="en-US" dirty="0" smtClean="0"/>
              <a:t>Receiver cryogenic refrigeration options</a:t>
            </a:r>
          </a:p>
          <a:p>
            <a:pPr lvl="1"/>
            <a:r>
              <a:rPr lang="en-US" dirty="0" err="1" smtClean="0"/>
              <a:t>Stirling</a:t>
            </a:r>
            <a:r>
              <a:rPr lang="en-US" dirty="0" smtClean="0"/>
              <a:t> cycle </a:t>
            </a:r>
            <a:r>
              <a:rPr lang="en-US" dirty="0" err="1" smtClean="0"/>
              <a:t>vs</a:t>
            </a:r>
            <a:r>
              <a:rPr lang="en-US" dirty="0" smtClean="0"/>
              <a:t> G-M cycle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&amp; EM modeling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EMSS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19596"/>
            <a:ext cx="6934200" cy="5538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Ponta </a:t>
            </a:r>
            <a:r>
              <a:rPr lang="en-US" dirty="0" err="1" smtClean="0"/>
              <a:t>Malongane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219200"/>
            <a:ext cx="75184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 simulation 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 descr="BeamSim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5372"/>
            <a:ext cx="9144000" cy="338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</a:t>
            </a:r>
            <a:r>
              <a:rPr lang="en-US" dirty="0" err="1" smtClean="0"/>
              <a:t>MeerKAT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 descr="MeerKAT_test_render_101_w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514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SKA 2011 - Banff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 descr="BANFF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015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677150" cy="868363"/>
          </a:xfrm>
        </p:spPr>
        <p:txBody>
          <a:bodyPr/>
          <a:lstStyle/>
          <a:p>
            <a:r>
              <a:rPr lang="en-US" dirty="0" smtClean="0"/>
              <a:t>Karoo Radio Astronomy Reserve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pop_dens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04068"/>
            <a:ext cx="8001000" cy="565393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00200" y="4141113"/>
            <a:ext cx="1879757" cy="659487"/>
            <a:chOff x="1600200" y="4141113"/>
            <a:chExt cx="1879757" cy="659487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600200" y="4343400"/>
              <a:ext cx="16002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286000" y="4141113"/>
              <a:ext cx="11939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0000"/>
                  </a:solidFill>
                </a:rPr>
                <a:t>500 km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EAE429-2A1C-E842-AAEF-1C752FC22F19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640856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dirty="0"/>
              <a:t>Karoo Radio Astronomy Reserve</a:t>
            </a:r>
          </a:p>
        </p:txBody>
      </p:sp>
      <p:pic>
        <p:nvPicPr>
          <p:cNvPr id="73732" name="Picture 3" descr="reser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799" y="1128713"/>
            <a:ext cx="7680267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Line 4"/>
          <p:cNvSpPr>
            <a:spLocks noChangeShapeType="1"/>
          </p:cNvSpPr>
          <p:nvPr/>
        </p:nvSpPr>
        <p:spPr bwMode="auto">
          <a:xfrm>
            <a:off x="2478738" y="2667000"/>
            <a:ext cx="50292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Text Box 5"/>
          <p:cNvSpPr txBox="1">
            <a:spLocks noChangeArrowheads="1"/>
          </p:cNvSpPr>
          <p:nvPr/>
        </p:nvSpPr>
        <p:spPr bwMode="auto">
          <a:xfrm>
            <a:off x="4708525" y="2943225"/>
            <a:ext cx="119395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GB" dirty="0"/>
              <a:t>500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905750" cy="868363"/>
          </a:xfrm>
        </p:spPr>
        <p:txBody>
          <a:bodyPr/>
          <a:lstStyle/>
          <a:p>
            <a:r>
              <a:rPr lang="en-US" dirty="0" err="1" smtClean="0"/>
              <a:t>Klerefontein</a:t>
            </a:r>
            <a:r>
              <a:rPr lang="en-US" dirty="0" smtClean="0"/>
              <a:t> operations centre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3571" t="14934" r="4464"/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486400" y="4038600"/>
            <a:ext cx="381000" cy="381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C-BASS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70000"/>
            <a:ext cx="4191000" cy="55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270000"/>
            <a:ext cx="4191000" cy="55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371600"/>
            <a:ext cx="2220379" cy="83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C-BASS South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tx2"/>
                </a:solidFill>
                <a:latin typeface="+mn-lt"/>
              </a:rPr>
              <a:t>Karoo</a:t>
            </a:r>
            <a:endParaRPr lang="en-US" sz="2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447800"/>
            <a:ext cx="2168683" cy="83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C-BASS North</a:t>
            </a:r>
          </a:p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OVRO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33400"/>
            <a:ext cx="1259033" cy="429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457200"/>
            <a:ext cx="838200" cy="539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4572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533400"/>
            <a:ext cx="1219200" cy="5006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rcRect r="12500" b="14000"/>
          <a:stretch>
            <a:fillRect/>
          </a:stretch>
        </p:blipFill>
        <p:spPr>
          <a:xfrm>
            <a:off x="6858000" y="442686"/>
            <a:ext cx="914400" cy="62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333375"/>
            <a:ext cx="9144000" cy="4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0"/>
                <a:cs typeface="+mn-cs"/>
              </a:rPr>
              <a:t>On-site dish shed, accommodation and container sheds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33375"/>
            <a:ext cx="7543800" cy="782638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  <a:cs typeface="Arial" pitchFamily="34" charset="0"/>
              </a:rPr>
              <a:t>Site Complex extension for </a:t>
            </a:r>
            <a:r>
              <a:rPr lang="en-GB" sz="3200" dirty="0" err="1" smtClean="0">
                <a:solidFill>
                  <a:schemeClr val="bg1"/>
                </a:solidFill>
                <a:cs typeface="Arial" pitchFamily="34" charset="0"/>
              </a:rPr>
              <a:t>MeerKAT</a:t>
            </a:r>
            <a:endParaRPr lang="en-GB" sz="32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995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0" y="2438400"/>
            <a:ext cx="2592388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buNone/>
            </a:pPr>
            <a:r>
              <a:rPr lang="en-US" b="1" dirty="0">
                <a:solidFill>
                  <a:srgbClr val="713204"/>
                </a:solidFill>
                <a:cs typeface="Arial" pitchFamily="34" charset="0"/>
              </a:rPr>
              <a:t>Dish Assembly shed</a:t>
            </a:r>
          </a:p>
        </p:txBody>
      </p:sp>
      <p:sp>
        <p:nvSpPr>
          <p:cNvPr id="64516" name="TextBox 6"/>
          <p:cNvSpPr txBox="1">
            <a:spLocks noChangeArrowheads="1"/>
          </p:cNvSpPr>
          <p:nvPr/>
        </p:nvSpPr>
        <p:spPr bwMode="auto">
          <a:xfrm>
            <a:off x="1981200" y="1447800"/>
            <a:ext cx="2592387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buNone/>
            </a:pPr>
            <a:r>
              <a:rPr lang="en-US" b="1" dirty="0">
                <a:solidFill>
                  <a:srgbClr val="713204"/>
                </a:solidFill>
                <a:cs typeface="Arial" pitchFamily="34" charset="0"/>
              </a:rPr>
              <a:t>Pedestal integration shed</a:t>
            </a:r>
          </a:p>
        </p:txBody>
      </p:sp>
      <p:sp>
        <p:nvSpPr>
          <p:cNvPr id="64517" name="TextBox 7"/>
          <p:cNvSpPr txBox="1">
            <a:spLocks noChangeArrowheads="1"/>
          </p:cNvSpPr>
          <p:nvPr/>
        </p:nvSpPr>
        <p:spPr bwMode="auto">
          <a:xfrm>
            <a:off x="5257800" y="3505200"/>
            <a:ext cx="2592388" cy="17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buNone/>
            </a:pPr>
            <a:r>
              <a:rPr lang="en-US" b="1" dirty="0">
                <a:solidFill>
                  <a:srgbClr val="713204"/>
                </a:solidFill>
                <a:cs typeface="Arial" pitchFamily="34" charset="0"/>
              </a:rPr>
              <a:t>Bunkered &amp; RFI shielded processor building and power room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11413" y="2684463"/>
            <a:ext cx="360362" cy="2873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516438" y="1676400"/>
            <a:ext cx="360362" cy="2873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 flipH="1" flipV="1">
            <a:off x="7086600" y="3124200"/>
            <a:ext cx="3048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Grid power to site</a:t>
            </a:r>
            <a:endParaRPr lang="en-US" dirty="0"/>
          </a:p>
        </p:txBody>
      </p:sp>
      <p:pic>
        <p:nvPicPr>
          <p:cNvPr id="3" name="Picture 2" descr="Powerlin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to Manchester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 bwMode="auto">
          <a:xfrm>
            <a:off x="609600" y="1447800"/>
            <a:ext cx="8001000" cy="52578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798795">
            <a:off x="344826" y="3413006"/>
            <a:ext cx="7742624" cy="713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What we do for our science …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798795">
            <a:off x="2247047" y="4255978"/>
            <a:ext cx="5462177" cy="713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Thank You Richard!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362950" cy="868363"/>
          </a:xfrm>
        </p:spPr>
        <p:txBody>
          <a:bodyPr/>
          <a:lstStyle/>
          <a:p>
            <a:r>
              <a:rPr lang="en-US" dirty="0" smtClean="0"/>
              <a:t>Carnarvon S/S upgrade to 10 MVA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219200"/>
            <a:ext cx="75184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9200"/>
            <a:ext cx="4191000" cy="31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10" y="3657600"/>
            <a:ext cx="426769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6"/>
          <p:cNvSpPr txBox="1">
            <a:spLocks noChangeArrowheads="1"/>
          </p:cNvSpPr>
          <p:nvPr/>
        </p:nvSpPr>
        <p:spPr bwMode="auto">
          <a:xfrm>
            <a:off x="4343400" y="1371600"/>
            <a:ext cx="4343400" cy="109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Broadband </a:t>
            </a:r>
            <a:r>
              <a:rPr lang="en-US" sz="2400" b="1" dirty="0" err="1" smtClean="0">
                <a:solidFill>
                  <a:srgbClr val="000000"/>
                </a:solidFill>
                <a:cs typeface="Arial" pitchFamily="34" charset="0"/>
              </a:rPr>
              <a:t>InfraCo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cs typeface="Arial" pitchFamily="34" charset="0"/>
              </a:rPr>
              <a:t>container 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arrives at Carnarvon SKA POP Station</a:t>
            </a:r>
          </a:p>
        </p:txBody>
      </p:sp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0" y="5097518"/>
            <a:ext cx="5029200" cy="17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None/>
            </a:pP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New overhead optical </a:t>
            </a:r>
            <a:r>
              <a:rPr lang="en-US" sz="2400" b="1" dirty="0" err="1">
                <a:solidFill>
                  <a:srgbClr val="000000"/>
                </a:solidFill>
                <a:cs typeface="Arial" pitchFamily="34" charset="0"/>
              </a:rPr>
              <a:t>fibre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 cable being installed between Hutchinson and Carnarvon as part of Broadband </a:t>
            </a:r>
            <a:r>
              <a:rPr lang="en-US" sz="2400" b="1" dirty="0" err="1">
                <a:solidFill>
                  <a:srgbClr val="000000"/>
                </a:solidFill>
                <a:cs typeface="Arial" pitchFamily="34" charset="0"/>
              </a:rPr>
              <a:t>InfraCo’s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 long-haul </a:t>
            </a:r>
            <a:r>
              <a:rPr lang="en-US" sz="2400" b="1" dirty="0" err="1">
                <a:solidFill>
                  <a:srgbClr val="000000"/>
                </a:solidFill>
                <a:cs typeface="Arial" pitchFamily="34" charset="0"/>
              </a:rPr>
              <a:t>fibre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 network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850" y="260350"/>
            <a:ext cx="7753350" cy="868363"/>
          </a:xfrm>
        </p:spPr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Gb/s</a:t>
            </a:r>
            <a:r>
              <a:rPr lang="en-US" dirty="0" smtClean="0"/>
              <a:t> to the heart of the Karoo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82955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ZA" dirty="0" smtClean="0">
                <a:cs typeface="+mj-cs"/>
              </a:rPr>
              <a:t>On-Site </a:t>
            </a:r>
            <a:r>
              <a:rPr lang="en-ZA" dirty="0" smtClean="0"/>
              <a:t>power &amp; data reticulation</a:t>
            </a:r>
            <a:endParaRPr lang="en-ZA" dirty="0" smtClean="0">
              <a:cs typeface="+mj-cs"/>
            </a:endParaRPr>
          </a:p>
        </p:txBody>
      </p:sp>
      <p:pic>
        <p:nvPicPr>
          <p:cNvPr id="8601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32" y="1524001"/>
            <a:ext cx="825346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600950" cy="868363"/>
          </a:xfrm>
        </p:spPr>
        <p:txBody>
          <a:bodyPr/>
          <a:lstStyle/>
          <a:p>
            <a:r>
              <a:rPr lang="en-US" dirty="0" smtClean="0"/>
              <a:t>Road between antennas 33 &amp; 57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276350"/>
            <a:ext cx="7442200" cy="558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058150" cy="868363"/>
          </a:xfrm>
        </p:spPr>
        <p:txBody>
          <a:bodyPr/>
          <a:lstStyle/>
          <a:p>
            <a:r>
              <a:rPr lang="en-US" smtClean="0"/>
              <a:t>PAPER </a:t>
            </a:r>
            <a:r>
              <a:rPr lang="en-US" sz="2000" smtClean="0"/>
              <a:t>(</a:t>
            </a:r>
            <a:r>
              <a:rPr lang="en-US" sz="2000" u="sng" smtClean="0"/>
              <a:t>P</a:t>
            </a:r>
            <a:r>
              <a:rPr lang="en-US" sz="2000" smtClean="0"/>
              <a:t>recision </a:t>
            </a:r>
            <a:r>
              <a:rPr lang="en-US" sz="2000" u="sng" smtClean="0"/>
              <a:t>A</a:t>
            </a:r>
            <a:r>
              <a:rPr lang="en-US" sz="2000" smtClean="0"/>
              <a:t>rray to </a:t>
            </a:r>
            <a:r>
              <a:rPr lang="en-US" sz="2000" u="sng" smtClean="0"/>
              <a:t>P</a:t>
            </a:r>
            <a:r>
              <a:rPr lang="en-US" sz="2000" smtClean="0"/>
              <a:t>robe </a:t>
            </a:r>
            <a:r>
              <a:rPr lang="en-US" sz="2000" u="sng" smtClean="0"/>
              <a:t>E</a:t>
            </a:r>
            <a:r>
              <a:rPr lang="en-US" sz="2000" smtClean="0"/>
              <a:t>poch of </a:t>
            </a:r>
            <a:r>
              <a:rPr lang="en-US" sz="2000" u="sng" smtClean="0"/>
              <a:t>R</a:t>
            </a:r>
            <a:r>
              <a:rPr lang="en-US" sz="2000" smtClean="0"/>
              <a:t>eionization)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867400"/>
            <a:ext cx="847311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868772"/>
            <a:ext cx="1699780" cy="560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38" y="5867400"/>
            <a:ext cx="3663462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600200"/>
            <a:ext cx="2133600" cy="71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 t="6897" b="6897"/>
          <a:stretch>
            <a:fillRect/>
          </a:stretch>
        </p:blipFill>
        <p:spPr>
          <a:xfrm>
            <a:off x="152400" y="1295400"/>
            <a:ext cx="6400800" cy="4138448"/>
          </a:xfrm>
          <a:prstGeom prst="rect">
            <a:avLst/>
          </a:prstGeom>
        </p:spPr>
      </p:pic>
      <p:pic>
        <p:nvPicPr>
          <p:cNvPr id="12" name="Picture 11" descr="Image03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 bwMode="auto">
          <a:xfrm rot="2065040">
            <a:off x="2996260" y="3762382"/>
            <a:ext cx="2567697" cy="342548"/>
          </a:xfrm>
          <a:prstGeom prst="leftArrow">
            <a:avLst/>
          </a:prstGeom>
          <a:solidFill>
            <a:srgbClr val="FF211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1846" y="1443335"/>
            <a:ext cx="10059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Karoo</a:t>
            </a:r>
            <a:endParaRPr lang="en-US" sz="24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81800" y="3581400"/>
            <a:ext cx="2362200" cy="71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dirty="0" err="1" smtClean="0">
                <a:solidFill>
                  <a:schemeClr val="tx2"/>
                </a:solidFill>
                <a:latin typeface="+mn-lt"/>
              </a:rPr>
              <a:t>Galford</a:t>
            </a:r>
            <a:r>
              <a:rPr lang="en-US" sz="2000" b="0" dirty="0" smtClean="0">
                <a:solidFill>
                  <a:schemeClr val="tx2"/>
                </a:solidFill>
                <a:latin typeface="+mn-lt"/>
              </a:rPr>
              <a:t> Meadow</a:t>
            </a:r>
          </a:p>
          <a:p>
            <a:pPr>
              <a:buNone/>
            </a:pPr>
            <a:r>
              <a:rPr lang="en-US" sz="2000" b="0" dirty="0" err="1" smtClean="0">
                <a:solidFill>
                  <a:schemeClr val="tx2"/>
                </a:solidFill>
                <a:latin typeface="+mn-lt"/>
              </a:rPr>
              <a:t>NRAO:Greenbank</a:t>
            </a:r>
            <a:endParaRPr lang="en-US" sz="2000" b="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372350" cy="868363"/>
          </a:xfrm>
        </p:spPr>
        <p:txBody>
          <a:bodyPr/>
          <a:lstStyle/>
          <a:p>
            <a:r>
              <a:rPr lang="en-US" dirty="0" smtClean="0"/>
              <a:t>10 min – minimal RFI flagging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54399"/>
            <a:ext cx="6019800" cy="5603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5257800"/>
            <a:ext cx="2819400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Image courtesy of Chris </a:t>
            </a:r>
            <a:r>
              <a:rPr lang="en-US" dirty="0" err="1" smtClean="0"/>
              <a:t>Carilli</a:t>
            </a:r>
            <a:r>
              <a:rPr lang="en-US" dirty="0" smtClean="0"/>
              <a:t> and PAPER consortium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MeerKAT</a:t>
            </a:r>
            <a:r>
              <a:rPr lang="en-US" dirty="0" smtClean="0"/>
              <a:t> team (about half)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8396773" cy="559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3300" cy="1143000"/>
          </a:xfrm>
        </p:spPr>
        <p:txBody>
          <a:bodyPr/>
          <a:lstStyle/>
          <a:p>
            <a:r>
              <a:rPr lang="en-US" dirty="0" smtClean="0"/>
              <a:t>XDM 15-m</a:t>
            </a:r>
            <a:endParaRPr lang="en-US" dirty="0"/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228600" y="1600200"/>
            <a:ext cx="3771900" cy="4525963"/>
          </a:xfrm>
        </p:spPr>
        <p:txBody>
          <a:bodyPr vert="horz">
            <a:normAutofit lnSpcReduction="10000"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MeerKAT</a:t>
            </a:r>
            <a:r>
              <a:rPr lang="en-US" dirty="0" smtClean="0"/>
              <a:t> prototype antenna</a:t>
            </a:r>
          </a:p>
          <a:p>
            <a:r>
              <a:rPr lang="en-US" dirty="0" smtClean="0"/>
              <a:t>Composite structure</a:t>
            </a:r>
          </a:p>
          <a:p>
            <a:r>
              <a:rPr lang="en-US" dirty="0" smtClean="0"/>
              <a:t>Being fitted with S/X-band receiver for (geodetic) VLBI</a:t>
            </a:r>
            <a:endParaRPr lang="en-US" dirty="0"/>
          </a:p>
        </p:txBody>
      </p:sp>
      <p:pic>
        <p:nvPicPr>
          <p:cNvPr id="3" name="Picture 2" descr="xd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KAT-7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r>
              <a:rPr lang="en-US" dirty="0" smtClean="0"/>
              <a:t>Array of 7 antennas</a:t>
            </a:r>
          </a:p>
          <a:p>
            <a:r>
              <a:rPr lang="en-US" dirty="0" smtClean="0"/>
              <a:t>Component and system level prototyping</a:t>
            </a:r>
          </a:p>
          <a:p>
            <a:r>
              <a:rPr lang="en-US" dirty="0" smtClean="0"/>
              <a:t>Build experience in science and engineering teams</a:t>
            </a:r>
          </a:p>
          <a:p>
            <a:r>
              <a:rPr lang="en-US" dirty="0" smtClean="0"/>
              <a:t>Establish infrastructure in the Karoo</a:t>
            </a:r>
          </a:p>
          <a:p>
            <a:r>
              <a:rPr lang="en-US" dirty="0" smtClean="0"/>
              <a:t>Engage with local industry</a:t>
            </a:r>
          </a:p>
          <a:p>
            <a:r>
              <a:rPr lang="en-US" dirty="0" smtClean="0"/>
              <a:t>Produce publishable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5410200"/>
          </a:xfrm>
        </p:spPr>
        <p:txBody>
          <a:bodyPr vert="horz"/>
          <a:lstStyle/>
          <a:p>
            <a:r>
              <a:rPr lang="en-US" dirty="0" smtClean="0"/>
              <a:t>Context</a:t>
            </a:r>
          </a:p>
          <a:p>
            <a:r>
              <a:rPr lang="en-US" dirty="0" err="1" smtClean="0"/>
              <a:t>MeerKAT</a:t>
            </a:r>
            <a:r>
              <a:rPr lang="en-US" dirty="0" smtClean="0"/>
              <a:t> Science &amp; Specifications</a:t>
            </a:r>
          </a:p>
          <a:p>
            <a:pPr marL="742950" lvl="2" indent="-342900"/>
            <a:r>
              <a:rPr lang="en-US" dirty="0" smtClean="0"/>
              <a:t>System engineering and design</a:t>
            </a:r>
          </a:p>
          <a:p>
            <a:r>
              <a:rPr lang="en-US" dirty="0" smtClean="0"/>
              <a:t>Establishing the Karoo site</a:t>
            </a:r>
          </a:p>
          <a:p>
            <a:r>
              <a:rPr lang="en-US" dirty="0" smtClean="0"/>
              <a:t>XDM</a:t>
            </a:r>
          </a:p>
          <a:p>
            <a:r>
              <a:rPr lang="en-US" dirty="0" smtClean="0"/>
              <a:t>KAT-7</a:t>
            </a:r>
          </a:p>
          <a:p>
            <a:r>
              <a:rPr lang="en-US" dirty="0" smtClean="0"/>
              <a:t>African VLBI Network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A7D2A-8651-5F46-9CE7-B5DB812FEC8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AutoShape 2" descr="DSCF2039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76213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74755" name="Picture 3" descr="C:\Users\Willem Esterhuyse\Desktop\DSCF2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DSCF2410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76213" y="-27432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81923" name="Picture 3" descr="C:\Users\User\Desktop\aa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KAT-7 Dish</a:t>
            </a:r>
          </a:p>
        </p:txBody>
      </p:sp>
      <p:pic>
        <p:nvPicPr>
          <p:cNvPr id="78851" name="Picture 2" descr="dish_highres_iso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28956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3" descr="KAT-7-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1200" y="1752600"/>
            <a:ext cx="589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KAT-7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4" name="Picture 3" descr="DSC009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4168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KAT-7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4" name="Picture 3" descr="185313_10150248790446226_705861225_7850215_175090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0015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hartlogo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8225" y="0"/>
            <a:ext cx="3025775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95800" y="2286000"/>
            <a:ext cx="29674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MOBLAS-6 (NASA)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867400"/>
            <a:ext cx="18775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GNSS (IGS)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4550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FF"/>
                </a:solidFill>
              </a:rPr>
              <a:t>26-m antenna (ex NASA/DSN)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CASPER / ROACH</a:t>
            </a:r>
            <a:endParaRPr lang="en-GB" dirty="0"/>
          </a:p>
        </p:txBody>
      </p:sp>
      <p:pic>
        <p:nvPicPr>
          <p:cNvPr id="91140" name="Picture 3" descr="Fig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CASPER / ROACH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4" name="Picture 3" descr="Casper_coll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330"/>
            <a:ext cx="9144000" cy="522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524750" cy="868363"/>
          </a:xfrm>
        </p:spPr>
        <p:txBody>
          <a:bodyPr/>
          <a:lstStyle/>
          <a:p>
            <a:r>
              <a:rPr lang="en-US" sz="3600" dirty="0" smtClean="0"/>
              <a:t>Cape Town KAT-7 Control Room</a:t>
            </a:r>
          </a:p>
        </p:txBody>
      </p:sp>
      <p:pic>
        <p:nvPicPr>
          <p:cNvPr id="382979" name="Picture 3" descr="Commissioning scientist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68438"/>
            <a:ext cx="8101013" cy="53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 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4" name="Picture 3" descr="cena_raster_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72719"/>
            <a:ext cx="6500698" cy="510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Cen</a:t>
            </a:r>
            <a:r>
              <a:rPr lang="en-US" dirty="0" smtClean="0"/>
              <a:t> A (PAPER – </a:t>
            </a:r>
            <a:r>
              <a:rPr lang="en-US" dirty="0" err="1" smtClean="0"/>
              <a:t>Carilli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23530"/>
            <a:ext cx="6172200" cy="5634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PKS 1610-60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4" name="Picture 3" descr="k7_pks1610_pu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190" y="1206136"/>
            <a:ext cx="5037410" cy="565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Cen</a:t>
            </a:r>
            <a:r>
              <a:rPr lang="en-US" dirty="0" smtClean="0"/>
              <a:t> B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4" name="Picture 3" descr="k7_cenb_pu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19286"/>
            <a:ext cx="5632299" cy="5638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_x1_17d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8077200" cy="557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 X-1 - off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 X-1 - 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4" name="Picture 3" descr="cir_x1_23d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99" y="1233968"/>
            <a:ext cx="8393935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10550" cy="868363"/>
          </a:xfrm>
        </p:spPr>
        <p:txBody>
          <a:bodyPr/>
          <a:lstStyle/>
          <a:p>
            <a:r>
              <a:rPr lang="en-US" dirty="0" smtClean="0"/>
              <a:t>HDF-S &amp; NVSS contours</a:t>
            </a:r>
            <a:endParaRPr lang="en-US" dirty="0"/>
          </a:p>
        </p:txBody>
      </p:sp>
      <p:pic>
        <p:nvPicPr>
          <p:cNvPr id="12" name="Picture 11" descr="2012-01-01_HUDF_6ants_6.75_hours_1822MHz_alt_gcal_NVSS_contou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56" y="1143000"/>
            <a:ext cx="7511444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7372350" cy="868363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</a:rPr>
              <a:t>VLBI Global Array</a:t>
            </a:r>
            <a:endParaRPr lang="en-GB" sz="3600" dirty="0">
              <a:solidFill>
                <a:srgbClr val="FFFFFF"/>
              </a:solidFill>
            </a:endParaRPr>
          </a:p>
        </p:txBody>
      </p:sp>
      <p:pic>
        <p:nvPicPr>
          <p:cNvPr id="45059" name="Picture 3" descr="vlbi"/>
          <p:cNvPicPr>
            <a:picLocks noChangeAspect="1" noChangeArrowheads="1"/>
          </p:cNvPicPr>
          <p:nvPr/>
        </p:nvPicPr>
        <p:blipFill>
          <a:blip r:embed="rId3"/>
          <a:srcRect b="4218"/>
          <a:stretch>
            <a:fillRect/>
          </a:stretch>
        </p:blipFill>
        <p:spPr bwMode="auto">
          <a:xfrm>
            <a:off x="0" y="1246188"/>
            <a:ext cx="9144000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NGC 3109 (HI)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4" name="Picture 3" descr="NGC3109_on_UKST_B_R_I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3895054" cy="3712632"/>
          </a:xfrm>
          <a:prstGeom prst="rect">
            <a:avLst/>
          </a:prstGeom>
        </p:spPr>
      </p:pic>
      <p:pic>
        <p:nvPicPr>
          <p:cNvPr id="5" name="Picture 4" descr="N3109.velfield.r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014" y="2743200"/>
            <a:ext cx="5175985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VLBI Network (AVN)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2152"/>
            <a:ext cx="5638800" cy="56458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981200" y="3429000"/>
            <a:ext cx="4343400" cy="243840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265914"/>
            <a:ext cx="2133600" cy="7632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Need to fill in this gap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372350" cy="868363"/>
          </a:xfrm>
        </p:spPr>
        <p:txBody>
          <a:bodyPr/>
          <a:lstStyle/>
          <a:p>
            <a:r>
              <a:rPr lang="en-US" dirty="0" smtClean="0"/>
              <a:t>30-m class antennas in Africa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96" y="1156712"/>
            <a:ext cx="6658203" cy="570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Nkutunse</a:t>
            </a:r>
            <a:r>
              <a:rPr lang="en-US" dirty="0" smtClean="0"/>
              <a:t> - Ghana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4" name="Picture 3" descr="k32m_DSC064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4171950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133600"/>
            <a:ext cx="4449478" cy="38100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rot="16200000" flipH="1">
            <a:off x="3962400" y="1905000"/>
            <a:ext cx="2362200" cy="12954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 flipH="1" flipV="1">
            <a:off x="3619500" y="4686300"/>
            <a:ext cx="3048000" cy="129540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Nkutunse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096246"/>
            <a:ext cx="3682338" cy="2761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4038600"/>
            <a:ext cx="37592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00150"/>
            <a:ext cx="3683000" cy="2762250"/>
          </a:xfrm>
          <a:prstGeom prst="rect">
            <a:avLst/>
          </a:prstGeom>
        </p:spPr>
      </p:pic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1143000"/>
            <a:ext cx="3657600" cy="27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EVN + Ghana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029450" cy="5424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EVN + AVN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6965950" cy="5437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Homini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630098"/>
            <a:ext cx="4622800" cy="422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 descr="FRANCOIS KAPP TESTING ROA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454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0" y="1190625"/>
            <a:ext cx="4724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None/>
            </a:pPr>
            <a:r>
              <a:rPr lang="en-US" sz="2400" dirty="0"/>
              <a:t>Humanity and technology originated in Africa</a:t>
            </a:r>
          </a:p>
          <a:p>
            <a:pPr>
              <a:buNone/>
            </a:pPr>
            <a:r>
              <a:rPr lang="en-US" sz="2400" dirty="0"/>
              <a:t>Intellectual and abstract thought originated in Africa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origins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1219200"/>
            <a:ext cx="39549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And this continues today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7600950" cy="868363"/>
          </a:xfrm>
        </p:spPr>
        <p:txBody>
          <a:bodyPr/>
          <a:lstStyle/>
          <a:p>
            <a:r>
              <a:rPr lang="en-US" sz="3200" dirty="0" err="1" smtClean="0"/>
              <a:t>www.ska.ac.za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4" name="Picture 3" descr="DPP_3603_001.JPG"/>
          <p:cNvPicPr>
            <a:picLocks noChangeAspect="1"/>
          </p:cNvPicPr>
          <p:nvPr/>
        </p:nvPicPr>
        <p:blipFill>
          <a:blip r:embed="rId3"/>
          <a:srcRect t="6213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5" name="Picture 3" descr="meerka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143000"/>
            <a:ext cx="3352800" cy="236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VLBI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AD95A-99EE-2547-B922-A53ED9CE152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2152"/>
            <a:ext cx="5638800" cy="5645848"/>
          </a:xfrm>
          <a:prstGeom prst="rect">
            <a:avLst/>
          </a:prstGeom>
        </p:spPr>
      </p:pic>
      <p:pic>
        <p:nvPicPr>
          <p:cNvPr id="5" name="Picture 4" descr="logoEVN_bor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295400"/>
            <a:ext cx="2667000" cy="1978025"/>
          </a:xfrm>
          <a:prstGeom prst="rect">
            <a:avLst/>
          </a:prstGeom>
          <a:noFill/>
        </p:spPr>
      </p:pic>
      <p:pic>
        <p:nvPicPr>
          <p:cNvPr id="6" name="Picture 2" descr="evn_dir_050525_465"/>
          <p:cNvPicPr>
            <a:picLocks noChangeAspect="1" noChangeArrowheads="1"/>
          </p:cNvPicPr>
          <p:nvPr/>
        </p:nvPicPr>
        <p:blipFill>
          <a:blip r:embed="rId5"/>
          <a:srcRect l="5147" t="2941" r="15441"/>
          <a:stretch>
            <a:fillRect/>
          </a:stretch>
        </p:blipFill>
        <p:spPr bwMode="auto">
          <a:xfrm>
            <a:off x="5701145" y="3384550"/>
            <a:ext cx="3290455" cy="301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Gigabit link to JIVE</a:t>
            </a:r>
            <a:endParaRPr lang="en-US" dirty="0"/>
          </a:p>
        </p:txBody>
      </p:sp>
      <p:pic>
        <p:nvPicPr>
          <p:cNvPr id="3" name="Picture 2" descr="eVLBI-2010-11-05_label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429"/>
            <a:ext cx="9144000" cy="4100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MS_2008_JJ">
  <a:themeElements>
    <a:clrScheme name="AIMS_2008_JJ 1">
      <a:dk1>
        <a:srgbClr val="1D528D"/>
      </a:dk1>
      <a:lt1>
        <a:srgbClr val="FFFFFF"/>
      </a:lt1>
      <a:dk2>
        <a:srgbClr val="000000"/>
      </a:dk2>
      <a:lt2>
        <a:srgbClr val="CACACA"/>
      </a:lt2>
      <a:accent1>
        <a:srgbClr val="0099CC"/>
      </a:accent1>
      <a:accent2>
        <a:srgbClr val="BFA907"/>
      </a:accent2>
      <a:accent3>
        <a:srgbClr val="FFFFFF"/>
      </a:accent3>
      <a:accent4>
        <a:srgbClr val="174578"/>
      </a:accent4>
      <a:accent5>
        <a:srgbClr val="AACAE2"/>
      </a:accent5>
      <a:accent6>
        <a:srgbClr val="AD9906"/>
      </a:accent6>
      <a:hlink>
        <a:srgbClr val="6E81E0"/>
      </a:hlink>
      <a:folHlink>
        <a:srgbClr val="009999"/>
      </a:folHlink>
    </a:clrScheme>
    <a:fontScheme name="AIMS_2008_JJ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hu-HU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AIMS_2008_JJ 1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BFA907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AD990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_2008_JJ 2">
        <a:dk1>
          <a:srgbClr val="4E40A4"/>
        </a:dk1>
        <a:lt1>
          <a:srgbClr val="FFFFFF"/>
        </a:lt1>
        <a:dk2>
          <a:srgbClr val="000000"/>
        </a:dk2>
        <a:lt2>
          <a:srgbClr val="CACACA"/>
        </a:lt2>
        <a:accent1>
          <a:srgbClr val="8B65E9"/>
        </a:accent1>
        <a:accent2>
          <a:srgbClr val="008080"/>
        </a:accent2>
        <a:accent3>
          <a:srgbClr val="FFFFFF"/>
        </a:accent3>
        <a:accent4>
          <a:srgbClr val="41358B"/>
        </a:accent4>
        <a:accent5>
          <a:srgbClr val="C4B8F2"/>
        </a:accent5>
        <a:accent6>
          <a:srgbClr val="007373"/>
        </a:accent6>
        <a:hlink>
          <a:srgbClr val="0066CC"/>
        </a:hlink>
        <a:folHlink>
          <a:srgbClr val="8AB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_2008_JJ 3">
        <a:dk1>
          <a:srgbClr val="666699"/>
        </a:dk1>
        <a:lt1>
          <a:srgbClr val="FFFFFF"/>
        </a:lt1>
        <a:dk2>
          <a:srgbClr val="000000"/>
        </a:dk2>
        <a:lt2>
          <a:srgbClr val="CACACA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HD:Users:Justin:Documents:SKA:Publicity:AIMS_2008_JJ.ppt</Template>
  <TotalTime>42537</TotalTime>
  <Words>1137</Words>
  <Application>Microsoft Office PowerPoint</Application>
  <PresentationFormat>On-screen Show (4:3)</PresentationFormat>
  <Paragraphs>360</Paragraphs>
  <Slides>78</Slides>
  <Notes>78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AIMS_2008_JJ</vt:lpstr>
      <vt:lpstr>Worksheet</vt:lpstr>
      <vt:lpstr>Equation</vt:lpstr>
      <vt:lpstr>The MeerKAT radio telescope (and some other animals)</vt:lpstr>
      <vt:lpstr>Road to RTS 2012</vt:lpstr>
      <vt:lpstr>From Ponta Malongane …</vt:lpstr>
      <vt:lpstr>… to Manchester</vt:lpstr>
      <vt:lpstr>Overview</vt:lpstr>
      <vt:lpstr>PowerPoint Presentation</vt:lpstr>
      <vt:lpstr>VLBI Global Array</vt:lpstr>
      <vt:lpstr>European VLBI Network</vt:lpstr>
      <vt:lpstr>Gigabit link to JIVE</vt:lpstr>
      <vt:lpstr>The SKA in Africa</vt:lpstr>
      <vt:lpstr>The MeerKAT Programme</vt:lpstr>
      <vt:lpstr>MeerKAT high-level spec</vt:lpstr>
      <vt:lpstr>MeerKAT Phase 1 (2016)</vt:lpstr>
      <vt:lpstr>Configuration (64 antennas)</vt:lpstr>
      <vt:lpstr>Future Phases</vt:lpstr>
      <vt:lpstr>MeerKAT Large Surveys</vt:lpstr>
      <vt:lpstr>MeerKAT Large Survey PIs (17-18 April 2011)</vt:lpstr>
      <vt:lpstr>MeerKAT Large Surveys</vt:lpstr>
      <vt:lpstr>System engineering &amp; Design</vt:lpstr>
      <vt:lpstr>System CoDR (5-8 July 2010)</vt:lpstr>
      <vt:lpstr>Measurement Equation</vt:lpstr>
      <vt:lpstr>Sensitivity and Dynamic Range</vt:lpstr>
      <vt:lpstr>Implications for receptor</vt:lpstr>
      <vt:lpstr>Prior to Concept Design Review</vt:lpstr>
      <vt:lpstr>PowerPoint Presentation</vt:lpstr>
      <vt:lpstr>Comparative beam patterns</vt:lpstr>
      <vt:lpstr>PDR Panel 18-22 July 2011</vt:lpstr>
      <vt:lpstr>MeerKAT PDR – July 2011</vt:lpstr>
      <vt:lpstr>Mechanical &amp; EM modeling</vt:lpstr>
      <vt:lpstr>DR simulation work</vt:lpstr>
      <vt:lpstr>Virtual MeerKAT</vt:lpstr>
      <vt:lpstr>SKA 2011 - Banff</vt:lpstr>
      <vt:lpstr>Karoo Radio Astronomy Reserve</vt:lpstr>
      <vt:lpstr>Karoo Radio Astronomy Reserve</vt:lpstr>
      <vt:lpstr>Klerefontein operations centre </vt:lpstr>
      <vt:lpstr>C-BASS</vt:lpstr>
      <vt:lpstr>PowerPoint Presentation</vt:lpstr>
      <vt:lpstr>Site Complex extension for MeerKAT</vt:lpstr>
      <vt:lpstr>Grid power to site</vt:lpstr>
      <vt:lpstr>Carnarvon S/S upgrade to 10 MVA</vt:lpstr>
      <vt:lpstr>10 Gb/s to the heart of the Karoo</vt:lpstr>
      <vt:lpstr>On-Site power &amp; data reticulation</vt:lpstr>
      <vt:lpstr>Road between antennas 33 &amp; 57</vt:lpstr>
      <vt:lpstr>PAPER (Precision Array to Probe Epoch of Reionization)</vt:lpstr>
      <vt:lpstr>10 min – minimal RFI flagging</vt:lpstr>
      <vt:lpstr>MeerKAT team (about half)</vt:lpstr>
      <vt:lpstr>XDM 15-m</vt:lpstr>
      <vt:lpstr>KAT-7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KAT-7 Dish</vt:lpstr>
      <vt:lpstr>KAT-7</vt:lpstr>
      <vt:lpstr>KAT-7</vt:lpstr>
      <vt:lpstr>CASPER / ROACH</vt:lpstr>
      <vt:lpstr>CASPER / ROACH</vt:lpstr>
      <vt:lpstr>Cape Town KAT-7 Control Room</vt:lpstr>
      <vt:lpstr>CEN A</vt:lpstr>
      <vt:lpstr>Cen A (PAPER – Carilli)</vt:lpstr>
      <vt:lpstr>PKS 1610-60</vt:lpstr>
      <vt:lpstr>Cen B</vt:lpstr>
      <vt:lpstr>Cir X-1 - off</vt:lpstr>
      <vt:lpstr>Cir X-1 - on</vt:lpstr>
      <vt:lpstr>HDF-S &amp; NVSS contours</vt:lpstr>
      <vt:lpstr>NGC 3109 (HI)</vt:lpstr>
      <vt:lpstr>African VLBI Network (AVN)</vt:lpstr>
      <vt:lpstr>30-m class antennas in Africa</vt:lpstr>
      <vt:lpstr>Nkutunse - Ghana</vt:lpstr>
      <vt:lpstr>Nkutunse</vt:lpstr>
      <vt:lpstr>EVN + Ghana</vt:lpstr>
      <vt:lpstr>EVN + AVN</vt:lpstr>
      <vt:lpstr>African origins</vt:lpstr>
      <vt:lpstr>www.ska.ac.za</vt:lpstr>
    </vt:vector>
  </TitlesOfParts>
  <Company>Dunaferr 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mbachstetterne</dc:creator>
  <cp:lastModifiedBy>mbcssjg4</cp:lastModifiedBy>
  <cp:revision>571</cp:revision>
  <cp:lastPrinted>2009-04-19T19:35:14Z</cp:lastPrinted>
  <dcterms:created xsi:type="dcterms:W3CDTF">2012-04-18T08:38:56Z</dcterms:created>
  <dcterms:modified xsi:type="dcterms:W3CDTF">2012-04-22T10:24:55Z</dcterms:modified>
</cp:coreProperties>
</file>