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4586" r:id="rId3"/>
    <p:sldMasterId id="2147484596" r:id="rId4"/>
    <p:sldMasterId id="2147484606" r:id="rId5"/>
    <p:sldMasterId id="2147484616" r:id="rId6"/>
  </p:sldMasterIdLst>
  <p:notesMasterIdLst>
    <p:notesMasterId r:id="rId29"/>
  </p:notesMasterIdLst>
  <p:sldIdLst>
    <p:sldId id="405" r:id="rId7"/>
    <p:sldId id="444" r:id="rId8"/>
    <p:sldId id="445" r:id="rId9"/>
    <p:sldId id="446" r:id="rId10"/>
    <p:sldId id="447" r:id="rId11"/>
    <p:sldId id="461" r:id="rId12"/>
    <p:sldId id="464" r:id="rId13"/>
    <p:sldId id="462" r:id="rId14"/>
    <p:sldId id="448" r:id="rId15"/>
    <p:sldId id="450" r:id="rId16"/>
    <p:sldId id="451" r:id="rId17"/>
    <p:sldId id="466" r:id="rId18"/>
    <p:sldId id="449" r:id="rId19"/>
    <p:sldId id="467" r:id="rId20"/>
    <p:sldId id="463" r:id="rId21"/>
    <p:sldId id="457" r:id="rId22"/>
    <p:sldId id="458" r:id="rId23"/>
    <p:sldId id="456" r:id="rId24"/>
    <p:sldId id="465" r:id="rId25"/>
    <p:sldId id="460" r:id="rId26"/>
    <p:sldId id="440" r:id="rId27"/>
    <p:sldId id="443" r:id="rId28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395" autoAdjust="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FE072-BE27-0041-8B3D-DF6DD9205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7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Lucida Grande" charset="0"/>
              <a:ea typeface="ヒラギノ角ゴ Pro W3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348A2A4-79F0-5F42-9FA9-5597C2232BA3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0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9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2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0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42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00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fld id="{0D6F30D6-5BF7-4B43-A377-B7E4965E1C2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FE072-BE27-0041-8B3D-DF6DD92050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1611B-A414-8449-BAB6-380A57A6A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36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8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39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9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8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6EDC-615C-244B-A5C8-161DF94F8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75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320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48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69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9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47EE2-BE45-684E-8CE8-6971C56E5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254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6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96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476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3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0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4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602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951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4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53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602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426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251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591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600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263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905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842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45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528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64807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6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CD401DC8-78A3-9848-9E80-D05DA7B673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9" descr="STFC_to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1E18F1-CB95-4142-9AF7-0D6AACE417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fld id="{29A2D3A0-4E00-4F23-9D33-3791B773FDE4}" type="slidenum">
              <a:rPr lang="en-US" smtClean="0">
                <a:solidFill>
                  <a:srgbClr val="000000"/>
                </a:solidFill>
                <a:cs typeface="ヒラギノ角ゴ Pro W3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ヒラギノ角ゴ Pro W3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3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alibri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alibri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Calibri"/>
              </a:defRPr>
            </a:lvl1pPr>
          </a:lstStyle>
          <a:p>
            <a:pPr>
              <a:defRPr/>
            </a:pPr>
            <a:fld id="{2873A77D-64DA-0E41-BC4D-F45703F51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51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29A2D3A0-4E00-4F23-9D33-3791B773FDE4}" type="slidenum">
              <a:rPr lang="en-US">
                <a:solidFill>
                  <a:srgbClr val="000000"/>
                </a:solidFill>
                <a:latin typeface="Lucida Grande" pitchFamily="84" charset="0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Lucida Grande" pitchFamily="84" charset="0"/>
              <a:cs typeface="+mn-cs"/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5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D189FB6-B22A-4EEB-9F82-211A850B31B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22/04/2012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3C4CAE-3B0C-4C3B-9E6A-3F67E16663D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35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813" y="1772816"/>
            <a:ext cx="7500937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SKA Status Update</a:t>
            </a:r>
          </a:p>
          <a:p>
            <a:pPr algn="ctr">
              <a:defRPr/>
            </a:pPr>
            <a:endParaRPr lang="en-GB" sz="4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John Womersley</a:t>
            </a:r>
          </a:p>
          <a:p>
            <a:pPr algn="ctr">
              <a:defRPr/>
            </a:pPr>
            <a:endParaRPr lang="en-GB" dirty="0" smtClean="0"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Chief Executive, Science and Technology Facilities Council</a:t>
            </a: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Chair, SKA Organisation Board</a:t>
            </a:r>
          </a:p>
          <a:p>
            <a:pPr algn="ctr">
              <a:defRPr/>
            </a:pPr>
            <a:endParaRPr lang="en-GB" dirty="0">
              <a:latin typeface="Calibri" pitchFamily="34" charset="0"/>
              <a:ea typeface="ヒラギノ角ゴ Pro W3" pitchFamily="84" charset="-128"/>
              <a:cs typeface="+mn-cs"/>
            </a:endParaRPr>
          </a:p>
          <a:p>
            <a:pPr algn="ctr">
              <a:defRPr/>
            </a:pPr>
            <a:r>
              <a:rPr lang="en-GB" dirty="0" smtClean="0">
                <a:latin typeface="Calibri" pitchFamily="34" charset="0"/>
                <a:ea typeface="ヒラギノ角ゴ Pro W3" pitchFamily="84" charset="-128"/>
                <a:cs typeface="+mn-cs"/>
              </a:rPr>
              <a:t>April 2012</a:t>
            </a:r>
            <a:endParaRPr lang="en-GB" dirty="0">
              <a:latin typeface="Lucida Grande" pitchFamily="84" charset="0"/>
              <a:ea typeface="ヒラギノ角ゴ Pro W3" pitchFamily="8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Resourcing for 2012-16</a:t>
            </a:r>
            <a:endParaRPr lang="en-GB" sz="3200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3945050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Business Plan was developed on the following profile (based on Founding Board discussions and national statements):</a:t>
            </a:r>
          </a:p>
          <a:p>
            <a:pPr lvl="1">
              <a:buNone/>
            </a:pPr>
            <a:r>
              <a:rPr lang="en-GB" sz="2000" dirty="0" smtClean="0">
                <a:latin typeface="Calibri" pitchFamily="34" charset="0"/>
              </a:rPr>
              <a:t> </a:t>
            </a:r>
          </a:p>
          <a:p>
            <a:endParaRPr lang="en-GB" sz="2400" dirty="0">
              <a:latin typeface="Calibri" pitchFamily="34" charset="0"/>
            </a:endParaRPr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31879"/>
              </p:ext>
            </p:extLst>
          </p:nvPr>
        </p:nvGraphicFramePr>
        <p:xfrm>
          <a:off x="-246063" y="2780928"/>
          <a:ext cx="959485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5" imgW="5887535" imgH="682964" progId="Word.Document.12">
                  <p:embed/>
                </p:oleObj>
              </mc:Choice>
              <mc:Fallback>
                <p:oleObj name="Document" r:id="rId5" imgW="5887535" imgH="68296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063" y="2780928"/>
                        <a:ext cx="959485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3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760"/>
          </a:xfrm>
        </p:spPr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Potential resourcing including Associate Members discussions</a:t>
            </a:r>
            <a:endParaRPr lang="en-GB" sz="3200" dirty="0">
              <a:latin typeface="Calibri" pitchFamily="34" charset="0"/>
            </a:endParaRP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-191414" y="1124744"/>
          <a:ext cx="9335414" cy="612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5" imgW="5873736" imgH="3854358" progId="Word.Document.12">
                  <p:embed/>
                </p:oleObj>
              </mc:Choice>
              <mc:Fallback>
                <p:oleObj name="Document" r:id="rId5" imgW="5873736" imgH="38543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1414" y="1124744"/>
                        <a:ext cx="9335414" cy="6125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4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3C8C93"/>
                </a:solidFill>
              </a:rPr>
              <a:t>Aims of the SKA </a:t>
            </a:r>
            <a:r>
              <a:rPr lang="en-US" sz="3600" b="1" dirty="0" err="1" smtClean="0">
                <a:solidFill>
                  <a:srgbClr val="3C8C93"/>
                </a:solidFill>
              </a:rPr>
              <a:t>Organisation</a:t>
            </a:r>
            <a:r>
              <a:rPr lang="en-US" sz="3600" b="1" dirty="0" smtClean="0">
                <a:solidFill>
                  <a:srgbClr val="3C8C93"/>
                </a:solidFill>
              </a:rPr>
              <a:t> – </a:t>
            </a:r>
            <a:br>
              <a:rPr lang="en-US" sz="3600" b="1" dirty="0" smtClean="0">
                <a:solidFill>
                  <a:srgbClr val="3C8C93"/>
                </a:solidFill>
              </a:rPr>
            </a:br>
            <a:r>
              <a:rPr lang="en-US" sz="3600" b="1" dirty="0" smtClean="0">
                <a:solidFill>
                  <a:srgbClr val="3C8C93"/>
                </a:solidFill>
              </a:rPr>
              <a:t>from the business plan</a:t>
            </a:r>
            <a:endParaRPr lang="en-US" sz="3600" b="1" dirty="0">
              <a:solidFill>
                <a:srgbClr val="3C8C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340768"/>
            <a:ext cx="8064500" cy="51125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Progress the SKA design and prototyping through the pre-construction phase to the point that production readiness reviews have been successfully completed and related data packs prepared</a:t>
            </a:r>
            <a:r>
              <a:rPr lang="en-US" sz="2000" dirty="0">
                <a:effectLst/>
              </a:rPr>
              <a:t> </a:t>
            </a:r>
            <a:r>
              <a:rPr lang="en-GB" sz="2000" dirty="0"/>
              <a:t>;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</a:rPr>
              <a:t>Establish  industry participation strategies, procurement processes,</a:t>
            </a:r>
            <a:r>
              <a:rPr lang="en-GB" sz="2000" dirty="0"/>
              <a:t> and the protocols governing the selection of work package consortia, ready for use in accordance with the PEP timeline; 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</a:rPr>
              <a:t>Work towards identifying funding commitments for SKA Phase 1</a:t>
            </a:r>
            <a:r>
              <a:rPr lang="en-GB" sz="2000" dirty="0"/>
              <a:t> (SKA1) construction and operations on a timescale commensurate with the planned start of construction;  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</a:rPr>
              <a:t>Prepare the long term SKA organisational structure and arrangements for the construction, verification and operation of the SKA</a:t>
            </a:r>
            <a:r>
              <a:rPr lang="en-GB" sz="2000" dirty="0"/>
              <a:t>;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Build relationships with relevant national and international astronomy organisations to leverage skills and ensure SKA 1 science and opportunities are fully integrated into a global astronomy perspective.</a:t>
            </a:r>
            <a:endParaRPr lang="en-US" sz="20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50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Work Packages</a:t>
            </a:r>
            <a:endParaRPr lang="en-GB" sz="3200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3262524"/>
          </a:xfrm>
        </p:spPr>
        <p:txBody>
          <a:bodyPr/>
          <a:lstStyle/>
          <a:p>
            <a:r>
              <a:rPr lang="en-GB" sz="2400" dirty="0">
                <a:latin typeface="Calibri" pitchFamily="34" charset="0"/>
              </a:rPr>
              <a:t>Currently undertaking conceptual design reviews for all sub-systems 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WP organisation and resourcing:</a:t>
            </a:r>
            <a:endParaRPr lang="en-GB" sz="2400" dirty="0">
              <a:latin typeface="Calibri" pitchFamily="34" charset="0"/>
            </a:endParaRPr>
          </a:p>
          <a:p>
            <a:pPr marL="457200" lvl="1" indent="0">
              <a:buNone/>
            </a:pPr>
            <a:endParaRPr lang="en-GB" sz="2400" dirty="0"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10800000">
            <a:off x="4320480" y="3716883"/>
            <a:ext cx="24482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5904656" y="4652987"/>
            <a:ext cx="864096" cy="360040"/>
          </a:xfrm>
          <a:prstGeom prst="rightArrow">
            <a:avLst>
              <a:gd name="adj1" fmla="val 3483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0760" y="3572867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Cash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(Common Fund)</a:t>
            </a:r>
            <a:endParaRPr lang="en-GB" sz="2000" b="1" dirty="0">
              <a:solidFill>
                <a:srgbClr val="000000"/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760" y="4436963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Local resourcing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(In country)</a:t>
            </a:r>
            <a:endParaRPr lang="en-GB" sz="2000" b="1" dirty="0">
              <a:solidFill>
                <a:srgbClr val="000000"/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57590"/>
              </p:ext>
            </p:extLst>
          </p:nvPr>
        </p:nvGraphicFramePr>
        <p:xfrm>
          <a:off x="251520" y="2455193"/>
          <a:ext cx="6235700" cy="349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5" imgW="5730132" imgH="3209625" progId="Word.Document.12">
                  <p:embed/>
                </p:oleObj>
              </mc:Choice>
              <mc:Fallback>
                <p:oleObj name="Document" r:id="rId5" imgW="5730132" imgH="320962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052"/>
                      <a:stretch>
                        <a:fillRect/>
                      </a:stretch>
                    </p:blipFill>
                    <p:spPr bwMode="auto">
                      <a:xfrm>
                        <a:off x="251520" y="2455193"/>
                        <a:ext cx="6235700" cy="349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3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C8C93"/>
                </a:solidFill>
              </a:rPr>
              <a:t>Current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268760"/>
            <a:ext cx="8064500" cy="4464050"/>
          </a:xfrm>
        </p:spPr>
        <p:txBody>
          <a:bodyPr>
            <a:normAutofit/>
          </a:bodyPr>
          <a:lstStyle/>
          <a:p>
            <a:r>
              <a:rPr lang="en-US" sz="2800"/>
              <a:t>Now in Stage 1 of the Pre-construction phase</a:t>
            </a:r>
          </a:p>
          <a:p>
            <a:pPr lvl="1"/>
            <a:r>
              <a:rPr lang="en-US" sz="2400"/>
              <a:t>January 2012 – March 2013</a:t>
            </a:r>
          </a:p>
          <a:p>
            <a:pPr lvl="1"/>
            <a:r>
              <a:rPr lang="en-US" sz="2400"/>
              <a:t>Up to System Requirements Review (SRR)</a:t>
            </a:r>
          </a:p>
          <a:p>
            <a:r>
              <a:rPr lang="en-US" sz="2800"/>
              <a:t>Followed by Stage 2</a:t>
            </a:r>
          </a:p>
          <a:p>
            <a:pPr lvl="1"/>
            <a:r>
              <a:rPr lang="en-US" sz="2400"/>
              <a:t>April 2013 – December 2015</a:t>
            </a:r>
          </a:p>
          <a:p>
            <a:pPr lvl="1"/>
            <a:r>
              <a:rPr lang="en-US" sz="2400"/>
              <a:t>Includes PDR, CDR </a:t>
            </a:r>
          </a:p>
          <a:p>
            <a:r>
              <a:rPr lang="en-US" sz="2800"/>
              <a:t>and subsequently PRR and Phase 1 construction</a:t>
            </a:r>
          </a:p>
        </p:txBody>
      </p:sp>
      <p:pic>
        <p:nvPicPr>
          <p:cNvPr id="4" name="Picture 3" descr="High_Level_Phases_RevC_2011-10-20_rts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4718645"/>
            <a:ext cx="7848872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864096"/>
          </a:xfrm>
        </p:spPr>
        <p:txBody>
          <a:bodyPr/>
          <a:lstStyle/>
          <a:p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Telescope Site </a:t>
            </a:r>
            <a:r>
              <a:rPr lang="en-GB" sz="3200" dirty="0">
                <a:solidFill>
                  <a:srgbClr val="3C8C93"/>
                </a:solidFill>
                <a:latin typeface="Calibri" pitchFamily="34" charset="0"/>
              </a:rPr>
              <a:t>S</a:t>
            </a:r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election</a:t>
            </a:r>
            <a:endParaRPr lang="en-GB" sz="3200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772400" cy="3240360"/>
          </a:xfrm>
        </p:spPr>
        <p:txBody>
          <a:bodyPr/>
          <a:lstStyle/>
          <a:p>
            <a:pPr>
              <a:buClr>
                <a:srgbClr val="002060"/>
              </a:buClr>
              <a:defRPr/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Two candidate sites were short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-listed in 2006: </a:t>
            </a:r>
            <a:endParaRPr lang="en-GB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buClr>
                <a:srgbClr val="002060"/>
              </a:buClr>
              <a:defRPr/>
            </a:pPr>
            <a:r>
              <a:rPr lang="en-GB" sz="2400" dirty="0" smtClean="0">
                <a:solidFill>
                  <a:srgbClr val="3C8C93"/>
                </a:solidFill>
                <a:latin typeface="Calibri" pitchFamily="34" charset="0"/>
              </a:rPr>
              <a:t>Australia </a:t>
            </a:r>
            <a:r>
              <a:rPr lang="en-GB" sz="2400" dirty="0">
                <a:solidFill>
                  <a:srgbClr val="3C8C93"/>
                </a:solidFill>
                <a:latin typeface="Calibri" pitchFamily="34" charset="0"/>
              </a:rPr>
              <a:t>+ </a:t>
            </a:r>
            <a:r>
              <a:rPr lang="en-GB" sz="2400" dirty="0" smtClean="0">
                <a:solidFill>
                  <a:srgbClr val="3C8C93"/>
                </a:solidFill>
                <a:latin typeface="Calibri" pitchFamily="34" charset="0"/>
              </a:rPr>
              <a:t>NZ</a:t>
            </a:r>
            <a:endParaRPr lang="en-GB" sz="2400" dirty="0">
              <a:solidFill>
                <a:srgbClr val="3C8C93"/>
              </a:solidFill>
              <a:latin typeface="Calibri" pitchFamily="34" charset="0"/>
            </a:endParaRPr>
          </a:p>
          <a:p>
            <a:pPr lvl="1">
              <a:buClr>
                <a:srgbClr val="002060"/>
              </a:buClr>
              <a:defRPr/>
            </a:pPr>
            <a:r>
              <a:rPr lang="en-GB" sz="2400" dirty="0" smtClean="0">
                <a:solidFill>
                  <a:srgbClr val="3C8C93"/>
                </a:solidFill>
                <a:latin typeface="Calibri" pitchFamily="34" charset="0"/>
              </a:rPr>
              <a:t>Southern </a:t>
            </a:r>
            <a:r>
              <a:rPr lang="en-GB" sz="2400" dirty="0">
                <a:solidFill>
                  <a:srgbClr val="3C8C93"/>
                </a:solidFill>
                <a:latin typeface="Calibri" pitchFamily="34" charset="0"/>
              </a:rPr>
              <a:t>Africa</a:t>
            </a:r>
          </a:p>
          <a:p>
            <a:pPr>
              <a:buClr>
                <a:srgbClr val="002060"/>
              </a:buClr>
              <a:defRPr/>
            </a:pPr>
            <a:r>
              <a:rPr lang="en-GB" sz="2400" dirty="0" smtClean="0">
                <a:latin typeface="Calibri" pitchFamily="34" charset="0"/>
              </a:rPr>
              <a:t>Selection Process and timeline was agreed </a:t>
            </a:r>
            <a:r>
              <a:rPr lang="en-GB" sz="2400" dirty="0">
                <a:latin typeface="Calibri" pitchFamily="34" charset="0"/>
              </a:rPr>
              <a:t>in 2011</a:t>
            </a:r>
          </a:p>
          <a:p>
            <a:pPr>
              <a:buClr>
                <a:srgbClr val="002060"/>
              </a:buClr>
              <a:defRPr/>
            </a:pPr>
            <a:r>
              <a:rPr lang="en-GB" sz="2400" dirty="0" smtClean="0">
                <a:latin typeface="Calibri" pitchFamily="34" charset="0"/>
              </a:rPr>
              <a:t>Site Selection Advisory Committee appointed</a:t>
            </a:r>
            <a:endParaRPr lang="en-GB" dirty="0"/>
          </a:p>
        </p:txBody>
      </p:sp>
      <p:grpSp>
        <p:nvGrpSpPr>
          <p:cNvPr id="4" name="Group 34"/>
          <p:cNvGrpSpPr/>
          <p:nvPr/>
        </p:nvGrpSpPr>
        <p:grpSpPr>
          <a:xfrm>
            <a:off x="323528" y="3429000"/>
            <a:ext cx="8492814" cy="1521418"/>
            <a:chOff x="132649" y="4741845"/>
            <a:chExt cx="8492814" cy="1521418"/>
          </a:xfrm>
        </p:grpSpPr>
        <p:sp>
          <p:nvSpPr>
            <p:cNvPr id="5" name="Right Arrow 4"/>
            <p:cNvSpPr/>
            <p:nvPr/>
          </p:nvSpPr>
          <p:spPr>
            <a:xfrm>
              <a:off x="132649" y="5326330"/>
              <a:ext cx="504990" cy="28955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  <a:latin typeface="Lucida Grande"/>
                <a:ea typeface="ヒラギノ角ゴ Pro W3"/>
              </a:endParaRPr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250825" y="4741845"/>
              <a:ext cx="8374638" cy="1521418"/>
              <a:chOff x="250825" y="3449620"/>
              <a:chExt cx="8374638" cy="1521418"/>
            </a:xfrm>
          </p:grpSpPr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059113" y="4386263"/>
                <a:ext cx="1152525" cy="576263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>
                  <a:solidFill>
                    <a:prstClr val="black"/>
                  </a:solidFill>
                  <a:latin typeface="Lucida Grande" pitchFamily="84" charset="0"/>
                  <a:ea typeface="ヒラギノ角ゴ Pro W3" pitchFamily="84" charset="-128"/>
                  <a:cs typeface="+mn-cs"/>
                </a:endParaRPr>
              </a:p>
            </p:txBody>
          </p:sp>
          <p:grpSp>
            <p:nvGrpSpPr>
              <p:cNvPr id="10" name="Group 29"/>
              <p:cNvGrpSpPr/>
              <p:nvPr/>
            </p:nvGrpSpPr>
            <p:grpSpPr>
              <a:xfrm>
                <a:off x="250825" y="3449620"/>
                <a:ext cx="8374638" cy="1521418"/>
                <a:chOff x="250825" y="4292582"/>
                <a:chExt cx="8374638" cy="1521418"/>
              </a:xfrm>
            </p:grpSpPr>
            <p:sp>
              <p:nvSpPr>
                <p:cNvPr id="1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11638" y="5229225"/>
                  <a:ext cx="1944687" cy="576263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Lucida Grande" pitchFamily="84" charset="0"/>
                    <a:ea typeface="ヒラギノ角ゴ Pro W3" pitchFamily="84" charset="-128"/>
                    <a:cs typeface="+mn-cs"/>
                  </a:endParaRPr>
                </a:p>
              </p:txBody>
            </p:sp>
            <p:sp>
              <p:nvSpPr>
                <p:cNvPr id="12" name="Rectangle 19"/>
                <p:cNvSpPr>
                  <a:spLocks noChangeArrowheads="1"/>
                </p:cNvSpPr>
                <p:nvPr/>
              </p:nvSpPr>
              <p:spPr bwMode="auto">
                <a:xfrm>
                  <a:off x="6156325" y="5229225"/>
                  <a:ext cx="936625" cy="576263"/>
                </a:xfrm>
                <a:prstGeom prst="rect">
                  <a:avLst/>
                </a:prstGeom>
                <a:solidFill>
                  <a:schemeClr val="accent1"/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Lucida Grande" pitchFamily="84" charset="0"/>
                    <a:ea typeface="ヒラギノ角ゴ Pro W3" pitchFamily="84" charset="-128"/>
                    <a:cs typeface="+mn-cs"/>
                  </a:endParaRPr>
                </a:p>
              </p:txBody>
            </p:sp>
            <p:grpSp>
              <p:nvGrpSpPr>
                <p:cNvPr id="13" name="Group 28"/>
                <p:cNvGrpSpPr/>
                <p:nvPr/>
              </p:nvGrpSpPr>
              <p:grpSpPr>
                <a:xfrm>
                  <a:off x="250825" y="4292582"/>
                  <a:ext cx="8374638" cy="1521418"/>
                  <a:chOff x="250825" y="4292582"/>
                  <a:chExt cx="8374638" cy="1521418"/>
                </a:xfrm>
              </p:grpSpPr>
              <p:grpSp>
                <p:nvGrpSpPr>
                  <p:cNvPr id="1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50825" y="4292582"/>
                    <a:ext cx="7295139" cy="1008058"/>
                    <a:chOff x="179512" y="3645024"/>
                    <a:chExt cx="7294705" cy="1008112"/>
                  </a:xfrm>
                </p:grpSpPr>
                <p:sp>
                  <p:nvSpPr>
                    <p:cNvPr id="25" name="Rectangle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3568" y="4077072"/>
                      <a:ext cx="6790649" cy="50405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endParaRPr>
                    </a:p>
                  </p:txBody>
                </p:sp>
                <p:cxnSp>
                  <p:nvCxnSpPr>
                    <p:cNvPr id="26" name="Straight Connector 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79512" y="4077072"/>
                      <a:ext cx="576064" cy="0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accent1"/>
                      </a:solidFill>
                      <a:prstDash val="lg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7" name="Straight Connector 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79512" y="4581128"/>
                      <a:ext cx="576064" cy="0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accent1"/>
                      </a:solidFill>
                      <a:prstDash val="lgDash"/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8" name="Straight Connector 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3383868" y="4329100"/>
                      <a:ext cx="504056" cy="0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9" name="Straight Connector 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300192" y="4365104"/>
                      <a:ext cx="576064" cy="0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684307" y="4076845"/>
                      <a:ext cx="2950987" cy="400069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GB" sz="2000" dirty="0">
                          <a:solidFill>
                            <a:prstClr val="black"/>
                          </a:solidFill>
                          <a:latin typeface="Calibri"/>
                          <a:ea typeface="ヒラギノ角ゴ Pro W3" pitchFamily="84" charset="-128"/>
                          <a:cs typeface="Calibri"/>
                        </a:rPr>
                        <a:t>Site characterisation</a:t>
                      </a:r>
                    </a:p>
                  </p:txBody>
                </p:sp>
                <p:sp>
                  <p:nvSpPr>
                    <p:cNvPr id="31" name="TextBox 10"/>
                    <p:cNvSpPr txBox="1"/>
                    <p:nvPr/>
                  </p:nvSpPr>
                  <p:spPr>
                    <a:xfrm>
                      <a:off x="466833" y="3716465"/>
                      <a:ext cx="720682" cy="46169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prstClr val="white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endParaRPr>
                    </a:p>
                  </p:txBody>
                </p:sp>
                <p:sp>
                  <p:nvSpPr>
                    <p:cNvPr id="32" name="TextBox 11"/>
                    <p:cNvSpPr txBox="1"/>
                    <p:nvPr/>
                  </p:nvSpPr>
                  <p:spPr>
                    <a:xfrm>
                      <a:off x="3203520" y="3645024"/>
                      <a:ext cx="792115" cy="46169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prstClr val="white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6227527" y="3716465"/>
                      <a:ext cx="792116" cy="461690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en-GB" dirty="0">
                        <a:solidFill>
                          <a:prstClr val="white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084977" y="5084674"/>
                    <a:ext cx="1152525" cy="707886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sz="1600" dirty="0" smtClean="0">
                        <a:solidFill>
                          <a:prstClr val="black"/>
                        </a:solidFill>
                        <a:latin typeface="Calibri" pitchFamily="34" charset="0"/>
                        <a:ea typeface="ヒラギノ角ゴ Pro W3" pitchFamily="84" charset="-128"/>
                        <a:cs typeface="+mn-cs"/>
                      </a:rPr>
                      <a:t>selection</a:t>
                    </a:r>
                    <a:r>
                      <a:rPr lang="en-GB" dirty="0" smtClean="0">
                        <a:solidFill>
                          <a:prstClr val="black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rPr>
                      <a:t> </a:t>
                    </a:r>
                    <a:r>
                      <a:rPr lang="en-GB" sz="1600" dirty="0" smtClean="0">
                        <a:solidFill>
                          <a:prstClr val="black"/>
                        </a:solidFill>
                        <a:latin typeface="Calibri" pitchFamily="34" charset="0"/>
                        <a:ea typeface="ヒラギノ角ゴ Pro W3" pitchFamily="84" charset="-128"/>
                        <a:cs typeface="+mn-cs"/>
                      </a:rPr>
                      <a:t>criteria  </a:t>
                    </a:r>
                    <a:endParaRPr lang="en-GB" sz="1600" dirty="0">
                      <a:solidFill>
                        <a:prstClr val="black"/>
                      </a:solidFill>
                      <a:latin typeface="Calibri" pitchFamily="34" charset="0"/>
                      <a:ea typeface="ヒラギノ角ゴ Pro W3" pitchFamily="84" charset="-128"/>
                      <a:cs typeface="+mn-cs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211638" y="5229225"/>
                    <a:ext cx="1944687" cy="58477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sz="1600" dirty="0">
                        <a:solidFill>
                          <a:prstClr val="black"/>
                        </a:solidFill>
                        <a:latin typeface="Calibri" pitchFamily="34" charset="0"/>
                        <a:ea typeface="ヒラギノ角ゴ Pro W3" pitchFamily="84" charset="-128"/>
                        <a:cs typeface="+mn-cs"/>
                      </a:rPr>
                      <a:t>info acquisition &amp; analysis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037305" y="5229225"/>
                    <a:ext cx="1127083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sz="1600" dirty="0" smtClean="0">
                        <a:solidFill>
                          <a:prstClr val="black"/>
                        </a:solidFill>
                        <a:latin typeface="Calibri" pitchFamily="34" charset="0"/>
                        <a:ea typeface="ヒラギノ角ゴ Pro W3" pitchFamily="84" charset="-128"/>
                        <a:cs typeface="+mn-cs"/>
                      </a:rPr>
                      <a:t>evaluation</a:t>
                    </a:r>
                    <a:endParaRPr lang="en-GB" sz="1600" dirty="0">
                      <a:solidFill>
                        <a:prstClr val="black"/>
                      </a:solidFill>
                      <a:latin typeface="Calibri" pitchFamily="34" charset="0"/>
                      <a:ea typeface="ヒラギノ角ゴ Pro W3" pitchFamily="84" charset="-128"/>
                      <a:cs typeface="+mn-cs"/>
                    </a:endParaRPr>
                  </a:p>
                </p:txBody>
              </p:sp>
              <p:grpSp>
                <p:nvGrpSpPr>
                  <p:cNvPr id="1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6917746" y="4733922"/>
                    <a:ext cx="1707717" cy="462929"/>
                    <a:chOff x="7812360" y="4725144"/>
                    <a:chExt cx="1708919" cy="462228"/>
                  </a:xfrm>
                </p:grpSpPr>
                <p:sp>
                  <p:nvSpPr>
                    <p:cNvPr id="23" name="Isosceles Tri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12360" y="4725144"/>
                      <a:ext cx="628656" cy="432048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 w="12700" algn="ctr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en-US">
                        <a:solidFill>
                          <a:prstClr val="black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8441019" y="4787868"/>
                      <a:ext cx="1080260" cy="399504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GB" sz="2000" dirty="0">
                          <a:solidFill>
                            <a:prstClr val="black"/>
                          </a:solidFill>
                          <a:latin typeface="Calibri" pitchFamily="34" charset="0"/>
                          <a:ea typeface="ヒラギノ角ゴ Pro W3" pitchFamily="84" charset="-128"/>
                          <a:cs typeface="+mn-cs"/>
                        </a:rPr>
                        <a:t>D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Calibri" pitchFamily="34" charset="0"/>
                          <a:ea typeface="ヒラギノ角ゴ Pro W3" pitchFamily="84" charset="-128"/>
                          <a:cs typeface="+mn-cs"/>
                        </a:rPr>
                        <a:t>ecision</a:t>
                      </a:r>
                      <a:endParaRPr lang="en-GB" sz="2000" dirty="0">
                        <a:solidFill>
                          <a:prstClr val="black"/>
                        </a:solidFill>
                        <a:latin typeface="Calibri" pitchFamily="34" charset="0"/>
                        <a:ea typeface="ヒラギノ角ゴ Pro W3" pitchFamily="84" charset="-128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9" name="Straight Arrow Connector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76600" y="4941888"/>
                    <a:ext cx="3382963" cy="1587"/>
                  </a:xfrm>
                  <a:prstGeom prst="straightConnector1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95288" y="4365625"/>
                    <a:ext cx="936625" cy="40005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GB" sz="2000" dirty="0">
                        <a:solidFill>
                          <a:prstClr val="black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rPr>
                      <a:t>2010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132138" y="4365625"/>
                    <a:ext cx="1008062" cy="40005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2000" dirty="0">
                        <a:solidFill>
                          <a:prstClr val="black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rPr>
                      <a:t>2011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156325" y="4365625"/>
                    <a:ext cx="1079500" cy="40005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2000" dirty="0">
                        <a:solidFill>
                          <a:prstClr val="black"/>
                        </a:solidFill>
                        <a:latin typeface="Lucida Grande" pitchFamily="84" charset="0"/>
                        <a:ea typeface="ヒラギノ角ゴ Pro W3" pitchFamily="84" charset="-128"/>
                        <a:cs typeface="+mn-cs"/>
                      </a:rPr>
                      <a:t>2012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929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Karoo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4671" y="0"/>
            <a:ext cx="12332837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9" descr="IMG_6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2960" y="-387425"/>
            <a:ext cx="11073592" cy="738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4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375"/>
          </a:xfrm>
        </p:spPr>
        <p:txBody>
          <a:bodyPr/>
          <a:lstStyle/>
          <a:p>
            <a:r>
              <a:rPr lang="en-GB" sz="3600" dirty="0" smtClean="0">
                <a:solidFill>
                  <a:srgbClr val="3C8C93"/>
                </a:solidFill>
                <a:latin typeface="Calibri" pitchFamily="34" charset="0"/>
              </a:rPr>
              <a:t>Selection Criteria</a:t>
            </a:r>
            <a:endParaRPr lang="en-GB" sz="3600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484"/>
            <a:ext cx="8229600" cy="5638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Science &amp; technical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Current and long-term RFI environment</a:t>
            </a:r>
          </a:p>
          <a:p>
            <a:pPr marL="914400" lvl="1" indent="-514350"/>
            <a:r>
              <a:rPr lang="en-GB" sz="2000" dirty="0" err="1" smtClean="0">
                <a:latin typeface="Calibri" pitchFamily="34" charset="0"/>
              </a:rPr>
              <a:t>Ionospheric</a:t>
            </a:r>
            <a:r>
              <a:rPr lang="en-GB" sz="2000" dirty="0" smtClean="0">
                <a:latin typeface="Calibri" pitchFamily="34" charset="0"/>
              </a:rPr>
              <a:t> scintillation</a:t>
            </a:r>
          </a:p>
          <a:p>
            <a:pPr marL="914400" lvl="1" indent="-514350"/>
            <a:r>
              <a:rPr lang="en-GB" sz="2000" dirty="0" err="1" smtClean="0">
                <a:latin typeface="Calibri" pitchFamily="34" charset="0"/>
              </a:rPr>
              <a:t>Tropospheric</a:t>
            </a:r>
            <a:r>
              <a:rPr lang="en-GB" sz="2000" dirty="0" smtClean="0">
                <a:latin typeface="Calibri" pitchFamily="34" charset="0"/>
              </a:rPr>
              <a:t> turbulence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Array science performance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Site physical characteristics</a:t>
            </a:r>
            <a:endParaRPr lang="en-GB" sz="1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Other 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Customs and excise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Security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Legal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Employment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Working and Support Conditions</a:t>
            </a:r>
          </a:p>
          <a:p>
            <a:pPr marL="914400" lvl="1" indent="-514350"/>
            <a:r>
              <a:rPr lang="en-GB" sz="2000" dirty="0" smtClean="0">
                <a:latin typeface="Calibri" pitchFamily="34" charset="0"/>
              </a:rPr>
              <a:t>Political, Socio-economic and Financial Situations</a:t>
            </a:r>
            <a:endParaRPr lang="en-GB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Site Selection Process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11437"/>
            <a:ext cx="8172450" cy="3800475"/>
          </a:xfrm>
        </p:spPr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Arial" charset="0"/>
              </a:rPr>
              <a:t>Site selection process moving forward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SSAC report presented to Board in Manchester 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Board then passed the report on to the Members (shareholders) of the organisation, together with a commentary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The Members met at Schiphol on April 4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Agreed to establish a science based working group to look at options 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Will report back to the Members in May</a:t>
            </a:r>
          </a:p>
          <a:p>
            <a:pPr>
              <a:buNone/>
            </a:pPr>
            <a:endParaRPr lang="en-GB" sz="2400" dirty="0" smtClean="0">
              <a:solidFill>
                <a:srgbClr val="000000"/>
              </a:solidFill>
              <a:latin typeface="Calibri" charset="0"/>
              <a:ea typeface="ヒラギノ角ゴ Pro W3" charset="0"/>
              <a:cs typeface="Arial" charset="0"/>
            </a:endParaRPr>
          </a:p>
          <a:p>
            <a:pPr>
              <a:buFontTx/>
              <a:buNone/>
            </a:pPr>
            <a:endParaRPr lang="en-GB" sz="2400" b="1" dirty="0">
              <a:solidFill>
                <a:srgbClr val="3C8C93"/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0"/>
            <a:ext cx="9143999" cy="1143000"/>
          </a:xfr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7350125" algn="l"/>
              </a:tabLst>
              <a:defRPr/>
            </a:pPr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Top level schedule and Phasing</a:t>
            </a:r>
            <a:endParaRPr lang="en-US" sz="3200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143000"/>
            <a:ext cx="8676456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2008-12		Preparatory Phase: system design and costing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1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</a:rPr>
              <a:t>2011	 	establish SKA organisation as a legal entity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</a:rPr>
              <a:t>2012		site selection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</a:rPr>
              <a:t>2012-16		detailed design &amp; pre-construction phase</a:t>
            </a:r>
          </a:p>
          <a:p>
            <a:pPr>
              <a:lnSpc>
                <a:spcPct val="90000"/>
              </a:lnSpc>
              <a:buNone/>
            </a:pPr>
            <a:endParaRPr lang="en-GB" sz="1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~2014		construction funding approved for Phase 1 (~350 M€, 2007)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~2016-19	</a:t>
            </a:r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</a:rPr>
              <a:t>Phase 1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 construction</a:t>
            </a:r>
          </a:p>
          <a:p>
            <a:pPr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2020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		full science operations with Phase 1</a:t>
            </a:r>
          </a:p>
          <a:p>
            <a:pPr>
              <a:lnSpc>
                <a:spcPct val="90000"/>
              </a:lnSpc>
              <a:buNone/>
            </a:pPr>
            <a:endParaRPr lang="en-GB" sz="1000" dirty="0" smtClean="0">
              <a:solidFill>
                <a:srgbClr val="0066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</a:rPr>
              <a:t>~2017		construction funding approved for Phase 2 (~1.5 B€, 2007)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</a:rPr>
              <a:t>~2018-23	</a:t>
            </a:r>
            <a:r>
              <a:rPr lang="en-GB" sz="2000" u="sng" dirty="0" smtClean="0">
                <a:solidFill>
                  <a:srgbClr val="006600"/>
                </a:solidFill>
                <a:latin typeface="Calibri" pitchFamily="34" charset="0"/>
              </a:rPr>
              <a:t>Phase 2</a:t>
            </a: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</a:rPr>
              <a:t> construction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</a:rPr>
              <a:t>2024</a:t>
            </a:r>
            <a:r>
              <a:rPr lang="en-GB" sz="2000" dirty="0" smtClean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		full science operations with Phase 2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4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 flipH="1">
            <a:off x="7452320" y="2198318"/>
            <a:ext cx="1152128" cy="6546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2298173"/>
            <a:ext cx="638015" cy="36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ea typeface="ヒラギノ角ゴ Pro W3" pitchFamily="84" charset="-128"/>
                <a:cs typeface="+mn-cs"/>
              </a:rPr>
              <a:t>now</a:t>
            </a:r>
            <a:endParaRPr lang="en-GB" sz="2000" dirty="0">
              <a:solidFill>
                <a:srgbClr val="000000"/>
              </a:solidFill>
              <a:latin typeface="Calibri" pitchFamily="3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Conclusions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The SKA is entering a new era: 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With increasing momentum</a:t>
            </a:r>
          </a:p>
          <a:p>
            <a:pPr lvl="1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With a new organisational framework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With firm commitments from the partner nations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With a clear plan for the next phase </a:t>
            </a:r>
          </a:p>
          <a:p>
            <a:pPr lvl="1"/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With a new home at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Jodrell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Bank</a:t>
            </a:r>
          </a:p>
          <a:p>
            <a:pPr lvl="1"/>
            <a:endParaRPr lang="en-GB" sz="10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We are on track to build one of the world’s most exciting and transformative science projects!</a:t>
            </a:r>
          </a:p>
        </p:txBody>
      </p:sp>
    </p:spTree>
    <p:extLst>
      <p:ext uri="{BB962C8B-B14F-4D97-AF65-F5344CB8AC3E}">
        <p14:creationId xmlns:p14="http://schemas.microsoft.com/office/powerpoint/2010/main" val="35960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ヒラギノ角ゴ Pro W3" charset="0"/>
                <a:cs typeface="Arial" charset="0"/>
              </a:rPr>
              <a:t>Thank you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alibri" charset="0"/>
              <a:ea typeface="ヒラギノ角ゴ Pro W3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7520384" cy="42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eso-paranal-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96752"/>
            <a:ext cx="8496944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chemeClr val="tx1">
                      <a:alpha val="90000"/>
                    </a:schemeClr>
                  </a:inn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Entry: students, astronomers and journalists 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chemeClr val="tx1">
                      <a:alpha val="90000"/>
                    </a:schemeClr>
                  </a:inn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Prize: a trip to the Very Large Telescope in Chile  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chemeClr val="tx1">
                      <a:alpha val="90000"/>
                    </a:schemeClr>
                  </a:inn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Closing date: 27 July 2012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chemeClr val="tx1">
                      <a:alpha val="90000"/>
                    </a:schemeClr>
                  </a:inn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Full details: www.stfc.ac.uk/astroprize/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ヒラギノ角ゴ Pro W3"/>
                <a:cs typeface="Arial" pitchFamily="34" charset="0"/>
              </a:rPr>
              <a:t>European Astronomy Journalism Prize</a:t>
            </a:r>
          </a:p>
        </p:txBody>
      </p:sp>
      <p:pic>
        <p:nvPicPr>
          <p:cNvPr id="40965" name="Picture 7" descr="http://www.eso.org/public/archives/logos/thumb/eso50th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75363"/>
            <a:ext cx="1162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TFC_PowerPoint_STFC_bottomrigh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48684"/>
            <a:ext cx="74469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Pre-construction phase (2012-16)</a:t>
            </a:r>
            <a:endParaRPr lang="en-GB" sz="3200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7338"/>
            <a:ext cx="8496944" cy="3800488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Now entering a new phase, technical and political: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Needed if we are to:</a:t>
            </a:r>
          </a:p>
          <a:p>
            <a:pPr lvl="1">
              <a:defRPr/>
            </a:pPr>
            <a:r>
              <a:rPr lang="en-GB" sz="2400" dirty="0" smtClean="0">
                <a:latin typeface="Calibri" pitchFamily="34" charset="0"/>
              </a:rPr>
              <a:t>Progress the SKA design to Production Readiness Review 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and complete preparation of related data packs</a:t>
            </a:r>
          </a:p>
          <a:p>
            <a:pPr lvl="1">
              <a:defRPr/>
            </a:pPr>
            <a:r>
              <a:rPr lang="en-GB" sz="2400" dirty="0" smtClean="0">
                <a:latin typeface="Calibri" pitchFamily="34" charset="0"/>
              </a:rPr>
              <a:t>Progress infrastructure roll-out on selected site to allow 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sub-systems to be deployed</a:t>
            </a:r>
            <a:endParaRPr lang="en-GB" dirty="0" smtClean="0"/>
          </a:p>
          <a:p>
            <a:pPr lvl="1">
              <a:defRPr/>
            </a:pPr>
            <a:r>
              <a:rPr lang="en-GB" sz="2400" dirty="0" smtClean="0">
                <a:latin typeface="Calibri" pitchFamily="34" charset="0"/>
              </a:rPr>
              <a:t>Prepare the policy aspects (approval, funding, governance etc) for construction 2016 +</a:t>
            </a:r>
          </a:p>
        </p:txBody>
      </p:sp>
    </p:spTree>
    <p:extLst>
      <p:ext uri="{BB962C8B-B14F-4D97-AF65-F5344CB8AC3E}">
        <p14:creationId xmlns:p14="http://schemas.microsoft.com/office/powerpoint/2010/main" val="27844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569325" cy="6049888"/>
          </a:xfrm>
        </p:spPr>
        <p:txBody>
          <a:bodyPr/>
          <a:lstStyle/>
          <a:p>
            <a:pPr marL="0" indent="0" algn="ctr">
              <a:buFont typeface="Monotype Sorts" pitchFamily="2" charset="2"/>
              <a:buNone/>
              <a:defRPr/>
            </a:pPr>
            <a:r>
              <a:rPr lang="en-GB" b="1" dirty="0" smtClean="0">
                <a:solidFill>
                  <a:srgbClr val="3C8C93"/>
                </a:solidFill>
                <a:latin typeface="Calibri" pitchFamily="34" charset="0"/>
              </a:rPr>
              <a:t>2011:  Several significant steps for the project</a:t>
            </a:r>
          </a:p>
          <a:p>
            <a:pPr marL="712788" indent="-350838">
              <a:defRPr/>
            </a:pPr>
            <a:endParaRPr lang="en-GB" sz="2400" b="0" dirty="0" smtClean="0">
              <a:latin typeface="Calibri" pitchFamily="34" charset="0"/>
            </a:endParaRPr>
          </a:p>
          <a:p>
            <a:pPr marL="712788" indent="-350838">
              <a:defRPr/>
            </a:pPr>
            <a:r>
              <a:rPr lang="en-GB" sz="2400" b="0" dirty="0" smtClean="0">
                <a:latin typeface="Calibri" pitchFamily="34" charset="0"/>
              </a:rPr>
              <a:t>Definition of </a:t>
            </a: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</a:rPr>
              <a:t>SKA1</a:t>
            </a:r>
            <a:r>
              <a:rPr lang="en-GB" sz="2400" b="0" dirty="0" smtClean="0">
                <a:latin typeface="Calibri" pitchFamily="34" charset="0"/>
              </a:rPr>
              <a:t> – First phase of the SKA</a:t>
            </a:r>
          </a:p>
          <a:p>
            <a:pPr marL="1112838" lvl="1" indent="-350838">
              <a:defRPr/>
            </a:pPr>
            <a:r>
              <a:rPr lang="en-GB" sz="2400" dirty="0" smtClean="0">
                <a:latin typeface="Calibri" pitchFamily="34" charset="0"/>
              </a:rPr>
              <a:t>Scientifically focussed 20% cost to deliver exciting </a:t>
            </a:r>
            <a:br>
              <a:rPr lang="en-GB" sz="2400" dirty="0" smtClean="0">
                <a:latin typeface="Calibri" pitchFamily="34" charset="0"/>
              </a:rPr>
            </a:br>
            <a:r>
              <a:rPr lang="en-GB" sz="2400" dirty="0" smtClean="0">
                <a:latin typeface="Calibri" pitchFamily="34" charset="0"/>
              </a:rPr>
              <a:t>sub-set of SKA science very well </a:t>
            </a:r>
          </a:p>
          <a:p>
            <a:pPr marL="1112838" lvl="1" indent="-350838">
              <a:defRPr/>
            </a:pPr>
            <a:endParaRPr lang="en-GB" sz="2400" b="0" dirty="0" smtClean="0">
              <a:latin typeface="Calibri" pitchFamily="34" charset="0"/>
            </a:endParaRPr>
          </a:p>
          <a:p>
            <a:pPr marL="712788" indent="-350838">
              <a:defRPr/>
            </a:pPr>
            <a:r>
              <a:rPr lang="en-GB" sz="2400" dirty="0" smtClean="0">
                <a:latin typeface="Calibri" pitchFamily="34" charset="0"/>
              </a:rPr>
              <a:t>Production and review of </a:t>
            </a: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</a:rPr>
              <a:t>Project Execution Plan</a:t>
            </a:r>
          </a:p>
          <a:p>
            <a:pPr marL="1112838" lvl="1" indent="-350838">
              <a:defRPr/>
            </a:pPr>
            <a:r>
              <a:rPr lang="en-GB" sz="2400" dirty="0" smtClean="0">
                <a:latin typeface="Calibri" pitchFamily="34" charset="0"/>
              </a:rPr>
              <a:t>Defines processes and work in detail</a:t>
            </a:r>
          </a:p>
          <a:p>
            <a:pPr marL="1112838" lvl="1" indent="-350838">
              <a:defRPr/>
            </a:pPr>
            <a:r>
              <a:rPr lang="en-GB" sz="2400" dirty="0" smtClean="0">
                <a:latin typeface="Calibri" pitchFamily="34" charset="0"/>
              </a:rPr>
              <a:t>Major international review gave a very positive recommendation that the project should proceed to “Pre construction”  </a:t>
            </a:r>
          </a:p>
          <a:p>
            <a:pPr marL="514350" indent="-514350">
              <a:buFont typeface="Monotype Sorts" pitchFamily="2" charset="2"/>
              <a:buNone/>
              <a:defRPr/>
            </a:pPr>
            <a:endParaRPr lang="en-GB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7350125" algn="l"/>
              </a:tabLst>
              <a:defRPr/>
            </a:pPr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2012: Creating a New Organisation</a:t>
            </a:r>
            <a:endParaRPr lang="en-GB" sz="3200" baseline="-25000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463"/>
            <a:ext cx="8569325" cy="5257800"/>
          </a:xfrm>
        </p:spPr>
        <p:txBody>
          <a:bodyPr/>
          <a:lstStyle/>
          <a:p>
            <a:pPr marL="712788" indent="-350838">
              <a:defRPr/>
            </a:pPr>
            <a:r>
              <a:rPr lang="en-GB" sz="2400" b="0" dirty="0" smtClean="0">
                <a:latin typeface="Calibri" pitchFamily="34" charset="0"/>
              </a:rPr>
              <a:t>Creation of SKA as a </a:t>
            </a: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</a:rPr>
              <a:t>new legal entity</a:t>
            </a:r>
          </a:p>
          <a:p>
            <a:pPr marL="1112838" lvl="1" indent="-350838">
              <a:defRPr/>
            </a:pPr>
            <a:r>
              <a:rPr lang="en-GB" sz="2400" dirty="0" smtClean="0">
                <a:latin typeface="Calibri" pitchFamily="34" charset="0"/>
              </a:rPr>
              <a:t>Truly independent status for the project</a:t>
            </a:r>
          </a:p>
          <a:p>
            <a:pPr marL="1112838" lvl="1" indent="-350838">
              <a:defRPr/>
            </a:pPr>
            <a:r>
              <a:rPr lang="en-GB" sz="2400" dirty="0" smtClean="0">
                <a:latin typeface="Calibri" pitchFamily="34" charset="0"/>
              </a:rPr>
              <a:t>Letter of Intent signed in April 2011 at INAF</a:t>
            </a:r>
          </a:p>
          <a:p>
            <a:pPr marL="1112838" lvl="1" indent="-350838">
              <a:defRPr/>
            </a:pPr>
            <a:r>
              <a:rPr lang="en-GB" sz="2400" dirty="0" smtClean="0">
                <a:latin typeface="Calibri" pitchFamily="34" charset="0"/>
              </a:rPr>
              <a:t>Legal documents signed in November at Heathrow</a:t>
            </a:r>
          </a:p>
          <a:p>
            <a:pPr marL="1112838" lvl="1" indent="-350838">
              <a:defRPr/>
            </a:pPr>
            <a:r>
              <a:rPr lang="en-GB" sz="2400" dirty="0">
                <a:latin typeface="Calibri" pitchFamily="34" charset="0"/>
              </a:rPr>
              <a:t>7 initial Members </a:t>
            </a:r>
            <a:r>
              <a:rPr lang="en-GB" sz="2400" dirty="0" smtClean="0">
                <a:latin typeface="Calibri" pitchFamily="34" charset="0"/>
              </a:rPr>
              <a:t>(UK</a:t>
            </a:r>
            <a:r>
              <a:rPr lang="en-GB" sz="2400" dirty="0">
                <a:latin typeface="Calibri" pitchFamily="34" charset="0"/>
              </a:rPr>
              <a:t>, </a:t>
            </a:r>
            <a:r>
              <a:rPr lang="en-GB" sz="2400" dirty="0" smtClean="0">
                <a:latin typeface="Calibri" pitchFamily="34" charset="0"/>
              </a:rPr>
              <a:t>RSA, NZ, NL, IT</a:t>
            </a:r>
            <a:r>
              <a:rPr lang="en-GB" sz="2400" dirty="0">
                <a:latin typeface="Calibri" pitchFamily="34" charset="0"/>
              </a:rPr>
              <a:t>, </a:t>
            </a:r>
            <a:r>
              <a:rPr lang="en-GB" sz="2400" dirty="0" smtClean="0">
                <a:latin typeface="Calibri" pitchFamily="34" charset="0"/>
              </a:rPr>
              <a:t>AU, CN) </a:t>
            </a:r>
            <a:endParaRPr lang="en-GB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356992"/>
            <a:ext cx="3995936" cy="26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9325" cy="5257800"/>
          </a:xfrm>
        </p:spPr>
        <p:txBody>
          <a:bodyPr/>
          <a:lstStyle/>
          <a:p>
            <a:pPr marL="712788" indent="-350838">
              <a:defRPr/>
            </a:pPr>
            <a:r>
              <a:rPr lang="en-GB" sz="2400" b="0" dirty="0" smtClean="0">
                <a:latin typeface="Calibri" pitchFamily="34" charset="0"/>
              </a:rPr>
              <a:t>The SKA organisation is a not-for-profit company under English law, limited by guarantee</a:t>
            </a:r>
          </a:p>
          <a:p>
            <a:pPr lvl="2"/>
            <a:r>
              <a:rPr lang="en-GB" dirty="0" smtClean="0">
                <a:solidFill>
                  <a:srgbClr val="3C8C93"/>
                </a:solidFill>
                <a:latin typeface="Calibri" pitchFamily="34" charset="0"/>
              </a:rPr>
              <a:t>Full </a:t>
            </a:r>
            <a:r>
              <a:rPr lang="en-GB" dirty="0">
                <a:solidFill>
                  <a:srgbClr val="3C8C93"/>
                </a:solidFill>
                <a:latin typeface="Calibri" pitchFamily="34" charset="0"/>
              </a:rPr>
              <a:t>Members (minimum €1M 2012-2016)</a:t>
            </a:r>
          </a:p>
          <a:p>
            <a:pPr lvl="2"/>
            <a:r>
              <a:rPr lang="en-GB" dirty="0">
                <a:solidFill>
                  <a:srgbClr val="3C8C93"/>
                </a:solidFill>
                <a:latin typeface="Calibri" pitchFamily="34" charset="0"/>
              </a:rPr>
              <a:t>Associate Members </a:t>
            </a:r>
          </a:p>
          <a:p>
            <a:pPr marL="712788" indent="-350838">
              <a:defRPr/>
            </a:pPr>
            <a:r>
              <a:rPr lang="en-GB" sz="2400" b="0" dirty="0" smtClean="0">
                <a:latin typeface="Calibri" pitchFamily="34" charset="0"/>
              </a:rPr>
              <a:t>The new </a:t>
            </a:r>
            <a:r>
              <a:rPr lang="en-GB" sz="2400" b="1" dirty="0" smtClean="0">
                <a:solidFill>
                  <a:srgbClr val="C00000"/>
                </a:solidFill>
                <a:latin typeface="Calibri" pitchFamily="34" charset="0"/>
              </a:rPr>
              <a:t>SKA Project Office</a:t>
            </a:r>
            <a:r>
              <a:rPr lang="en-GB" sz="2400" b="0" dirty="0" smtClean="0">
                <a:latin typeface="Calibri" pitchFamily="34" charset="0"/>
              </a:rPr>
              <a:t> is located at </a:t>
            </a:r>
            <a:r>
              <a:rPr lang="en-GB" sz="2400" b="0" dirty="0" err="1" smtClean="0">
                <a:latin typeface="Calibri" pitchFamily="34" charset="0"/>
              </a:rPr>
              <a:t>Jodrell</a:t>
            </a:r>
            <a:r>
              <a:rPr lang="en-GB" sz="2400" b="0" dirty="0" smtClean="0">
                <a:latin typeface="Calibri" pitchFamily="34" charset="0"/>
              </a:rPr>
              <a:t> Bank Observatory</a:t>
            </a:r>
          </a:p>
          <a:p>
            <a:pPr marL="1112838" lvl="1" indent="-350838">
              <a:defRPr/>
            </a:pPr>
            <a:r>
              <a:rPr lang="en-GB" sz="2400" dirty="0">
                <a:solidFill>
                  <a:srgbClr val="3C8C93"/>
                </a:solidFill>
                <a:latin typeface="Calibri" pitchFamily="34" charset="0"/>
              </a:rPr>
              <a:t>New purpose built building, </a:t>
            </a:r>
            <a:r>
              <a:rPr lang="en-GB" sz="2400" dirty="0" smtClean="0">
                <a:solidFill>
                  <a:srgbClr val="3C8C93"/>
                </a:solidFill>
                <a:latin typeface="Calibri" pitchFamily="34" charset="0"/>
              </a:rPr>
              <a:t>funded </a:t>
            </a:r>
            <a:r>
              <a:rPr lang="en-GB" sz="2400" dirty="0">
                <a:solidFill>
                  <a:srgbClr val="3C8C93"/>
                </a:solidFill>
                <a:latin typeface="Calibri" pitchFamily="34" charset="0"/>
              </a:rPr>
              <a:t>by University of </a:t>
            </a:r>
            <a:r>
              <a:rPr lang="en-GB" sz="2400" dirty="0" smtClean="0">
                <a:solidFill>
                  <a:srgbClr val="3C8C93"/>
                </a:solidFill>
                <a:latin typeface="Calibri" pitchFamily="34" charset="0"/>
              </a:rPr>
              <a:t>Manchester</a:t>
            </a:r>
            <a:endParaRPr lang="en-GB" sz="2400" b="0" dirty="0" smtClean="0">
              <a:solidFill>
                <a:srgbClr val="3C8C93"/>
              </a:solidFill>
              <a:latin typeface="Calibri" pitchFamily="34" charset="0"/>
            </a:endParaRPr>
          </a:p>
          <a:p>
            <a:pPr marL="514350" indent="-514350">
              <a:buFont typeface="Monotype Sorts" pitchFamily="2" charset="2"/>
              <a:buNone/>
              <a:defRPr/>
            </a:pPr>
            <a:endParaRPr lang="en-GB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936104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The SKA Project Office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03446"/>
          </a:xfrm>
        </p:spPr>
        <p:txBody>
          <a:bodyPr/>
          <a:lstStyle/>
          <a:p>
            <a:r>
              <a:rPr lang="en-GB" sz="2200" dirty="0" smtClean="0">
                <a:latin typeface="Calibri" pitchFamily="34" charset="0"/>
              </a:rPr>
              <a:t>Since 2008, the ‘SPDO’ was hosted at University of Manchester</a:t>
            </a:r>
          </a:p>
          <a:p>
            <a:r>
              <a:rPr lang="en-GB" sz="2200" dirty="0" smtClean="0">
                <a:latin typeface="Calibri" pitchFamily="34" charset="0"/>
              </a:rPr>
              <a:t>Competitive process in 2011 resulted in UK as host of SPO in pre-construction phase</a:t>
            </a:r>
          </a:p>
          <a:p>
            <a:r>
              <a:rPr lang="en-GB" sz="2200" dirty="0" err="1" smtClean="0">
                <a:latin typeface="Calibri" pitchFamily="34" charset="0"/>
              </a:rPr>
              <a:t>Jodrell</a:t>
            </a:r>
            <a:r>
              <a:rPr lang="en-GB" sz="2200" dirty="0" smtClean="0">
                <a:latin typeface="Calibri" pitchFamily="34" charset="0"/>
              </a:rPr>
              <a:t> Bank Observatory:</a:t>
            </a:r>
          </a:p>
          <a:p>
            <a:pPr lvl="1"/>
            <a:r>
              <a:rPr lang="en-GB" sz="2200" dirty="0" smtClean="0">
                <a:latin typeface="Calibri" pitchFamily="34" charset="0"/>
              </a:rPr>
              <a:t>New building (~£3M) being constructed by </a:t>
            </a:r>
            <a:r>
              <a:rPr lang="en-GB" sz="2200" dirty="0" err="1" smtClean="0">
                <a:latin typeface="Calibri" pitchFamily="34" charset="0"/>
              </a:rPr>
              <a:t>UoM</a:t>
            </a:r>
            <a:endParaRPr lang="en-GB" sz="2200" dirty="0" smtClean="0">
              <a:latin typeface="Calibri" pitchFamily="34" charset="0"/>
            </a:endParaRPr>
          </a:p>
          <a:p>
            <a:pPr lvl="1"/>
            <a:r>
              <a:rPr lang="en-GB" sz="2200" dirty="0" smtClean="0">
                <a:latin typeface="Calibri" pitchFamily="34" charset="0"/>
              </a:rPr>
              <a:t>To house 20 staff (Director, Engineering, Science, Support)</a:t>
            </a:r>
          </a:p>
          <a:p>
            <a:pPr lvl="1"/>
            <a:r>
              <a:rPr lang="en-GB" sz="2200" dirty="0" smtClean="0">
                <a:latin typeface="Calibri" pitchFamily="34" charset="0"/>
              </a:rPr>
              <a:t>Up to ~60(?) by 2016</a:t>
            </a:r>
            <a:endParaRPr lang="en-GB" sz="2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320480" cy="30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view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4067944" cy="2353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7350125" algn="l"/>
              </a:tabLst>
              <a:defRPr/>
            </a:pPr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The SKA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Organisation</a:t>
            </a:r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 is growing</a:t>
            </a:r>
            <a:endParaRPr lang="en-GB" sz="3200" baseline="-25000" dirty="0" smtClean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9325" cy="5257800"/>
          </a:xfrm>
        </p:spPr>
        <p:txBody>
          <a:bodyPr/>
          <a:lstStyle/>
          <a:p>
            <a:pPr marL="712788" indent="-350838">
              <a:defRPr/>
            </a:pPr>
            <a:r>
              <a:rPr lang="en-GB" sz="2400" b="0" dirty="0" smtClean="0">
                <a:latin typeface="Calibri" pitchFamily="34" charset="0"/>
              </a:rPr>
              <a:t>Canada </a:t>
            </a:r>
            <a:r>
              <a:rPr lang="en-GB" sz="2400" dirty="0" smtClean="0">
                <a:latin typeface="Calibri" pitchFamily="34" charset="0"/>
              </a:rPr>
              <a:t>joined as a Full Member in March </a:t>
            </a:r>
          </a:p>
          <a:p>
            <a:pPr marL="712788" indent="-350838">
              <a:defRPr/>
            </a:pPr>
            <a:r>
              <a:rPr lang="en-GB" sz="2400" dirty="0">
                <a:latin typeface="Calibri" pitchFamily="34" charset="0"/>
              </a:rPr>
              <a:t>I</a:t>
            </a:r>
            <a:r>
              <a:rPr lang="en-GB" sz="2400" b="0" dirty="0" smtClean="0">
                <a:latin typeface="Calibri" pitchFamily="34" charset="0"/>
              </a:rPr>
              <a:t>n April the Board approved Associate Membership for India, as a precursor to expected full membership later this year</a:t>
            </a:r>
          </a:p>
          <a:p>
            <a:pPr marL="712788" indent="-350838">
              <a:defRPr/>
            </a:pPr>
            <a:r>
              <a:rPr lang="en-GB" sz="2400" dirty="0" smtClean="0">
                <a:latin typeface="Calibri" pitchFamily="34" charset="0"/>
              </a:rPr>
              <a:t>Good progress in Sweden (</a:t>
            </a:r>
            <a:r>
              <a:rPr lang="en-GB" sz="2400" dirty="0" err="1" smtClean="0">
                <a:latin typeface="Calibri" pitchFamily="34" charset="0"/>
              </a:rPr>
              <a:t>Onsala</a:t>
            </a:r>
            <a:r>
              <a:rPr lang="en-GB" sz="2400" dirty="0" smtClean="0">
                <a:latin typeface="Calibri" pitchFamily="34" charset="0"/>
              </a:rPr>
              <a:t> observatory)</a:t>
            </a:r>
          </a:p>
          <a:p>
            <a:pPr marL="712788" indent="-350838">
              <a:defRPr/>
            </a:pPr>
            <a:r>
              <a:rPr lang="en-GB" sz="2400" dirty="0" smtClean="0">
                <a:latin typeface="Calibri" pitchFamily="34" charset="0"/>
              </a:rPr>
              <a:t>Positive discussions underway with others</a:t>
            </a:r>
          </a:p>
          <a:p>
            <a:pPr marL="514350" indent="-514350">
              <a:buFont typeface="Monotype Sorts" pitchFamily="2" charset="2"/>
              <a:buNone/>
              <a:defRPr/>
            </a:pPr>
            <a:endParaRPr lang="en-GB" b="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3C8C93"/>
                </a:solidFill>
                <a:latin typeface="Calibri" pitchFamily="34" charset="0"/>
              </a:rPr>
              <a:t>Current Board activities</a:t>
            </a:r>
            <a:endParaRPr lang="en-GB" sz="3200" dirty="0">
              <a:solidFill>
                <a:srgbClr val="3C8C93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175918"/>
          </a:xfrm>
        </p:spPr>
        <p:txBody>
          <a:bodyPr/>
          <a:lstStyle/>
          <a:p>
            <a:r>
              <a:rPr lang="en-GB" sz="2400" dirty="0" smtClean="0">
                <a:latin typeface="Calibri" pitchFamily="34" charset="0"/>
              </a:rPr>
              <a:t>Site selection </a:t>
            </a:r>
          </a:p>
          <a:p>
            <a:r>
              <a:rPr lang="en-GB" sz="2400" dirty="0" smtClean="0">
                <a:latin typeface="Calibri" pitchFamily="34" charset="0"/>
              </a:rPr>
              <a:t>Staffing </a:t>
            </a:r>
            <a:r>
              <a:rPr lang="en-GB" sz="2400" dirty="0">
                <a:latin typeface="Calibri" pitchFamily="34" charset="0"/>
              </a:rPr>
              <a:t>the SPO and transition from SPDO to SPO</a:t>
            </a:r>
          </a:p>
          <a:p>
            <a:r>
              <a:rPr lang="en-GB" sz="2400" dirty="0" smtClean="0">
                <a:latin typeface="Calibri" pitchFamily="34" charset="0"/>
              </a:rPr>
              <a:t>Policies for the new organisation</a:t>
            </a:r>
            <a:endParaRPr lang="en-GB" sz="2400" dirty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SKA </a:t>
            </a:r>
            <a:r>
              <a:rPr lang="en-GB" sz="2400" dirty="0">
                <a:latin typeface="Calibri" pitchFamily="34" charset="0"/>
              </a:rPr>
              <a:t>Director and Interim Director searches</a:t>
            </a:r>
          </a:p>
          <a:p>
            <a:r>
              <a:rPr lang="en-GB" sz="2400" dirty="0" smtClean="0">
                <a:latin typeface="Calibri" pitchFamily="34" charset="0"/>
              </a:rPr>
              <a:t>Implementation of the new building at JBO</a:t>
            </a:r>
          </a:p>
          <a:p>
            <a:pPr lvl="1"/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smtClean="0">
                <a:latin typeface="Calibri" pitchFamily="34" charset="0"/>
              </a:rPr>
              <a:t>Next board meeting in May</a:t>
            </a:r>
          </a:p>
        </p:txBody>
      </p:sp>
    </p:spTree>
    <p:extLst>
      <p:ext uri="{BB962C8B-B14F-4D97-AF65-F5344CB8AC3E}">
        <p14:creationId xmlns:p14="http://schemas.microsoft.com/office/powerpoint/2010/main" val="7432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6469</TotalTime>
  <Words>741</Words>
  <Application>Microsoft Office PowerPoint</Application>
  <PresentationFormat>On-screen Show (4:3)</PresentationFormat>
  <Paragraphs>169</Paragraphs>
  <Slides>22</Slides>
  <Notes>22</Notes>
  <HiddenSlides>1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STFC_PowerPoint_template</vt:lpstr>
      <vt:lpstr>1_Blank Presentation</vt:lpstr>
      <vt:lpstr>3_Blank Presentation</vt:lpstr>
      <vt:lpstr>4_Blank Presentation</vt:lpstr>
      <vt:lpstr>2_Blank Presentation</vt:lpstr>
      <vt:lpstr>Office Theme</vt:lpstr>
      <vt:lpstr>Document</vt:lpstr>
      <vt:lpstr>PowerPoint Presentation</vt:lpstr>
      <vt:lpstr>Top level schedule and Phasing</vt:lpstr>
      <vt:lpstr>Pre-construction phase (2012-16)</vt:lpstr>
      <vt:lpstr>PowerPoint Presentation</vt:lpstr>
      <vt:lpstr>2012: Creating a New Organisation</vt:lpstr>
      <vt:lpstr>PowerPoint Presentation</vt:lpstr>
      <vt:lpstr>The SKA Project Office</vt:lpstr>
      <vt:lpstr>The SKA Organisation is growing</vt:lpstr>
      <vt:lpstr>Current Board activities</vt:lpstr>
      <vt:lpstr>Resourcing for 2012-16</vt:lpstr>
      <vt:lpstr>Potential resourcing including Associate Members discussions</vt:lpstr>
      <vt:lpstr>Aims of the SKA Organisation –  from the business plan</vt:lpstr>
      <vt:lpstr>Work Packages</vt:lpstr>
      <vt:lpstr>Current Status</vt:lpstr>
      <vt:lpstr>Telescope Site Selection</vt:lpstr>
      <vt:lpstr>PowerPoint Presentation</vt:lpstr>
      <vt:lpstr>PowerPoint Presentation</vt:lpstr>
      <vt:lpstr>Selection Criteria</vt:lpstr>
      <vt:lpstr>Site Selection Process</vt:lpstr>
      <vt:lpstr>Conclusions</vt:lpstr>
      <vt:lpstr>Thank you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dc:description>This is the official template for use by STFC staff</dc:description>
  <cp:lastModifiedBy>mbcssjg4</cp:lastModifiedBy>
  <cp:revision>322</cp:revision>
  <dcterms:created xsi:type="dcterms:W3CDTF">2008-12-05T12:18:49Z</dcterms:created>
  <dcterms:modified xsi:type="dcterms:W3CDTF">2012-04-22T10:26:21Z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