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60" r:id="rId3"/>
    <p:sldMasterId id="2147483667" r:id="rId4"/>
    <p:sldMasterId id="2147483669" r:id="rId5"/>
  </p:sldMasterIdLst>
  <p:notesMasterIdLst>
    <p:notesMasterId r:id="rId39"/>
  </p:notesMasterIdLst>
  <p:handoutMasterIdLst>
    <p:handoutMasterId r:id="rId40"/>
  </p:handoutMasterIdLst>
  <p:sldIdLst>
    <p:sldId id="307" r:id="rId6"/>
    <p:sldId id="355" r:id="rId7"/>
    <p:sldId id="320" r:id="rId8"/>
    <p:sldId id="374" r:id="rId9"/>
    <p:sldId id="326" r:id="rId10"/>
    <p:sldId id="375" r:id="rId11"/>
    <p:sldId id="329" r:id="rId12"/>
    <p:sldId id="356" r:id="rId13"/>
    <p:sldId id="370" r:id="rId14"/>
    <p:sldId id="362" r:id="rId15"/>
    <p:sldId id="310" r:id="rId16"/>
    <p:sldId id="316" r:id="rId17"/>
    <p:sldId id="365" r:id="rId18"/>
    <p:sldId id="354" r:id="rId19"/>
    <p:sldId id="363" r:id="rId20"/>
    <p:sldId id="372" r:id="rId21"/>
    <p:sldId id="371" r:id="rId22"/>
    <p:sldId id="351" r:id="rId23"/>
    <p:sldId id="366" r:id="rId24"/>
    <p:sldId id="331" r:id="rId25"/>
    <p:sldId id="342" r:id="rId26"/>
    <p:sldId id="364" r:id="rId27"/>
    <p:sldId id="376" r:id="rId28"/>
    <p:sldId id="377" r:id="rId29"/>
    <p:sldId id="277" r:id="rId30"/>
    <p:sldId id="297" r:id="rId31"/>
    <p:sldId id="373" r:id="rId32"/>
    <p:sldId id="368" r:id="rId33"/>
    <p:sldId id="345" r:id="rId34"/>
    <p:sldId id="343" r:id="rId35"/>
    <p:sldId id="379" r:id="rId36"/>
    <p:sldId id="381" r:id="rId37"/>
    <p:sldId id="382" r:id="rId38"/>
  </p:sldIdLst>
  <p:sldSz cx="9144000" cy="6858000" type="screen4x3"/>
  <p:notesSz cx="6662738" cy="9832975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44" autoAdjust="0"/>
    <p:restoredTop sz="86466" autoAdjust="0"/>
  </p:normalViewPr>
  <p:slideViewPr>
    <p:cSldViewPr>
      <p:cViewPr>
        <p:scale>
          <a:sx n="60" d="100"/>
          <a:sy n="60" d="100"/>
        </p:scale>
        <p:origin x="-142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58" y="-90"/>
      </p:cViewPr>
      <p:guideLst>
        <p:guide orient="horz" pos="3097"/>
        <p:guide pos="20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9.xml"/><Relationship Id="rId26" Type="http://schemas.openxmlformats.org/officeDocument/2006/relationships/slide" Target="slides/slide29.xml"/><Relationship Id="rId3" Type="http://schemas.openxmlformats.org/officeDocument/2006/relationships/slide" Target="slides/slide3.xml"/><Relationship Id="rId21" Type="http://schemas.openxmlformats.org/officeDocument/2006/relationships/slide" Target="slides/slide22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8.xml"/><Relationship Id="rId25" Type="http://schemas.openxmlformats.org/officeDocument/2006/relationships/slide" Target="slides/slide28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6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4.xml"/><Relationship Id="rId10" Type="http://schemas.openxmlformats.org/officeDocument/2006/relationships/slide" Target="slides/slide10.xml"/><Relationship Id="rId19" Type="http://schemas.openxmlformats.org/officeDocument/2006/relationships/slide" Target="slides/slide2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3.xml"/><Relationship Id="rId27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1362A-AF5D-4852-915E-3481338A765E}" type="datetimeFigureOut">
              <a:rPr lang="en-AU" smtClean="0"/>
              <a:pPr/>
              <a:t>22/04/2012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A9C67-52CF-422A-83DB-76EB2DB1F07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210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7A06CD-6A80-4850-9717-A539FF386DB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574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718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135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33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8533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6FD1A-682B-4512-92A7-9F131DCDD0A9}" type="slidenum">
              <a:rPr lang="en-AU"/>
              <a:pPr/>
              <a:t>14</a:t>
            </a:fld>
            <a:endParaRPr lang="en-AU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8188"/>
            <a:ext cx="4918075" cy="3687762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2013"/>
            <a:ext cx="4887912" cy="4422775"/>
          </a:xfrm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61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42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591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BA420-25CB-4105-8163-B399FA4DB998}" type="slidenum">
              <a:rPr lang="en-AU"/>
              <a:pPr/>
              <a:t>18</a:t>
            </a:fld>
            <a:endParaRPr lang="en-AU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5050" y="857250"/>
            <a:ext cx="4595813" cy="3446463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3600"/>
            <a:ext cx="4884738" cy="41386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84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527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415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046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974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807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738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75DB8-C0BA-4F33-A65D-AF933BD8A483}" type="slidenum">
              <a:rPr lang="en-AU"/>
              <a:pPr/>
              <a:t>25</a:t>
            </a:fld>
            <a:endParaRPr lang="en-A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5050" y="855663"/>
            <a:ext cx="4597400" cy="34480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3600"/>
            <a:ext cx="4884738" cy="4141788"/>
          </a:xfrm>
        </p:spPr>
        <p:txBody>
          <a:bodyPr lIns="89407" tIns="44704" rIns="89407" bIns="4470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40B57-2D58-4BE6-A586-B09E7E888415}" type="slidenum">
              <a:rPr lang="en-AU"/>
              <a:pPr/>
              <a:t>26</a:t>
            </a:fld>
            <a:endParaRPr lang="en-A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472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26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822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EECD3-C99B-43F8-9057-F7198FEFDD55}" type="slidenum">
              <a:rPr lang="en-AU"/>
              <a:pPr/>
              <a:t>3</a:t>
            </a:fld>
            <a:endParaRPr lang="en-AU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7250"/>
            <a:ext cx="4595812" cy="3446463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3600"/>
            <a:ext cx="4884738" cy="4140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044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3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9040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780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65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D247D-978E-435B-8AF7-C28578D20BB0}" type="slidenum">
              <a:rPr lang="en-AU"/>
              <a:pPr/>
              <a:t>7</a:t>
            </a:fld>
            <a:endParaRPr lang="en-AU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950913"/>
            <a:ext cx="4217988" cy="3163887"/>
          </a:xfrm>
          <a:ln w="12700" cap="flat">
            <a:solidFill>
              <a:schemeClr val="tx1"/>
            </a:solidFill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375" y="4668838"/>
            <a:ext cx="4725988" cy="4425950"/>
          </a:xfrm>
          <a:noFill/>
          <a:ln/>
        </p:spPr>
        <p:txBody>
          <a:bodyPr lIns="92382" tIns="46192" rIns="92382" bIns="461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1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A06CD-6A80-4850-9717-A539FF386DB7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294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AA1C8-D79D-478F-BE5F-CE0E3821004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F051-E4A4-4F39-8C37-6B4B389BE04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5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E6E1C-6505-4713-AA46-15488397452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90500"/>
            <a:ext cx="60960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06533B-C4F4-4986-B3F1-118C73E2107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6B12A-F9F9-4B6B-B487-2CCA16C625B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9BD15-AD8B-4680-BAF7-4E551AB3250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7B46A-B6EF-4798-8FD6-F22D46F494C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25E9F-7364-442B-9C39-5DFE44DF843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3821-10F6-4D39-B87E-2C09F874A45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69DF5-9361-44AE-A98F-61A62D2C255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4A122-4158-4CE1-84A1-1558B605F5F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2C0CE-5288-42D4-B439-831FFF4B50E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C5770-C634-4C29-A481-266AE51E477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F880D-B7D6-4620-A6C1-EE07803C023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D5B53-4E5B-4A9E-A2AB-6C35BB680A3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5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32D53-C9B7-4B5A-BA7B-D7C091BB303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3527425"/>
            <a:ext cx="3606800" cy="80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3527425"/>
            <a:ext cx="3606800" cy="80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2F4DA-383C-41C6-8458-3745936DB75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8263" y="1152525"/>
            <a:ext cx="1841500" cy="317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1152525"/>
            <a:ext cx="5372100" cy="317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3B5E4-1690-4552-802F-E4A3799E349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689B4-0F66-4834-8492-39788B128E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42C02-7A9E-490D-A69C-6B6D889FDB0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7A31A-CDD1-4AEA-8E88-9EB66362332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67DD4-D9CE-442B-A278-C9E226D7C15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9C390-765D-42BE-8179-99858E161C5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8FF52-5E87-4084-8C73-BB25EC793B8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D4155-EE38-4AF2-B26B-166A9FE704B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05DE4-E9AB-4342-B056-E439BF4566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65AB4-CD70-47D1-BFE5-48EA81441F6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61E95-103A-4F06-943D-9F70AC8328F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5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AA899-CD35-4E6C-B239-33C7F0E3AD6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60485-0250-4770-B75F-4E786ACEA2E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C4506-74C2-44F5-A42D-081D6F58620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2C6F1-7C27-4185-A657-A70B0FE0E63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18E23-1C82-4FB5-98AC-34D1790CF54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4D664-DA62-4DDB-ADB6-E5B981CA048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3540F-5A47-4A0F-B7CE-157BE712B19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C2919-30FF-4B98-A3DE-CF393B4C450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96702-88C9-4C40-80A1-4199A782BD4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9C613-103D-4BDA-8B94-8DE3F259A9E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DF47D-C9EC-4587-800E-D4319C6CC8E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755C8-CBDE-4FB6-B8B7-B246DFB6815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5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E422D-9572-4DD8-AB65-89EFB6BFB2B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C95B-410B-4515-B4E0-D54305DCDBB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867A8-8891-4FCD-8F96-5CB6EBDD9C1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D620B-257F-4A06-85FE-E2F9F0252AE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1D200-EFAF-48C4-BA92-BB8CBF7DC9D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350" y="1443038"/>
            <a:ext cx="8372475" cy="287337"/>
            <a:chOff x="4" y="909"/>
            <a:chExt cx="5274" cy="181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6148" name="Rectangle 4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149" name="Rectangle 5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152" name="Rectangle 8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6154" name="Rectangle 10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155" name="Rectangle 11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6157" name="Rectangle 13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158" name="Rectangle 14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159" name="Rectangle 15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160" name="Rectangle 16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6161" name="Group 17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6162" name="Rectangle 18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163" name="Rectangle 19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616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190500"/>
            <a:ext cx="60960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814408-B0BE-4C11-A522-E8C4B4ECBCB0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6170" name="Picture 26" descr="SKA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" y="73025"/>
            <a:ext cx="2286000" cy="1279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835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350" y="1443038"/>
            <a:ext cx="8372475" cy="287337"/>
            <a:chOff x="4" y="909"/>
            <a:chExt cx="5274" cy="181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9225" name="Group 9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9226" name="Rectangle 10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227" name="Rectangle 11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9228" name="Group 12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9229" name="Rectangle 13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230" name="Rectangle 14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231" name="Rectangle 15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232" name="Rectangle 16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9233" name="Group 17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9234" name="Rectangle 18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235" name="Rectangle 19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923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0500"/>
            <a:ext cx="77724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CFC8D5-B91F-4643-A03E-4463AF828126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9241" name="Picture 25" descr="SKA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" y="73025"/>
            <a:ext cx="2286000" cy="1279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152525"/>
            <a:ext cx="7366000" cy="232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6785" tIns="26785" rIns="26785" bIns="267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3527425"/>
            <a:ext cx="7366000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algn="ctr" defTabSz="642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642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sym typeface="Gill Sans" charset="0"/>
        </a:defRPr>
      </a:lvl2pPr>
      <a:lvl3pPr algn="ctr" defTabSz="642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sym typeface="Gill Sans" charset="0"/>
        </a:defRPr>
      </a:lvl3pPr>
      <a:lvl4pPr algn="ctr" defTabSz="642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sym typeface="Gill Sans" charset="0"/>
        </a:defRPr>
      </a:lvl4pPr>
      <a:lvl5pPr algn="ctr" defTabSz="642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sym typeface="Gill Sans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sym typeface="Gill Sans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sym typeface="Gill Sans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sym typeface="Gill Sans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sym typeface="Gill Sans" charset="0"/>
        </a:defRPr>
      </a:lvl2pPr>
      <a:lvl3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sym typeface="Gill Sans" charset="0"/>
        </a:defRPr>
      </a:lvl3pPr>
      <a:lvl4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sym typeface="Gill Sans" charset="0"/>
        </a:defRPr>
      </a:lvl4pPr>
      <a:lvl5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sym typeface="Gill Sans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sym typeface="Gill Sans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sym typeface="Gill Sans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sym typeface="Gill Sans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6350" y="1443038"/>
            <a:ext cx="8372475" cy="287337"/>
            <a:chOff x="4" y="909"/>
            <a:chExt cx="5274" cy="181"/>
          </a:xfrm>
        </p:grpSpPr>
        <p:grpSp>
          <p:nvGrpSpPr>
            <p:cNvPr id="174083" name="Group 3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174084" name="Rectangle 4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74085" name="Rectangle 5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74086" name="Group 6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174087" name="Rectangle 7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74088" name="Rectangle 8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74089" name="Group 9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174090" name="Rectangle 10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74091" name="Rectangle 11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74092" name="Group 12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174093" name="Rectangle 13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74094" name="Rectangle 14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74095" name="Rectangle 15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74096" name="Rectangle 16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74097" name="Group 17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174098" name="Rectangle 18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74099" name="Rectangle 19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174100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0500"/>
            <a:ext cx="77724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7410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7410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17410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174104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2BD267-E6E5-4B1F-9A12-E1920C5A2C8F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174105" name="Picture 2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25" y="76200"/>
            <a:ext cx="1019175" cy="12192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Group 2"/>
          <p:cNvGrpSpPr>
            <a:grpSpLocks/>
          </p:cNvGrpSpPr>
          <p:nvPr/>
        </p:nvGrpSpPr>
        <p:grpSpPr bwMode="auto">
          <a:xfrm>
            <a:off x="6350" y="1446213"/>
            <a:ext cx="8372475" cy="153987"/>
            <a:chOff x="4" y="909"/>
            <a:chExt cx="5274" cy="181"/>
          </a:xfrm>
        </p:grpSpPr>
        <p:grpSp>
          <p:nvGrpSpPr>
            <p:cNvPr id="203779" name="Group 3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203780" name="Rectangle 4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03781" name="Rectangle 5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203782" name="Group 6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203783" name="Rectangle 7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03784" name="Rectangle 8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203785" name="Group 9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203786" name="Rectangle 10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03787" name="Rectangle 11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203788" name="Group 12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203789" name="Rectangle 13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03790" name="Rectangle 14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03791" name="Rectangle 15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03792" name="Rectangle 16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203793" name="Group 17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203794" name="Rectangle 18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03795" name="Rectangle 19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20379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05050" y="190500"/>
            <a:ext cx="615315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379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0379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0379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03800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7A4F00-AE16-43B6-BB54-38294A29EE4E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203801" name="Picture 25" descr="skalogo_jpg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" y="0"/>
            <a:ext cx="2584450" cy="14462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28801"/>
            <a:ext cx="7772400" cy="1981200"/>
          </a:xfrm>
        </p:spPr>
        <p:txBody>
          <a:bodyPr/>
          <a:lstStyle/>
          <a:p>
            <a:pPr algn="ctr"/>
            <a:r>
              <a:rPr lang="en-AU" dirty="0"/>
              <a:t>The </a:t>
            </a:r>
            <a:r>
              <a:rPr lang="en-AU" dirty="0" smtClean="0"/>
              <a:t>History of the </a:t>
            </a:r>
            <a:br>
              <a:rPr lang="en-AU" dirty="0" smtClean="0"/>
            </a:br>
            <a:r>
              <a:rPr lang="en-AU" dirty="0" smtClean="0"/>
              <a:t>Square </a:t>
            </a:r>
            <a:r>
              <a:rPr lang="en-AU" dirty="0"/>
              <a:t>Kilometre Array</a:t>
            </a:r>
            <a:br>
              <a:rPr lang="en-AU" dirty="0"/>
            </a:br>
            <a:r>
              <a:rPr lang="en-AU" i="1" dirty="0">
                <a:solidFill>
                  <a:schemeClr val="accent1"/>
                </a:solidFill>
              </a:rPr>
              <a:t>born global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Ron Ekers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CSIRO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r>
              <a:rPr lang="en-A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Resolving </a:t>
            </a:r>
            <a:r>
              <a:rPr lang="en-A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A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 - Radio </a:t>
            </a:r>
            <a:r>
              <a:rPr lang="en-A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Interferometry</a:t>
            </a:r>
            <a:r>
              <a:rPr lang="en-A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Past</a:t>
            </a:r>
            <a:r>
              <a:rPr lang="en-A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A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 and </a:t>
            </a:r>
            <a:r>
              <a:rPr lang="en-A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Future</a:t>
            </a:r>
          </a:p>
          <a:p>
            <a:pPr>
              <a:lnSpc>
                <a:spcPct val="80000"/>
              </a:lnSpc>
            </a:pPr>
            <a:r>
              <a:rPr lang="en-AU" sz="2400" dirty="0" smtClean="0"/>
              <a:t>Manchester 17-  April 2012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2012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Ekers, Manchester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B782-D59D-4601-9442-D3FE3E8505DD}" type="slidenum">
              <a:rPr lang="en-AU"/>
              <a:pPr/>
              <a:t>10</a:t>
            </a:fld>
            <a:endParaRPr lang="en-AU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Brief history of the SKA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1148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/>
              <a:t>1988  Independent suggestions for a Large Radio Telescope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1990  10</a:t>
            </a:r>
            <a:r>
              <a:rPr lang="en-AU" sz="2400" baseline="30000" dirty="0"/>
              <a:t>th</a:t>
            </a:r>
            <a:r>
              <a:rPr lang="en-AU" sz="2400" dirty="0"/>
              <a:t> anniversary of VLA – the visions merge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AU" sz="2400" b="1" u="sng" dirty="0">
                <a:solidFill>
                  <a:schemeClr val="accent1"/>
                </a:solidFill>
              </a:rPr>
              <a:t>1993  URSI GA Kyoto resolution</a:t>
            </a:r>
            <a:r>
              <a:rPr lang="en-AU" sz="2400" b="1" u="sng" dirty="0"/>
              <a:t> 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1994  IAU forms a Large Telescope WG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1996   OECD Global Science Forum activities start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1998  “SKA” name adopted (1kT, SKAI, …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2000  International MOU signed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2001  Logo competition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2008  SPDO formed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2009  </a:t>
            </a:r>
            <a:r>
              <a:rPr lang="en-AU" sz="2400" dirty="0"/>
              <a:t>Agencies SKA Group formed (ASG)</a:t>
            </a:r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March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Ekers, COST Rome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9BC-F6F1-455F-B52F-9326D4EF79CB}" type="slidenum">
              <a:rPr lang="en-AU"/>
              <a:pPr/>
              <a:t>11</a:t>
            </a:fld>
            <a:endParaRPr lang="en-AU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6781800" cy="1181100"/>
          </a:xfrm>
        </p:spPr>
        <p:txBody>
          <a:bodyPr/>
          <a:lstStyle/>
          <a:p>
            <a:r>
              <a:rPr lang="en-AU" sz="3600" dirty="0"/>
              <a:t>Union Radio Science International </a:t>
            </a:r>
            <a:br>
              <a:rPr lang="en-AU" sz="3600" dirty="0"/>
            </a:br>
            <a:r>
              <a:rPr lang="en-AU" sz="3600" dirty="0"/>
              <a:t>Sep 1993 – Born Global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648200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Monotype Sorts" pitchFamily="2" charset="2"/>
              <a:buNone/>
            </a:pPr>
            <a:r>
              <a:rPr lang="en-US" sz="2000"/>
              <a:t>Large Telescope Working Group</a:t>
            </a:r>
          </a:p>
          <a:p>
            <a:pPr marL="533400" indent="-533400" algn="ctr">
              <a:lnSpc>
                <a:spcPct val="80000"/>
              </a:lnSpc>
              <a:buFont typeface="Monotype Sorts" pitchFamily="2" charset="2"/>
              <a:buNone/>
            </a:pPr>
            <a:r>
              <a:rPr lang="en-US" sz="2000"/>
              <a:t>URSI Commission J,</a:t>
            </a:r>
          </a:p>
          <a:p>
            <a:pPr marL="533400" indent="-533400">
              <a:lnSpc>
                <a:spcPct val="80000"/>
              </a:lnSpc>
              <a:buFont typeface="Monotype Sorts" pitchFamily="2" charset="2"/>
              <a:buNone/>
            </a:pPr>
            <a:r>
              <a:rPr lang="en-US" sz="1800"/>
              <a:t>Considering,</a:t>
            </a:r>
          </a:p>
          <a:p>
            <a:pPr marL="533400" indent="-533400">
              <a:lnSpc>
                <a:spcPct val="80000"/>
              </a:lnSpc>
              <a:buFont typeface="Monotype Sorts" pitchFamily="2" charset="2"/>
              <a:buAutoNum type="alphaLcParenR"/>
            </a:pPr>
            <a:r>
              <a:rPr lang="en-US" sz="1800"/>
              <a:t>The strong scientific case for a new, internationally accessible radio telescope with one or two orders of magnitude greater sensitivity than that of any existing or planned facility;</a:t>
            </a:r>
          </a:p>
          <a:p>
            <a:pPr marL="533400" indent="-533400">
              <a:lnSpc>
                <a:spcPct val="80000"/>
              </a:lnSpc>
              <a:buFont typeface="Monotype Sorts" pitchFamily="2" charset="2"/>
              <a:buAutoNum type="alphaLcParenR"/>
            </a:pPr>
            <a:r>
              <a:rPr lang="en-US" sz="1800"/>
              <a:t>The need for innovative technical developments to realize such a facility at an affordable price;</a:t>
            </a:r>
          </a:p>
          <a:p>
            <a:pPr marL="533400" indent="-533400">
              <a:lnSpc>
                <a:spcPct val="80000"/>
              </a:lnSpc>
              <a:buFont typeface="Monotype Sorts" pitchFamily="2" charset="2"/>
              <a:buAutoNum type="alphaLcParenR"/>
            </a:pPr>
            <a:r>
              <a:rPr lang="en-US" sz="1800"/>
              <a:t>The likely need for international collaboration to allow realization of this facility,</a:t>
            </a:r>
          </a:p>
          <a:p>
            <a:pPr marL="533400" indent="-533400">
              <a:lnSpc>
                <a:spcPct val="80000"/>
              </a:lnSpc>
              <a:buFont typeface="Monotype Sorts" pitchFamily="2" charset="2"/>
              <a:buNone/>
            </a:pPr>
            <a:endParaRPr lang="en-US" sz="1800"/>
          </a:p>
          <a:p>
            <a:pPr marL="533400" indent="-533400">
              <a:lnSpc>
                <a:spcPct val="80000"/>
              </a:lnSpc>
              <a:buFont typeface="Monotype Sorts" pitchFamily="2" charset="2"/>
              <a:buNone/>
            </a:pPr>
            <a:r>
              <a:rPr lang="en-US" sz="1800"/>
              <a:t>resolves to appoint a Working Group with the following terms of reference:</a:t>
            </a:r>
            <a:endParaRPr lang="en-AU" sz="1800"/>
          </a:p>
          <a:p>
            <a:pPr marL="533400" indent="-533400">
              <a:lnSpc>
                <a:spcPct val="80000"/>
              </a:lnSpc>
              <a:buFont typeface="Monotype Sorts" pitchFamily="2" charset="2"/>
              <a:buAutoNum type="arabicPeriod"/>
            </a:pPr>
            <a:r>
              <a:rPr lang="en-US" sz="1800"/>
              <a:t>to explore the range of scientific problems to be addressed by the instrument.</a:t>
            </a:r>
          </a:p>
          <a:p>
            <a:pPr marL="533400" indent="-533400">
              <a:lnSpc>
                <a:spcPct val="80000"/>
              </a:lnSpc>
              <a:buFont typeface="Monotype Sorts" pitchFamily="2" charset="2"/>
              <a:buAutoNum type="arabicPeriod"/>
            </a:pPr>
            <a:r>
              <a:rPr lang="en-US" sz="1800"/>
              <a:t>to discuss the technical specifications and general design considerations needed to maximize the scientific return of such a facility.</a:t>
            </a:r>
          </a:p>
          <a:p>
            <a:pPr marL="533400" indent="-533400">
              <a:lnSpc>
                <a:spcPct val="80000"/>
              </a:lnSpc>
              <a:buFont typeface="Monotype Sorts" pitchFamily="2" charset="2"/>
              <a:buAutoNum type="arabicPeriod"/>
            </a:pPr>
            <a:r>
              <a:rPr lang="en-US" sz="1800"/>
              <a:t>to identify and, in so far as possible, resolve the major technical challenges to realization of an affordable radio telescope with the required sensitivity.</a:t>
            </a: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447800" y="2286000"/>
            <a:ext cx="29718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strong scientific case</a:t>
            </a:r>
            <a:endParaRPr lang="en-AU" b="1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2286000" y="3581400"/>
            <a:ext cx="34290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international collaboration</a:t>
            </a:r>
            <a:endParaRPr lang="en-AU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1524000" y="2971800"/>
            <a:ext cx="29718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innovative technology</a:t>
            </a:r>
            <a:endParaRPr lang="en-AU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733800" y="2286000"/>
            <a:ext cx="32766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internationally accessible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6" grpId="0" animBg="1"/>
      <p:bldP spid="148487" grpId="0" animBg="1"/>
      <p:bldP spid="1484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March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Ekers, COST Rome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25F-CFF5-49C6-9B00-77144ABFD67F}" type="slidenum">
              <a:rPr lang="en-AU"/>
              <a:pPr/>
              <a:t>12</a:t>
            </a:fld>
            <a:endParaRPr lang="en-AU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URSI LTWG Members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Ron Ekers (ATNF, Australia)</a:t>
            </a:r>
          </a:p>
          <a:p>
            <a:r>
              <a:rPr lang="en-US" sz="2400"/>
              <a:t>Lloyd Higgs (DRAO, Canada)</a:t>
            </a:r>
          </a:p>
          <a:p>
            <a:r>
              <a:rPr lang="en-US" sz="2400"/>
              <a:t>Wu Shengyin (Beijing Obs, China)</a:t>
            </a:r>
          </a:p>
          <a:p>
            <a:r>
              <a:rPr lang="en-US" sz="2400"/>
              <a:t>Wolfgang Reich (MPIfR, Germany)</a:t>
            </a:r>
          </a:p>
          <a:p>
            <a:r>
              <a:rPr lang="en-US" sz="2400"/>
              <a:t>Govind Swarup (TIFR, India)</a:t>
            </a:r>
          </a:p>
          <a:p>
            <a:r>
              <a:rPr lang="en-US" sz="2400"/>
              <a:t>Yuri Parijski (SAO, Russia)</a:t>
            </a:r>
          </a:p>
          <a:p>
            <a:r>
              <a:rPr lang="en-US" sz="2400"/>
              <a:t>Peter Wilkinson (NFRA, UK)</a:t>
            </a:r>
          </a:p>
          <a:p>
            <a:r>
              <a:rPr lang="en-US" sz="2400"/>
              <a:t>Dick Thompson (NRAO, USA)</a:t>
            </a:r>
          </a:p>
          <a:p>
            <a:r>
              <a:rPr lang="en-US" sz="2400"/>
              <a:t>Robert Braun (NFRA, Netherlands)</a:t>
            </a:r>
            <a:endParaRPr lang="en-A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2012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Ekers, Manchester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DB7-E628-4C55-9360-A64311DC49DC}" type="slidenum">
              <a:rPr lang="en-AU"/>
              <a:pPr/>
              <a:t>13</a:t>
            </a:fld>
            <a:endParaRPr lang="en-AU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SKA timeline (brief)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/>
              <a:t>1988  Independent suggestions for a Large Radio Telescope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1990  10</a:t>
            </a:r>
            <a:r>
              <a:rPr lang="en-AU" sz="2400" baseline="30000" dirty="0"/>
              <a:t>th</a:t>
            </a:r>
            <a:r>
              <a:rPr lang="en-AU" sz="2400" dirty="0"/>
              <a:t> anniversary of VLA – the visions merge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1993  URSI GA Kyoto resolution 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1994  IAU forms a Large Telescope WG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AU" sz="2400" b="1" u="sng" dirty="0">
                <a:solidFill>
                  <a:schemeClr val="accent1"/>
                </a:solidFill>
              </a:rPr>
              <a:t>1996   OECD Global Science Forum activities start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1998  “SKA” name adopted (1kT, SKAI, …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2000  International MOU signed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2001  Logo competition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2008  SPDO formed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2009  </a:t>
            </a:r>
            <a:r>
              <a:rPr lang="en-AU" sz="2400" dirty="0"/>
              <a:t>Agencies SKA Group formed (ASG)</a:t>
            </a:r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A653-6C27-46DF-B34F-5D0CA204EF10}" type="slidenum">
              <a:rPr lang="en-AU"/>
              <a:pPr/>
              <a:t>14</a:t>
            </a:fld>
            <a:endParaRPr lang="en-AU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OECD </a:t>
            </a:r>
            <a:br>
              <a:rPr lang="en-US" sz="4000" dirty="0"/>
            </a:br>
            <a:r>
              <a:rPr lang="en-US" sz="4000" dirty="0"/>
              <a:t>Global Science Forum 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1400" y="1828800"/>
            <a:ext cx="5562600" cy="490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1996 Mega Science Forum</a:t>
            </a:r>
          </a:p>
          <a:p>
            <a:pPr lvl="1">
              <a:lnSpc>
                <a:spcPct val="90000"/>
              </a:lnSpc>
            </a:pPr>
            <a:r>
              <a:rPr lang="en-US"/>
              <a:t>Looked at big science models</a:t>
            </a:r>
          </a:p>
          <a:p>
            <a:pPr>
              <a:lnSpc>
                <a:spcPct val="90000"/>
              </a:lnSpc>
            </a:pPr>
            <a:r>
              <a:rPr lang="en-US"/>
              <a:t>1998 Task Force on Radio Astronomy</a:t>
            </a:r>
          </a:p>
          <a:p>
            <a:pPr lvl="1">
              <a:lnSpc>
                <a:spcPct val="90000"/>
              </a:lnSpc>
            </a:pPr>
            <a:r>
              <a:rPr lang="en-US"/>
              <a:t>Astronomers</a:t>
            </a:r>
          </a:p>
          <a:p>
            <a:pPr lvl="1">
              <a:lnSpc>
                <a:spcPct val="90000"/>
              </a:lnSpc>
            </a:pPr>
            <a:r>
              <a:rPr lang="en-US"/>
              <a:t>Regulators</a:t>
            </a:r>
          </a:p>
          <a:p>
            <a:pPr lvl="1">
              <a:lnSpc>
                <a:spcPct val="90000"/>
              </a:lnSpc>
            </a:pPr>
            <a:r>
              <a:rPr lang="en-US"/>
              <a:t>Satellite Communications Industry</a:t>
            </a:r>
          </a:p>
          <a:p>
            <a:pPr lvl="1">
              <a:lnSpc>
                <a:spcPct val="90000"/>
              </a:lnSpc>
            </a:pPr>
            <a:r>
              <a:rPr lang="en-US"/>
              <a:t>International protection from Satellite communications</a:t>
            </a:r>
          </a:p>
          <a:p>
            <a:pPr>
              <a:lnSpc>
                <a:spcPct val="90000"/>
              </a:lnSpc>
            </a:pPr>
            <a:r>
              <a:rPr lang="en-US"/>
              <a:t>2003 GSF on Astronomy</a:t>
            </a:r>
          </a:p>
          <a:p>
            <a:pPr lvl="1">
              <a:lnSpc>
                <a:spcPct val="90000"/>
              </a:lnSpc>
            </a:pPr>
            <a:r>
              <a:rPr lang="en-US"/>
              <a:t>Global collaboration on funding processes - failed</a:t>
            </a:r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3633788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2012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Ekers, Manchester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84B-44DB-440B-9C24-22F0E9BCEB50}" type="slidenum">
              <a:rPr lang="en-AU"/>
              <a:pPr/>
              <a:t>15</a:t>
            </a:fld>
            <a:endParaRPr lang="en-AU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SKA timeline (brief)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/>
              <a:t>1988  Independent suggestions for a Large Radio Telescope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1990  10</a:t>
            </a:r>
            <a:r>
              <a:rPr lang="en-AU" sz="2400" baseline="30000" dirty="0"/>
              <a:t>th</a:t>
            </a:r>
            <a:r>
              <a:rPr lang="en-AU" sz="2400" dirty="0"/>
              <a:t> anniversary of VLA – the visions merge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1993  URSI GA Kyoto resolution 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1994  IAU forms a Large Telescope WG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1996   OECD Global Science Forum activities start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AU" sz="2400" b="1" u="sng" dirty="0">
                <a:solidFill>
                  <a:srgbClr val="FFC000"/>
                </a:solidFill>
              </a:rPr>
              <a:t>1998  “SKA” name adopted (1kT, SKAI, …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2000  International MOU signed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2001  </a:t>
            </a:r>
            <a:r>
              <a:rPr lang="en-AU" sz="2400" dirty="0"/>
              <a:t>Logo competition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2008  SPDO formed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2009  </a:t>
            </a:r>
            <a:r>
              <a:rPr lang="en-AU" sz="2400" dirty="0"/>
              <a:t>Agencies SKA Group formed (ASG)</a:t>
            </a:r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 gets a name</a:t>
            </a:r>
            <a:br>
              <a:rPr lang="en-US" dirty="0" smtClean="0"/>
            </a:br>
            <a:r>
              <a:rPr lang="en-US" sz="2800" dirty="0" smtClean="0"/>
              <a:t>1998 – e-mail vote</a:t>
            </a:r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0CE-5288-42D4-B439-831FFF4B50EF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6" name="Cloud Callout 5"/>
          <p:cNvSpPr/>
          <p:nvPr/>
        </p:nvSpPr>
        <p:spPr bwMode="auto">
          <a:xfrm>
            <a:off x="2819400" y="5715000"/>
            <a:ext cx="1752600" cy="612648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NGRO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381000" y="3657600"/>
            <a:ext cx="1600200" cy="612648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NGAT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3200400" y="2057400"/>
            <a:ext cx="1981200" cy="612648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KARST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 bwMode="auto">
          <a:xfrm>
            <a:off x="2286000" y="3124200"/>
            <a:ext cx="1600200" cy="612648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SKAI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 bwMode="auto">
          <a:xfrm>
            <a:off x="1066800" y="5105400"/>
            <a:ext cx="1371600" cy="612648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1kT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 bwMode="auto">
          <a:xfrm>
            <a:off x="3048000" y="4343400"/>
            <a:ext cx="1371600" cy="612648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SKA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 bwMode="auto">
          <a:xfrm>
            <a:off x="6096000" y="2362200"/>
            <a:ext cx="2057400" cy="838200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VLRT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5867400" y="3886200"/>
            <a:ext cx="2057400" cy="838200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SKIRT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 bwMode="auto">
          <a:xfrm>
            <a:off x="6781800" y="5334000"/>
            <a:ext cx="2057400" cy="838200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OSKAR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 bwMode="auto">
          <a:xfrm>
            <a:off x="4800600" y="4953000"/>
            <a:ext cx="1371600" cy="612648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Argo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 bwMode="auto">
          <a:xfrm>
            <a:off x="609600" y="2286000"/>
            <a:ext cx="1371600" cy="612648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SLA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 bwMode="auto">
          <a:xfrm>
            <a:off x="4495800" y="3200400"/>
            <a:ext cx="1371600" cy="612648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SKY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2012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Ekers, Manchester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84B-44DB-440B-9C24-22F0E9BCEB50}" type="slidenum">
              <a:rPr lang="en-AU"/>
              <a:pPr/>
              <a:t>17</a:t>
            </a:fld>
            <a:endParaRPr lang="en-AU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SKA timeline (brief)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/>
              <a:t>1988  Independent suggestions for a Large Radio Telescope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1990  10</a:t>
            </a:r>
            <a:r>
              <a:rPr lang="en-AU" sz="2400" baseline="30000" dirty="0"/>
              <a:t>th</a:t>
            </a:r>
            <a:r>
              <a:rPr lang="en-AU" sz="2400" dirty="0"/>
              <a:t> anniversary of VLA – the visions merge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1993  URSI GA Kyoto resolution 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1994  IAU forms a Large Telescope WG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1996   OECD Global Science Forum activities start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1998  “SKA” name adopted (1kT, SKAI, …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AU" sz="2400" b="1" u="sng" dirty="0">
                <a:solidFill>
                  <a:schemeClr val="accent1"/>
                </a:solidFill>
              </a:rPr>
              <a:t>2000  International MOU signed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2001  Logo competition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2005  EC funding starts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2009  Agencies SKA Group formed (ASG)</a:t>
            </a:r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Aug 2000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R. Ekers - Square Km Array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F34-2DF3-4BE9-824D-882D89D47A42}" type="slidenum">
              <a:rPr lang="en-AU"/>
              <a:pPr/>
              <a:t>18</a:t>
            </a:fld>
            <a:endParaRPr lang="en-AU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42900"/>
            <a:ext cx="7086600" cy="990600"/>
          </a:xfrm>
        </p:spPr>
        <p:txBody>
          <a:bodyPr/>
          <a:lstStyle/>
          <a:p>
            <a:r>
              <a:rPr lang="en-US" dirty="0"/>
              <a:t>SKA International Steering Committee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91600" cy="487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/>
              <a:t>18 members representing 11 countries</a:t>
            </a:r>
          </a:p>
          <a:p>
            <a:pPr lvl="1">
              <a:lnSpc>
                <a:spcPct val="95000"/>
              </a:lnSpc>
            </a:pPr>
            <a:r>
              <a:rPr lang="en-US"/>
              <a:t>6 European (UK, Germany, Netherlands, Sweden, Italy, Poland)</a:t>
            </a:r>
          </a:p>
          <a:p>
            <a:pPr lvl="1">
              <a:lnSpc>
                <a:spcPct val="95000"/>
              </a:lnSpc>
            </a:pPr>
            <a:r>
              <a:rPr lang="en-US"/>
              <a:t>6 United States</a:t>
            </a:r>
          </a:p>
          <a:p>
            <a:pPr lvl="1">
              <a:lnSpc>
                <a:spcPct val="95000"/>
              </a:lnSpc>
            </a:pPr>
            <a:r>
              <a:rPr lang="en-US"/>
              <a:t>2 Canada </a:t>
            </a:r>
          </a:p>
          <a:p>
            <a:pPr lvl="1">
              <a:lnSpc>
                <a:spcPct val="95000"/>
              </a:lnSpc>
            </a:pPr>
            <a:r>
              <a:rPr lang="en-US"/>
              <a:t>2 Australia</a:t>
            </a:r>
          </a:p>
          <a:p>
            <a:pPr lvl="1">
              <a:lnSpc>
                <a:spcPct val="95000"/>
              </a:lnSpc>
            </a:pPr>
            <a:r>
              <a:rPr lang="en-US"/>
              <a:t>1 China</a:t>
            </a:r>
          </a:p>
          <a:p>
            <a:pPr lvl="1">
              <a:lnSpc>
                <a:spcPct val="95000"/>
              </a:lnSpc>
            </a:pPr>
            <a:r>
              <a:rPr lang="en-US"/>
              <a:t>1 India</a:t>
            </a:r>
          </a:p>
          <a:p>
            <a:pPr lvl="1">
              <a:lnSpc>
                <a:spcPct val="95000"/>
              </a:lnSpc>
            </a:pPr>
            <a:r>
              <a:rPr lang="en-US"/>
              <a:t>2 at large members</a:t>
            </a:r>
          </a:p>
          <a:p>
            <a:pPr lvl="1">
              <a:lnSpc>
                <a:spcPct val="95000"/>
              </a:lnSpc>
            </a:pPr>
            <a:endParaRPr lang="en-US"/>
          </a:p>
          <a:p>
            <a:pPr>
              <a:lnSpc>
                <a:spcPct val="95000"/>
              </a:lnSpc>
            </a:pPr>
            <a:r>
              <a:rPr lang="en-US"/>
              <a:t>MOU signed IAU Manchester August 2000</a:t>
            </a:r>
          </a:p>
        </p:txBody>
      </p:sp>
      <p:pic>
        <p:nvPicPr>
          <p:cNvPr id="270340" name="Picture 4" descr="ska_issc_aug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611438"/>
            <a:ext cx="3657600" cy="27416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2012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Ekers, Manchester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AADD-754A-4357-9AB8-155FDE617611}" type="slidenum">
              <a:rPr lang="en-AU"/>
              <a:pPr/>
              <a:t>19</a:t>
            </a:fld>
            <a:endParaRPr lang="en-AU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SKA timeline (brief)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/>
              <a:t>1988  Independent suggestions for a Large Radio Telescope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1990  10</a:t>
            </a:r>
            <a:r>
              <a:rPr lang="en-AU" sz="2400" baseline="30000" dirty="0"/>
              <a:t>th</a:t>
            </a:r>
            <a:r>
              <a:rPr lang="en-AU" sz="2400" dirty="0"/>
              <a:t> anniversary of VLA – the visions merge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1993  URSI GA Kyoto resolution 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1994  IAU forms a Large Telescope WG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1996   OECD Global Science Forum activities start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1998  “SKA” name adopted (1kT, SKAI, …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2000  International MOU signed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AU" sz="2400" b="1" u="sng" dirty="0">
                <a:solidFill>
                  <a:schemeClr val="accent1"/>
                </a:solidFill>
              </a:rPr>
              <a:t>2001  Logo competition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2005  EC funding starts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2009  Agencies SKA Group formed (ASG)</a:t>
            </a:r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April 2012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Ekers, </a:t>
            </a:r>
            <a:r>
              <a:rPr lang="en-AU" dirty="0" smtClean="0"/>
              <a:t>SKA 2012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B90A-CFF0-4657-A6ED-DCBCD64B14A7}" type="slidenum">
              <a:rPr lang="en-AU"/>
              <a:pPr/>
              <a:t>2</a:t>
            </a:fld>
            <a:endParaRPr lang="en-AU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 1990 roots</a:t>
            </a:r>
            <a:endParaRPr lang="en-A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1990</a:t>
            </a:r>
            <a:r>
              <a:rPr lang="en-A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vision and </a:t>
            </a: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A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challenges, </a:t>
            </a:r>
            <a:endParaRPr lang="en-A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 </a:t>
            </a:r>
            <a:r>
              <a:rPr lang="en-A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10th </a:t>
            </a: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anniversary </a:t>
            </a:r>
            <a:r>
              <a:rPr lang="en-A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meeting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very brief history……</a:t>
            </a:r>
            <a:endParaRPr lang="en-A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2002</a:t>
            </a:r>
            <a:r>
              <a:rPr lang="en-A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Richard </a:t>
            </a: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Schilizzi </a:t>
            </a:r>
            <a:r>
              <a:rPr lang="en-A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becomes the first project </a:t>
            </a: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 of the Science</a:t>
            </a:r>
          </a:p>
          <a:p>
            <a:r>
              <a:rPr lang="en-US" dirty="0" smtClean="0"/>
              <a:t>Evolution of the Technology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have we learned</a:t>
            </a:r>
            <a:endParaRPr lang="en-A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March 2010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Ekers, COST Rome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4F3-4F05-4C21-A9CC-4384AA4CED18}" type="slidenum">
              <a:rPr lang="en-AU"/>
              <a:pPr/>
              <a:t>20</a:t>
            </a:fld>
            <a:endParaRPr lang="en-AU"/>
          </a:p>
        </p:txBody>
      </p:sp>
      <p:pic>
        <p:nvPicPr>
          <p:cNvPr id="215046" name="Picture 6" descr="SKA_logo_C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181600"/>
            <a:ext cx="1600200" cy="1203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5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1447800" cy="1377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Choosing a logo</a:t>
            </a:r>
          </a:p>
        </p:txBody>
      </p:sp>
      <p:pic>
        <p:nvPicPr>
          <p:cNvPr id="215057" name="Picture 17" descr="log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819400"/>
            <a:ext cx="1485900" cy="1485900"/>
          </a:xfrm>
          <a:prstGeom prst="rect">
            <a:avLst/>
          </a:prstGeom>
          <a:noFill/>
        </p:spPr>
      </p:pic>
      <p:pic>
        <p:nvPicPr>
          <p:cNvPr id="215051" name="Picture 11" descr="SKAlogoBCarlson_Color_Oct12-01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581400"/>
            <a:ext cx="2247900" cy="1343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55" name="Picture 15" descr="carlsonlogodar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953000"/>
            <a:ext cx="2038350" cy="1266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53" name="Picture 13" descr="skawords_small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2438400"/>
            <a:ext cx="2676525" cy="1085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1828800"/>
            <a:ext cx="2895600" cy="11287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506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971800" y="3733800"/>
            <a:ext cx="3124200" cy="17526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AU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</a:t>
            </a:r>
          </a:p>
          <a:p>
            <a:pPr algn="ctr">
              <a:buFont typeface="Monotype Sorts" pitchFamily="2" charset="2"/>
              <a:buNone/>
            </a:pPr>
            <a:r>
              <a:rPr lang="en-AU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competition</a:t>
            </a:r>
          </a:p>
        </p:txBody>
      </p:sp>
      <p:pic>
        <p:nvPicPr>
          <p:cNvPr id="215045" name="Picture 5" descr="SKA_LOGO3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2286000"/>
            <a:ext cx="2514600" cy="1257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44" name="Picture 4" descr="skalogo_jpg_blu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3733800"/>
            <a:ext cx="3200400" cy="1792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March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Ekers, COST Rome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0F20-23CC-4C3A-B655-5C308282416D}" type="slidenum">
              <a:rPr lang="en-AU"/>
              <a:pPr/>
              <a:t>21</a:t>
            </a:fld>
            <a:endParaRPr lang="en-AU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SKA Logo</a:t>
            </a:r>
          </a:p>
        </p:txBody>
      </p:sp>
      <p:pic>
        <p:nvPicPr>
          <p:cNvPr id="258052" name="Picture 4" descr="skalogo_jpg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8763000" cy="4906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April 2012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Ekers, </a:t>
            </a:r>
            <a:r>
              <a:rPr lang="en-AU" dirty="0" smtClean="0"/>
              <a:t>Manchester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22F-E9AF-49BB-B0C8-16C7775D5937}" type="slidenum">
              <a:rPr lang="en-AU"/>
              <a:pPr/>
              <a:t>22</a:t>
            </a:fld>
            <a:endParaRPr lang="en-AU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The Technology Challenge</a:t>
            </a:r>
            <a:endParaRPr lang="en-AU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SKA has always been aperture arrays at lower frequencies and dish arrays at higher frequencies.</a:t>
            </a:r>
          </a:p>
          <a:p>
            <a:pPr lvl="1"/>
            <a:r>
              <a:rPr lang="en-US" dirty="0" smtClean="0"/>
              <a:t>The transition frequency to be determined by technology development</a:t>
            </a:r>
          </a:p>
          <a:p>
            <a:r>
              <a:rPr lang="en-US" dirty="0" smtClean="0"/>
              <a:t>The technology challenge has always been:     </a:t>
            </a:r>
            <a:r>
              <a:rPr lang="en-US" i="1" dirty="0" smtClean="0">
                <a:solidFill>
                  <a:srgbClr val="FFC000"/>
                </a:solidFill>
              </a:rPr>
              <a:t>How to do it at an affordable price</a:t>
            </a:r>
          </a:p>
          <a:p>
            <a:pPr lvl="1"/>
            <a:r>
              <a:rPr lang="en-US" dirty="0" smtClean="0"/>
              <a:t>Innovative technology riding on Moore’s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evolution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1994 (IAU den Hague)</a:t>
            </a:r>
          </a:p>
          <a:p>
            <a:pPr lvl="1"/>
            <a:r>
              <a:rPr lang="en-US" dirty="0" smtClean="0"/>
              <a:t>Dense AA tiles</a:t>
            </a:r>
          </a:p>
          <a:p>
            <a:pPr lvl="1"/>
            <a:r>
              <a:rPr lang="en-US" dirty="0" smtClean="0"/>
              <a:t>Canadian long focal length telescope (LAR)</a:t>
            </a:r>
          </a:p>
          <a:p>
            <a:pPr lvl="1"/>
            <a:r>
              <a:rPr lang="en-US" dirty="0" smtClean="0"/>
              <a:t>FAST</a:t>
            </a:r>
          </a:p>
          <a:p>
            <a:r>
              <a:rPr lang="en-US" dirty="0" smtClean="0"/>
              <a:t>1996  (Delft)</a:t>
            </a:r>
          </a:p>
          <a:p>
            <a:pPr lvl="1"/>
            <a:r>
              <a:rPr lang="en-US" dirty="0" smtClean="0"/>
              <a:t>Hierarchical beam forming</a:t>
            </a:r>
          </a:p>
          <a:p>
            <a:pPr lvl="1"/>
            <a:r>
              <a:rPr lang="en-US" dirty="0" smtClean="0"/>
              <a:t>Multiple simultaneous beams, PAF’s</a:t>
            </a:r>
          </a:p>
          <a:p>
            <a:r>
              <a:rPr lang="en-US" dirty="0" smtClean="0"/>
              <a:t>1997 (Sydney)</a:t>
            </a:r>
          </a:p>
          <a:p>
            <a:pPr lvl="1"/>
            <a:r>
              <a:rPr lang="en-US" dirty="0" smtClean="0"/>
              <a:t>RFI mitigation – adaptive </a:t>
            </a:r>
            <a:r>
              <a:rPr lang="en-US" dirty="0" err="1" smtClean="0"/>
              <a:t>nulling</a:t>
            </a:r>
            <a:endParaRPr lang="en-US" dirty="0" smtClean="0"/>
          </a:p>
          <a:p>
            <a:r>
              <a:rPr lang="en-US" dirty="0" smtClean="0"/>
              <a:t>1997 (</a:t>
            </a:r>
            <a:r>
              <a:rPr lang="en-US" dirty="0" err="1" smtClean="0"/>
              <a:t>Oort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worksop</a:t>
            </a:r>
            <a:r>
              <a:rPr lang="en-US" baseline="0" dirty="0" smtClean="0"/>
              <a:t> L</a:t>
            </a:r>
            <a:r>
              <a:rPr lang="en-US" dirty="0" smtClean="0"/>
              <a:t>eiden)</a:t>
            </a:r>
          </a:p>
          <a:p>
            <a:pPr lvl="1"/>
            <a:r>
              <a:rPr lang="en-US" dirty="0" smtClean="0"/>
              <a:t>LOFAR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0CE-5288-42D4-B439-831FFF4B50EF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2012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R. Ekers Manchester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Evolution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1997-1999</a:t>
            </a:r>
            <a:r>
              <a:rPr lang="en-US" baseline="0" dirty="0" smtClean="0"/>
              <a:t> (SETI workshops, California)</a:t>
            </a:r>
          </a:p>
          <a:p>
            <a:pPr lvl="1"/>
            <a:r>
              <a:rPr lang="en-US" dirty="0" smtClean="0"/>
              <a:t>Large n small d arrays</a:t>
            </a:r>
          </a:p>
          <a:p>
            <a:pPr lvl="1"/>
            <a:r>
              <a:rPr lang="en-US" dirty="0" smtClean="0"/>
              <a:t>Wideband receivers</a:t>
            </a:r>
          </a:p>
          <a:p>
            <a:pPr lvl="1"/>
            <a:r>
              <a:rPr lang="en-US" dirty="0" smtClean="0"/>
              <a:t>ATA </a:t>
            </a:r>
          </a:p>
          <a:p>
            <a:r>
              <a:rPr lang="en-US" dirty="0" smtClean="0"/>
              <a:t>1999 Luneburg lens</a:t>
            </a:r>
          </a:p>
          <a:p>
            <a:r>
              <a:rPr lang="en-US" dirty="0" smtClean="0"/>
              <a:t>2000 Deep Space Network Array</a:t>
            </a:r>
          </a:p>
          <a:p>
            <a:r>
              <a:rPr lang="en-US" dirty="0" smtClean="0"/>
              <a:t>2004 Cylinders</a:t>
            </a:r>
          </a:p>
          <a:p>
            <a:r>
              <a:rPr lang="en-US" dirty="0" smtClean="0"/>
              <a:t>2004 Dishes with PAF’s</a:t>
            </a:r>
          </a:p>
          <a:p>
            <a:pPr lvl="1"/>
            <a:r>
              <a:rPr lang="en-US" dirty="0" smtClean="0"/>
              <a:t>Use electronic advantage to move cost into components which will get cheaper in time</a:t>
            </a:r>
          </a:p>
          <a:p>
            <a:pPr lvl="0"/>
            <a:r>
              <a:rPr lang="en-US" dirty="0" smtClean="0"/>
              <a:t>2005 Beginning of the Reference Design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0CE-5288-42D4-B439-831FFF4B50EF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2012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R. Ekers Manchester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39-313B-4082-A898-9066BA7D8801}" type="slidenum">
              <a:rPr lang="en-AU"/>
              <a:pPr/>
              <a:t>25</a:t>
            </a:fld>
            <a:endParaRPr lang="en-A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-55563"/>
            <a:ext cx="2971800" cy="1492251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010400" cy="1371600"/>
          </a:xfrm>
        </p:spPr>
        <p:txBody>
          <a:bodyPr/>
          <a:lstStyle/>
          <a:p>
            <a:r>
              <a:rPr lang="en-US" sz="3600" dirty="0">
                <a:effectLst/>
              </a:rPr>
              <a:t>The Quietest Locations in the World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Radio Noise Levels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096000" y="6400800"/>
            <a:ext cx="24177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/>
            <a:r>
              <a:rPr lang="en-US" sz="1400" b="1"/>
              <a:t>FORTÉ satellite</a:t>
            </a:r>
            <a:r>
              <a:rPr lang="en-US" sz="1400"/>
              <a:t>:     131 MHz </a:t>
            </a:r>
          </a:p>
        </p:txBody>
      </p:sp>
      <p:pic>
        <p:nvPicPr>
          <p:cNvPr id="58373" name="Picture 5" descr="Forte_131"/>
          <p:cNvPicPr>
            <a:picLocks noChangeAspect="1" noChangeArrowheads="1"/>
          </p:cNvPicPr>
          <p:nvPr/>
        </p:nvPicPr>
        <p:blipFill>
          <a:blip r:embed="rId3" cstate="print"/>
          <a:srcRect l="8759" t="12953" r="13139" b="13817"/>
          <a:stretch>
            <a:fillRect/>
          </a:stretch>
        </p:blipFill>
        <p:spPr bwMode="auto">
          <a:xfrm>
            <a:off x="-76200" y="2289175"/>
            <a:ext cx="9220200" cy="4568825"/>
          </a:xfrm>
          <a:prstGeom prst="rect">
            <a:avLst/>
          </a:prstGeom>
          <a:noFill/>
        </p:spPr>
      </p:pic>
      <p:pic>
        <p:nvPicPr>
          <p:cNvPr id="58374" name="Picture 6" descr="Forte satel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5563"/>
            <a:ext cx="19812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4038600" cy="457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Forte satellite:  </a:t>
            </a:r>
            <a:r>
              <a:rPr lang="en-US" sz="2400" dirty="0" smtClean="0"/>
              <a:t>131MHz</a:t>
            </a:r>
            <a:endParaRPr lang="en-US" sz="2400" dirty="0"/>
          </a:p>
        </p:txBody>
      </p:sp>
      <p:grpSp>
        <p:nvGrpSpPr>
          <p:cNvPr id="58382" name="Group 14"/>
          <p:cNvGrpSpPr>
            <a:grpSpLocks/>
          </p:cNvGrpSpPr>
          <p:nvPr/>
        </p:nvGrpSpPr>
        <p:grpSpPr bwMode="auto">
          <a:xfrm>
            <a:off x="4953000" y="4906962"/>
            <a:ext cx="3276600" cy="1951038"/>
            <a:chOff x="3072" y="3072"/>
            <a:chExt cx="2064" cy="1229"/>
          </a:xfrm>
        </p:grpSpPr>
        <p:sp>
          <p:nvSpPr>
            <p:cNvPr id="58377" name="Oval 9"/>
            <p:cNvSpPr>
              <a:spLocks noChangeArrowheads="1"/>
            </p:cNvSpPr>
            <p:nvPr/>
          </p:nvSpPr>
          <p:spPr bwMode="auto">
            <a:xfrm>
              <a:off x="3072" y="3072"/>
              <a:ext cx="384" cy="384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8378" name="Oval 10"/>
            <p:cNvSpPr>
              <a:spLocks noChangeArrowheads="1"/>
            </p:cNvSpPr>
            <p:nvPr/>
          </p:nvSpPr>
          <p:spPr bwMode="auto">
            <a:xfrm>
              <a:off x="4752" y="3120"/>
              <a:ext cx="384" cy="384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3504" y="3778"/>
              <a:ext cx="1162" cy="523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AU" dirty="0" smtClean="0">
                  <a:solidFill>
                    <a:schemeClr val="tx2"/>
                  </a:solidFill>
                </a:rPr>
                <a:t>2</a:t>
              </a:r>
              <a:r>
                <a:rPr lang="en-AU" baseline="30000" dirty="0" smtClean="0">
                  <a:solidFill>
                    <a:schemeClr val="tx2"/>
                  </a:solidFill>
                </a:rPr>
                <a:t>nd</a:t>
              </a:r>
              <a:r>
                <a:rPr lang="en-AU" dirty="0" smtClean="0">
                  <a:solidFill>
                    <a:schemeClr val="tx2"/>
                  </a:solidFill>
                </a:rPr>
                <a:t> site select 2012</a:t>
              </a:r>
              <a:endParaRPr lang="en-AU" dirty="0">
                <a:solidFill>
                  <a:schemeClr val="tx2"/>
                </a:solidFill>
              </a:endParaRPr>
            </a:p>
          </p:txBody>
        </p:sp>
        <p:sp>
          <p:nvSpPr>
            <p:cNvPr id="58380" name="Line 12"/>
            <p:cNvSpPr>
              <a:spLocks noChangeShapeType="1"/>
            </p:cNvSpPr>
            <p:nvPr/>
          </p:nvSpPr>
          <p:spPr bwMode="auto">
            <a:xfrm flipH="1" flipV="1">
              <a:off x="3408" y="3360"/>
              <a:ext cx="480" cy="4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58381" name="Line 13"/>
            <p:cNvSpPr>
              <a:spLocks noChangeShapeType="1"/>
            </p:cNvSpPr>
            <p:nvPr/>
          </p:nvSpPr>
          <p:spPr bwMode="auto">
            <a:xfrm flipV="1">
              <a:off x="4320" y="3456"/>
              <a:ext cx="480" cy="3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19400" y="3352800"/>
            <a:ext cx="5410200" cy="3505200"/>
            <a:chOff x="2819400" y="3352800"/>
            <a:chExt cx="5410200" cy="3505200"/>
          </a:xfrm>
        </p:grpSpPr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4953000" y="4906962"/>
              <a:ext cx="3276600" cy="1951038"/>
              <a:chOff x="3072" y="3072"/>
              <a:chExt cx="2064" cy="1229"/>
            </a:xfrm>
          </p:grpSpPr>
          <p:sp>
            <p:nvSpPr>
              <p:cNvPr id="22" name="Oval 9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384" cy="384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4752" y="3120"/>
                <a:ext cx="384" cy="384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3504" y="3778"/>
                <a:ext cx="1162" cy="523"/>
              </a:xfrm>
              <a:prstGeom prst="rect">
                <a:avLst/>
              </a:prstGeom>
              <a:solidFill>
                <a:srgbClr val="CC00CC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AU" dirty="0" smtClean="0">
                    <a:solidFill>
                      <a:schemeClr val="tx2"/>
                    </a:solidFill>
                  </a:rPr>
                  <a:t>1st site select 2006</a:t>
                </a:r>
                <a:endParaRPr lang="en-A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 flipH="1" flipV="1">
                <a:off x="3408" y="3360"/>
                <a:ext cx="480" cy="43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V="1">
                <a:off x="4320" y="3456"/>
                <a:ext cx="480" cy="3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7162800" y="3352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2819400" y="46482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 flipV="1">
              <a:off x="6629400" y="3962400"/>
              <a:ext cx="762000" cy="20574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 flipV="1">
              <a:off x="3505200" y="5105400"/>
              <a:ext cx="2286000" cy="9144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4" name="Picture 12"/>
          <p:cNvPicPr>
            <a:picLocks noChangeArrowheads="1"/>
          </p:cNvPicPr>
          <p:nvPr/>
        </p:nvPicPr>
        <p:blipFill>
          <a:blip r:embed="rId3" cstate="print"/>
          <a:srcRect l="8109" r="8109"/>
          <a:stretch>
            <a:fillRect/>
          </a:stretch>
        </p:blipFill>
        <p:spPr bwMode="auto">
          <a:xfrm>
            <a:off x="914400" y="1752600"/>
            <a:ext cx="23622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0" y="404813"/>
            <a:ext cx="1778000" cy="141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0513" y="3314700"/>
            <a:ext cx="2174875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0" y="4014788"/>
            <a:ext cx="2351088" cy="168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5719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830762"/>
            <a:ext cx="3125788" cy="1874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5720" name="Rectangle 8"/>
          <p:cNvSpPr>
            <a:spLocks/>
          </p:cNvSpPr>
          <p:nvPr/>
        </p:nvSpPr>
        <p:spPr bwMode="auto">
          <a:xfrm>
            <a:off x="2392133" y="2113970"/>
            <a:ext cx="2673810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2700" dirty="0">
                <a:latin typeface="Gill Sans" charset="0"/>
                <a:sym typeface="Gill Sans" charset="0"/>
              </a:rPr>
              <a:t>Cosmic Evolution</a:t>
            </a:r>
          </a:p>
        </p:txBody>
      </p:sp>
      <p:sp>
        <p:nvSpPr>
          <p:cNvPr id="115721" name="Rectangle 9"/>
          <p:cNvSpPr>
            <a:spLocks/>
          </p:cNvSpPr>
          <p:nvPr/>
        </p:nvSpPr>
        <p:spPr bwMode="auto">
          <a:xfrm>
            <a:off x="3881438" y="3124200"/>
            <a:ext cx="2667000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2700" dirty="0">
                <a:latin typeface="Gill Sans" charset="0"/>
                <a:sym typeface="Gill Sans" charset="0"/>
              </a:rPr>
              <a:t>Cosmic Magnetism</a:t>
            </a:r>
          </a:p>
        </p:txBody>
      </p:sp>
      <p:sp>
        <p:nvSpPr>
          <p:cNvPr id="115722" name="Rectangle 10"/>
          <p:cNvSpPr>
            <a:spLocks/>
          </p:cNvSpPr>
          <p:nvPr/>
        </p:nvSpPr>
        <p:spPr bwMode="auto">
          <a:xfrm>
            <a:off x="5614988" y="4081463"/>
            <a:ext cx="2882900" cy="44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2700">
                <a:latin typeface="Gill Sans" charset="0"/>
                <a:sym typeface="Gill Sans" charset="0"/>
              </a:rPr>
              <a:t>Gravitational Physics</a:t>
            </a:r>
          </a:p>
        </p:txBody>
      </p:sp>
      <p:sp>
        <p:nvSpPr>
          <p:cNvPr id="115723" name="Rectangle 11"/>
          <p:cNvSpPr>
            <a:spLocks/>
          </p:cNvSpPr>
          <p:nvPr/>
        </p:nvSpPr>
        <p:spPr bwMode="auto">
          <a:xfrm>
            <a:off x="7086600" y="5040313"/>
            <a:ext cx="2016125" cy="44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2700" dirty="0">
                <a:latin typeface="Gill Sans" charset="0"/>
                <a:sym typeface="Gill Sans" charset="0"/>
              </a:rPr>
              <a:t>Origins of Life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24000" y="838200"/>
            <a:ext cx="26971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6785" tIns="26785" rIns="26784" bIns="26785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latin typeface="Gill Sans" charset="0"/>
                <a:sym typeface="Gill Sans" charset="0"/>
              </a:rPr>
              <a:t>The First Stars </a:t>
            </a:r>
            <a:endParaRPr lang="en-US" sz="2700" dirty="0">
              <a:latin typeface="Gill Sans" charset="0"/>
              <a:sym typeface="Gill Sans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0"/>
            <a:ext cx="4876800" cy="914400"/>
          </a:xfrm>
          <a:ln/>
        </p:spPr>
        <p:txBody>
          <a:bodyPr rIns="26784"/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Science Case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utoUpdateAnimBg="0"/>
      <p:bldP spid="115721" grpId="0" autoUpdateAnimBg="0"/>
      <p:bldP spid="115722" grpId="0" autoUpdateAnimBg="0"/>
      <p:bldP spid="115723" grpId="0" autoUpdateAnimBg="0"/>
      <p:bldP spid="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 Science Case #2</a:t>
            </a: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FF52-5E87-4084-8C73-BB25EC793B82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4953000" cy="1219200"/>
          </a:xfrm>
        </p:spPr>
        <p:txBody>
          <a:bodyPr/>
          <a:lstStyle/>
          <a:p>
            <a:pPr lvl="0"/>
            <a:r>
              <a:rPr lang="en-US" dirty="0" smtClean="0"/>
              <a:t>Commissioned </a:t>
            </a:r>
            <a:r>
              <a:rPr lang="en-US" sz="2800" dirty="0" smtClean="0"/>
              <a:t> Bologna 2002</a:t>
            </a:r>
          </a:p>
          <a:p>
            <a:pPr lvl="0"/>
            <a:r>
              <a:rPr lang="en-US" sz="2800" dirty="0" smtClean="0"/>
              <a:t> published 2004</a:t>
            </a:r>
          </a:p>
        </p:txBody>
      </p:sp>
      <p:pic>
        <p:nvPicPr>
          <p:cNvPr id="1026" name="Picture 2" descr="C:\User Files\images work\Telescopes\1kT\1kT_astronomy\Chris_Carilli.jpg"/>
          <p:cNvPicPr>
            <a:picLocks noChangeAspect="1" noChangeArrowheads="1"/>
          </p:cNvPicPr>
          <p:nvPr/>
        </p:nvPicPr>
        <p:blipFill>
          <a:blip r:embed="rId3" cstate="print"/>
          <a:srcRect l="17320" t="4708" r="31340" b="30343"/>
          <a:stretch>
            <a:fillRect/>
          </a:stretch>
        </p:blipFill>
        <p:spPr bwMode="auto">
          <a:xfrm>
            <a:off x="3505200" y="3162300"/>
            <a:ext cx="16764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 Files\images work\Telescopes\1kT\1kT_astronomy\SKA_Science_Boo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96122"/>
            <a:ext cx="1371600" cy="1870363"/>
          </a:xfrm>
          <a:prstGeom prst="rect">
            <a:avLst/>
          </a:prstGeom>
          <a:noFill/>
        </p:spPr>
      </p:pic>
      <p:pic>
        <p:nvPicPr>
          <p:cNvPr id="1028" name="Picture 4" descr="C:\User Files\images work\Telescopes\1kT\1kT_astronomy\Steve_Rawlin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231091"/>
            <a:ext cx="1524000" cy="2407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 Files\images work\Telescopes\1kT\1kT_astronomy\Science_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67723"/>
            <a:ext cx="1371601" cy="1866277"/>
          </a:xfrm>
          <a:prstGeom prst="rect">
            <a:avLst/>
          </a:prstGeom>
          <a:noFill/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685800" y="57150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Edited: Steve Rawlings and Chris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Carilli</a:t>
            </a:r>
            <a:endParaRPr kumimoji="0" lang="en-A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April 2012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Ekers, </a:t>
            </a:r>
            <a:r>
              <a:rPr lang="en-AU" dirty="0" smtClean="0"/>
              <a:t>Manchester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16F-BAF9-4B7A-BFF5-83A178195994}" type="slidenum">
              <a:rPr lang="en-AU"/>
              <a:pPr/>
              <a:t>28</a:t>
            </a:fld>
            <a:endParaRPr lang="en-AU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Evolution of the </a:t>
            </a:r>
            <a:br>
              <a:rPr lang="en-AU" dirty="0" smtClean="0"/>
            </a:br>
            <a:r>
              <a:rPr lang="en-AU" dirty="0" smtClean="0"/>
              <a:t>Science case</a:t>
            </a:r>
            <a:endParaRPr lang="en-AU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 at cosmological distances – unchanged from beginning</a:t>
            </a:r>
          </a:p>
          <a:p>
            <a:pPr lvl="1"/>
            <a:r>
              <a:rPr lang="en-US" dirty="0" smtClean="0"/>
              <a:t>What we do with the HI has changed a lot</a:t>
            </a:r>
          </a:p>
          <a:p>
            <a:pPr lvl="1"/>
            <a:r>
              <a:rPr lang="en-US" dirty="0" err="1" smtClean="0"/>
              <a:t>Zeldovitch</a:t>
            </a:r>
            <a:r>
              <a:rPr lang="en-US" dirty="0" smtClean="0"/>
              <a:t> pancakes are replaced by large scale structure probes…….</a:t>
            </a:r>
          </a:p>
          <a:p>
            <a:r>
              <a:rPr lang="en-US" dirty="0" smtClean="0"/>
              <a:t>Pulsars have slowly gained importance</a:t>
            </a:r>
          </a:p>
          <a:p>
            <a:pPr lvl="1"/>
            <a:r>
              <a:rPr lang="en-US" dirty="0" smtClean="0"/>
              <a:t>GR tests (stimulated by the double pulsar)</a:t>
            </a:r>
          </a:p>
          <a:p>
            <a:pPr lvl="1"/>
            <a:r>
              <a:rPr lang="en-US" dirty="0" smtClean="0"/>
              <a:t>Gravitational wave detection (stimulated by physics community</a:t>
            </a:r>
          </a:p>
          <a:p>
            <a:pPr lvl="1"/>
            <a:r>
              <a:rPr lang="en-US" dirty="0" smtClean="0"/>
              <a:t>Need high </a:t>
            </a:r>
            <a:r>
              <a:rPr lang="en-US" dirty="0" err="1" smtClean="0"/>
              <a:t>Ae</a:t>
            </a:r>
            <a:r>
              <a:rPr lang="en-US" dirty="0" smtClean="0"/>
              <a:t>/T not  survey speed</a:t>
            </a:r>
          </a:p>
          <a:p>
            <a:r>
              <a:rPr lang="en-US" dirty="0" smtClean="0"/>
              <a:t>EoR first becomes an SKA goal in 2002</a:t>
            </a:r>
          </a:p>
          <a:p>
            <a:pPr lvl="1"/>
            <a:r>
              <a:rPr lang="en-US" dirty="0" smtClean="0"/>
              <a:t>First predictions in 1997</a:t>
            </a:r>
          </a:p>
          <a:p>
            <a:pPr lvl="1"/>
            <a:r>
              <a:rPr lang="en-US" dirty="0" smtClean="0"/>
              <a:t>Plausibility of detection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7" name="Picture 3" descr="m81_op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576763" cy="4800600"/>
          </a:xfrm>
          <a:prstGeom prst="rect">
            <a:avLst/>
          </a:prstGeom>
          <a:noFill/>
        </p:spPr>
      </p:pic>
      <p:pic>
        <p:nvPicPr>
          <p:cNvPr id="262148" name="Picture 4" descr="m81_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4525" y="1371600"/>
            <a:ext cx="4143375" cy="4876800"/>
          </a:xfrm>
          <a:prstGeom prst="rect">
            <a:avLst/>
          </a:prstGeom>
          <a:noFill/>
        </p:spPr>
      </p:pic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3733800" y="6121400"/>
            <a:ext cx="475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800">
                <a:solidFill>
                  <a:srgbClr val="FFCC00"/>
                </a:solidFill>
                <a:latin typeface="Arial" pitchFamily="34" charset="0"/>
              </a:rPr>
              <a:t>But  HI gives a  weak signal !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62088"/>
            <a:ext cx="4403725" cy="519112"/>
          </a:xfrm>
        </p:spPr>
        <p:txBody>
          <a:bodyPr/>
          <a:lstStyle/>
          <a:p>
            <a:pPr algn="ctr"/>
            <a:r>
              <a:rPr lang="en-CA" sz="2800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Universe of Stars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4495800" y="1524000"/>
            <a:ext cx="4648200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78" tIns="44446" rIns="90478" bIns="44446" anchor="b"/>
          <a:lstStyle/>
          <a:p>
            <a:pPr algn="ctr"/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Universe of Hydrogen gas</a:t>
            </a:r>
            <a:endParaRPr lang="en-CA" sz="280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0" grpId="0" autoUpdateAnimBg="0"/>
      <p:bldP spid="26214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73D6-752D-47A5-8077-7F349325FB3A}" type="slidenum">
              <a:rPr lang="en-AU"/>
              <a:pPr/>
              <a:t>3</a:t>
            </a:fld>
            <a:endParaRPr lang="en-AU"/>
          </a:p>
        </p:txBody>
      </p:sp>
      <p:pic>
        <p:nvPicPr>
          <p:cNvPr id="175106" name="Picture 2" descr="vla_moon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</p:spPr>
      </p:pic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685800" y="152400"/>
            <a:ext cx="1371600" cy="762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4400" b="1">
                <a:solidFill>
                  <a:schemeClr val="tx2"/>
                </a:solidFill>
                <a:cs typeface="Arial" pitchFamily="34" charset="0"/>
              </a:rPr>
              <a:t>1980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5334000"/>
            <a:ext cx="3962400" cy="1524000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VLA</a:t>
            </a:r>
            <a:br>
              <a:rPr lang="en-US" sz="5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5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New Mexico</a:t>
            </a:r>
            <a:endParaRPr lang="en-AU" sz="5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March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Ekers, COST Rome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7133-6524-49C1-8A7A-016450FF146D}" type="slidenum">
              <a:rPr lang="en-AU"/>
              <a:pPr/>
              <a:t>30</a:t>
            </a:fld>
            <a:endParaRPr lang="en-AU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Whispers from the Universe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7772400" cy="30480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AU" sz="3200" i="1"/>
              <a:t>“The encyclopaedia of the Universe is written in very small (21-cm) typescript, to read it one requires a very sensitive telescope.”</a:t>
            </a:r>
          </a:p>
          <a:p>
            <a:pPr algn="ctr">
              <a:buFont typeface="Monotype Sorts" pitchFamily="2" charset="2"/>
              <a:buNone/>
            </a:pPr>
            <a:endParaRPr lang="en-AU" sz="3200" i="1"/>
          </a:p>
          <a:p>
            <a:pPr algn="ctr">
              <a:buFont typeface="Monotype Sorts" pitchFamily="2" charset="2"/>
              <a:buNone/>
            </a:pPr>
            <a:r>
              <a:rPr lang="en-AU" sz="2400" i="1">
                <a:solidFill>
                  <a:schemeClr val="accent1"/>
                </a:solidFill>
              </a:rPr>
              <a:t>Peter Wilkinson</a:t>
            </a:r>
          </a:p>
          <a:p>
            <a:pPr algn="ctr">
              <a:buFont typeface="Monotype Sorts" pitchFamily="2" charset="2"/>
              <a:buNone/>
            </a:pPr>
            <a:r>
              <a:rPr lang="en-AU" sz="2400" i="1">
                <a:solidFill>
                  <a:schemeClr val="accent1"/>
                </a:solidFill>
              </a:rPr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takes a long time (22 + years)</a:t>
            </a:r>
          </a:p>
          <a:p>
            <a:r>
              <a:rPr lang="en-US" dirty="0" smtClean="0"/>
              <a:t>Radio astronomy culture played a critical role</a:t>
            </a:r>
          </a:p>
          <a:p>
            <a:pPr lvl="1"/>
            <a:r>
              <a:rPr lang="en-US" dirty="0" smtClean="0"/>
              <a:t>Open policies: science, engineering, sky</a:t>
            </a:r>
          </a:p>
          <a:p>
            <a:pPr lvl="1"/>
            <a:r>
              <a:rPr lang="en-US" dirty="0" smtClean="0"/>
              <a:t>Strong engineering – science link</a:t>
            </a:r>
          </a:p>
          <a:p>
            <a:r>
              <a:rPr lang="en-US" dirty="0" smtClean="0"/>
              <a:t>Now threatened by site, implementation and National competition</a:t>
            </a:r>
          </a:p>
          <a:p>
            <a:pPr lvl="1"/>
            <a:r>
              <a:rPr lang="en-US" dirty="0" smtClean="0"/>
              <a:t>Secret documents, lack of trust, IP protection</a:t>
            </a:r>
          </a:p>
          <a:p>
            <a:pPr lvl="1"/>
            <a:r>
              <a:rPr lang="en-US" dirty="0" smtClean="0"/>
              <a:t>Governments involved</a:t>
            </a:r>
          </a:p>
          <a:p>
            <a:r>
              <a:rPr lang="en-US" dirty="0" smtClean="0"/>
              <a:t>International</a:t>
            </a:r>
          </a:p>
          <a:p>
            <a:pPr lvl="1"/>
            <a:r>
              <a:rPr lang="en-US" dirty="0" smtClean="0"/>
              <a:t>International structures can be created</a:t>
            </a:r>
          </a:p>
          <a:p>
            <a:pPr lvl="1"/>
            <a:r>
              <a:rPr lang="en-US" dirty="0" smtClean="0"/>
              <a:t>Achieved broad community involvement</a:t>
            </a:r>
          </a:p>
          <a:p>
            <a:pPr lvl="1"/>
            <a:r>
              <a:rPr lang="en-US" dirty="0" smtClean="0"/>
              <a:t>But that also resulted in a failure to control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0CE-5288-42D4-B439-831FFF4B50EF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Outcomes and Expectations vary with stakeholders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Astronomers want the best science</a:t>
            </a:r>
          </a:p>
          <a:p>
            <a:pPr lvl="1"/>
            <a:r>
              <a:rPr lang="en-US" dirty="0" smtClean="0"/>
              <a:t>But specific</a:t>
            </a:r>
            <a:r>
              <a:rPr lang="en-US" baseline="0" dirty="0" smtClean="0"/>
              <a:t> current science should not be driving the specifications</a:t>
            </a:r>
          </a:p>
          <a:p>
            <a:pPr lvl="0"/>
            <a:r>
              <a:rPr lang="en-US" dirty="0" smtClean="0"/>
              <a:t>Governments want wealth creation,  International links and </a:t>
            </a:r>
            <a:r>
              <a:rPr lang="en-US" dirty="0" err="1" smtClean="0"/>
              <a:t>prestege</a:t>
            </a:r>
            <a:endParaRPr lang="en-US" dirty="0" smtClean="0"/>
          </a:p>
          <a:p>
            <a:pPr lvl="0"/>
            <a:r>
              <a:rPr lang="en-US" dirty="0" smtClean="0"/>
              <a:t>Industry wants contracts and cross fertilization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0CE-5288-42D4-B439-831FFF4B50EF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Pathfinders</a:t>
            </a:r>
            <a:r>
              <a:rPr lang="en-US" baseline="0" dirty="0" smtClean="0"/>
              <a:t> and the SPDO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Scale of pathfinders has been an issue</a:t>
            </a:r>
          </a:p>
          <a:p>
            <a:r>
              <a:rPr lang="en-US" dirty="0" smtClean="0"/>
              <a:t>Astronomers want useful steps hence big projects</a:t>
            </a:r>
          </a:p>
          <a:p>
            <a:r>
              <a:rPr lang="en-US" dirty="0" smtClean="0"/>
              <a:t>Technology development needs small diverse R&amp;D activity</a:t>
            </a:r>
          </a:p>
          <a:p>
            <a:r>
              <a:rPr lang="en-US" dirty="0" smtClean="0"/>
              <a:t>National interests may not be aligned with the International vision</a:t>
            </a:r>
          </a:p>
          <a:p>
            <a:r>
              <a:rPr lang="en-US" dirty="0" smtClean="0"/>
              <a:t>Early centralization leads to paper designs</a:t>
            </a:r>
          </a:p>
          <a:p>
            <a:r>
              <a:rPr lang="en-US" dirty="0" smtClean="0"/>
              <a:t>SKA triggered pathfinders have been a huge success</a:t>
            </a:r>
          </a:p>
          <a:p>
            <a:pPr lvl="1"/>
            <a:r>
              <a:rPr lang="en-US" dirty="0" smtClean="0"/>
              <a:t>LOFAR, MWA, </a:t>
            </a:r>
            <a:r>
              <a:rPr lang="en-US" dirty="0" err="1" smtClean="0"/>
              <a:t>MeerKat</a:t>
            </a:r>
            <a:r>
              <a:rPr lang="en-US" dirty="0" smtClean="0"/>
              <a:t>, ASKAP, FAST</a:t>
            </a:r>
          </a:p>
          <a:p>
            <a:r>
              <a:rPr lang="en-US" dirty="0" smtClean="0"/>
              <a:t>But are we any closer to realizing the SKA vision!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0CE-5288-42D4-B439-831FFF4B50EF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1990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FF52-5E87-4084-8C73-BB25EC793B82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4196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1986-9 Canadian proposal for Radio Schmidt</a:t>
            </a:r>
          </a:p>
          <a:p>
            <a:pPr lvl="1"/>
            <a:r>
              <a:rPr lang="en-AU" dirty="0" smtClean="0"/>
              <a:t>Peter Dewdney 100x12m antennas</a:t>
            </a:r>
          </a:p>
          <a:p>
            <a:pPr lvl="1"/>
            <a:r>
              <a:rPr lang="en-AU" dirty="0" smtClean="0"/>
              <a:t>1989 Penticton Radio Schmidt Workshop</a:t>
            </a:r>
          </a:p>
          <a:p>
            <a:r>
              <a:rPr lang="en-AU" dirty="0" smtClean="0"/>
              <a:t>1988-1990  Dutch extragalactic HI telescope</a:t>
            </a:r>
          </a:p>
          <a:p>
            <a:pPr lvl="1"/>
            <a:r>
              <a:rPr lang="en-AU" dirty="0" smtClean="0"/>
              <a:t>Robert Braun, Ger </a:t>
            </a:r>
            <a:r>
              <a:rPr lang="en-AU" dirty="0" err="1" smtClean="0"/>
              <a:t>DeBrujn</a:t>
            </a:r>
            <a:r>
              <a:rPr lang="en-AU" dirty="0" smtClean="0"/>
              <a:t> and Jan Noordam</a:t>
            </a:r>
          </a:p>
          <a:p>
            <a:r>
              <a:rPr lang="en-AU" dirty="0" smtClean="0"/>
              <a:t>1988-1991 </a:t>
            </a:r>
            <a:r>
              <a:rPr lang="en-AU" dirty="0" err="1" smtClean="0"/>
              <a:t>Swarup</a:t>
            </a:r>
            <a:r>
              <a:rPr lang="en-AU" dirty="0" smtClean="0"/>
              <a:t> proposals</a:t>
            </a:r>
          </a:p>
          <a:p>
            <a:pPr lvl="1"/>
            <a:r>
              <a:rPr lang="en-AU" dirty="0" smtClean="0"/>
              <a:t>International Radio Astronomy telescope (ITRA)</a:t>
            </a:r>
          </a:p>
          <a:p>
            <a:pPr lvl="1"/>
            <a:r>
              <a:rPr lang="en-AU" dirty="0" smtClean="0"/>
              <a:t>160 75m dishes, centrally concentrated and baselines to 200km</a:t>
            </a:r>
          </a:p>
          <a:p>
            <a:r>
              <a:rPr lang="en-AU" dirty="0" smtClean="0"/>
              <a:t>1990 URSI General Lecture Prague</a:t>
            </a:r>
          </a:p>
          <a:p>
            <a:pPr lvl="1"/>
            <a:r>
              <a:rPr lang="en-AU" dirty="0" smtClean="0"/>
              <a:t>exponential growth and discovery arguments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1E0C-04F4-46C5-B489-E5A6295F17FF}" type="slidenum">
              <a:rPr lang="en-AU"/>
              <a:pPr/>
              <a:t>5</a:t>
            </a:fld>
            <a:endParaRPr lang="en-AU"/>
          </a:p>
        </p:txBody>
      </p:sp>
      <p:pic>
        <p:nvPicPr>
          <p:cNvPr id="204802" name="Picture 2" descr="radio telescope sensi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7663"/>
            <a:ext cx="5057775" cy="5229225"/>
          </a:xfrm>
          <a:prstGeom prst="rect">
            <a:avLst/>
          </a:prstGeom>
          <a:noFill/>
        </p:spPr>
      </p:pic>
      <p:grpSp>
        <p:nvGrpSpPr>
          <p:cNvPr id="204803" name="Group 3"/>
          <p:cNvGrpSpPr>
            <a:grpSpLocks/>
          </p:cNvGrpSpPr>
          <p:nvPr/>
        </p:nvGrpSpPr>
        <p:grpSpPr bwMode="auto">
          <a:xfrm>
            <a:off x="468313" y="2195513"/>
            <a:ext cx="8402637" cy="4662487"/>
            <a:chOff x="295" y="1383"/>
            <a:chExt cx="5293" cy="2937"/>
          </a:xfrm>
        </p:grpSpPr>
        <p:pic>
          <p:nvPicPr>
            <p:cNvPr id="204804" name="Picture 4" descr="grot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6" y="1383"/>
              <a:ext cx="2332" cy="293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04805" name="Oval 5"/>
            <p:cNvSpPr>
              <a:spLocks noChangeArrowheads="1"/>
            </p:cNvSpPr>
            <p:nvPr/>
          </p:nvSpPr>
          <p:spPr bwMode="auto">
            <a:xfrm>
              <a:off x="295" y="3611"/>
              <a:ext cx="499" cy="227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204806" name="Group 6"/>
          <p:cNvGrpSpPr>
            <a:grpSpLocks/>
          </p:cNvGrpSpPr>
          <p:nvPr/>
        </p:nvGrpSpPr>
        <p:grpSpPr bwMode="auto">
          <a:xfrm>
            <a:off x="1476375" y="3246438"/>
            <a:ext cx="7667625" cy="3290887"/>
            <a:chOff x="930" y="2045"/>
            <a:chExt cx="4830" cy="2073"/>
          </a:xfrm>
        </p:grpSpPr>
        <p:pic>
          <p:nvPicPr>
            <p:cNvPr id="204807" name="Picture 7" descr="Jodrell_Ban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6" y="2045"/>
              <a:ext cx="2504" cy="207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04808" name="Oval 8"/>
            <p:cNvSpPr>
              <a:spLocks noChangeArrowheads="1"/>
            </p:cNvSpPr>
            <p:nvPr/>
          </p:nvSpPr>
          <p:spPr bwMode="auto">
            <a:xfrm>
              <a:off x="930" y="2886"/>
              <a:ext cx="499" cy="227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1835150" y="2133600"/>
            <a:ext cx="7308850" cy="3281363"/>
            <a:chOff x="1156" y="1344"/>
            <a:chExt cx="4604" cy="2067"/>
          </a:xfrm>
        </p:grpSpPr>
        <p:pic>
          <p:nvPicPr>
            <p:cNvPr id="204810" name="Picture 10" descr="Arecibo_ne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56" y="1344"/>
              <a:ext cx="2504" cy="206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04811" name="Oval 11"/>
            <p:cNvSpPr>
              <a:spLocks noChangeArrowheads="1"/>
            </p:cNvSpPr>
            <p:nvPr/>
          </p:nvSpPr>
          <p:spPr bwMode="auto">
            <a:xfrm>
              <a:off x="1156" y="2251"/>
              <a:ext cx="499" cy="227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048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Telescope Sensitivity</a:t>
            </a:r>
            <a:endParaRPr lang="en-AU" dirty="0"/>
          </a:p>
        </p:txBody>
      </p:sp>
      <p:grpSp>
        <p:nvGrpSpPr>
          <p:cNvPr id="204813" name="Group 13"/>
          <p:cNvGrpSpPr>
            <a:grpSpLocks/>
          </p:cNvGrpSpPr>
          <p:nvPr/>
        </p:nvGrpSpPr>
        <p:grpSpPr bwMode="auto">
          <a:xfrm>
            <a:off x="2720975" y="1773238"/>
            <a:ext cx="6423025" cy="2713037"/>
            <a:chOff x="1714" y="1117"/>
            <a:chExt cx="4046" cy="1709"/>
          </a:xfrm>
        </p:grpSpPr>
        <p:pic>
          <p:nvPicPr>
            <p:cNvPr id="204814" name="Picture 14" descr="VLA rainbo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56" y="1117"/>
              <a:ext cx="2504" cy="170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04815" name="Oval 15"/>
            <p:cNvSpPr>
              <a:spLocks noChangeArrowheads="1"/>
            </p:cNvSpPr>
            <p:nvPr/>
          </p:nvSpPr>
          <p:spPr bwMode="auto">
            <a:xfrm>
              <a:off x="1714" y="1926"/>
              <a:ext cx="499" cy="227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204816" name="Group 16"/>
          <p:cNvGrpSpPr>
            <a:grpSpLocks/>
          </p:cNvGrpSpPr>
          <p:nvPr/>
        </p:nvGrpSpPr>
        <p:grpSpPr bwMode="auto">
          <a:xfrm>
            <a:off x="3995738" y="1628775"/>
            <a:ext cx="5148262" cy="2984500"/>
            <a:chOff x="2517" y="1026"/>
            <a:chExt cx="3243" cy="1880"/>
          </a:xfrm>
        </p:grpSpPr>
        <p:sp>
          <p:nvSpPr>
            <p:cNvPr id="204817" name="Oval 17"/>
            <p:cNvSpPr>
              <a:spLocks noChangeArrowheads="1"/>
            </p:cNvSpPr>
            <p:nvPr/>
          </p:nvSpPr>
          <p:spPr bwMode="auto">
            <a:xfrm>
              <a:off x="2517" y="1434"/>
              <a:ext cx="499" cy="227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pic>
          <p:nvPicPr>
            <p:cNvPr id="204818" name="Picture 18" descr="HexDish"/>
            <p:cNvPicPr>
              <a:picLocks noChangeAspect="1" noChangeArrowheads="1"/>
            </p:cNvPicPr>
            <p:nvPr/>
          </p:nvPicPr>
          <p:blipFill>
            <a:blip r:embed="rId8" cstate="print"/>
            <a:srcRect l="34334" t="4082"/>
            <a:stretch>
              <a:fillRect/>
            </a:stretch>
          </p:blipFill>
          <p:spPr bwMode="auto">
            <a:xfrm>
              <a:off x="3186" y="1026"/>
              <a:ext cx="2574" cy="18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153150" cy="1181100"/>
          </a:xfrm>
        </p:spPr>
        <p:txBody>
          <a:bodyPr/>
          <a:lstStyle/>
          <a:p>
            <a:r>
              <a:rPr lang="en-AU" dirty="0" smtClean="0"/>
              <a:t> VLA 10th anniversary </a:t>
            </a:r>
            <a:br>
              <a:rPr lang="en-AU" dirty="0" smtClean="0"/>
            </a:br>
            <a:r>
              <a:rPr lang="en-AU" dirty="0" smtClean="0"/>
              <a:t>8 Oct 1990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IAU colloq 131, Albuquerque, NM</a:t>
            </a:r>
            <a:endParaRPr lang="en-AU" dirty="0" smtClean="0"/>
          </a:p>
          <a:p>
            <a:r>
              <a:rPr lang="en-AU" dirty="0" smtClean="0"/>
              <a:t>Jan Noordam tells Peter Wilkinson about the NFRA large HI telescope</a:t>
            </a:r>
          </a:p>
          <a:p>
            <a:r>
              <a:rPr lang="en-AU" dirty="0" smtClean="0"/>
              <a:t>Peter Wilkinson includes the case for 1sqkm collecting area for extragalactic HI in his talk</a:t>
            </a:r>
          </a:p>
          <a:p>
            <a:pPr lvl="1"/>
            <a:r>
              <a:rPr lang="en-AU" i="1" dirty="0" smtClean="0">
                <a:solidFill>
                  <a:srgbClr val="FFC000"/>
                </a:solidFill>
              </a:rPr>
              <a:t>The Hydrogen Array</a:t>
            </a:r>
          </a:p>
          <a:p>
            <a:r>
              <a:rPr lang="en-AU" dirty="0" err="1" smtClean="0"/>
              <a:t>Pariski</a:t>
            </a:r>
            <a:r>
              <a:rPr lang="en-AU" dirty="0" smtClean="0"/>
              <a:t> talk on the need to maintain exponential growth and to beat the RFI threat</a:t>
            </a:r>
          </a:p>
          <a:p>
            <a:pPr lvl="1"/>
            <a:r>
              <a:rPr lang="en-AU" dirty="0" smtClean="0"/>
              <a:t>need a 1sqkm telescope by 2000.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506-74C2-44F5-A42D-081D6F58620C}" type="slidenum">
              <a:rPr lang="en-AU" smtClean="0"/>
              <a:pPr/>
              <a:t>6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9569-7C7F-48B1-BD3A-131F43B74FBA}" type="slidenum">
              <a:rPr lang="en-AU"/>
              <a:pPr/>
              <a:t>7</a:t>
            </a:fld>
            <a:endParaRPr lang="en-AU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475" y="26988"/>
            <a:ext cx="6251575" cy="1431925"/>
          </a:xfrm>
          <a:noFill/>
          <a:ln/>
        </p:spPr>
        <p:txBody>
          <a:bodyPr wrap="none" lIns="92075" tIns="46038" rIns="92075" bIns="46038" anchor="ctr">
            <a:spAutoFit/>
          </a:bodyPr>
          <a:lstStyle/>
          <a:p>
            <a:r>
              <a:rPr lang="en-AU" dirty="0"/>
              <a:t>Achieving the vision</a:t>
            </a:r>
            <a:br>
              <a:rPr lang="en-AU" dirty="0"/>
            </a:br>
            <a:r>
              <a:rPr lang="en-AU" dirty="0"/>
              <a:t>International Collaboration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534400" cy="45720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AU" sz="2400"/>
              <a:t>To build facilities which no single nation can afford</a:t>
            </a:r>
          </a:p>
          <a:p>
            <a:pPr>
              <a:lnSpc>
                <a:spcPct val="110000"/>
              </a:lnSpc>
            </a:pPr>
            <a:r>
              <a:rPr lang="en-AU" sz="2400"/>
              <a:t>Broader knowledge base, cross fertilisation</a:t>
            </a:r>
          </a:p>
          <a:p>
            <a:r>
              <a:rPr lang="en-US" sz="2400"/>
              <a:t>High impact showpiece for science and technology from collaborating countries</a:t>
            </a:r>
          </a:p>
          <a:p>
            <a:pPr lvl="1"/>
            <a:r>
              <a:rPr lang="en-US" sz="2000"/>
              <a:t>international benchmarking</a:t>
            </a:r>
          </a:p>
          <a:p>
            <a:pPr>
              <a:lnSpc>
                <a:spcPct val="110000"/>
              </a:lnSpc>
            </a:pPr>
            <a:r>
              <a:rPr lang="en-AU" sz="2400"/>
              <a:t>Coordination of international activity</a:t>
            </a:r>
          </a:p>
          <a:p>
            <a:pPr lvl="1">
              <a:lnSpc>
                <a:spcPct val="110000"/>
              </a:lnSpc>
            </a:pPr>
            <a:r>
              <a:rPr lang="en-AU" sz="2000"/>
              <a:t>Avoiding wasteful competition</a:t>
            </a:r>
          </a:p>
          <a:p>
            <a:r>
              <a:rPr lang="en-AU" sz="2400"/>
              <a:t>Open Sky Policy</a:t>
            </a:r>
          </a:p>
          <a:p>
            <a:pPr lvl="1"/>
            <a:r>
              <a:rPr lang="en-AU" sz="2000"/>
              <a:t>Best science return for investment</a:t>
            </a:r>
          </a:p>
          <a:p>
            <a:pPr lvl="1"/>
            <a:r>
              <a:rPr lang="en-AU" sz="2000"/>
              <a:t>Funding should be based on investment opportunity not access</a:t>
            </a:r>
          </a:p>
          <a:p>
            <a:pPr lvl="1">
              <a:lnSpc>
                <a:spcPct val="110000"/>
              </a:lnSpc>
            </a:pPr>
            <a:endParaRPr lang="en-A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March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Ekers, COST Rome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7066-8422-4CDE-A342-CD7E49809940}" type="slidenum">
              <a:rPr lang="en-AU"/>
              <a:pPr/>
              <a:t>8</a:t>
            </a:fld>
            <a:endParaRPr lang="en-AU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Born Global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From the beginning </a:t>
            </a:r>
            <a:r>
              <a:rPr lang="en-AU" dirty="0" smtClean="0"/>
              <a:t>SKA </a:t>
            </a:r>
            <a:r>
              <a:rPr lang="en-AU" dirty="0"/>
              <a:t>was conceived as an international project</a:t>
            </a:r>
          </a:p>
          <a:p>
            <a:r>
              <a:rPr lang="en-AU" dirty="0"/>
              <a:t>The scientists and engineers involved were accustomed to working together</a:t>
            </a:r>
          </a:p>
          <a:p>
            <a:r>
              <a:rPr lang="en-AU" dirty="0" smtClean="0"/>
              <a:t>A  shared radio Astronomy culture</a:t>
            </a:r>
          </a:p>
          <a:p>
            <a:r>
              <a:rPr lang="en-US" dirty="0" smtClean="0"/>
              <a:t>Open Sky policy</a:t>
            </a:r>
            <a:endParaRPr lang="en-AU" dirty="0" smtClean="0"/>
          </a:p>
          <a:p>
            <a:r>
              <a:rPr lang="en-US" dirty="0" smtClean="0"/>
              <a:t>Links were made to existing International organizations</a:t>
            </a:r>
          </a:p>
          <a:p>
            <a:pPr lvl="1"/>
            <a:r>
              <a:rPr lang="en-US" dirty="0" smtClean="0"/>
              <a:t>IAU, URSI, OECD, EU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2012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Ekers, Manchester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6E44-757A-42FB-90CE-C7DAF3BD68A4}" type="slidenum">
              <a:rPr lang="en-AU"/>
              <a:pPr/>
              <a:t>9</a:t>
            </a:fld>
            <a:endParaRPr lang="en-AU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Brief history of the SKA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1148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/>
              <a:t>1988  Independent suggestions for a Large Radio Telescope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1990  10</a:t>
            </a:r>
            <a:r>
              <a:rPr lang="en-AU" sz="2400" baseline="30000" dirty="0"/>
              <a:t>th</a:t>
            </a:r>
            <a:r>
              <a:rPr lang="en-AU" sz="2400" dirty="0"/>
              <a:t> anniversary of VLA – the visions merge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1993  URSI GA Kyoto resolution 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1994  IAU forms a Large Telescope WG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1996   OECD Global Science Forum activities start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1998  “SKA” name adopted (1kT, SKAI, …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2000  International MOU signed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2001  Logo competition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2008  SPDO formed</a:t>
            </a: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2009  Agencies SKA Group formed (ASG)</a:t>
            </a:r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_neg_grad">
  <a:themeElements>
    <a:clrScheme name="SKA_neg_grad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KA_neg_gra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KA_neg_g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_neg_gra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A_neg_gra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_neg_gra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_neg_gra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_neg_gra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_neg_gra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SIRO_neg_grad">
  <a:themeElements>
    <a:clrScheme name="CSIRO_neg_grad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SIRO_neg_gra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SIRO_neg_g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_neg_gra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IRO_neg_gra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_neg_gra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_neg_gra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_neg_gra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_neg_gra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Subtitle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SIRO_neg_grad">
  <a:themeElements>
    <a:clrScheme name="2_CSIRO_neg_grad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CSIRO_neg_grad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CSIRO_neg_g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SIRO_neg_gra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SIRO_neg_gra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SIRO_neg_gra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SIRO_neg_gra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SIRO_neg_gra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SIRO_neg_gra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 Square Kilometre Array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he Square Kilometre Array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e Square Kilometre Arr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Square Kilometre Arra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Square Kilometre Arra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Square Kilometre Arra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Square Kilometre Arr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Square Kilometre Arr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Square Kilometre Arr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SKA_neg_grad</Template>
  <TotalTime>1398</TotalTime>
  <Words>1728</Words>
  <Application>Microsoft Office PowerPoint</Application>
  <PresentationFormat>On-screen Show (4:3)</PresentationFormat>
  <Paragraphs>371</Paragraphs>
  <Slides>33</Slides>
  <Notes>33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SKA_neg_grad</vt:lpstr>
      <vt:lpstr>CSIRO_neg_grad</vt:lpstr>
      <vt:lpstr>Title &amp; Subtitle copy</vt:lpstr>
      <vt:lpstr>2_CSIRO_neg_grad</vt:lpstr>
      <vt:lpstr>The Square Kilometre Array</vt:lpstr>
      <vt:lpstr>The History of the  Square Kilometre Array born global</vt:lpstr>
      <vt:lpstr>Summary</vt:lpstr>
      <vt:lpstr>VLA  New Mexico</vt:lpstr>
      <vt:lpstr>Pre 1990</vt:lpstr>
      <vt:lpstr>Radio Telescope Sensitivity</vt:lpstr>
      <vt:lpstr> VLA 10th anniversary  8 Oct 1990</vt:lpstr>
      <vt:lpstr>Achieving the vision International Collaboration</vt:lpstr>
      <vt:lpstr>Born Global</vt:lpstr>
      <vt:lpstr>Brief history of the SKA</vt:lpstr>
      <vt:lpstr>Brief history of the SKA</vt:lpstr>
      <vt:lpstr>Union Radio Science International  Sep 1993 – Born Global</vt:lpstr>
      <vt:lpstr>URSI LTWG Members</vt:lpstr>
      <vt:lpstr>SKA timeline (brief)</vt:lpstr>
      <vt:lpstr>OECD  Global Science Forum </vt:lpstr>
      <vt:lpstr>SKA timeline (brief)</vt:lpstr>
      <vt:lpstr>SKA gets a name 1998 – e-mail vote</vt:lpstr>
      <vt:lpstr>SKA timeline (brief)</vt:lpstr>
      <vt:lpstr>SKA International Steering Committee</vt:lpstr>
      <vt:lpstr>SKA timeline (brief)</vt:lpstr>
      <vt:lpstr>Choosing a logo</vt:lpstr>
      <vt:lpstr>SKA Logo</vt:lpstr>
      <vt:lpstr>The Technology Challenge</vt:lpstr>
      <vt:lpstr>Technology evolution (1)</vt:lpstr>
      <vt:lpstr>Technology Evolution (2)</vt:lpstr>
      <vt:lpstr>The Quietest Locations in the World Radio Noise Levels</vt:lpstr>
      <vt:lpstr>The Science Case</vt:lpstr>
      <vt:lpstr>SKA Science Case #2</vt:lpstr>
      <vt:lpstr>Evolution of the  Science case</vt:lpstr>
      <vt:lpstr>A Universe of Stars</vt:lpstr>
      <vt:lpstr>Whispers from the Universe</vt:lpstr>
      <vt:lpstr>What have we learned?</vt:lpstr>
      <vt:lpstr>Outcomes and Expectations vary with stakeholders</vt:lpstr>
      <vt:lpstr>The Pathfinders and the SPDO</vt:lpstr>
    </vt:vector>
  </TitlesOfParts>
  <Company>ATNF, 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Square Kilometre Array</dc:title>
  <dc:creator>Ron Ekers</dc:creator>
  <cp:keywords>SKA</cp:keywords>
  <dc:description>COST talk on benefits beyond science.  Collection of material - not all used</dc:description>
  <cp:lastModifiedBy>mbcssjg4</cp:lastModifiedBy>
  <cp:revision>74</cp:revision>
  <dcterms:created xsi:type="dcterms:W3CDTF">2005-09-09T08:10:57Z</dcterms:created>
  <dcterms:modified xsi:type="dcterms:W3CDTF">2012-04-22T10:28:23Z</dcterms:modified>
  <cp:category>SKA</cp:category>
</cp:coreProperties>
</file>