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0" r:id="rId1"/>
  </p:sldMasterIdLst>
  <p:notesMasterIdLst>
    <p:notesMasterId r:id="rId23"/>
  </p:notesMasterIdLst>
  <p:handoutMasterIdLst>
    <p:handoutMasterId r:id="rId24"/>
  </p:handoutMasterIdLst>
  <p:sldIdLst>
    <p:sldId id="353" r:id="rId2"/>
    <p:sldId id="392" r:id="rId3"/>
    <p:sldId id="389" r:id="rId4"/>
    <p:sldId id="387" r:id="rId5"/>
    <p:sldId id="414" r:id="rId6"/>
    <p:sldId id="411" r:id="rId7"/>
    <p:sldId id="412" r:id="rId8"/>
    <p:sldId id="425" r:id="rId9"/>
    <p:sldId id="418" r:id="rId10"/>
    <p:sldId id="410" r:id="rId11"/>
    <p:sldId id="424" r:id="rId12"/>
    <p:sldId id="419" r:id="rId13"/>
    <p:sldId id="330" r:id="rId14"/>
    <p:sldId id="423" r:id="rId15"/>
    <p:sldId id="426" r:id="rId16"/>
    <p:sldId id="428" r:id="rId17"/>
    <p:sldId id="427" r:id="rId18"/>
    <p:sldId id="430" r:id="rId19"/>
    <p:sldId id="429" r:id="rId20"/>
    <p:sldId id="435" r:id="rId21"/>
    <p:sldId id="43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34" autoAdjust="0"/>
    <p:restoredTop sz="94624" autoAdjust="0"/>
  </p:normalViewPr>
  <p:slideViewPr>
    <p:cSldViewPr>
      <p:cViewPr varScale="1">
        <p:scale>
          <a:sx n="74" d="100"/>
          <a:sy n="74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44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05A63-7292-4021-A3C4-12674E1ABB24}" type="datetimeFigureOut">
              <a:rPr lang="nl-NL" smtClean="0"/>
              <a:t>22-4-2012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7293E-77E4-4E20-9D9E-61D8CB097AE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681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F9815-736E-415D-B49A-B4521B22E731}" type="datetimeFigureOut">
              <a:rPr lang="nl-NL" smtClean="0"/>
              <a:pPr/>
              <a:t>22-4-2012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97C74-3F07-466F-901B-8C093919FDA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17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5B1872-FD2E-47CF-848A-117169D037CB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5B1872-FD2E-47CF-848A-117169D037CB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A80FA5-08E9-490A-A44B-E78CF9DF0C08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8825" cy="342741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1331913" y="260350"/>
            <a:ext cx="62642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GB" sz="3200" b="1" i="0" u="none" strike="noStrike" kern="0" cap="none" spc="0" normalizeH="0" baseline="0" noProof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2400"/>
            <a:ext cx="289560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2125" y="260350"/>
            <a:ext cx="2051050" cy="604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60350"/>
            <a:ext cx="6003925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12875"/>
            <a:ext cx="8207375" cy="489585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25" y="6538913"/>
            <a:ext cx="19050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12875"/>
            <a:ext cx="4027488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65688" y="1412875"/>
            <a:ext cx="4027487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65688" y="3937000"/>
            <a:ext cx="4027487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7625" y="6538913"/>
            <a:ext cx="19050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02400"/>
            <a:ext cx="289560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dirty="0" smtClean="0">
                <a:solidFill>
                  <a:srgbClr val="3333CC"/>
                </a:solidFill>
              </a:rPr>
              <a:t>Workshop Manchester  April 2012 _</a:t>
            </a:r>
            <a:r>
              <a:rPr lang="en-GB" b="1" i="1" dirty="0" err="1" smtClean="0">
                <a:solidFill>
                  <a:srgbClr val="3333CC"/>
                </a:solidFill>
              </a:rPr>
              <a:t>AvA</a:t>
            </a:r>
            <a:r>
              <a:rPr lang="en-GB" b="1" i="1" dirty="0" smtClean="0">
                <a:solidFill>
                  <a:srgbClr val="3333CC"/>
                </a:solidFill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43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43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412875"/>
            <a:ext cx="4027487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1412875"/>
            <a:ext cx="4027488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12875"/>
            <a:ext cx="4027488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688" y="1412875"/>
            <a:ext cx="402748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264275" cy="803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dirty="0" smtClean="0">
                <a:solidFill>
                  <a:srgbClr val="3333CC"/>
                </a:solidFill>
              </a:rPr>
              <a:t>Workshop Manchester  April 2012 _</a:t>
            </a:r>
            <a:r>
              <a:rPr lang="en-GB" b="1" i="1" dirty="0" err="1" smtClean="0">
                <a:solidFill>
                  <a:srgbClr val="3333CC"/>
                </a:solidFill>
              </a:rPr>
              <a:t>AvA</a:t>
            </a:r>
            <a:r>
              <a:rPr lang="en-GB" b="1" i="1" dirty="0" smtClean="0">
                <a:solidFill>
                  <a:srgbClr val="3333CC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>
            <a:lvl1pPr>
              <a:defRPr sz="1100"/>
            </a:lvl1pPr>
          </a:lstStyle>
          <a:p>
            <a:endParaRPr lang="en-GB" b="1" i="1" dirty="0" smtClean="0">
              <a:solidFill>
                <a:srgbClr val="3333CC"/>
              </a:solidFill>
            </a:endParaRPr>
          </a:p>
          <a:p>
            <a:r>
              <a:rPr lang="en-GB" b="1" i="1" dirty="0" smtClean="0">
                <a:solidFill>
                  <a:srgbClr val="3333CC"/>
                </a:solidFill>
              </a:rPr>
              <a:t>Workshop Manchester  April 2012 _</a:t>
            </a:r>
            <a:r>
              <a:rPr lang="en-GB" b="1" i="1" dirty="0" err="1" smtClean="0">
                <a:solidFill>
                  <a:srgbClr val="3333CC"/>
                </a:solidFill>
              </a:rPr>
              <a:t>AvA</a:t>
            </a:r>
            <a:r>
              <a:rPr lang="en-GB" b="1" i="1" dirty="0" smtClean="0">
                <a:solidFill>
                  <a:srgbClr val="3333CC"/>
                </a:solidFill>
              </a:rPr>
              <a:t> </a:t>
            </a:r>
          </a:p>
          <a:p>
            <a:endParaRPr lang="en-GB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580159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b="1" i="1" smtClean="0">
                <a:solidFill>
                  <a:srgbClr val="3333CC"/>
                </a:solidFill>
              </a:rPr>
              <a:t>Workshop Manchester  April 2012 _AvA </a:t>
            </a:r>
          </a:p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02400"/>
            <a:ext cx="289560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1033"/>
          <p:cNvSpPr>
            <a:spLocks noChangeArrowheads="1"/>
          </p:cNvSpPr>
          <p:nvPr/>
        </p:nvSpPr>
        <p:spPr bwMode="auto">
          <a:xfrm>
            <a:off x="0" y="0"/>
            <a:ext cx="9144000" cy="1124744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2875"/>
            <a:ext cx="82073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580159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9933"/>
                </a:solidFill>
                <a:latin typeface="+mn-lt"/>
              </a:defRPr>
            </a:lvl1pPr>
          </a:lstStyle>
          <a:p>
            <a:r>
              <a:rPr lang="en-GB" b="1" i="1" dirty="0" smtClean="0">
                <a:solidFill>
                  <a:srgbClr val="3333CC"/>
                </a:solidFill>
              </a:rPr>
              <a:t>Workshop Manchester  April 2012 _</a:t>
            </a:r>
            <a:r>
              <a:rPr lang="en-GB" b="1" i="1" dirty="0" err="1" smtClean="0">
                <a:solidFill>
                  <a:srgbClr val="3333CC"/>
                </a:solidFill>
              </a:rPr>
              <a:t>AvA</a:t>
            </a:r>
            <a:r>
              <a:rPr lang="en-GB" b="1" i="1" dirty="0" smtClean="0">
                <a:solidFill>
                  <a:srgbClr val="3333CC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260350"/>
            <a:ext cx="62642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pic>
        <p:nvPicPr>
          <p:cNvPr id="36866" name="Picture 2" descr="D:\mydatafiles\ASTRONGeneral\Outreach\Astron_Logo.jpg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96336" y="2"/>
            <a:ext cx="1547664" cy="386710"/>
          </a:xfrm>
          <a:prstGeom prst="rect">
            <a:avLst/>
          </a:prstGeom>
          <a:noFill/>
        </p:spPr>
      </p:pic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7" r:id="rId16"/>
    <p:sldLayoutId id="2147483671" r:id="rId17"/>
    <p:sldLayoutId id="2147483665" r:id="rId18"/>
    <p:sldLayoutId id="2147483699" r:id="rId19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0/05/Effelsberg_total2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0" y="6611779"/>
            <a:ext cx="14478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000" dirty="0" err="1">
                <a:solidFill>
                  <a:srgbClr val="002060"/>
                </a:solidFill>
              </a:rPr>
              <a:t>Courtesy</a:t>
            </a:r>
            <a:r>
              <a:rPr lang="nl-NL" sz="1000" dirty="0">
                <a:solidFill>
                  <a:srgbClr val="002060"/>
                </a:solidFill>
              </a:rPr>
              <a:t>: </a:t>
            </a:r>
            <a:r>
              <a:rPr lang="nl-NL" sz="1000" dirty="0" err="1" smtClean="0">
                <a:solidFill>
                  <a:srgbClr val="002060"/>
                </a:solidFill>
              </a:rPr>
              <a:t>JPMacquart</a:t>
            </a:r>
            <a:endParaRPr lang="en-US" sz="1000" dirty="0">
              <a:solidFill>
                <a:srgbClr val="002060"/>
              </a:solidFill>
            </a:endParaRPr>
          </a:p>
        </p:txBody>
      </p:sp>
      <p:pic>
        <p:nvPicPr>
          <p:cNvPr id="16" name="Picture 15" descr="SKA PP-Fro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9"/>
            <a:ext cx="9144001" cy="5517232"/>
          </a:xfrm>
          <a:prstGeom prst="rect">
            <a:avLst/>
          </a:prstGeom>
        </p:spPr>
      </p:pic>
      <p:pic>
        <p:nvPicPr>
          <p:cNvPr id="18" name="Picture 13" descr="1a_Astron_LogoBasis ki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09120"/>
            <a:ext cx="133860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221088"/>
            <a:ext cx="650142" cy="648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13" name="Picture 1" descr="N:\RTS\Dwung_VLBI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-171400"/>
            <a:ext cx="3923928" cy="2775404"/>
          </a:xfrm>
          <a:prstGeom prst="rect">
            <a:avLst/>
          </a:prstGeom>
          <a:noFill/>
        </p:spPr>
      </p:pic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0" y="2924944"/>
            <a:ext cx="91440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Connecting early VLBI to SKA capabilities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 b="1" kern="0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Arnold </a:t>
            </a:r>
            <a:r>
              <a:rPr lang="en-US" sz="2400" b="1" kern="0" dirty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van </a:t>
            </a:r>
            <a:r>
              <a:rPr lang="en-US" sz="2400" b="1" kern="0" dirty="0" err="1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Ardenne</a:t>
            </a:r>
            <a:endParaRPr lang="en-US" sz="2400" b="1" kern="0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03200" dist="1524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defRPr/>
            </a:pPr>
            <a:r>
              <a:rPr lang="nl-NL" sz="2000" b="1" kern="0" dirty="0" err="1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Astron</a:t>
            </a:r>
            <a:r>
              <a:rPr lang="nl-NL" sz="2000" b="1" kern="0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SKA Program Office</a:t>
            </a:r>
            <a:endParaRPr lang="en-US" sz="2000" b="1" kern="0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03200" dist="1524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1800" b="1" kern="0" dirty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ardenne@astron.nl</a:t>
            </a:r>
            <a:r>
              <a:rPr lang="en-US" sz="3600" b="1" kern="0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600" b="1" kern="0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03200" dist="1524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3600" b="1" kern="0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03200" dist="1524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2" name="Picture 21" descr="Sparse_aperture_array_highres_fig1.jpg"/>
          <p:cNvPicPr>
            <a:picLocks noChangeAspect="1"/>
          </p:cNvPicPr>
          <p:nvPr/>
        </p:nvPicPr>
        <p:blipFill>
          <a:blip r:embed="rId7" cstate="print"/>
          <a:srcRect t="9796" b="11836"/>
          <a:stretch>
            <a:fillRect/>
          </a:stretch>
        </p:blipFill>
        <p:spPr bwMode="auto">
          <a:xfrm>
            <a:off x="0" y="4149080"/>
            <a:ext cx="2483769" cy="142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 descr="C:\Users\ardenne\Pictures\AA-MID_SK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5445224"/>
            <a:ext cx="2267744" cy="1412776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555776" y="4919008"/>
            <a:ext cx="47486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u="sng" dirty="0" smtClean="0">
                <a:solidFill>
                  <a:schemeClr val="bg1"/>
                </a:solidFill>
              </a:rPr>
              <a:t>SKA</a:t>
            </a:r>
            <a:r>
              <a:rPr lang="nl-NL" sz="2000" u="sng" dirty="0" smtClean="0">
                <a:solidFill>
                  <a:schemeClr val="bg1"/>
                </a:solidFill>
              </a:rPr>
              <a:t> </a:t>
            </a:r>
            <a:r>
              <a:rPr lang="nl-NL" sz="2000" u="sng" dirty="0" err="1" smtClean="0">
                <a:solidFill>
                  <a:schemeClr val="bg1"/>
                </a:solidFill>
              </a:rPr>
              <a:t>Paradigm</a:t>
            </a:r>
            <a:r>
              <a:rPr lang="nl-NL" sz="2000" u="sng" dirty="0" smtClean="0">
                <a:solidFill>
                  <a:schemeClr val="bg1"/>
                </a:solidFill>
              </a:rPr>
              <a:t> </a:t>
            </a:r>
            <a:r>
              <a:rPr lang="nl-NL" sz="2000" u="sng" dirty="0" err="1" smtClean="0">
                <a:solidFill>
                  <a:schemeClr val="bg1"/>
                </a:solidFill>
              </a:rPr>
              <a:t>shifts</a:t>
            </a:r>
            <a:r>
              <a:rPr lang="nl-NL" sz="2000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</a:rPr>
              <a:t>Sensitivity</a:t>
            </a:r>
            <a:endParaRPr lang="nl-NL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 Ultra </a:t>
            </a:r>
            <a:r>
              <a:rPr lang="nl-NL" sz="2000" dirty="0" err="1" smtClean="0">
                <a:solidFill>
                  <a:schemeClr val="bg1"/>
                </a:solidFill>
              </a:rPr>
              <a:t>Deep</a:t>
            </a:r>
            <a:r>
              <a:rPr lang="nl-NL" sz="2000" dirty="0" smtClean="0">
                <a:solidFill>
                  <a:schemeClr val="bg1"/>
                </a:solidFill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</a:rPr>
              <a:t>polarimetric</a:t>
            </a:r>
            <a:r>
              <a:rPr lang="nl-NL" sz="2000" dirty="0" smtClean="0">
                <a:solidFill>
                  <a:schemeClr val="bg1"/>
                </a:solidFill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</a:rPr>
              <a:t>imaging</a:t>
            </a:r>
            <a:endParaRPr lang="nl-NL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dirty="0" smtClean="0">
                <a:solidFill>
                  <a:schemeClr val="bg1"/>
                </a:solidFill>
              </a:rPr>
              <a:t>, </a:t>
            </a:r>
            <a:r>
              <a:rPr lang="nl-NL" sz="2000" dirty="0" err="1" smtClean="0">
                <a:solidFill>
                  <a:schemeClr val="bg1"/>
                </a:solidFill>
              </a:rPr>
              <a:t>flexibility</a:t>
            </a:r>
            <a:r>
              <a:rPr lang="nl-NL" sz="20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 Field of view, time </a:t>
            </a:r>
            <a:r>
              <a:rPr lang="nl-NL" sz="2000" dirty="0" err="1" smtClean="0">
                <a:solidFill>
                  <a:schemeClr val="bg1"/>
                </a:solidFill>
              </a:rPr>
              <a:t>variable</a:t>
            </a:r>
            <a:r>
              <a:rPr lang="nl-NL" sz="2000" dirty="0" smtClean="0">
                <a:solidFill>
                  <a:schemeClr val="bg1"/>
                </a:solidFill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</a:rPr>
              <a:t>observing</a:t>
            </a:r>
            <a:endParaRPr lang="nl-NL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 Multi- vs. Single </a:t>
            </a:r>
            <a:r>
              <a:rPr lang="nl-NL" sz="2000" dirty="0" err="1" smtClean="0">
                <a:solidFill>
                  <a:schemeClr val="bg1"/>
                </a:solidFill>
              </a:rPr>
              <a:t>sky</a:t>
            </a:r>
            <a:r>
              <a:rPr lang="nl-NL" sz="2000" dirty="0" smtClean="0">
                <a:solidFill>
                  <a:schemeClr val="bg1"/>
                </a:solidFill>
              </a:rPr>
              <a:t> pixel processing 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0" y="6611779"/>
            <a:ext cx="13260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000" dirty="0" err="1">
                <a:solidFill>
                  <a:schemeClr val="bg1"/>
                </a:solidFill>
              </a:rPr>
              <a:t>Courtesy</a:t>
            </a:r>
            <a:r>
              <a:rPr lang="nl-NL" sz="1000" dirty="0">
                <a:solidFill>
                  <a:schemeClr val="bg1"/>
                </a:solidFill>
              </a:rPr>
              <a:t>: </a:t>
            </a:r>
            <a:r>
              <a:rPr lang="nl-NL" sz="1000" dirty="0" err="1" smtClean="0">
                <a:solidFill>
                  <a:schemeClr val="bg1"/>
                </a:solidFill>
              </a:rPr>
              <a:t>JPMacquart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6" name="Picture 1" descr="C:\Users\ardenne\Pictures\transient_surveying_JPMacquart_Curtin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517232"/>
            <a:ext cx="2483768" cy="1152128"/>
          </a:xfrm>
          <a:prstGeom prst="rect">
            <a:avLst/>
          </a:prstGeom>
          <a:noFill/>
        </p:spPr>
      </p:pic>
      <p:pic>
        <p:nvPicPr>
          <p:cNvPr id="28" name="Picture 2" descr="G:\SwinburneAstronomyProductions_SKA_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4099461"/>
            <a:ext cx="2267744" cy="148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264275" cy="803275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Tied</a:t>
            </a:r>
            <a:r>
              <a:rPr lang="nl-NL" dirty="0" smtClean="0">
                <a:solidFill>
                  <a:schemeClr val="bg1"/>
                </a:solidFill>
              </a:rPr>
              <a:t> (</a:t>
            </a:r>
            <a:r>
              <a:rPr lang="nl-NL" dirty="0" err="1" smtClean="0">
                <a:solidFill>
                  <a:schemeClr val="bg1"/>
                </a:solidFill>
              </a:rPr>
              <a:t>phased</a:t>
            </a:r>
            <a:r>
              <a:rPr lang="nl-NL" dirty="0" smtClean="0">
                <a:solidFill>
                  <a:schemeClr val="bg1"/>
                </a:solidFill>
              </a:rPr>
              <a:t>)</a:t>
            </a:r>
            <a:r>
              <a:rPr lang="nl-NL" dirty="0" err="1" smtClean="0">
                <a:solidFill>
                  <a:schemeClr val="bg1"/>
                </a:solidFill>
              </a:rPr>
              <a:t>arraying</a:t>
            </a:r>
            <a:r>
              <a:rPr lang="nl-NL" dirty="0" smtClean="0">
                <a:solidFill>
                  <a:schemeClr val="bg1"/>
                </a:solidFill>
              </a:rPr>
              <a:t>: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err="1" smtClean="0">
                <a:solidFill>
                  <a:schemeClr val="bg1"/>
                </a:solidFill>
              </a:rPr>
              <a:t>What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happened</a:t>
            </a:r>
            <a:r>
              <a:rPr lang="nl-NL" dirty="0" smtClean="0">
                <a:solidFill>
                  <a:schemeClr val="bg1"/>
                </a:solidFill>
              </a:rPr>
              <a:t> to </a:t>
            </a:r>
            <a:r>
              <a:rPr lang="nl-NL" dirty="0" err="1" smtClean="0">
                <a:solidFill>
                  <a:schemeClr val="bg1"/>
                </a:solidFill>
              </a:rPr>
              <a:t>simplicity</a:t>
            </a:r>
            <a:r>
              <a:rPr lang="nl-NL" dirty="0" smtClean="0">
                <a:solidFill>
                  <a:schemeClr val="bg1"/>
                </a:solidFill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67929"/>
            <a:ext cx="7128792" cy="569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484784"/>
            <a:ext cx="19928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u="sng" dirty="0" err="1" smtClean="0"/>
              <a:t>Correlated</a:t>
            </a:r>
            <a:r>
              <a:rPr lang="nl-NL" sz="2000" u="sng" dirty="0" smtClean="0"/>
              <a:t> flux: </a:t>
            </a:r>
            <a:endParaRPr lang="nl-NL" sz="2000" u="sng" dirty="0"/>
          </a:p>
        </p:txBody>
      </p:sp>
      <p:sp>
        <p:nvSpPr>
          <p:cNvPr id="6" name="Oval 5"/>
          <p:cNvSpPr/>
          <p:nvPr/>
        </p:nvSpPr>
        <p:spPr>
          <a:xfrm>
            <a:off x="3203848" y="1412776"/>
            <a:ext cx="2880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4283968" y="1412776"/>
            <a:ext cx="50405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683568" y="3717032"/>
            <a:ext cx="9316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Baskerville Old Face" pitchFamily="18" charset="0"/>
              </a:rPr>
              <a:t>b=b(</a:t>
            </a:r>
            <a:r>
              <a:rPr lang="nl-NL" dirty="0" err="1" smtClean="0">
                <a:latin typeface="Baskerville Old Face" pitchFamily="18" charset="0"/>
              </a:rPr>
              <a:t>std</a:t>
            </a:r>
            <a:r>
              <a:rPr lang="nl-NL" dirty="0" smtClean="0">
                <a:latin typeface="Baskerville Old Face" pitchFamily="18" charset="0"/>
              </a:rPr>
              <a:t>)</a:t>
            </a:r>
            <a:endParaRPr lang="nl-NL" dirty="0">
              <a:latin typeface="Baskerville Old Face" pitchFamily="18" charset="0"/>
            </a:endParaRPr>
          </a:p>
        </p:txBody>
      </p:sp>
      <p:cxnSp>
        <p:nvCxnSpPr>
          <p:cNvPr id="10" name="Straight Arrow Connector 9"/>
          <p:cNvCxnSpPr>
            <a:stCxn id="19" idx="0"/>
            <a:endCxn id="6" idx="4"/>
          </p:cNvCxnSpPr>
          <p:nvPr/>
        </p:nvCxnSpPr>
        <p:spPr>
          <a:xfrm flipV="1">
            <a:off x="1187624" y="1772816"/>
            <a:ext cx="2160240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7544" y="5877272"/>
            <a:ext cx="28536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Baskerville Old Face" pitchFamily="18" charset="0"/>
              </a:rPr>
              <a:t>b=b(</a:t>
            </a:r>
            <a:r>
              <a:rPr lang="nl-NL" dirty="0" err="1" smtClean="0">
                <a:latin typeface="Baskerville Old Face" pitchFamily="18" charset="0"/>
              </a:rPr>
              <a:t>std</a:t>
            </a:r>
            <a:r>
              <a:rPr lang="nl-NL" dirty="0" smtClean="0">
                <a:latin typeface="Baskerville Old Face" pitchFamily="18" charset="0"/>
              </a:rPr>
              <a:t>).</a:t>
            </a:r>
            <a:r>
              <a:rPr lang="nl-NL" dirty="0" err="1" smtClean="0">
                <a:latin typeface="Baskerville Old Face" pitchFamily="18" charset="0"/>
              </a:rPr>
              <a:t>D</a:t>
            </a:r>
            <a:r>
              <a:rPr lang="nl-NL" baseline="-25000" dirty="0" err="1" smtClean="0">
                <a:latin typeface="Baskerville Old Face" pitchFamily="18" charset="0"/>
              </a:rPr>
              <a:t>d</a:t>
            </a:r>
            <a:r>
              <a:rPr lang="nl-NL" dirty="0" smtClean="0">
                <a:latin typeface="Baskerville Old Face" pitchFamily="18" charset="0"/>
              </a:rPr>
              <a:t>(n, </a:t>
            </a:r>
            <a:r>
              <a:rPr lang="el-GR" dirty="0" smtClean="0"/>
              <a:t>ρ</a:t>
            </a:r>
            <a:r>
              <a:rPr lang="nl-NL" dirty="0" smtClean="0">
                <a:latin typeface="Baskerville Old Face" pitchFamily="18" charset="0"/>
              </a:rPr>
              <a:t>, </a:t>
            </a:r>
            <a:r>
              <a:rPr lang="nl-NL" dirty="0" err="1" smtClean="0">
                <a:latin typeface="Baskerville Old Face" pitchFamily="18" charset="0"/>
              </a:rPr>
              <a:t>T</a:t>
            </a:r>
            <a:r>
              <a:rPr lang="nl-NL" baseline="-25000" dirty="0" err="1" smtClean="0">
                <a:latin typeface="Baskerville Old Face" pitchFamily="18" charset="0"/>
              </a:rPr>
              <a:t>An</a:t>
            </a:r>
            <a:r>
              <a:rPr lang="nl-NL" dirty="0" smtClean="0">
                <a:latin typeface="Baskerville Old Face" pitchFamily="18" charset="0"/>
              </a:rPr>
              <a:t> , Q,..) </a:t>
            </a:r>
            <a:endParaRPr lang="nl-NL" dirty="0">
              <a:latin typeface="Baskerville Old Face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7544" y="5877272"/>
            <a:ext cx="259228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1763688" y="1844824"/>
            <a:ext cx="1584176" cy="40324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11560" y="3717032"/>
            <a:ext cx="115212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2933700" cy="103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09120"/>
            <a:ext cx="2962275" cy="113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67544" y="6488668"/>
            <a:ext cx="408316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Baskerville Old Face" pitchFamily="18" charset="0"/>
              </a:rPr>
              <a:t>D</a:t>
            </a:r>
            <a:r>
              <a:rPr lang="nl-NL" baseline="-25000" dirty="0" err="1" smtClean="0">
                <a:latin typeface="Baskerville Old Face" pitchFamily="18" charset="0"/>
              </a:rPr>
              <a:t>de</a:t>
            </a:r>
            <a:r>
              <a:rPr lang="nl-NL" dirty="0" smtClean="0"/>
              <a:t>=(</a:t>
            </a:r>
            <a:r>
              <a:rPr lang="nl-NL" dirty="0" err="1" smtClean="0"/>
              <a:t>excess</a:t>
            </a:r>
            <a:r>
              <a:rPr lang="nl-NL" dirty="0" smtClean="0"/>
              <a:t>)Digital </a:t>
            </a:r>
            <a:r>
              <a:rPr lang="nl-NL" dirty="0" err="1" smtClean="0"/>
              <a:t>degradation</a:t>
            </a:r>
            <a:r>
              <a:rPr lang="nl-NL" dirty="0" smtClean="0"/>
              <a:t> factor</a:t>
            </a:r>
            <a:endParaRPr lang="nl-NL" dirty="0"/>
          </a:p>
        </p:txBody>
      </p:sp>
      <p:cxnSp>
        <p:nvCxnSpPr>
          <p:cNvPr id="29" name="Straight Arrow Connector 28"/>
          <p:cNvCxnSpPr>
            <a:stCxn id="15" idx="2"/>
            <a:endCxn id="27" idx="0"/>
          </p:cNvCxnSpPr>
          <p:nvPr/>
        </p:nvCxnSpPr>
        <p:spPr>
          <a:xfrm>
            <a:off x="1763688" y="6309320"/>
            <a:ext cx="745441" cy="1793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4" grpId="0"/>
      <p:bldP spid="15" grpId="0" animBg="1"/>
      <p:bldP spid="19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76456" cy="12192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effectLst/>
              </a:rPr>
              <a:t>Tied arraying: </a:t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2800" dirty="0" smtClean="0">
                <a:solidFill>
                  <a:schemeClr val="bg1"/>
                </a:solidFill>
                <a:effectLst/>
              </a:rPr>
              <a:t>lessons from adding signals toward the SKA</a:t>
            </a:r>
          </a:p>
        </p:txBody>
      </p:sp>
      <p:sp>
        <p:nvSpPr>
          <p:cNvPr id="15" name="Moon 14"/>
          <p:cNvSpPr/>
          <p:nvPr/>
        </p:nvSpPr>
        <p:spPr>
          <a:xfrm rot="16200000">
            <a:off x="2879812" y="1952836"/>
            <a:ext cx="216024" cy="720080"/>
          </a:xfrm>
          <a:prstGeom prst="moon">
            <a:avLst>
              <a:gd name="adj" fmla="val 211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Isosceles Triangle 15"/>
          <p:cNvSpPr/>
          <p:nvPr/>
        </p:nvSpPr>
        <p:spPr>
          <a:xfrm>
            <a:off x="2843808" y="2420888"/>
            <a:ext cx="216024" cy="338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11760" y="2996952"/>
            <a:ext cx="1008112" cy="0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0" y="1340768"/>
            <a:ext cx="37444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 err="1">
                <a:latin typeface="Times New Roman" pitchFamily="18" charset="0"/>
              </a:rPr>
              <a:t>Westerbork</a:t>
            </a:r>
            <a:r>
              <a:rPr lang="en-GB" sz="1400" dirty="0">
                <a:latin typeface="Times New Roman" pitchFamily="18" charset="0"/>
              </a:rPr>
              <a:t> Array (Neth.) East – West configuration of 14 </a:t>
            </a:r>
            <a:r>
              <a:rPr lang="en-GB" sz="1400" dirty="0" smtClean="0">
                <a:latin typeface="Times New Roman" pitchFamily="18" charset="0"/>
              </a:rPr>
              <a:t>antennas as tied array: </a:t>
            </a:r>
            <a:endParaRPr lang="en-GB" sz="1400" dirty="0"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2996952"/>
            <a:ext cx="288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Equiv</a:t>
            </a:r>
            <a:r>
              <a:rPr lang="nl-NL" dirty="0" smtClean="0">
                <a:solidFill>
                  <a:srgbClr val="FF0000"/>
                </a:solidFill>
              </a:rPr>
              <a:t>. Diameter </a:t>
            </a:r>
            <a:r>
              <a:rPr lang="nl-NL" dirty="0" err="1" smtClean="0">
                <a:solidFill>
                  <a:srgbClr val="FF0000"/>
                </a:solidFill>
              </a:rPr>
              <a:t>max</a:t>
            </a:r>
            <a:r>
              <a:rPr lang="nl-NL" dirty="0" smtClean="0">
                <a:solidFill>
                  <a:srgbClr val="FF0000"/>
                </a:solidFill>
              </a:rPr>
              <a:t> 93 m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i.e.  25x√14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3645024"/>
            <a:ext cx="63367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 Concept of </a:t>
            </a:r>
            <a:r>
              <a:rPr lang="nl-NL" dirty="0" err="1" smtClean="0"/>
              <a:t>Effective</a:t>
            </a:r>
            <a:r>
              <a:rPr lang="nl-NL" dirty="0" smtClean="0"/>
              <a:t> </a:t>
            </a:r>
            <a:r>
              <a:rPr lang="nl-NL" dirty="0" err="1" smtClean="0"/>
              <a:t>Area</a:t>
            </a:r>
            <a:r>
              <a:rPr lang="nl-NL" dirty="0" smtClean="0"/>
              <a:t>  ÷ </a:t>
            </a:r>
            <a:r>
              <a:rPr lang="nl-NL" dirty="0" err="1" smtClean="0"/>
              <a:t>Effective</a:t>
            </a:r>
            <a:r>
              <a:rPr lang="nl-NL" dirty="0" smtClean="0"/>
              <a:t> </a:t>
            </a:r>
            <a:r>
              <a:rPr lang="nl-NL" dirty="0" err="1" smtClean="0"/>
              <a:t>signal</a:t>
            </a:r>
            <a:r>
              <a:rPr lang="nl-NL" dirty="0" smtClean="0"/>
              <a:t> </a:t>
            </a:r>
            <a:r>
              <a:rPr lang="nl-NL" dirty="0" err="1" smtClean="0"/>
              <a:t>temperature</a:t>
            </a:r>
            <a:endParaRPr lang="nl-NL" dirty="0" smtClean="0"/>
          </a:p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 </a:t>
            </a:r>
            <a:r>
              <a:rPr lang="nl-NL" u="sng" dirty="0" smtClean="0"/>
              <a:t>Maximum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equal</a:t>
            </a:r>
            <a:r>
              <a:rPr lang="nl-NL" dirty="0" smtClean="0"/>
              <a:t> </a:t>
            </a:r>
            <a:r>
              <a:rPr lang="nl-NL" dirty="0" err="1" smtClean="0"/>
              <a:t>antennas</a:t>
            </a:r>
            <a:r>
              <a:rPr lang="nl-NL" dirty="0" smtClean="0"/>
              <a:t>/</a:t>
            </a:r>
            <a:r>
              <a:rPr lang="nl-NL" dirty="0" err="1" smtClean="0"/>
              <a:t>receivers</a:t>
            </a:r>
            <a:r>
              <a:rPr lang="nl-NL" dirty="0" smtClean="0"/>
              <a:t> AND </a:t>
            </a:r>
            <a:r>
              <a:rPr lang="nl-NL" dirty="0" err="1" smtClean="0"/>
              <a:t>analog</a:t>
            </a:r>
            <a:r>
              <a:rPr lang="nl-NL" dirty="0" smtClean="0"/>
              <a:t> </a:t>
            </a:r>
            <a:r>
              <a:rPr lang="nl-NL" dirty="0" err="1" smtClean="0"/>
              <a:t>addition</a:t>
            </a:r>
            <a:r>
              <a:rPr lang="nl-NL" dirty="0" smtClean="0"/>
              <a:t> (</a:t>
            </a:r>
            <a:r>
              <a:rPr lang="nl-NL" dirty="0" err="1" smtClean="0"/>
              <a:t>analog</a:t>
            </a:r>
            <a:r>
              <a:rPr lang="nl-NL" dirty="0" smtClean="0"/>
              <a:t> BF!)</a:t>
            </a:r>
          </a:p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 </a:t>
            </a:r>
            <a:r>
              <a:rPr lang="nl-NL" dirty="0" err="1" smtClean="0"/>
              <a:t>Example</a:t>
            </a:r>
            <a:r>
              <a:rPr lang="nl-NL" dirty="0" smtClean="0"/>
              <a:t>: 10% loss </a:t>
            </a:r>
            <a:r>
              <a:rPr lang="nl-NL" dirty="0" err="1" smtClean="0"/>
              <a:t>with</a:t>
            </a:r>
            <a:r>
              <a:rPr lang="nl-NL" dirty="0" smtClean="0"/>
              <a:t> 14 </a:t>
            </a:r>
            <a:r>
              <a:rPr lang="nl-NL" dirty="0" err="1" smtClean="0"/>
              <a:t>telescopes</a:t>
            </a:r>
            <a:r>
              <a:rPr lang="nl-NL" dirty="0" smtClean="0"/>
              <a:t>, 4 bit A/D</a:t>
            </a:r>
          </a:p>
          <a:p>
            <a:r>
              <a:rPr lang="nl-NL" dirty="0" smtClean="0"/>
              <a:t>		</a:t>
            </a:r>
            <a:r>
              <a:rPr lang="nl-NL" b="1" dirty="0" smtClean="0"/>
              <a:t>	</a:t>
            </a:r>
          </a:p>
          <a:p>
            <a:r>
              <a:rPr lang="nl-NL" b="1" dirty="0" smtClean="0"/>
              <a:t>		</a:t>
            </a:r>
            <a:r>
              <a:rPr lang="nl-NL" dirty="0" err="1" smtClean="0"/>
              <a:t>Need</a:t>
            </a:r>
            <a:r>
              <a:rPr lang="nl-NL" dirty="0" smtClean="0"/>
              <a:t>: More bits, more </a:t>
            </a:r>
            <a:r>
              <a:rPr lang="nl-NL" dirty="0" err="1" smtClean="0"/>
              <a:t>receivers</a:t>
            </a:r>
            <a:endParaRPr lang="nl-NL" dirty="0" smtClean="0"/>
          </a:p>
          <a:p>
            <a:pPr marL="228600" lvl="0" indent="-228600"/>
            <a:endParaRPr lang="nl-NL" sz="1000" dirty="0" smtClean="0"/>
          </a:p>
          <a:p>
            <a:endParaRPr lang="nl-NL" sz="1000" dirty="0"/>
          </a:p>
        </p:txBody>
      </p:sp>
      <p:sp>
        <p:nvSpPr>
          <p:cNvPr id="20" name="Rectangle 19"/>
          <p:cNvSpPr/>
          <p:nvPr/>
        </p:nvSpPr>
        <p:spPr>
          <a:xfrm>
            <a:off x="179512" y="6119336"/>
            <a:ext cx="67322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0"/>
              </a:spcBef>
            </a:pPr>
            <a:r>
              <a:rPr lang="en-A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B. J. </a:t>
            </a:r>
            <a:r>
              <a:rPr lang="en-AU" sz="14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Kokkeler</a:t>
            </a:r>
            <a:r>
              <a:rPr lang="en-A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P. </a:t>
            </a:r>
            <a:r>
              <a:rPr lang="en-AU" sz="14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Fridman</a:t>
            </a:r>
            <a:r>
              <a:rPr lang="en-A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A. van </a:t>
            </a:r>
            <a:r>
              <a:rPr lang="en-AU" sz="14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Ardenne</a:t>
            </a:r>
            <a:r>
              <a:rPr lang="en-A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lvl="0" indent="-342900" eaLnBrk="0" hangingPunct="0">
              <a:spcBef>
                <a:spcPct val="0"/>
              </a:spcBef>
            </a:pPr>
            <a:r>
              <a:rPr lang="en-A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“ Degradation due to quantization noise in radio astronomy phased arrays”, </a:t>
            </a:r>
          </a:p>
          <a:p>
            <a:pPr marL="342900" lvl="0" indent="-342900" eaLnBrk="0" hangingPunct="0">
              <a:spcBef>
                <a:spcPct val="0"/>
              </a:spcBef>
            </a:pPr>
            <a:r>
              <a:rPr lang="en-AU" sz="14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Journal for Experimental Astronomy</a:t>
            </a:r>
            <a:r>
              <a:rPr lang="en-A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,   Vol 11, 33 – 56, Feb. 2001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595" y="4365104"/>
            <a:ext cx="2742405" cy="227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3697" y="2852936"/>
            <a:ext cx="1590303" cy="84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663" y="3717032"/>
            <a:ext cx="1846337" cy="61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>
          <a:xfrm>
            <a:off x="971600" y="5589240"/>
            <a:ext cx="978408" cy="360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88913"/>
            <a:ext cx="6259512" cy="630237"/>
          </a:xfrm>
        </p:spPr>
        <p:txBody>
          <a:bodyPr/>
          <a:lstStyle/>
          <a:p>
            <a:pPr algn="ctr">
              <a:defRPr/>
            </a:pPr>
            <a:r>
              <a:rPr lang="nl-NL" dirty="0" smtClean="0">
                <a:solidFill>
                  <a:schemeClr val="bg1"/>
                </a:solidFill>
              </a:rPr>
              <a:t>Systems </a:t>
            </a:r>
            <a:r>
              <a:rPr lang="nl-NL" dirty="0" err="1" smtClean="0">
                <a:solidFill>
                  <a:schemeClr val="bg1"/>
                </a:solidFill>
              </a:rPr>
              <a:t>toward</a:t>
            </a:r>
            <a:r>
              <a:rPr lang="nl-NL" dirty="0" smtClean="0">
                <a:solidFill>
                  <a:schemeClr val="bg1"/>
                </a:solidFill>
              </a:rPr>
              <a:t> SKA</a:t>
            </a:r>
            <a:endParaRPr lang="en-US" sz="3200" i="1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sz="half" idx="2"/>
          </p:nvPr>
        </p:nvSpPr>
        <p:spPr>
          <a:xfrm>
            <a:off x="179512" y="1196752"/>
            <a:ext cx="8784976" cy="5661248"/>
          </a:xfrm>
        </p:spPr>
        <p:txBody>
          <a:bodyPr>
            <a:normAutofit/>
          </a:bodyPr>
          <a:lstStyle/>
          <a:p>
            <a:pPr marL="0" indent="0" eaLnBrk="0" hangingPunct="0">
              <a:spcBef>
                <a:spcPct val="0"/>
              </a:spcBef>
            </a:pPr>
            <a:r>
              <a:rPr lang="en-A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Number of elements “large” i.e. tens or hundreds?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AU" sz="20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indent="0" eaLnBrk="0" hangingPunct="0">
              <a:spcBef>
                <a:spcPct val="0"/>
              </a:spcBef>
            </a:pPr>
            <a:r>
              <a:rPr lang="en-A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 far: Quantization 8-12 bit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AU" sz="20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indent="0" eaLnBrk="0" hangingPunct="0">
              <a:spcBef>
                <a:spcPct val="0"/>
              </a:spcBef>
            </a:pPr>
            <a:r>
              <a:rPr lang="en-A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For SKA-AA’s:</a:t>
            </a:r>
          </a:p>
          <a:p>
            <a:pPr marL="400050" lvl="1" indent="0" eaLnBrk="0" hangingPunct="0">
              <a:spcBef>
                <a:spcPct val="0"/>
              </a:spcBef>
            </a:pPr>
            <a:r>
              <a:rPr lang="en-A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~&gt; 8 bit?</a:t>
            </a:r>
          </a:p>
          <a:p>
            <a:pPr marL="0" indent="0" eaLnBrk="0" hangingPunct="0">
              <a:spcBef>
                <a:spcPct val="0"/>
              </a:spcBef>
            </a:pPr>
            <a:endParaRPr lang="en-AU" sz="20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indent="0" eaLnBrk="0" hangingPunct="0">
              <a:spcBef>
                <a:spcPct val="0"/>
              </a:spcBef>
            </a:pPr>
            <a:r>
              <a:rPr lang="en-A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Relevant to SKA-Dish? </a:t>
            </a:r>
          </a:p>
          <a:p>
            <a:pPr marL="400050" lvl="1" indent="0" eaLnBrk="0" hangingPunct="0">
              <a:spcBef>
                <a:spcPct val="0"/>
              </a:spcBef>
            </a:pPr>
            <a:r>
              <a:rPr lang="en-A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Dish tied arrays?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hangingPunct="0">
              <a:spcBef>
                <a:spcPct val="0"/>
              </a:spcBef>
            </a:pP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DSC001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628800"/>
            <a:ext cx="2112235" cy="1728192"/>
          </a:xfrm>
          <a:prstGeom prst="rect">
            <a:avLst/>
          </a:prstGeom>
          <a:noFill/>
        </p:spPr>
      </p:pic>
      <p:pic>
        <p:nvPicPr>
          <p:cNvPr id="7" name="Picture 12" descr="DSC_0028FBPF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869160"/>
            <a:ext cx="2338958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tile001w"/>
          <p:cNvPicPr>
            <a:picLocks noChangeAspect="1" noChangeArrowheads="1"/>
          </p:cNvPicPr>
          <p:nvPr/>
        </p:nvPicPr>
        <p:blipFill>
          <a:blip r:embed="rId5" cstate="print">
            <a:lum bright="14000" contrast="-2000"/>
          </a:blip>
          <a:srcRect/>
          <a:stretch>
            <a:fillRect/>
          </a:stretch>
        </p:blipFill>
        <p:spPr bwMode="auto">
          <a:xfrm>
            <a:off x="3275856" y="2276872"/>
            <a:ext cx="2400598" cy="1800200"/>
          </a:xfrm>
          <a:prstGeom prst="rect">
            <a:avLst/>
          </a:prstGeom>
          <a:noFill/>
        </p:spPr>
      </p:pic>
      <p:pic>
        <p:nvPicPr>
          <p:cNvPr id="11" name="Picture 183" descr="Building%20CS302-03-LB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077072"/>
            <a:ext cx="2376264" cy="178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IMG_12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9784" y="3429000"/>
            <a:ext cx="1944216" cy="145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 descr="PHAD_no_rado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2708920"/>
            <a:ext cx="1799406" cy="255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_MG_5962_large_w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941168"/>
            <a:ext cx="241176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 descr="C:\Users\ardenne\Pictures\AA-MID_SK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127426"/>
            <a:ext cx="3060502" cy="1730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Flexibility</a:t>
            </a:r>
            <a:r>
              <a:rPr lang="nl-NL" dirty="0" smtClean="0">
                <a:solidFill>
                  <a:schemeClr val="bg1"/>
                </a:solidFill>
              </a:rPr>
              <a:t>, </a:t>
            </a:r>
            <a:r>
              <a:rPr lang="nl-NL" dirty="0" err="1" smtClean="0">
                <a:solidFill>
                  <a:schemeClr val="bg1"/>
                </a:solidFill>
              </a:rPr>
              <a:t>beams</a:t>
            </a:r>
            <a:r>
              <a:rPr lang="nl-NL" dirty="0" smtClean="0">
                <a:solidFill>
                  <a:schemeClr val="bg1"/>
                </a:solidFill>
              </a:rPr>
              <a:t> and </a:t>
            </a:r>
            <a:r>
              <a:rPr lang="nl-NL" dirty="0" err="1" smtClean="0">
                <a:solidFill>
                  <a:schemeClr val="bg1"/>
                </a:solidFill>
              </a:rPr>
              <a:t>computations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81328"/>
            <a:ext cx="4037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err="1" smtClean="0">
                <a:solidFill>
                  <a:srgbClr val="002060"/>
                </a:solidFill>
              </a:rPr>
              <a:t>Courtesy</a:t>
            </a:r>
            <a:r>
              <a:rPr lang="nl-NL" sz="1400" dirty="0" smtClean="0">
                <a:solidFill>
                  <a:srgbClr val="002060"/>
                </a:solidFill>
              </a:rPr>
              <a:t>: Jan David Mol, </a:t>
            </a:r>
            <a:r>
              <a:rPr lang="nl-NL" sz="1400" dirty="0" err="1" smtClean="0">
                <a:solidFill>
                  <a:srgbClr val="002060"/>
                </a:solidFill>
              </a:rPr>
              <a:t>Jason</a:t>
            </a:r>
            <a:r>
              <a:rPr lang="nl-NL" sz="1400" dirty="0" smtClean="0">
                <a:solidFill>
                  <a:srgbClr val="002060"/>
                </a:solidFill>
              </a:rPr>
              <a:t> Hessels, John Romein</a:t>
            </a:r>
            <a:endParaRPr lang="nl-NL" sz="14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astron.nl/dailyimage/pictures/20111125/draw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175524" cy="51149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Lessons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learned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for</a:t>
            </a:r>
            <a:r>
              <a:rPr lang="nl-NL" dirty="0" smtClean="0">
                <a:solidFill>
                  <a:schemeClr val="bg1"/>
                </a:solidFill>
              </a:rPr>
              <a:t> SKA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9512" y="980728"/>
            <a:ext cx="8784976" cy="58772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nl-NL" sz="2000" kern="0" noProof="0" dirty="0" err="1" smtClean="0">
                <a:solidFill>
                  <a:srgbClr val="002060"/>
                </a:solidFill>
              </a:rPr>
              <a:t>From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VLBI: More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than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4 bit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quantization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required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before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further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digital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manipulation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(e.g. filtering) and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subsequent</a:t>
            </a:r>
            <a:r>
              <a:rPr lang="nl-NL" sz="2000" kern="0" noProof="0" dirty="0" smtClean="0">
                <a:solidFill>
                  <a:srgbClr val="002060"/>
                </a:solidFill>
              </a:rPr>
              <a:t> </a:t>
            </a:r>
            <a:r>
              <a:rPr lang="nl-NL" sz="2000" kern="0" noProof="0" dirty="0" err="1" smtClean="0">
                <a:solidFill>
                  <a:srgbClr val="002060"/>
                </a:solidFill>
              </a:rPr>
              <a:t>correlation</a:t>
            </a:r>
            <a:endParaRPr lang="nl-NL" sz="2000" kern="0" noProof="0" dirty="0" smtClean="0">
              <a:solidFill>
                <a:srgbClr val="00206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nl-NL" sz="2000" kern="0" dirty="0" smtClean="0">
              <a:solidFill>
                <a:srgbClr val="00206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nl-NL" sz="2000" kern="0" dirty="0" err="1" smtClean="0">
                <a:solidFill>
                  <a:srgbClr val="002060"/>
                </a:solidFill>
              </a:rPr>
              <a:t>Effective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Area</a:t>
            </a:r>
            <a:r>
              <a:rPr lang="nl-NL" sz="2000" kern="0" dirty="0" smtClean="0">
                <a:solidFill>
                  <a:srgbClr val="002060"/>
                </a:solidFill>
              </a:rPr>
              <a:t>: 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nl-NL" sz="2000" kern="0" dirty="0" smtClean="0">
                <a:solidFill>
                  <a:srgbClr val="002060"/>
                </a:solidFill>
              </a:rPr>
              <a:t>Different </a:t>
            </a:r>
            <a:r>
              <a:rPr lang="nl-NL" sz="2000" kern="0" dirty="0" err="1" smtClean="0">
                <a:solidFill>
                  <a:srgbClr val="002060"/>
                </a:solidFill>
              </a:rPr>
              <a:t>receiver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temperatures</a:t>
            </a:r>
            <a:r>
              <a:rPr lang="nl-NL" sz="2000" kern="0" dirty="0" smtClean="0">
                <a:solidFill>
                  <a:srgbClr val="002060"/>
                </a:solidFill>
              </a:rPr>
              <a:t> (</a:t>
            </a:r>
            <a:r>
              <a:rPr lang="nl-NL" sz="2000" kern="0" dirty="0" err="1" smtClean="0">
                <a:solidFill>
                  <a:srgbClr val="002060"/>
                </a:solidFill>
              </a:rPr>
              <a:t>always</a:t>
            </a:r>
            <a:r>
              <a:rPr lang="nl-NL" sz="2000" kern="0" dirty="0" smtClean="0">
                <a:solidFill>
                  <a:srgbClr val="002060"/>
                </a:solidFill>
              </a:rPr>
              <a:t>) </a:t>
            </a:r>
            <a:r>
              <a:rPr lang="nl-NL" sz="2000" kern="0" dirty="0" err="1" smtClean="0">
                <a:solidFill>
                  <a:srgbClr val="002060"/>
                </a:solidFill>
              </a:rPr>
              <a:t>result</a:t>
            </a:r>
            <a:r>
              <a:rPr lang="nl-NL" sz="2000" kern="0" dirty="0" smtClean="0">
                <a:solidFill>
                  <a:srgbClr val="002060"/>
                </a:solidFill>
              </a:rPr>
              <a:t> in smaller </a:t>
            </a:r>
            <a:r>
              <a:rPr lang="nl-NL" sz="2000" kern="0" dirty="0" err="1" smtClean="0">
                <a:solidFill>
                  <a:srgbClr val="002060"/>
                </a:solidFill>
              </a:rPr>
              <a:t>telescope</a:t>
            </a:r>
            <a:r>
              <a:rPr lang="nl-NL" sz="2000" kern="0" dirty="0" smtClean="0">
                <a:solidFill>
                  <a:srgbClr val="002060"/>
                </a:solidFill>
              </a:rPr>
              <a:t> i.e. </a:t>
            </a:r>
            <a:r>
              <a:rPr lang="nl-NL" sz="2000" kern="0" dirty="0" err="1" smtClean="0">
                <a:solidFill>
                  <a:srgbClr val="002060"/>
                </a:solidFill>
              </a:rPr>
              <a:t>max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telescope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only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with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equal</a:t>
            </a:r>
            <a:r>
              <a:rPr lang="nl-NL" sz="2000" kern="0" dirty="0" smtClean="0">
                <a:solidFill>
                  <a:srgbClr val="002060"/>
                </a:solidFill>
              </a:rPr>
              <a:t> system </a:t>
            </a:r>
            <a:r>
              <a:rPr lang="nl-NL" sz="2000" kern="0" dirty="0" err="1" smtClean="0">
                <a:solidFill>
                  <a:srgbClr val="002060"/>
                </a:solidFill>
              </a:rPr>
              <a:t>temperatures</a:t>
            </a:r>
            <a:endParaRPr lang="nl-NL" sz="2000" kern="0" dirty="0" smtClean="0">
              <a:solidFill>
                <a:srgbClr val="00206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nl-NL" sz="2000" kern="0" dirty="0" err="1" smtClean="0">
                <a:solidFill>
                  <a:srgbClr val="002060"/>
                </a:solidFill>
              </a:rPr>
              <a:t>This</a:t>
            </a:r>
            <a:r>
              <a:rPr lang="nl-NL" sz="2000" kern="0" dirty="0" smtClean="0">
                <a:solidFill>
                  <a:srgbClr val="002060"/>
                </a:solidFill>
              </a:rPr>
              <a:t> is </a:t>
            </a:r>
            <a:r>
              <a:rPr lang="nl-NL" sz="2000" kern="0" dirty="0" err="1" smtClean="0">
                <a:solidFill>
                  <a:srgbClr val="002060"/>
                </a:solidFill>
              </a:rPr>
              <a:t>worse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with</a:t>
            </a:r>
            <a:r>
              <a:rPr lang="nl-NL" sz="2000" kern="0" dirty="0" smtClean="0">
                <a:solidFill>
                  <a:srgbClr val="002060"/>
                </a:solidFill>
              </a:rPr>
              <a:t> digital </a:t>
            </a:r>
            <a:r>
              <a:rPr lang="nl-NL" sz="2000" kern="0" dirty="0" err="1" smtClean="0">
                <a:solidFill>
                  <a:srgbClr val="002060"/>
                </a:solidFill>
              </a:rPr>
              <a:t>adding</a:t>
            </a:r>
            <a:r>
              <a:rPr lang="nl-NL" sz="2000" kern="0" dirty="0" smtClean="0">
                <a:solidFill>
                  <a:srgbClr val="002060"/>
                </a:solidFill>
              </a:rPr>
              <a:t> (</a:t>
            </a:r>
            <a:r>
              <a:rPr lang="nl-NL" sz="2000" kern="0" dirty="0" err="1" smtClean="0">
                <a:solidFill>
                  <a:srgbClr val="002060"/>
                </a:solidFill>
              </a:rPr>
              <a:t>beamforming</a:t>
            </a:r>
            <a:r>
              <a:rPr lang="nl-NL" sz="2000" kern="0" dirty="0" smtClean="0">
                <a:solidFill>
                  <a:srgbClr val="002060"/>
                </a:solidFill>
              </a:rPr>
              <a:t>) </a:t>
            </a:r>
            <a:r>
              <a:rPr lang="nl-NL" sz="2000" kern="0" dirty="0" err="1" smtClean="0">
                <a:solidFill>
                  <a:srgbClr val="002060"/>
                </a:solidFill>
              </a:rPr>
              <a:t>but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loss-effect</a:t>
            </a:r>
            <a:r>
              <a:rPr lang="nl-NL" sz="2000" kern="0" dirty="0" smtClean="0">
                <a:solidFill>
                  <a:srgbClr val="002060"/>
                </a:solidFill>
              </a:rPr>
              <a:t> is “</a:t>
            </a:r>
            <a:r>
              <a:rPr lang="nl-NL" sz="2000" kern="0" dirty="0" err="1" smtClean="0">
                <a:solidFill>
                  <a:srgbClr val="002060"/>
                </a:solidFill>
              </a:rPr>
              <a:t>only</a:t>
            </a:r>
            <a:r>
              <a:rPr lang="nl-NL" sz="2000" kern="0" dirty="0" smtClean="0">
                <a:solidFill>
                  <a:srgbClr val="002060"/>
                </a:solidFill>
              </a:rPr>
              <a:t>” a few percent </a:t>
            </a:r>
            <a:r>
              <a:rPr lang="nl-NL" sz="2000" kern="0" dirty="0" err="1" smtClean="0">
                <a:solidFill>
                  <a:srgbClr val="002060"/>
                </a:solidFill>
              </a:rPr>
              <a:t>for</a:t>
            </a:r>
            <a:r>
              <a:rPr lang="nl-NL" sz="2000" kern="0" dirty="0" smtClean="0">
                <a:solidFill>
                  <a:srgbClr val="002060"/>
                </a:solidFill>
              </a:rPr>
              <a:t> #bits&gt;5-6  </a:t>
            </a:r>
            <a:endParaRPr lang="nl-NL" sz="2000" kern="0" noProof="0" dirty="0" smtClean="0">
              <a:solidFill>
                <a:srgbClr val="00206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2000" b="0" i="0" u="none" strike="noStrike" kern="0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nl-NL" sz="2000" kern="0" dirty="0" smtClean="0">
                <a:solidFill>
                  <a:srgbClr val="002060"/>
                </a:solidFill>
              </a:rPr>
              <a:t>VLBI </a:t>
            </a:r>
            <a:r>
              <a:rPr lang="nl-NL" sz="2000" kern="0" dirty="0" err="1" smtClean="0">
                <a:solidFill>
                  <a:srgbClr val="002060"/>
                </a:solidFill>
              </a:rPr>
              <a:t>Tied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array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activity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kicked-off</a:t>
            </a:r>
            <a:r>
              <a:rPr lang="nl-NL" sz="2000" kern="0" dirty="0" smtClean="0">
                <a:solidFill>
                  <a:srgbClr val="002060"/>
                </a:solidFill>
              </a:rPr>
              <a:t> pulsar </a:t>
            </a:r>
            <a:r>
              <a:rPr lang="nl-NL" sz="2000" kern="0" dirty="0" err="1" smtClean="0">
                <a:solidFill>
                  <a:srgbClr val="002060"/>
                </a:solidFill>
              </a:rPr>
              <a:t>work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with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increased</a:t>
            </a:r>
            <a:r>
              <a:rPr lang="nl-NL" sz="2000" kern="0" dirty="0" smtClean="0">
                <a:solidFill>
                  <a:srgbClr val="002060"/>
                </a:solidFill>
              </a:rPr>
              <a:t> </a:t>
            </a:r>
            <a:r>
              <a:rPr lang="nl-NL" sz="2000" kern="0" dirty="0" err="1" smtClean="0">
                <a:solidFill>
                  <a:srgbClr val="002060"/>
                </a:solidFill>
              </a:rPr>
              <a:t>sensitivity</a:t>
            </a:r>
            <a:r>
              <a:rPr lang="nl-NL" sz="2000" kern="0" dirty="0" smtClean="0">
                <a:solidFill>
                  <a:srgbClr val="002060"/>
                </a:solidFill>
              </a:rPr>
              <a:t> (and </a:t>
            </a:r>
            <a:r>
              <a:rPr lang="nl-NL" sz="2000" kern="0" dirty="0" err="1" smtClean="0">
                <a:solidFill>
                  <a:srgbClr val="002060"/>
                </a:solidFill>
              </a:rPr>
              <a:t>lots</a:t>
            </a:r>
            <a:r>
              <a:rPr lang="nl-NL" sz="2000" kern="0" dirty="0" smtClean="0">
                <a:solidFill>
                  <a:srgbClr val="002060"/>
                </a:solidFill>
              </a:rPr>
              <a:t> of </a:t>
            </a:r>
            <a:r>
              <a:rPr lang="nl-NL" sz="2000" kern="0" dirty="0" err="1" smtClean="0">
                <a:solidFill>
                  <a:srgbClr val="002060"/>
                </a:solidFill>
              </a:rPr>
              <a:t>other</a:t>
            </a:r>
            <a:r>
              <a:rPr lang="nl-NL" sz="2000" kern="0" dirty="0" smtClean="0">
                <a:solidFill>
                  <a:srgbClr val="002060"/>
                </a:solidFill>
              </a:rPr>
              <a:t> issues)</a:t>
            </a:r>
            <a:endParaRPr kumimoji="0" lang="nl-NL" sz="2000" b="0" i="0" u="none" strike="noStrike" kern="0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350"/>
            <a:ext cx="7560839" cy="803275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Connecting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Clockstability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with</a:t>
            </a:r>
            <a:r>
              <a:rPr lang="nl-NL" dirty="0" smtClean="0">
                <a:solidFill>
                  <a:schemeClr val="bg1"/>
                </a:solidFill>
              </a:rPr>
              <a:t> VLBI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644008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2020" y="1628800"/>
            <a:ext cx="4891980" cy="3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7291831" cy="54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0072" y="508518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AvA</a:t>
            </a:r>
            <a:r>
              <a:rPr lang="nl-NL" sz="1400" dirty="0" smtClean="0"/>
              <a:t>  </a:t>
            </a:r>
            <a:r>
              <a:rPr lang="nl-NL" sz="1400" dirty="0" err="1" smtClean="0"/>
              <a:t>NFRA-Note</a:t>
            </a:r>
            <a:r>
              <a:rPr lang="nl-NL" sz="1400" dirty="0" smtClean="0"/>
              <a:t> 463, 1984</a:t>
            </a:r>
            <a:endParaRPr lang="nl-NL" sz="1400" dirty="0"/>
          </a:p>
        </p:txBody>
      </p:sp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43500"/>
            <a:ext cx="30861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577932"/>
            <a:ext cx="4499992" cy="23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940747" cy="803275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Increasing</a:t>
            </a:r>
            <a:r>
              <a:rPr lang="nl-NL" dirty="0" smtClean="0">
                <a:solidFill>
                  <a:schemeClr val="bg1"/>
                </a:solidFill>
              </a:rPr>
              <a:t> the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err="1" smtClean="0">
                <a:solidFill>
                  <a:schemeClr val="bg1"/>
                </a:solidFill>
              </a:rPr>
              <a:t>resolution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further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5409" name="Rectangle 1"/>
          <p:cNvSpPr>
            <a:spLocks noChangeArrowheads="1"/>
          </p:cNvSpPr>
          <p:nvPr/>
        </p:nvSpPr>
        <p:spPr bwMode="auto">
          <a:xfrm>
            <a:off x="0" y="1476942"/>
            <a:ext cx="3995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Ames, H.; Bolton, S.; Burke, B. F.; Burks, S.; Christensen, C.;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Dhawan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V.;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Freland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B.;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Grippi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D.; Hamilton, C.; Hansen, D.; and 40 coauthors,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Quasat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technical aspects of the proposed mission”,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ESA Spec. Publ., ESA SP-213, p. 27 – 99, 1984</a:t>
            </a: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179" y="17240"/>
            <a:ext cx="5129821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4720">
            <a:off x="-98724" y="3709410"/>
            <a:ext cx="4895723" cy="274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0" y="5733256"/>
            <a:ext cx="323528" cy="1245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0" y="6381328"/>
            <a:ext cx="67482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l-NL" sz="1400" dirty="0" smtClean="0"/>
              <a:t>And </a:t>
            </a:r>
            <a:r>
              <a:rPr lang="nl-NL" sz="1400" dirty="0" err="1" smtClean="0"/>
              <a:t>many</a:t>
            </a:r>
            <a:r>
              <a:rPr lang="nl-NL" sz="1400" dirty="0" smtClean="0"/>
              <a:t> more e.g. P.J. Diamond, J. M. Moran, K. I. </a:t>
            </a:r>
            <a:r>
              <a:rPr lang="nl-NL" sz="1400" dirty="0" err="1" smtClean="0"/>
              <a:t>Kellerman</a:t>
            </a:r>
            <a:r>
              <a:rPr lang="nl-NL" sz="1400" dirty="0" smtClean="0"/>
              <a:t>, D. J. </a:t>
            </a:r>
            <a:r>
              <a:rPr lang="nl-NL" sz="1400" dirty="0" err="1" smtClean="0"/>
              <a:t>Launcey</a:t>
            </a:r>
            <a:r>
              <a:rPr lang="nl-NL" sz="1400" dirty="0" smtClean="0"/>
              <a:t> etc.</a:t>
            </a:r>
            <a:endParaRPr lang="nl-NL" sz="1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228184" y="3068960"/>
            <a:ext cx="1224136" cy="7920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884368" y="5661248"/>
            <a:ext cx="1440160" cy="86409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3351014">
            <a:off x="7470997" y="3800793"/>
            <a:ext cx="126829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/>
              <a:t>~35000km</a:t>
            </a:r>
            <a:endParaRPr lang="nl-NL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452320" y="3068960"/>
            <a:ext cx="296841" cy="319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</p:cNvCxnSpPr>
          <p:nvPr/>
        </p:nvCxnSpPr>
        <p:spPr>
          <a:xfrm>
            <a:off x="8461129" y="4510263"/>
            <a:ext cx="682871" cy="1295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803275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  <a:effectLst/>
              </a:rPr>
              <a:t>Phase</a:t>
            </a:r>
            <a:r>
              <a:rPr lang="nl-NL" dirty="0" smtClean="0">
                <a:solidFill>
                  <a:schemeClr val="bg1"/>
                </a:solidFill>
                <a:effectLst/>
              </a:rPr>
              <a:t>/time transfer </a:t>
            </a:r>
            <a:r>
              <a:rPr lang="nl-NL" dirty="0" err="1" smtClean="0">
                <a:solidFill>
                  <a:schemeClr val="bg1"/>
                </a:solidFill>
                <a:effectLst/>
              </a:rPr>
              <a:t>through</a:t>
            </a:r>
            <a:r>
              <a:rPr lang="nl-NL" dirty="0" smtClean="0">
                <a:solidFill>
                  <a:schemeClr val="bg1"/>
                </a:solidFill>
                <a:effectLst/>
              </a:rPr>
              <a:t> </a:t>
            </a:r>
            <a:r>
              <a:rPr lang="nl-NL" dirty="0" err="1" smtClean="0">
                <a:solidFill>
                  <a:schemeClr val="bg1"/>
                </a:solidFill>
                <a:effectLst/>
              </a:rPr>
              <a:t>satellite</a:t>
            </a:r>
            <a:endParaRPr lang="nl-NL" dirty="0">
              <a:solidFill>
                <a:schemeClr val="bg1"/>
              </a:solidFill>
              <a:effectLst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5"/>
            <a:ext cx="69847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0" y="3933056"/>
            <a:ext cx="5076056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A. van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Ardenne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J. D. O’Sullivan, A. de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Dianous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“A High-Precision Phase-Comparison Experiment Using a  Geostationary Satellite”,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IEEE Trans.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Instrum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and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Meaurement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Vol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IM-32, Nr.2, pp 370-376, 1983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S.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T.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Ables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; Phase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stability with the </a:t>
            </a:r>
            <a:r>
              <a:rPr kumimoji="0" lang="en-US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Aussat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satellite, ATNF, 1989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05264"/>
            <a:ext cx="486003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J. </a:t>
            </a:r>
            <a:r>
              <a:rPr lang="en-US" sz="1600" dirty="0" err="1" smtClean="0"/>
              <a:t>Bardin</a:t>
            </a:r>
            <a:r>
              <a:rPr lang="en-US" sz="1600" dirty="0" smtClean="0"/>
              <a:t>, S. </a:t>
            </a:r>
            <a:r>
              <a:rPr lang="en-US" sz="1600" dirty="0" err="1" smtClean="0"/>
              <a:t>Weinreb</a:t>
            </a:r>
            <a:r>
              <a:rPr lang="en-US" sz="1600" dirty="0" smtClean="0"/>
              <a:t>, and D. Bagri</a:t>
            </a:r>
            <a:endParaRPr lang="nl-NL" sz="1600" dirty="0" smtClean="0"/>
          </a:p>
          <a:p>
            <a:r>
              <a:rPr lang="en-US" sz="1600" dirty="0" smtClean="0"/>
              <a:t>Local  Oscillator Distribution using a </a:t>
            </a:r>
            <a:r>
              <a:rPr lang="nl-NL" sz="1600" dirty="0" err="1" smtClean="0"/>
              <a:t>Geostationary</a:t>
            </a:r>
            <a:r>
              <a:rPr lang="nl-NL" sz="1600" dirty="0" smtClean="0"/>
              <a:t> </a:t>
            </a:r>
            <a:r>
              <a:rPr lang="nl-NL" sz="1600" dirty="0" err="1" smtClean="0"/>
              <a:t>Satellite</a:t>
            </a:r>
            <a:r>
              <a:rPr lang="nl-NL" sz="1600" dirty="0" smtClean="0"/>
              <a:t>, J. </a:t>
            </a:r>
            <a:r>
              <a:rPr lang="nl-NL" sz="1600" dirty="0" err="1" smtClean="0"/>
              <a:t>Exp</a:t>
            </a:r>
            <a:r>
              <a:rPr lang="nl-NL" sz="1600" dirty="0" smtClean="0"/>
              <a:t>. </a:t>
            </a:r>
            <a:r>
              <a:rPr lang="nl-NL" sz="1600" dirty="0" err="1" smtClean="0"/>
              <a:t>Astronomy</a:t>
            </a:r>
            <a:r>
              <a:rPr lang="nl-NL" sz="1600" dirty="0" smtClean="0"/>
              <a:t>, 2004(?) 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933057"/>
            <a:ext cx="419100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895191"/>
            <a:ext cx="4139952" cy="296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350"/>
            <a:ext cx="8208911" cy="803275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Doing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phase</a:t>
            </a:r>
            <a:r>
              <a:rPr lang="nl-NL" dirty="0" smtClean="0">
                <a:solidFill>
                  <a:schemeClr val="bg1"/>
                </a:solidFill>
              </a:rPr>
              <a:t> transfer </a:t>
            </a:r>
            <a:r>
              <a:rPr lang="nl-NL" dirty="0" err="1" smtClean="0">
                <a:solidFill>
                  <a:schemeClr val="bg1"/>
                </a:solidFill>
              </a:rPr>
              <a:t>with</a:t>
            </a:r>
            <a:r>
              <a:rPr lang="nl-NL" dirty="0" smtClean="0">
                <a:solidFill>
                  <a:schemeClr val="bg1"/>
                </a:solidFill>
              </a:rPr>
              <a:t> OTS2 at ESTEC site, 1981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47460" name="Picture 4" descr="C:\Users\ardenne\Pictures\OTS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100281"/>
          </a:xfrm>
          <a:prstGeom prst="rect">
            <a:avLst/>
          </a:prstGeom>
          <a:noFill/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8307" y="3284984"/>
            <a:ext cx="1995693" cy="310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552" y="4941168"/>
            <a:ext cx="41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Two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way-single</a:t>
            </a:r>
            <a:r>
              <a:rPr lang="nl-NL" dirty="0" smtClean="0">
                <a:solidFill>
                  <a:schemeClr val="bg1"/>
                </a:solidFill>
              </a:rPr>
              <a:t> station, 11.5 /14.2GHz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  <a:effectLst/>
              </a:rPr>
              <a:t>Quasat</a:t>
            </a:r>
            <a:r>
              <a:rPr lang="nl-NL" dirty="0" smtClean="0">
                <a:solidFill>
                  <a:schemeClr val="bg1"/>
                </a:solidFill>
                <a:effectLst/>
              </a:rPr>
              <a:t> </a:t>
            </a:r>
            <a:r>
              <a:rPr lang="nl-NL" dirty="0" err="1" smtClean="0">
                <a:solidFill>
                  <a:schemeClr val="bg1"/>
                </a:solidFill>
                <a:effectLst/>
              </a:rPr>
              <a:t>did</a:t>
            </a:r>
            <a:r>
              <a:rPr lang="nl-NL" dirty="0" smtClean="0">
                <a:solidFill>
                  <a:schemeClr val="bg1"/>
                </a:solidFill>
                <a:effectLst/>
              </a:rPr>
              <a:t> </a:t>
            </a:r>
            <a:r>
              <a:rPr lang="nl-NL" dirty="0" err="1" smtClean="0">
                <a:solidFill>
                  <a:schemeClr val="bg1"/>
                </a:solidFill>
                <a:effectLst/>
              </a:rPr>
              <a:t>not</a:t>
            </a:r>
            <a:r>
              <a:rPr lang="nl-NL" dirty="0" smtClean="0">
                <a:solidFill>
                  <a:schemeClr val="bg1"/>
                </a:solidFill>
                <a:effectLst/>
              </a:rPr>
              <a:t> </a:t>
            </a:r>
            <a:r>
              <a:rPr lang="nl-NL" dirty="0" err="1" smtClean="0">
                <a:solidFill>
                  <a:schemeClr val="bg1"/>
                </a:solidFill>
                <a:effectLst/>
              </a:rPr>
              <a:t>work</a:t>
            </a:r>
            <a:r>
              <a:rPr lang="nl-NL" dirty="0" smtClean="0">
                <a:solidFill>
                  <a:schemeClr val="bg1"/>
                </a:solidFill>
                <a:effectLst/>
              </a:rPr>
              <a:t> out </a:t>
            </a:r>
            <a:r>
              <a:rPr lang="nl-NL" dirty="0" err="1" smtClean="0">
                <a:solidFill>
                  <a:schemeClr val="bg1"/>
                </a:solidFill>
                <a:effectLst/>
              </a:rPr>
              <a:t>but</a:t>
            </a:r>
            <a:r>
              <a:rPr lang="nl-NL" dirty="0" smtClean="0">
                <a:solidFill>
                  <a:schemeClr val="bg1"/>
                </a:solidFill>
                <a:effectLst/>
              </a:rPr>
              <a:t>…</a:t>
            </a:r>
            <a:endParaRPr lang="nl-NL" dirty="0">
              <a:solidFill>
                <a:schemeClr val="bg1"/>
              </a:solidFill>
              <a:effectLst/>
            </a:endParaRPr>
          </a:p>
        </p:txBody>
      </p:sp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493204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538" y="980728"/>
            <a:ext cx="330546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4005064"/>
            <a:ext cx="5400600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u="sng" dirty="0" err="1" smtClean="0"/>
              <a:t>Lessons</a:t>
            </a:r>
            <a:r>
              <a:rPr lang="nl-NL" u="sng" dirty="0" smtClean="0"/>
              <a:t> </a:t>
            </a:r>
            <a:r>
              <a:rPr lang="nl-NL" u="sng" dirty="0" err="1" smtClean="0"/>
              <a:t>learned</a:t>
            </a:r>
            <a:r>
              <a:rPr lang="nl-NL" u="sng" dirty="0" smtClean="0"/>
              <a:t>:</a:t>
            </a:r>
          </a:p>
          <a:p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err="1" smtClean="0"/>
              <a:t>Applied</a:t>
            </a:r>
            <a:r>
              <a:rPr lang="nl-NL" dirty="0" smtClean="0"/>
              <a:t> to </a:t>
            </a:r>
            <a:r>
              <a:rPr lang="nl-NL" dirty="0" err="1" smtClean="0"/>
              <a:t>new</a:t>
            </a:r>
            <a:r>
              <a:rPr lang="nl-NL" dirty="0" smtClean="0"/>
              <a:t> system in Westerbork </a:t>
            </a:r>
            <a:r>
              <a:rPr lang="nl-NL" dirty="0" err="1" smtClean="0"/>
              <a:t>Array</a:t>
            </a:r>
            <a:r>
              <a:rPr lang="nl-NL" dirty="0" smtClean="0"/>
              <a:t> ic.    </a:t>
            </a:r>
            <a:r>
              <a:rPr lang="nl-NL" dirty="0" err="1" smtClean="0"/>
              <a:t>MultiFreq</a:t>
            </a:r>
            <a:r>
              <a:rPr lang="nl-NL" dirty="0" smtClean="0"/>
              <a:t>. </a:t>
            </a:r>
            <a:r>
              <a:rPr lang="nl-NL" dirty="0" err="1" smtClean="0"/>
              <a:t>Frontends</a:t>
            </a:r>
            <a:r>
              <a:rPr lang="nl-NL" dirty="0" smtClean="0"/>
              <a:t> (MFFE); </a:t>
            </a:r>
            <a:r>
              <a:rPr lang="nl-NL" dirty="0" err="1" smtClean="0"/>
              <a:t>turret</a:t>
            </a:r>
            <a:r>
              <a:rPr lang="nl-NL" dirty="0" smtClean="0"/>
              <a:t> </a:t>
            </a:r>
            <a:r>
              <a:rPr lang="nl-NL" dirty="0" err="1" smtClean="0"/>
              <a:t>concepts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SKA?</a:t>
            </a:r>
          </a:p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Full </a:t>
            </a:r>
            <a:r>
              <a:rPr lang="nl-NL" dirty="0" err="1" smtClean="0"/>
              <a:t>understanding</a:t>
            </a:r>
            <a:r>
              <a:rPr lang="nl-NL" dirty="0" smtClean="0"/>
              <a:t> </a:t>
            </a:r>
            <a:r>
              <a:rPr lang="nl-NL" dirty="0" err="1" smtClean="0"/>
              <a:t>on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to design coherent </a:t>
            </a:r>
            <a:r>
              <a:rPr lang="nl-NL" dirty="0" err="1" smtClean="0"/>
              <a:t>phased</a:t>
            </a:r>
            <a:r>
              <a:rPr lang="nl-NL" dirty="0" smtClean="0"/>
              <a:t> </a:t>
            </a:r>
            <a:r>
              <a:rPr lang="nl-NL" dirty="0" err="1" smtClean="0"/>
              <a:t>arrays</a:t>
            </a:r>
            <a:endParaRPr lang="nl-NL" dirty="0" smtClean="0"/>
          </a:p>
          <a:p>
            <a:pPr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6156176" cy="194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ANIGIF-FE-DRAAIEN-RP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64000"/>
            <a:ext cx="3347864" cy="279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Text Box 2"/>
          <p:cNvSpPr txBox="1">
            <a:spLocks noChangeArrowheads="1"/>
          </p:cNvSpPr>
          <p:nvPr/>
        </p:nvSpPr>
        <p:spPr bwMode="auto">
          <a:xfrm>
            <a:off x="251520" y="0"/>
            <a:ext cx="6583854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3200" dirty="0" smtClean="0">
                <a:solidFill>
                  <a:schemeClr val="bg1"/>
                </a:solidFill>
              </a:rPr>
              <a:t>Richards contributions to key areas</a:t>
            </a:r>
          </a:p>
          <a:p>
            <a:pPr eaLnBrk="0" hangingPunct="0"/>
            <a:r>
              <a:rPr kumimoji="1" lang="en-US" sz="3200" dirty="0" smtClean="0">
                <a:solidFill>
                  <a:schemeClr val="bg1"/>
                </a:solidFill>
              </a:rPr>
              <a:t>to imaging in Radio </a:t>
            </a:r>
            <a:r>
              <a:rPr kumimoji="1" lang="en-US" sz="3200" dirty="0">
                <a:solidFill>
                  <a:schemeClr val="bg1"/>
                </a:solidFill>
              </a:rPr>
              <a:t>Astronomy</a:t>
            </a:r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4991100" y="5619750"/>
            <a:ext cx="4305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NGC 4438:  Image GMRT HI (150 Million Solar masses) on optical map (southern hemisphere)</a:t>
            </a:r>
          </a:p>
        </p:txBody>
      </p:sp>
      <p:pic>
        <p:nvPicPr>
          <p:cNvPr id="517124" name="Picture 4" descr="M81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300" y="1287463"/>
            <a:ext cx="1828800" cy="2400300"/>
          </a:xfrm>
          <a:prstGeom prst="rect">
            <a:avLst/>
          </a:prstGeom>
          <a:noFill/>
        </p:spPr>
      </p:pic>
      <p:sp>
        <p:nvSpPr>
          <p:cNvPr id="517125" name="Text Box 5"/>
          <p:cNvSpPr txBox="1">
            <a:spLocks noChangeArrowheads="1"/>
          </p:cNvSpPr>
          <p:nvPr/>
        </p:nvSpPr>
        <p:spPr bwMode="auto">
          <a:xfrm>
            <a:off x="7083425" y="1343025"/>
            <a:ext cx="16748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600">
                <a:solidFill>
                  <a:schemeClr val="bg1"/>
                </a:solidFill>
              </a:rPr>
              <a:t>Hydrogen 21 cm</a:t>
            </a:r>
          </a:p>
        </p:txBody>
      </p:sp>
      <p:sp>
        <p:nvSpPr>
          <p:cNvPr id="517126" name="Text Box 6"/>
          <p:cNvSpPr txBox="1">
            <a:spLocks noChangeArrowheads="1"/>
          </p:cNvSpPr>
          <p:nvPr/>
        </p:nvSpPr>
        <p:spPr bwMode="auto">
          <a:xfrm>
            <a:off x="5676900" y="3660775"/>
            <a:ext cx="24606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>
                <a:solidFill>
                  <a:schemeClr val="accent2"/>
                </a:solidFill>
              </a:rPr>
              <a:t>Messier 81  in the Big Dipper</a:t>
            </a:r>
          </a:p>
        </p:txBody>
      </p:sp>
      <p:sp>
        <p:nvSpPr>
          <p:cNvPr id="517131" name="Text Box 11"/>
          <p:cNvSpPr txBox="1">
            <a:spLocks noChangeArrowheads="1"/>
          </p:cNvSpPr>
          <p:nvPr/>
        </p:nvSpPr>
        <p:spPr bwMode="auto">
          <a:xfrm>
            <a:off x="0" y="981075"/>
            <a:ext cx="5436096" cy="5876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 smtClean="0">
                <a:solidFill>
                  <a:schemeClr val="accent2"/>
                </a:solidFill>
              </a:rPr>
              <a:t>Improved Sensitivity</a:t>
            </a:r>
            <a:r>
              <a:rPr lang="en-GB" sz="1400" dirty="0" smtClean="0">
                <a:solidFill>
                  <a:schemeClr val="accent2"/>
                </a:solidFill>
              </a:rPr>
              <a:t>  ~10</a:t>
            </a:r>
            <a:r>
              <a:rPr lang="en-GB" sz="1400" baseline="30000" dirty="0" smtClean="0">
                <a:solidFill>
                  <a:schemeClr val="accent2"/>
                </a:solidFill>
              </a:rPr>
              <a:t>5</a:t>
            </a:r>
            <a:r>
              <a:rPr lang="en-GB" sz="1400" dirty="0" smtClean="0">
                <a:solidFill>
                  <a:schemeClr val="accent2"/>
                </a:solidFill>
              </a:rPr>
              <a:t>x in 50 years</a:t>
            </a:r>
          </a:p>
          <a:p>
            <a:endParaRPr lang="en-GB" sz="1400" u="sng" dirty="0" smtClean="0">
              <a:solidFill>
                <a:schemeClr val="accent2"/>
              </a:solidFill>
            </a:endParaRPr>
          </a:p>
          <a:p>
            <a:r>
              <a:rPr lang="en-GB" sz="1400" u="sng" dirty="0" smtClean="0">
                <a:solidFill>
                  <a:schemeClr val="accent2"/>
                </a:solidFill>
              </a:rPr>
              <a:t>Angular resolution (</a:t>
            </a:r>
            <a:r>
              <a:rPr lang="el-GR" sz="1400" u="sng" dirty="0" smtClean="0">
                <a:solidFill>
                  <a:schemeClr val="accent2"/>
                </a:solidFill>
                <a:cs typeface="Arial" pitchFamily="34" charset="0"/>
              </a:rPr>
              <a:t>θ</a:t>
            </a:r>
            <a:r>
              <a:rPr lang="en-GB" sz="1400" u="sng" dirty="0" smtClean="0">
                <a:solidFill>
                  <a:schemeClr val="accent2"/>
                </a:solidFill>
                <a:cs typeface="Arial" pitchFamily="34" charset="0"/>
              </a:rPr>
              <a:t> = </a:t>
            </a:r>
            <a:r>
              <a:rPr lang="el-GR" sz="1400" u="sng" dirty="0" smtClean="0">
                <a:solidFill>
                  <a:schemeClr val="accent2"/>
                </a:solidFill>
                <a:cs typeface="Arial" pitchFamily="34" charset="0"/>
              </a:rPr>
              <a:t>λ</a:t>
            </a:r>
            <a:r>
              <a:rPr lang="en-GB" sz="1400" u="sng" dirty="0" smtClean="0">
                <a:solidFill>
                  <a:schemeClr val="accent2"/>
                </a:solidFill>
                <a:cs typeface="Arial" pitchFamily="34" charset="0"/>
              </a:rPr>
              <a:t>/ D)</a:t>
            </a:r>
            <a:r>
              <a:rPr lang="en-GB" u="sng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en-GB" sz="1400" u="sng" dirty="0" smtClean="0">
                <a:solidFill>
                  <a:schemeClr val="accent2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accent2"/>
                </a:solidFill>
                <a:latin typeface="Times New Roman" pitchFamily="18" charset="0"/>
                <a:cs typeface="Arial" pitchFamily="34" charset="0"/>
              </a:rPr>
              <a:t>Dwingeloo</a:t>
            </a: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  <a:cs typeface="Arial" pitchFamily="34" charset="0"/>
              </a:rPr>
              <a:t>	                25m   @ 21cm   0.5deg</a:t>
            </a:r>
          </a:p>
          <a:p>
            <a:pPr>
              <a:buFontTx/>
              <a:buChar char="•"/>
            </a:pPr>
            <a:r>
              <a:rPr lang="en-GB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accent2"/>
                </a:solidFill>
                <a:latin typeface="Times New Roman" pitchFamily="18" charset="0"/>
              </a:rPr>
              <a:t>Effelsberg</a:t>
            </a: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/GBT      100m    @ 21 cm   8’</a:t>
            </a:r>
          </a:p>
          <a:p>
            <a:pPr>
              <a:buFontTx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accent2"/>
                </a:solidFill>
                <a:latin typeface="Times New Roman" pitchFamily="18" charset="0"/>
              </a:rPr>
              <a:t>Westerbork</a:t>
            </a: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-SRT  2500m    @ 21 cm   15”</a:t>
            </a:r>
          </a:p>
          <a:p>
            <a:pPr>
              <a:buFontTx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 Very Large Array  30km    @ 2cm     0.15”</a:t>
            </a:r>
          </a:p>
          <a:p>
            <a:pPr>
              <a:buFontTx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 SKA/VLBI         1000km    @ 3cm     4milli”</a:t>
            </a:r>
          </a:p>
          <a:p>
            <a:pPr>
              <a:buFontTx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 Space VLBI    400.000km  @ 6cm    20</a:t>
            </a:r>
            <a:r>
              <a:rPr lang="el-GR" sz="1400" dirty="0" smtClean="0">
                <a:solidFill>
                  <a:schemeClr val="accent2"/>
                </a:solidFill>
                <a:latin typeface="Times New Roman" pitchFamily="18" charset="0"/>
              </a:rPr>
              <a:t>μ</a:t>
            </a: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”</a:t>
            </a:r>
            <a:r>
              <a:rPr lang="en-GB" sz="1400" u="sng" dirty="0" smtClean="0">
                <a:solidFill>
                  <a:schemeClr val="accent2"/>
                </a:solidFill>
                <a:latin typeface="Times New Roman" pitchFamily="18" charset="0"/>
              </a:rPr>
              <a:t>  </a:t>
            </a:r>
          </a:p>
          <a:p>
            <a:pPr>
              <a:buFontTx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Times New Roman" pitchFamily="18" charset="0"/>
              </a:rPr>
              <a:t> mm VLBI         10.000km  @ 350GHz 15</a:t>
            </a:r>
            <a:r>
              <a:rPr lang="el-GR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GB" dirty="0" smtClean="0">
                <a:solidFill>
                  <a:schemeClr val="accent2"/>
                </a:solidFill>
              </a:rPr>
              <a:t>”</a:t>
            </a:r>
            <a:r>
              <a:rPr lang="en-GB" dirty="0" smtClean="0"/>
              <a:t> </a:t>
            </a:r>
            <a:endParaRPr lang="en-GB" sz="14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endParaRPr lang="en-GB" sz="1400" dirty="0" smtClean="0">
              <a:solidFill>
                <a:schemeClr val="accent2"/>
              </a:solidFill>
              <a:cs typeface="Arial" pitchFamily="34" charset="0"/>
            </a:endParaRPr>
          </a:p>
          <a:p>
            <a:r>
              <a:rPr lang="en-GB" sz="1200" dirty="0" smtClean="0">
                <a:solidFill>
                  <a:schemeClr val="accent2"/>
                </a:solidFill>
              </a:rPr>
              <a:t>  </a:t>
            </a:r>
            <a:r>
              <a:rPr lang="en-GB" sz="1400" u="sng" dirty="0" smtClean="0">
                <a:solidFill>
                  <a:schemeClr val="accent2"/>
                </a:solidFill>
              </a:rPr>
              <a:t>Improvement </a:t>
            </a:r>
            <a:r>
              <a:rPr lang="en-GB" sz="1400" u="sng" dirty="0" err="1" smtClean="0">
                <a:solidFill>
                  <a:schemeClr val="accent2"/>
                </a:solidFill>
              </a:rPr>
              <a:t>AngRes</a:t>
            </a:r>
            <a:r>
              <a:rPr lang="en-GB" sz="1400" dirty="0" smtClean="0">
                <a:solidFill>
                  <a:schemeClr val="accent2"/>
                </a:solidFill>
              </a:rPr>
              <a:t> </a:t>
            </a:r>
            <a:endParaRPr lang="en-GB" sz="1200" dirty="0" smtClean="0">
              <a:solidFill>
                <a:schemeClr val="accent2"/>
              </a:solidFill>
            </a:endParaRPr>
          </a:p>
          <a:p>
            <a:endParaRPr lang="en-GB" sz="12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GB" sz="1400" u="sng" dirty="0" smtClean="0">
                <a:solidFill>
                  <a:schemeClr val="accent2"/>
                </a:solidFill>
              </a:rPr>
              <a:t>Improved calibration and processing </a:t>
            </a:r>
            <a:r>
              <a:rPr lang="en-GB" sz="1400" dirty="0" smtClean="0">
                <a:solidFill>
                  <a:schemeClr val="accent2"/>
                </a:solidFill>
              </a:rPr>
              <a:t>e.g. M.E.</a:t>
            </a:r>
            <a:endParaRPr lang="en-GB" sz="1400" u="sng" dirty="0" smtClean="0">
              <a:solidFill>
                <a:schemeClr val="accent2"/>
              </a:solidFill>
            </a:endParaRPr>
          </a:p>
          <a:p>
            <a:endParaRPr lang="en-GB" sz="1400" u="sng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endParaRPr lang="en-GB" sz="14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GB" sz="1400" b="1" i="1" u="sng" dirty="0" smtClean="0">
                <a:solidFill>
                  <a:schemeClr val="accent2"/>
                </a:solidFill>
              </a:rPr>
              <a:t>Now: High resolution high Dynamic range (“clean”) images</a:t>
            </a:r>
            <a:endParaRPr lang="en-US" sz="1400" b="1" i="1" u="sng" dirty="0">
              <a:solidFill>
                <a:schemeClr val="accent2"/>
              </a:solidFill>
            </a:endParaRPr>
          </a:p>
        </p:txBody>
      </p:sp>
      <p:sp>
        <p:nvSpPr>
          <p:cNvPr id="517132" name="Rectangle 12"/>
          <p:cNvSpPr>
            <a:spLocks noChangeArrowheads="1"/>
          </p:cNvSpPr>
          <p:nvPr/>
        </p:nvSpPr>
        <p:spPr bwMode="auto">
          <a:xfrm>
            <a:off x="1979712" y="3501008"/>
            <a:ext cx="2592288" cy="36004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dirty="0">
                <a:solidFill>
                  <a:schemeClr val="accent2"/>
                </a:solidFill>
              </a:rPr>
              <a:t>~10</a:t>
            </a:r>
            <a:r>
              <a:rPr lang="en-GB" sz="1400" baseline="30000" dirty="0">
                <a:solidFill>
                  <a:schemeClr val="accent2"/>
                </a:solidFill>
              </a:rPr>
              <a:t>7</a:t>
            </a:r>
            <a:r>
              <a:rPr lang="en-GB" sz="1400" dirty="0">
                <a:solidFill>
                  <a:schemeClr val="accent2"/>
                </a:solidFill>
              </a:rPr>
              <a:t>x in 50 </a:t>
            </a:r>
            <a:r>
              <a:rPr lang="en-GB" sz="1400" dirty="0" smtClean="0">
                <a:solidFill>
                  <a:schemeClr val="accent2"/>
                </a:solidFill>
              </a:rPr>
              <a:t>years; in 70 years?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517133" name="Picture 13" descr="PictureCygn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21088"/>
            <a:ext cx="3846512" cy="2203450"/>
          </a:xfrm>
          <a:prstGeom prst="rect">
            <a:avLst/>
          </a:prstGeom>
          <a:noFill/>
        </p:spPr>
      </p:pic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2268538" y="5949950"/>
            <a:ext cx="20002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>
                <a:solidFill>
                  <a:schemeClr val="bg1"/>
                </a:solidFill>
              </a:rPr>
              <a:t>Cygnus A with the VLA</a:t>
            </a:r>
          </a:p>
        </p:txBody>
      </p:sp>
      <p:pic>
        <p:nvPicPr>
          <p:cNvPr id="517135" name="Picture 15" descr="m81_optic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25" y="1341438"/>
            <a:ext cx="2197100" cy="2303462"/>
          </a:xfrm>
          <a:prstGeom prst="rect">
            <a:avLst/>
          </a:prstGeom>
          <a:noFill/>
        </p:spPr>
      </p:pic>
      <p:sp>
        <p:nvSpPr>
          <p:cNvPr id="517136" name="Text Box 16"/>
          <p:cNvSpPr txBox="1">
            <a:spLocks noChangeArrowheads="1"/>
          </p:cNvSpPr>
          <p:nvPr/>
        </p:nvSpPr>
        <p:spPr bwMode="auto">
          <a:xfrm>
            <a:off x="5522913" y="1346200"/>
            <a:ext cx="8159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600">
                <a:solidFill>
                  <a:schemeClr val="bg1"/>
                </a:solidFill>
              </a:rPr>
              <a:t>Optical</a:t>
            </a:r>
          </a:p>
        </p:txBody>
      </p:sp>
      <p:sp>
        <p:nvSpPr>
          <p:cNvPr id="517137" name="Rectangle 17"/>
          <p:cNvSpPr>
            <a:spLocks noChangeArrowheads="1"/>
          </p:cNvSpPr>
          <p:nvPr/>
        </p:nvSpPr>
        <p:spPr bwMode="auto">
          <a:xfrm>
            <a:off x="1763688" y="980728"/>
            <a:ext cx="1511300" cy="287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517138" name="Text Box 18"/>
          <p:cNvSpPr txBox="1">
            <a:spLocks noChangeArrowheads="1"/>
          </p:cNvSpPr>
          <p:nvPr/>
        </p:nvSpPr>
        <p:spPr bwMode="auto">
          <a:xfrm>
            <a:off x="3491880" y="2492896"/>
            <a:ext cx="11398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200" b="1" i="1" dirty="0"/>
              <a:t>~ELT/VLTI-IR</a:t>
            </a:r>
            <a:endParaRPr lang="en-US" sz="1200" b="1" i="1" dirty="0"/>
          </a:p>
        </p:txBody>
      </p:sp>
      <p:pic>
        <p:nvPicPr>
          <p:cNvPr id="19" name="Picture 7" descr="n69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850" y="4005263"/>
            <a:ext cx="4375150" cy="2205037"/>
          </a:xfrm>
          <a:prstGeom prst="rect">
            <a:avLst/>
          </a:prstGeom>
          <a:noFill/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787900" y="5877272"/>
            <a:ext cx="435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NGC 6946:  deepest  WSRT HI  map ever   (16x12h)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275856" y="980728"/>
            <a:ext cx="1511300" cy="50336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GB" sz="1400" dirty="0" smtClean="0">
                <a:solidFill>
                  <a:schemeClr val="accent2"/>
                </a:solidFill>
              </a:rPr>
              <a:t>      With </a:t>
            </a:r>
            <a:r>
              <a:rPr lang="en-GB" sz="1400" b="1" dirty="0" smtClean="0">
                <a:solidFill>
                  <a:schemeClr val="accent2"/>
                </a:solidFill>
              </a:rPr>
              <a:t>SKA:</a:t>
            </a:r>
          </a:p>
          <a:p>
            <a:r>
              <a:rPr lang="en-GB" sz="1400" dirty="0" smtClean="0">
                <a:solidFill>
                  <a:schemeClr val="accent2"/>
                </a:solidFill>
              </a:rPr>
              <a:t>~10</a:t>
            </a:r>
            <a:r>
              <a:rPr lang="en-GB" sz="1400" baseline="30000" dirty="0" smtClean="0">
                <a:solidFill>
                  <a:schemeClr val="accent2"/>
                </a:solidFill>
              </a:rPr>
              <a:t>7</a:t>
            </a:r>
            <a:r>
              <a:rPr lang="en-GB" sz="1400" dirty="0" smtClean="0">
                <a:solidFill>
                  <a:schemeClr val="accent2"/>
                </a:solidFill>
              </a:rPr>
              <a:t>x in 70 years</a:t>
            </a:r>
            <a:endParaRPr lang="nl-NL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7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7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7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7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7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7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17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17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7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1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71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171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32" grpId="0" animBg="1"/>
      <p:bldP spid="517138" grpId="0"/>
      <p:bldP spid="21" grpId="0" uiExpan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Last </a:t>
            </a:r>
            <a:r>
              <a:rPr lang="nl-NL" dirty="0" err="1" smtClean="0">
                <a:solidFill>
                  <a:schemeClr val="bg1"/>
                </a:solidFill>
              </a:rPr>
              <a:t>but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not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least</a:t>
            </a:r>
            <a:r>
              <a:rPr lang="nl-NL" dirty="0" smtClean="0">
                <a:solidFill>
                  <a:schemeClr val="bg1"/>
                </a:solidFill>
              </a:rPr>
              <a:t>; </a:t>
            </a:r>
            <a:r>
              <a:rPr lang="nl-NL" dirty="0" err="1" smtClean="0">
                <a:solidFill>
                  <a:schemeClr val="bg1"/>
                </a:solidFill>
              </a:rPr>
              <a:t>Organizing</a:t>
            </a:r>
            <a:r>
              <a:rPr lang="nl-NL" dirty="0" smtClean="0">
                <a:solidFill>
                  <a:schemeClr val="bg1"/>
                </a:solidFill>
              </a:rPr>
              <a:t> the </a:t>
            </a:r>
            <a:r>
              <a:rPr lang="nl-NL" dirty="0" err="1" smtClean="0">
                <a:solidFill>
                  <a:schemeClr val="bg1"/>
                </a:solidFill>
              </a:rPr>
              <a:t>organizations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For VLBI</a:t>
            </a:r>
          </a:p>
          <a:p>
            <a:pPr lvl="1"/>
            <a:r>
              <a:rPr lang="nl-NL" dirty="0" smtClean="0"/>
              <a:t>EVN</a:t>
            </a:r>
          </a:p>
          <a:p>
            <a:pPr lvl="1"/>
            <a:r>
              <a:rPr lang="nl-NL" dirty="0" smtClean="0"/>
              <a:t>JIVE</a:t>
            </a:r>
          </a:p>
          <a:p>
            <a:endParaRPr lang="nl-NL" dirty="0"/>
          </a:p>
          <a:p>
            <a:r>
              <a:rPr lang="nl-NL" dirty="0" err="1" smtClean="0"/>
              <a:t>Toward</a:t>
            </a:r>
            <a:r>
              <a:rPr lang="nl-NL" dirty="0" smtClean="0"/>
              <a:t> </a:t>
            </a:r>
            <a:r>
              <a:rPr lang="nl-NL" dirty="0" err="1" smtClean="0"/>
              <a:t>Europe</a:t>
            </a:r>
            <a:r>
              <a:rPr lang="nl-NL" dirty="0" smtClean="0"/>
              <a:t> and </a:t>
            </a:r>
            <a:r>
              <a:rPr lang="nl-NL" dirty="0" err="1" smtClean="0"/>
              <a:t>elsewhere</a:t>
            </a:r>
            <a:endParaRPr lang="nl-NL" dirty="0" smtClean="0"/>
          </a:p>
          <a:p>
            <a:pPr lvl="2">
              <a:buNone/>
            </a:pPr>
            <a:endParaRPr lang="nl-NL" dirty="0" smtClean="0"/>
          </a:p>
          <a:p>
            <a:pPr lvl="2">
              <a:buNone/>
            </a:pPr>
            <a:endParaRPr lang="nl-NL" dirty="0" smtClean="0"/>
          </a:p>
          <a:p>
            <a:r>
              <a:rPr lang="nl-NL" dirty="0" smtClean="0"/>
              <a:t>For SKA</a:t>
            </a:r>
          </a:p>
          <a:p>
            <a:pPr lvl="1"/>
            <a:r>
              <a:rPr lang="nl-NL" dirty="0" err="1" smtClean="0"/>
              <a:t>Toward</a:t>
            </a:r>
            <a:r>
              <a:rPr lang="nl-NL" dirty="0" smtClean="0"/>
              <a:t> SKA </a:t>
            </a:r>
            <a:r>
              <a:rPr lang="nl-NL" dirty="0" err="1" smtClean="0"/>
              <a:t>Org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r>
              <a:rPr lang="nl-NL" dirty="0" err="1" smtClean="0"/>
              <a:t>Striking</a:t>
            </a:r>
            <a:r>
              <a:rPr lang="nl-NL" dirty="0" smtClean="0"/>
              <a:t> right </a:t>
            </a:r>
            <a:r>
              <a:rPr lang="nl-NL" dirty="0" err="1" smtClean="0"/>
              <a:t>balances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920059"/>
            <a:ext cx="4139952" cy="293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352928" cy="803275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Shaping</a:t>
            </a:r>
            <a:r>
              <a:rPr lang="nl-NL" dirty="0" smtClean="0">
                <a:solidFill>
                  <a:schemeClr val="bg1"/>
                </a:solidFill>
              </a:rPr>
              <a:t> up </a:t>
            </a:r>
            <a:r>
              <a:rPr lang="nl-NL" dirty="0" err="1" smtClean="0">
                <a:solidFill>
                  <a:schemeClr val="bg1"/>
                </a:solidFill>
              </a:rPr>
              <a:t>through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err="1" smtClean="0">
                <a:solidFill>
                  <a:schemeClr val="bg1"/>
                </a:solidFill>
              </a:rPr>
              <a:t>numerous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SKA-ISSC’s</a:t>
            </a:r>
            <a:r>
              <a:rPr lang="nl-NL" dirty="0" smtClean="0">
                <a:solidFill>
                  <a:schemeClr val="bg1"/>
                </a:solidFill>
              </a:rPr>
              <a:t>, </a:t>
            </a:r>
            <a:r>
              <a:rPr lang="nl-NL" dirty="0" err="1" smtClean="0">
                <a:solidFill>
                  <a:schemeClr val="bg1"/>
                </a:solidFill>
              </a:rPr>
              <a:t>SSEC’s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WS’s</a:t>
            </a:r>
            <a:r>
              <a:rPr lang="nl-NL" dirty="0" smtClean="0">
                <a:solidFill>
                  <a:schemeClr val="bg1"/>
                </a:solidFill>
              </a:rPr>
              <a:t> etc.,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48482" name="Picture 2" descr="D:\mydatafiles\RADIO\Conferences\RTS\WSGeraldton072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347864" cy="2505045"/>
          </a:xfrm>
          <a:prstGeom prst="rect">
            <a:avLst/>
          </a:prstGeom>
          <a:noFill/>
        </p:spPr>
      </p:pic>
      <p:pic>
        <p:nvPicPr>
          <p:cNvPr id="4" name="Picture 2" descr="D:\mydatafiles\RADIO\Conferences\RTS\WSPenticton072004_let op project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6614"/>
            <a:ext cx="3419872" cy="2281385"/>
          </a:xfrm>
          <a:prstGeom prst="rect">
            <a:avLst/>
          </a:prstGeom>
          <a:noFill/>
        </p:spPr>
      </p:pic>
      <p:pic>
        <p:nvPicPr>
          <p:cNvPr id="5" name="Picture 1" descr="D:\mydatafiles\RADIO\Conferences\RTS\WSPenticton072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3363" y="1052736"/>
            <a:ext cx="3080637" cy="2284042"/>
          </a:xfrm>
          <a:prstGeom prst="rect">
            <a:avLst/>
          </a:prstGeom>
          <a:noFill/>
        </p:spPr>
      </p:pic>
      <p:pic>
        <p:nvPicPr>
          <p:cNvPr id="6" name="Picture 2" descr="C:\Users\ardenne\Pictures\Koreanov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4653" y="4365104"/>
            <a:ext cx="3739347" cy="2492897"/>
          </a:xfrm>
          <a:prstGeom prst="rect">
            <a:avLst/>
          </a:prstGeom>
          <a:noFill/>
        </p:spPr>
      </p:pic>
      <p:pic>
        <p:nvPicPr>
          <p:cNvPr id="148483" name="Picture 3" descr="D:\mydatafiles\RADIO\Conferences\RTS\ISSC_SA_012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348880"/>
            <a:ext cx="3003469" cy="2331122"/>
          </a:xfrm>
          <a:prstGeom prst="rect">
            <a:avLst/>
          </a:prstGeom>
          <a:noFill/>
        </p:spPr>
      </p:pic>
      <p:pic>
        <p:nvPicPr>
          <p:cNvPr id="148484" name="Picture 4" descr="D:\mydatafiles\RADIO\Conferences\RTS\ISSC-SA-012004_dit is het onderwer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509120"/>
            <a:ext cx="1558256" cy="10393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9804969">
            <a:off x="852068" y="3520265"/>
            <a:ext cx="7148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 err="1" smtClean="0">
                <a:solidFill>
                  <a:schemeClr val="bg1"/>
                </a:solidFill>
              </a:rPr>
              <a:t>Thanks</a:t>
            </a:r>
            <a:r>
              <a:rPr lang="nl-NL" sz="5400" dirty="0" smtClean="0">
                <a:solidFill>
                  <a:schemeClr val="bg1"/>
                </a:solidFill>
              </a:rPr>
              <a:t> and </a:t>
            </a:r>
            <a:r>
              <a:rPr lang="nl-NL" sz="5400" dirty="0" err="1" smtClean="0">
                <a:solidFill>
                  <a:schemeClr val="bg1"/>
                </a:solidFill>
              </a:rPr>
              <a:t>good</a:t>
            </a:r>
            <a:r>
              <a:rPr lang="nl-NL" sz="5400" dirty="0" smtClean="0">
                <a:solidFill>
                  <a:schemeClr val="bg1"/>
                </a:solidFill>
              </a:rPr>
              <a:t> </a:t>
            </a:r>
            <a:r>
              <a:rPr lang="nl-NL" sz="5400" dirty="0" err="1" smtClean="0">
                <a:solidFill>
                  <a:schemeClr val="bg1"/>
                </a:solidFill>
              </a:rPr>
              <a:t>luck</a:t>
            </a:r>
            <a:r>
              <a:rPr lang="nl-NL" sz="5400" dirty="0" smtClean="0">
                <a:solidFill>
                  <a:schemeClr val="bg1"/>
                </a:solidFill>
              </a:rPr>
              <a:t>!</a:t>
            </a:r>
            <a:endParaRPr lang="nl-NL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850106"/>
          </a:xfrm>
        </p:spPr>
        <p:txBody>
          <a:bodyPr/>
          <a:lstStyle/>
          <a:p>
            <a:r>
              <a:rPr lang="nl-NL" sz="3600" dirty="0" smtClean="0">
                <a:solidFill>
                  <a:schemeClr val="bg1"/>
                </a:solidFill>
                <a:effectLst/>
              </a:rPr>
              <a:t>VLBI and more…</a:t>
            </a:r>
            <a:br>
              <a:rPr lang="nl-NL" sz="3600" dirty="0" smtClean="0">
                <a:solidFill>
                  <a:schemeClr val="bg1"/>
                </a:solidFill>
                <a:effectLst/>
              </a:rPr>
            </a:br>
            <a:r>
              <a:rPr lang="nl-NL" sz="3600" dirty="0" smtClean="0">
                <a:solidFill>
                  <a:schemeClr val="bg1"/>
                </a:solidFill>
                <a:effectLst/>
              </a:rPr>
              <a:t>Areas of </a:t>
            </a:r>
            <a:r>
              <a:rPr lang="nl-NL" sz="3600" dirty="0" err="1" smtClean="0">
                <a:solidFill>
                  <a:schemeClr val="bg1"/>
                </a:solidFill>
                <a:effectLst/>
              </a:rPr>
              <a:t>known</a:t>
            </a:r>
            <a:r>
              <a:rPr lang="nl-NL" sz="3600" dirty="0" smtClean="0">
                <a:solidFill>
                  <a:schemeClr val="bg1"/>
                </a:solidFill>
                <a:effectLst/>
              </a:rPr>
              <a:t> and </a:t>
            </a:r>
            <a:r>
              <a:rPr lang="nl-NL" sz="3600" dirty="0" err="1" smtClean="0">
                <a:solidFill>
                  <a:schemeClr val="bg1"/>
                </a:solidFill>
                <a:effectLst/>
              </a:rPr>
              <a:t>expected</a:t>
            </a:r>
            <a:r>
              <a:rPr lang="nl-NL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nl-NL" sz="3600" dirty="0" err="1" smtClean="0">
                <a:solidFill>
                  <a:schemeClr val="bg1"/>
                </a:solidFill>
                <a:effectLst/>
              </a:rPr>
              <a:t>progress</a:t>
            </a:r>
            <a:endParaRPr lang="nl-NL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7071"/>
            <a:ext cx="4040188" cy="639762"/>
          </a:xfrm>
        </p:spPr>
        <p:txBody>
          <a:bodyPr/>
          <a:lstStyle/>
          <a:p>
            <a:r>
              <a:rPr lang="nl-NL" dirty="0" err="1" smtClean="0"/>
              <a:t>Early</a:t>
            </a:r>
            <a:r>
              <a:rPr lang="nl-NL" dirty="0" smtClean="0"/>
              <a:t> VLBI high </a:t>
            </a:r>
            <a:r>
              <a:rPr lang="nl-NL" dirty="0" err="1" smtClean="0"/>
              <a:t>resolution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916832"/>
            <a:ext cx="4317876" cy="4278461"/>
          </a:xfrm>
        </p:spPr>
        <p:txBody>
          <a:bodyPr/>
          <a:lstStyle/>
          <a:p>
            <a:r>
              <a:rPr lang="nl-NL" sz="2000" dirty="0" err="1" smtClean="0"/>
              <a:t>Limited</a:t>
            </a:r>
            <a:r>
              <a:rPr lang="nl-NL" sz="2000" dirty="0" smtClean="0"/>
              <a:t> # baselines</a:t>
            </a:r>
          </a:p>
          <a:p>
            <a:r>
              <a:rPr lang="nl-NL" sz="2000" dirty="0" err="1" smtClean="0"/>
              <a:t>Limited</a:t>
            </a:r>
            <a:r>
              <a:rPr lang="nl-NL" sz="2000" dirty="0" smtClean="0"/>
              <a:t> </a:t>
            </a:r>
            <a:r>
              <a:rPr lang="nl-NL" sz="2000" dirty="0" err="1" smtClean="0"/>
              <a:t>Bandwidth</a:t>
            </a:r>
            <a:r>
              <a:rPr lang="nl-NL" sz="2000" dirty="0" smtClean="0"/>
              <a:t> ~1MHz</a:t>
            </a:r>
          </a:p>
          <a:p>
            <a:r>
              <a:rPr lang="nl-NL" sz="2000" dirty="0" smtClean="0"/>
              <a:t>1- bit Taperecorders</a:t>
            </a:r>
          </a:p>
          <a:p>
            <a:r>
              <a:rPr lang="nl-NL" sz="2000" dirty="0" err="1" smtClean="0"/>
              <a:t>Post-observing</a:t>
            </a:r>
            <a:r>
              <a:rPr lang="nl-NL" sz="2000" dirty="0" smtClean="0"/>
              <a:t> processing</a:t>
            </a:r>
          </a:p>
          <a:p>
            <a:r>
              <a:rPr lang="nl-NL" sz="2000" dirty="0" smtClean="0"/>
              <a:t>Time </a:t>
            </a:r>
            <a:r>
              <a:rPr lang="nl-NL" sz="2000" dirty="0" err="1" smtClean="0"/>
              <a:t>sync</a:t>
            </a:r>
            <a:r>
              <a:rPr lang="nl-NL" sz="2000" dirty="0" smtClean="0"/>
              <a:t>. </a:t>
            </a:r>
            <a:r>
              <a:rPr lang="nl-NL" sz="2000" dirty="0" err="1"/>
              <a:t>t</a:t>
            </a:r>
            <a:r>
              <a:rPr lang="nl-NL" sz="2000" dirty="0" err="1" smtClean="0"/>
              <a:t>hrough</a:t>
            </a:r>
            <a:r>
              <a:rPr lang="nl-NL" sz="2000" dirty="0" smtClean="0"/>
              <a:t> Long wave </a:t>
            </a:r>
            <a:r>
              <a:rPr lang="nl-NL" sz="2000" dirty="0" err="1" smtClean="0"/>
              <a:t>receivers</a:t>
            </a:r>
            <a:r>
              <a:rPr lang="nl-NL" sz="2000" dirty="0" smtClean="0"/>
              <a:t> (LORAN, DCF77), TV</a:t>
            </a:r>
          </a:p>
          <a:p>
            <a:r>
              <a:rPr lang="nl-NL" sz="2000" dirty="0" smtClean="0"/>
              <a:t>Single </a:t>
            </a:r>
            <a:r>
              <a:rPr lang="nl-NL" sz="2000" dirty="0" err="1" smtClean="0"/>
              <a:t>telescope</a:t>
            </a:r>
            <a:r>
              <a:rPr lang="nl-NL" sz="2000" dirty="0" smtClean="0"/>
              <a:t> station</a:t>
            </a:r>
          </a:p>
          <a:p>
            <a:pPr lvl="1"/>
            <a:r>
              <a:rPr lang="nl-NL" dirty="0" err="1" smtClean="0"/>
              <a:t>Herogeneous</a:t>
            </a:r>
            <a:r>
              <a:rPr lang="nl-NL" dirty="0" smtClean="0"/>
              <a:t> </a:t>
            </a:r>
            <a:r>
              <a:rPr lang="nl-NL" dirty="0" err="1" smtClean="0"/>
              <a:t>telecopes</a:t>
            </a:r>
            <a:endParaRPr lang="nl-NL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r>
              <a:rPr lang="nl-NL" sz="2000" dirty="0" err="1" smtClean="0"/>
              <a:t>Limited</a:t>
            </a:r>
            <a:r>
              <a:rPr lang="nl-NL" sz="2000" dirty="0" smtClean="0"/>
              <a:t> </a:t>
            </a:r>
            <a:r>
              <a:rPr lang="nl-NL" sz="2000" dirty="0" err="1" smtClean="0"/>
              <a:t>polarimetry</a:t>
            </a:r>
            <a:r>
              <a:rPr lang="nl-NL" sz="2000" dirty="0" smtClean="0"/>
              <a:t>, </a:t>
            </a:r>
            <a:r>
              <a:rPr lang="nl-NL" sz="2000" dirty="0" err="1" smtClean="0"/>
              <a:t>limited</a:t>
            </a:r>
            <a:r>
              <a:rPr lang="nl-NL" sz="2000" dirty="0" smtClean="0"/>
              <a:t> DR</a:t>
            </a:r>
          </a:p>
          <a:p>
            <a:endParaRPr lang="nl-NL" sz="2000" dirty="0" smtClean="0"/>
          </a:p>
          <a:p>
            <a:endParaRPr lang="nl-NL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7071"/>
            <a:ext cx="4041775" cy="639762"/>
          </a:xfrm>
        </p:spPr>
        <p:txBody>
          <a:bodyPr/>
          <a:lstStyle/>
          <a:p>
            <a:r>
              <a:rPr lang="nl-NL" dirty="0" err="1" smtClean="0"/>
              <a:t>Toward</a:t>
            </a:r>
            <a:r>
              <a:rPr lang="nl-NL" dirty="0" smtClean="0"/>
              <a:t> SKA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832"/>
            <a:ext cx="4498975" cy="4494485"/>
          </a:xfrm>
        </p:spPr>
        <p:txBody>
          <a:bodyPr/>
          <a:lstStyle/>
          <a:p>
            <a:r>
              <a:rPr lang="nl-NL" sz="2000" dirty="0" err="1" smtClean="0"/>
              <a:t>Many</a:t>
            </a:r>
            <a:r>
              <a:rPr lang="nl-NL" sz="2000" dirty="0" smtClean="0"/>
              <a:t> baselines; excellent </a:t>
            </a:r>
            <a:r>
              <a:rPr lang="nl-NL" sz="2000" dirty="0" err="1" smtClean="0"/>
              <a:t>uv-cov</a:t>
            </a:r>
            <a:r>
              <a:rPr lang="nl-NL" sz="2000" dirty="0" smtClean="0"/>
              <a:t>. </a:t>
            </a:r>
          </a:p>
          <a:p>
            <a:r>
              <a:rPr lang="nl-NL" sz="2000" dirty="0" smtClean="0"/>
              <a:t>High </a:t>
            </a:r>
            <a:r>
              <a:rPr lang="nl-NL" sz="2000" dirty="0" err="1" smtClean="0"/>
              <a:t>bandwidth</a:t>
            </a:r>
            <a:r>
              <a:rPr lang="nl-NL" sz="2000" dirty="0" smtClean="0"/>
              <a:t> ~&gt;</a:t>
            </a:r>
            <a:r>
              <a:rPr lang="nl-NL" sz="2000" dirty="0" err="1" smtClean="0"/>
              <a:t>GHz</a:t>
            </a:r>
            <a:endParaRPr lang="nl-NL" sz="2000" dirty="0" smtClean="0"/>
          </a:p>
          <a:p>
            <a:r>
              <a:rPr lang="nl-NL" sz="2000" dirty="0" err="1" smtClean="0"/>
              <a:t>Real-time</a:t>
            </a:r>
            <a:r>
              <a:rPr lang="nl-NL" sz="2000" dirty="0" smtClean="0"/>
              <a:t> </a:t>
            </a:r>
            <a:r>
              <a:rPr lang="nl-NL" sz="2000" dirty="0" err="1" smtClean="0"/>
              <a:t>through</a:t>
            </a:r>
            <a:r>
              <a:rPr lang="nl-NL" sz="2000" dirty="0" smtClean="0"/>
              <a:t> fiber </a:t>
            </a:r>
            <a:r>
              <a:rPr lang="nl-NL" sz="2000" dirty="0" err="1" smtClean="0"/>
              <a:t>networks</a:t>
            </a:r>
            <a:endParaRPr lang="nl-NL" sz="2000" dirty="0" smtClean="0"/>
          </a:p>
          <a:p>
            <a:r>
              <a:rPr lang="nl-NL" sz="2000" dirty="0" err="1" smtClean="0"/>
              <a:t>Real-time</a:t>
            </a:r>
            <a:r>
              <a:rPr lang="nl-NL" sz="2000" dirty="0" smtClean="0"/>
              <a:t> processing &amp; </a:t>
            </a:r>
            <a:r>
              <a:rPr lang="nl-NL" sz="2000" dirty="0" err="1" smtClean="0"/>
              <a:t>observing</a:t>
            </a:r>
            <a:endParaRPr lang="nl-NL" sz="2000" dirty="0" smtClean="0"/>
          </a:p>
          <a:p>
            <a:r>
              <a:rPr lang="nl-NL" sz="2000" dirty="0" smtClean="0"/>
              <a:t>Time </a:t>
            </a:r>
            <a:r>
              <a:rPr lang="nl-NL" sz="2000" dirty="0" err="1" smtClean="0"/>
              <a:t>diss</a:t>
            </a:r>
            <a:r>
              <a:rPr lang="nl-NL" sz="2000" dirty="0" smtClean="0"/>
              <a:t>. </a:t>
            </a:r>
            <a:r>
              <a:rPr lang="nl-NL" sz="2000" dirty="0" err="1"/>
              <a:t>t</a:t>
            </a:r>
            <a:r>
              <a:rPr lang="nl-NL" sz="2000" dirty="0" err="1" smtClean="0"/>
              <a:t>hrough</a:t>
            </a:r>
            <a:r>
              <a:rPr lang="nl-NL" sz="2000" dirty="0" smtClean="0"/>
              <a:t> GNSS, </a:t>
            </a:r>
            <a:r>
              <a:rPr lang="nl-NL" sz="2000" dirty="0" err="1" smtClean="0"/>
              <a:t>other</a:t>
            </a:r>
            <a:r>
              <a:rPr lang="nl-NL" sz="2000" dirty="0" smtClean="0"/>
              <a:t>?  </a:t>
            </a:r>
          </a:p>
          <a:p>
            <a:r>
              <a:rPr lang="nl-NL" sz="2000" dirty="0" smtClean="0"/>
              <a:t>High </a:t>
            </a:r>
            <a:r>
              <a:rPr lang="nl-NL" sz="2000" dirty="0" err="1" smtClean="0"/>
              <a:t>stability</a:t>
            </a:r>
            <a:r>
              <a:rPr lang="nl-NL" sz="2000" dirty="0" smtClean="0"/>
              <a:t> </a:t>
            </a:r>
            <a:r>
              <a:rPr lang="nl-NL" sz="2000" dirty="0" err="1" smtClean="0"/>
              <a:t>phase</a:t>
            </a:r>
            <a:r>
              <a:rPr lang="nl-NL" sz="2000" dirty="0" smtClean="0"/>
              <a:t> </a:t>
            </a:r>
            <a:r>
              <a:rPr lang="nl-NL" sz="2000" dirty="0" err="1" smtClean="0"/>
              <a:t>coherency</a:t>
            </a:r>
            <a:r>
              <a:rPr lang="nl-NL" sz="2000" dirty="0" smtClean="0"/>
              <a:t>?</a:t>
            </a:r>
          </a:p>
          <a:p>
            <a:r>
              <a:rPr lang="nl-NL" sz="2000" dirty="0" smtClean="0"/>
              <a:t> Complex </a:t>
            </a:r>
            <a:r>
              <a:rPr lang="nl-NL" sz="2000" dirty="0" err="1" smtClean="0"/>
              <a:t>observing</a:t>
            </a:r>
            <a:r>
              <a:rPr lang="nl-NL" sz="2000" dirty="0" smtClean="0"/>
              <a:t> </a:t>
            </a:r>
          </a:p>
          <a:p>
            <a:pPr lvl="1"/>
            <a:r>
              <a:rPr lang="nl-NL" dirty="0" err="1" smtClean="0"/>
              <a:t>Homogeneous</a:t>
            </a:r>
            <a:r>
              <a:rPr lang="nl-NL" dirty="0" smtClean="0"/>
              <a:t> </a:t>
            </a:r>
            <a:r>
              <a:rPr lang="nl-NL" dirty="0" err="1" smtClean="0"/>
              <a:t>within</a:t>
            </a:r>
            <a:r>
              <a:rPr lang="nl-NL" dirty="0" smtClean="0"/>
              <a:t> SKA, </a:t>
            </a:r>
            <a:r>
              <a:rPr lang="nl-NL" dirty="0" err="1" smtClean="0"/>
              <a:t>possible</a:t>
            </a:r>
            <a:r>
              <a:rPr lang="nl-NL" dirty="0" smtClean="0"/>
              <a:t> </a:t>
            </a:r>
            <a:r>
              <a:rPr lang="nl-NL" dirty="0" err="1" smtClean="0"/>
              <a:t>heterogeneous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highest</a:t>
            </a:r>
            <a:r>
              <a:rPr lang="nl-NL" dirty="0" smtClean="0"/>
              <a:t> </a:t>
            </a:r>
            <a:r>
              <a:rPr lang="nl-NL" dirty="0" err="1" smtClean="0"/>
              <a:t>resolution</a:t>
            </a:r>
            <a:r>
              <a:rPr lang="nl-NL" dirty="0" smtClean="0"/>
              <a:t>?   </a:t>
            </a:r>
          </a:p>
          <a:p>
            <a:r>
              <a:rPr lang="nl-NL" sz="2000" dirty="0" err="1" smtClean="0"/>
              <a:t>Highest</a:t>
            </a:r>
            <a:r>
              <a:rPr lang="nl-NL" sz="2000" dirty="0" smtClean="0"/>
              <a:t> DR </a:t>
            </a:r>
            <a:r>
              <a:rPr lang="nl-NL" sz="2000" dirty="0" err="1" smtClean="0"/>
              <a:t>polarimetric</a:t>
            </a:r>
            <a:r>
              <a:rPr lang="nl-NL" sz="2000" dirty="0" smtClean="0"/>
              <a:t> </a:t>
            </a:r>
            <a:r>
              <a:rPr lang="nl-NL" sz="2000" dirty="0" err="1" smtClean="0"/>
              <a:t>imaging</a:t>
            </a:r>
            <a:r>
              <a:rPr lang="nl-NL" sz="2000" dirty="0" smtClean="0"/>
              <a:t>  </a:t>
            </a:r>
          </a:p>
          <a:p>
            <a:pPr>
              <a:buNone/>
            </a:pPr>
            <a:endParaRPr lang="nl-NL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949280"/>
            <a:ext cx="6894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u="sng" dirty="0" err="1" smtClean="0"/>
              <a:t>Now</a:t>
            </a:r>
            <a:r>
              <a:rPr lang="nl-NL" sz="2000" i="1" u="sng" dirty="0" smtClean="0"/>
              <a:t>: Look </a:t>
            </a:r>
            <a:r>
              <a:rPr lang="nl-NL" sz="2000" i="1" u="sng" dirty="0" err="1" smtClean="0"/>
              <a:t>into</a:t>
            </a:r>
            <a:r>
              <a:rPr lang="nl-NL" sz="2000" i="1" u="sng" dirty="0" smtClean="0"/>
              <a:t> </a:t>
            </a:r>
            <a:r>
              <a:rPr lang="nl-NL" sz="2000" i="1" u="sng" dirty="0" err="1" smtClean="0"/>
              <a:t>some</a:t>
            </a:r>
            <a:r>
              <a:rPr lang="nl-NL" sz="2000" i="1" u="sng" dirty="0" smtClean="0"/>
              <a:t> </a:t>
            </a:r>
            <a:r>
              <a:rPr lang="nl-NL" sz="2000" i="1" u="sng" dirty="0" err="1" smtClean="0"/>
              <a:t>specific</a:t>
            </a:r>
            <a:r>
              <a:rPr lang="nl-NL" sz="2000" i="1" u="sng" dirty="0" smtClean="0"/>
              <a:t> areas of </a:t>
            </a:r>
            <a:r>
              <a:rPr lang="nl-NL" sz="2000" i="1" u="sng" dirty="0" err="1" smtClean="0"/>
              <a:t>less</a:t>
            </a:r>
            <a:r>
              <a:rPr lang="nl-NL" sz="2000" i="1" u="sng" dirty="0" smtClean="0"/>
              <a:t> </a:t>
            </a:r>
            <a:r>
              <a:rPr lang="nl-NL" sz="2000" i="1" u="sng" dirty="0" err="1" smtClean="0"/>
              <a:t>obvious</a:t>
            </a:r>
            <a:r>
              <a:rPr lang="nl-NL" sz="2000" i="1" u="sng" dirty="0" smtClean="0"/>
              <a:t> </a:t>
            </a:r>
            <a:r>
              <a:rPr lang="nl-NL" sz="2000" i="1" u="sng" dirty="0" err="1" smtClean="0"/>
              <a:t>change</a:t>
            </a:r>
            <a:endParaRPr lang="nl-NL" sz="2000" i="1" u="sng" dirty="0" smtClean="0"/>
          </a:p>
          <a:p>
            <a:r>
              <a:rPr lang="nl-NL" sz="2000" i="1" u="sng" dirty="0" smtClean="0"/>
              <a:t> made </a:t>
            </a:r>
            <a:r>
              <a:rPr lang="nl-NL" sz="2000" i="1" u="sng" dirty="0" err="1" smtClean="0"/>
              <a:t>possible</a:t>
            </a:r>
            <a:r>
              <a:rPr lang="nl-NL" sz="2000" i="1" u="sng" dirty="0" smtClean="0"/>
              <a:t> </a:t>
            </a:r>
            <a:r>
              <a:rPr lang="nl-NL" sz="2000" i="1" u="sng" dirty="0" err="1" smtClean="0"/>
              <a:t>through</a:t>
            </a:r>
            <a:r>
              <a:rPr lang="nl-NL" sz="2000" i="1" u="sng" dirty="0" smtClean="0"/>
              <a:t> Richard</a:t>
            </a:r>
            <a:endParaRPr lang="nl-NL" sz="2000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9512" y="3645024"/>
            <a:ext cx="216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u="sng" dirty="0" smtClean="0">
                <a:solidFill>
                  <a:srgbClr val="002060"/>
                </a:solidFill>
              </a:rPr>
              <a:t>Time </a:t>
            </a:r>
            <a:r>
              <a:rPr lang="nl-NL" sz="1600" b="1" i="1" u="sng" dirty="0" err="1" smtClean="0">
                <a:solidFill>
                  <a:srgbClr val="002060"/>
                </a:solidFill>
              </a:rPr>
              <a:t>dissemination</a:t>
            </a:r>
            <a:r>
              <a:rPr lang="nl-NL" sz="1600" b="1" i="1" u="sng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through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Televison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synchronisation</a:t>
            </a:r>
            <a:endParaRPr lang="nl-NL" sz="1600" dirty="0">
              <a:solidFill>
                <a:srgbClr val="002060"/>
              </a:solidFill>
            </a:endParaRPr>
          </a:p>
        </p:txBody>
      </p:sp>
      <p:pic>
        <p:nvPicPr>
          <p:cNvPr id="37891" name="Picture 3" descr="D:\mydatafiles\RADIO\Conferences\RTS\Dwung_VLBI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954" y="2564904"/>
            <a:ext cx="4635782" cy="3278899"/>
          </a:xfrm>
          <a:prstGeom prst="rect">
            <a:avLst/>
          </a:prstGeom>
          <a:noFill/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331913" y="260350"/>
            <a:ext cx="7488559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First VLBI Observation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Dwingeloo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telescope 1976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725144"/>
            <a:ext cx="241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u="sng" dirty="0" err="1" smtClean="0">
                <a:solidFill>
                  <a:srgbClr val="002060"/>
                </a:solidFill>
              </a:rPr>
              <a:t>Phase</a:t>
            </a:r>
            <a:r>
              <a:rPr lang="nl-NL" sz="1600" b="1" i="1" u="sng" dirty="0" smtClean="0">
                <a:solidFill>
                  <a:srgbClr val="002060"/>
                </a:solidFill>
              </a:rPr>
              <a:t> </a:t>
            </a:r>
            <a:r>
              <a:rPr lang="nl-NL" sz="1600" b="1" i="1" u="sng" dirty="0" err="1" smtClean="0">
                <a:solidFill>
                  <a:srgbClr val="002060"/>
                </a:solidFill>
              </a:rPr>
              <a:t>coherency</a:t>
            </a:r>
            <a:r>
              <a:rPr lang="nl-NL" sz="1600" b="1" i="1" u="sng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through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Rubidium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clock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nl-NL" sz="1600" dirty="0" smtClean="0">
                <a:solidFill>
                  <a:srgbClr val="002060"/>
                </a:solidFill>
              </a:rPr>
              <a:t>(</a:t>
            </a:r>
            <a:r>
              <a:rPr lang="nl-NL" sz="1600" dirty="0" err="1" smtClean="0">
                <a:solidFill>
                  <a:srgbClr val="002060"/>
                </a:solidFill>
              </a:rPr>
              <a:t>on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loan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from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nl-NL" sz="1600" dirty="0" smtClean="0">
                <a:solidFill>
                  <a:srgbClr val="002060"/>
                </a:solidFill>
              </a:rPr>
              <a:t>Nat. Bureau of </a:t>
            </a:r>
            <a:r>
              <a:rPr lang="nl-NL" sz="1600" dirty="0" err="1" smtClean="0">
                <a:solidFill>
                  <a:srgbClr val="002060"/>
                </a:solidFill>
              </a:rPr>
              <a:t>Stds</a:t>
            </a:r>
            <a:r>
              <a:rPr lang="nl-NL" sz="1600" dirty="0" smtClean="0">
                <a:solidFill>
                  <a:srgbClr val="002060"/>
                </a:solidFill>
              </a:rPr>
              <a:t>/VSL</a:t>
            </a:r>
            <a:endParaRPr lang="nl-NL" sz="16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8264" y="2708920"/>
            <a:ext cx="2195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u="sng" dirty="0" smtClean="0">
                <a:solidFill>
                  <a:srgbClr val="002060"/>
                </a:solidFill>
              </a:rPr>
              <a:t>Data </a:t>
            </a:r>
            <a:r>
              <a:rPr lang="nl-NL" sz="1600" b="1" i="1" u="sng" dirty="0" err="1" smtClean="0">
                <a:solidFill>
                  <a:srgbClr val="002060"/>
                </a:solidFill>
              </a:rPr>
              <a:t>collection</a:t>
            </a:r>
            <a:r>
              <a:rPr lang="nl-NL" sz="1600" b="1" i="1" u="sng" dirty="0" smtClean="0">
                <a:solidFill>
                  <a:srgbClr val="002060"/>
                </a:solidFill>
              </a:rPr>
              <a:t> </a:t>
            </a:r>
          </a:p>
          <a:p>
            <a:r>
              <a:rPr lang="nl-NL" sz="1600" dirty="0" err="1" smtClean="0">
                <a:solidFill>
                  <a:srgbClr val="002060"/>
                </a:solidFill>
              </a:rPr>
              <a:t>through</a:t>
            </a:r>
            <a:endParaRPr lang="nl-NL" sz="1600" dirty="0" smtClean="0">
              <a:solidFill>
                <a:srgbClr val="002060"/>
              </a:solidFill>
            </a:endParaRPr>
          </a:p>
          <a:p>
            <a:r>
              <a:rPr lang="nl-NL" sz="1600" dirty="0" smtClean="0">
                <a:solidFill>
                  <a:srgbClr val="002060"/>
                </a:solidFill>
              </a:rPr>
              <a:t>Mark II </a:t>
            </a:r>
            <a:r>
              <a:rPr lang="nl-NL" sz="1600" dirty="0" err="1" smtClean="0">
                <a:solidFill>
                  <a:srgbClr val="002060"/>
                </a:solidFill>
              </a:rPr>
              <a:t>taperecording</a:t>
            </a:r>
            <a:endParaRPr lang="nl-NL" sz="1600" dirty="0" smtClean="0">
              <a:solidFill>
                <a:srgbClr val="002060"/>
              </a:solidFill>
            </a:endParaRPr>
          </a:p>
          <a:p>
            <a:r>
              <a:rPr lang="nl-NL" sz="1600" dirty="0" smtClean="0">
                <a:solidFill>
                  <a:srgbClr val="002060"/>
                </a:solidFill>
              </a:rPr>
              <a:t>(</a:t>
            </a:r>
            <a:r>
              <a:rPr lang="nl-NL" sz="1600" dirty="0" err="1" smtClean="0">
                <a:solidFill>
                  <a:srgbClr val="002060"/>
                </a:solidFill>
              </a:rPr>
              <a:t>on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loan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from</a:t>
            </a:r>
            <a:r>
              <a:rPr lang="nl-NL" sz="1600" dirty="0" smtClean="0">
                <a:solidFill>
                  <a:srgbClr val="002060"/>
                </a:solidFill>
              </a:rPr>
              <a:t> NRAO)</a:t>
            </a:r>
            <a:endParaRPr lang="nl-NL" sz="16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0272" y="4509120"/>
            <a:ext cx="2123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u="sng" dirty="0" err="1" smtClean="0">
                <a:solidFill>
                  <a:srgbClr val="002060"/>
                </a:solidFill>
              </a:rPr>
              <a:t>Signal</a:t>
            </a:r>
            <a:r>
              <a:rPr lang="nl-NL" sz="1600" b="1" i="1" u="sng" dirty="0" smtClean="0">
                <a:solidFill>
                  <a:srgbClr val="002060"/>
                </a:solidFill>
              </a:rPr>
              <a:t> </a:t>
            </a:r>
            <a:r>
              <a:rPr lang="nl-NL" sz="1600" b="1" i="1" u="sng" dirty="0" err="1" smtClean="0">
                <a:solidFill>
                  <a:srgbClr val="002060"/>
                </a:solidFill>
              </a:rPr>
              <a:t>conditioning</a:t>
            </a:r>
            <a:r>
              <a:rPr lang="nl-NL" sz="1600" b="1" i="1" u="sng" dirty="0" smtClean="0">
                <a:solidFill>
                  <a:srgbClr val="002060"/>
                </a:solidFill>
              </a:rPr>
              <a:t> and Data </a:t>
            </a:r>
            <a:r>
              <a:rPr lang="nl-NL" sz="1600" b="1" i="1" u="sng" dirty="0" err="1" smtClean="0">
                <a:solidFill>
                  <a:srgbClr val="002060"/>
                </a:solidFill>
              </a:rPr>
              <a:t>formatting</a:t>
            </a:r>
            <a:r>
              <a:rPr lang="nl-NL" sz="1600" b="1" i="1" u="sng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through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nl-NL" sz="1600" dirty="0" smtClean="0">
                <a:solidFill>
                  <a:srgbClr val="002060"/>
                </a:solidFill>
              </a:rPr>
              <a:t>IF &amp; </a:t>
            </a:r>
            <a:r>
              <a:rPr lang="nl-NL" sz="1600" dirty="0" err="1" smtClean="0">
                <a:solidFill>
                  <a:srgbClr val="002060"/>
                </a:solidFill>
              </a:rPr>
              <a:t>formatter</a:t>
            </a:r>
            <a:endParaRPr lang="nl-NL" sz="1600" dirty="0" smtClean="0">
              <a:solidFill>
                <a:srgbClr val="002060"/>
              </a:solidFill>
            </a:endParaRPr>
          </a:p>
          <a:p>
            <a:r>
              <a:rPr lang="nl-NL" sz="1600" dirty="0" smtClean="0">
                <a:solidFill>
                  <a:srgbClr val="002060"/>
                </a:solidFill>
              </a:rPr>
              <a:t>(</a:t>
            </a:r>
            <a:r>
              <a:rPr lang="nl-NL" sz="1600" dirty="0" err="1" smtClean="0">
                <a:solidFill>
                  <a:srgbClr val="002060"/>
                </a:solidFill>
              </a:rPr>
              <a:t>on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loan</a:t>
            </a:r>
            <a:r>
              <a:rPr lang="nl-NL" sz="1600" dirty="0" smtClean="0">
                <a:solidFill>
                  <a:srgbClr val="002060"/>
                </a:solidFill>
              </a:rPr>
              <a:t> </a:t>
            </a:r>
            <a:r>
              <a:rPr lang="nl-NL" sz="1600" dirty="0" err="1" smtClean="0">
                <a:solidFill>
                  <a:srgbClr val="002060"/>
                </a:solidFill>
              </a:rPr>
              <a:t>from</a:t>
            </a:r>
            <a:r>
              <a:rPr lang="nl-NL" sz="1600" dirty="0" smtClean="0">
                <a:solidFill>
                  <a:srgbClr val="002060"/>
                </a:solidFill>
              </a:rPr>
              <a:t> NRAO)</a:t>
            </a:r>
            <a:endParaRPr lang="nl-NL" sz="16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3769" y="1340768"/>
            <a:ext cx="6660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 smtClean="0">
                <a:solidFill>
                  <a:schemeClr val="accent6">
                    <a:lumMod val="75000"/>
                  </a:schemeClr>
                </a:solidFill>
              </a:rPr>
              <a:t>1610MHz, 3 Baselines, OSO, </a:t>
            </a:r>
            <a:r>
              <a:rPr lang="nl-NL" sz="1600" i="1" dirty="0" err="1" smtClean="0">
                <a:solidFill>
                  <a:schemeClr val="accent6">
                    <a:lumMod val="75000"/>
                  </a:schemeClr>
                </a:solidFill>
              </a:rPr>
              <a:t>Dwingeloo</a:t>
            </a:r>
            <a:r>
              <a:rPr lang="nl-NL" sz="1600" i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nl-NL" sz="1600" i="1" dirty="0" err="1" smtClean="0">
                <a:solidFill>
                  <a:schemeClr val="accent6">
                    <a:lumMod val="75000"/>
                  </a:schemeClr>
                </a:solidFill>
              </a:rPr>
              <a:t>Effelsberg</a:t>
            </a:r>
            <a:r>
              <a:rPr lang="nl-NL" sz="1600" i="1" dirty="0" smtClean="0">
                <a:solidFill>
                  <a:schemeClr val="accent6">
                    <a:lumMod val="75000"/>
                  </a:schemeClr>
                </a:solidFill>
              </a:rPr>
              <a:t>, 3C236, A&amp;A 1979</a:t>
            </a:r>
            <a:endParaRPr lang="nl-NL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892" name="Picture 4" descr="D:\ardenne\My Documents\My Pictures\Dwingeloo telescoop 2-cen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15616" cy="1184269"/>
          </a:xfrm>
          <a:prstGeom prst="rect">
            <a:avLst/>
          </a:prstGeom>
          <a:noFill/>
        </p:spPr>
      </p:pic>
      <p:pic>
        <p:nvPicPr>
          <p:cNvPr id="37893" name="Picture 5" descr="D:\mydatafiles\RADIO\Conferences\RTS\Dwing_VLBI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752"/>
            <a:ext cx="2470026" cy="1705077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/>
          <p:nvPr/>
        </p:nvCxnSpPr>
        <p:spPr>
          <a:xfrm flipV="1">
            <a:off x="395536" y="2492896"/>
            <a:ext cx="648072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264275" cy="803275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Important </a:t>
            </a:r>
            <a:r>
              <a:rPr lang="nl-NL" dirty="0" err="1" smtClean="0">
                <a:solidFill>
                  <a:schemeClr val="bg1"/>
                </a:solidFill>
              </a:rPr>
              <a:t>equation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for</a:t>
            </a:r>
            <a:r>
              <a:rPr lang="nl-NL" dirty="0" smtClean="0">
                <a:solidFill>
                  <a:schemeClr val="bg1"/>
                </a:solidFill>
              </a:rPr>
              <a:t> VLBI: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2060848"/>
            <a:ext cx="244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Fotos</a:t>
            </a:r>
            <a:r>
              <a:rPr lang="nl-NL" dirty="0" smtClean="0"/>
              <a:t> RTS </a:t>
            </a:r>
            <a:r>
              <a:rPr lang="nl-NL" dirty="0" err="1" smtClean="0"/>
              <a:t>from</a:t>
            </a:r>
            <a:r>
              <a:rPr lang="nl-NL" dirty="0" smtClean="0"/>
              <a:t> Huib Jan</a:t>
            </a:r>
            <a:endParaRPr lang="nl-NL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1407765"/>
            <a:ext cx="5832648" cy="545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124744"/>
            <a:ext cx="18421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u="sng" dirty="0" err="1" smtClean="0">
                <a:latin typeface="Baskerville Old Face" pitchFamily="18" charset="0"/>
              </a:rPr>
              <a:t>Correlated</a:t>
            </a:r>
            <a:r>
              <a:rPr lang="nl-NL" sz="2000" u="sng" dirty="0" smtClean="0">
                <a:latin typeface="Baskerville Old Face" pitchFamily="18" charset="0"/>
              </a:rPr>
              <a:t> flux: </a:t>
            </a:r>
            <a:endParaRPr lang="nl-NL" sz="2000" u="sng" dirty="0">
              <a:latin typeface="Baskerville Old Face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9592" y="1628800"/>
            <a:ext cx="2880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1074" name="Picture 2" descr="D:\mydatafiles\RADIO\Conferences\RTS\Correlatie_NRAO1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3563888" cy="517103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80112" y="6309320"/>
            <a:ext cx="35638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Baskerville Old Face" pitchFamily="18" charset="0"/>
              </a:rPr>
              <a:t>NRAO 2 station </a:t>
            </a:r>
            <a:r>
              <a:rPr lang="nl-NL" dirty="0" err="1" smtClean="0">
                <a:latin typeface="Baskerville Old Face" pitchFamily="18" charset="0"/>
              </a:rPr>
              <a:t>correlator</a:t>
            </a:r>
            <a:r>
              <a:rPr lang="nl-NL" dirty="0" smtClean="0">
                <a:latin typeface="Baskerville Old Face" pitchFamily="18" charset="0"/>
              </a:rPr>
              <a:t>  1977</a:t>
            </a:r>
          </a:p>
          <a:p>
            <a:endParaRPr lang="nl-NL" dirty="0">
              <a:latin typeface="Baskerville Old Fac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501008"/>
            <a:ext cx="160172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Baskerville Old Face" pitchFamily="18" charset="0"/>
              </a:rPr>
              <a:t>Fudge</a:t>
            </a:r>
            <a:r>
              <a:rPr lang="nl-NL" dirty="0" smtClean="0">
                <a:latin typeface="Baskerville Old Face" pitchFamily="18" charset="0"/>
              </a:rPr>
              <a:t> factor </a:t>
            </a:r>
          </a:p>
          <a:p>
            <a:r>
              <a:rPr lang="nl-NL" dirty="0" smtClean="0">
                <a:latin typeface="Baskerville Old Face" pitchFamily="18" charset="0"/>
              </a:rPr>
              <a:t>to </a:t>
            </a:r>
            <a:r>
              <a:rPr lang="nl-NL" dirty="0" err="1" smtClean="0">
                <a:latin typeface="Baskerville Old Face" pitchFamily="18" charset="0"/>
              </a:rPr>
              <a:t>make</a:t>
            </a:r>
            <a:r>
              <a:rPr lang="nl-NL" dirty="0" smtClean="0">
                <a:latin typeface="Baskerville Old Face" pitchFamily="18" charset="0"/>
              </a:rPr>
              <a:t> </a:t>
            </a:r>
            <a:r>
              <a:rPr lang="nl-NL" dirty="0" err="1" smtClean="0">
                <a:latin typeface="Baskerville Old Face" pitchFamily="18" charset="0"/>
              </a:rPr>
              <a:t>it</a:t>
            </a:r>
            <a:r>
              <a:rPr lang="nl-NL" dirty="0" smtClean="0">
                <a:latin typeface="Baskerville Old Face" pitchFamily="18" charset="0"/>
              </a:rPr>
              <a:t> all fit</a:t>
            </a:r>
            <a:endParaRPr lang="nl-NL" dirty="0">
              <a:latin typeface="Baskerville Old Face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501008"/>
            <a:ext cx="158417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Arrow Connector 11"/>
          <p:cNvCxnSpPr>
            <a:stCxn id="10" idx="0"/>
            <a:endCxn id="6" idx="4"/>
          </p:cNvCxnSpPr>
          <p:nvPr/>
        </p:nvCxnSpPr>
        <p:spPr>
          <a:xfrm flipV="1">
            <a:off x="1043608" y="1988840"/>
            <a:ext cx="0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>
            <a:off x="1043608" y="4149080"/>
            <a:ext cx="1152128" cy="2304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01012" cy="12192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effectLst/>
              </a:rPr>
              <a:t>Aperture Synthesis = imaging in high resolution mode</a:t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endParaRPr lang="en-US" sz="1800" dirty="0" smtClean="0">
              <a:solidFill>
                <a:schemeClr val="bg1"/>
              </a:solidFill>
              <a:effectLst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9550" y="1397000"/>
            <a:ext cx="5702300" cy="2663825"/>
            <a:chOff x="177" y="1653"/>
            <a:chExt cx="5408" cy="2235"/>
          </a:xfrm>
        </p:grpSpPr>
        <p:pic>
          <p:nvPicPr>
            <p:cNvPr id="23563" name="Picture 4" descr="geomet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7" y="1653"/>
              <a:ext cx="5408" cy="101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3564" name="AutoShape 5"/>
            <p:cNvSpPr>
              <a:spLocks noChangeArrowheads="1"/>
            </p:cNvSpPr>
            <p:nvPr/>
          </p:nvSpPr>
          <p:spPr bwMode="auto">
            <a:xfrm rot="-5421855">
              <a:off x="2257" y="167"/>
              <a:ext cx="1201" cy="5186"/>
            </a:xfrm>
            <a:prstGeom prst="moon">
              <a:avLst>
                <a:gd name="adj" fmla="val 9671"/>
              </a:avLst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565" name="Line 6"/>
            <p:cNvSpPr>
              <a:spLocks noChangeShapeType="1"/>
            </p:cNvSpPr>
            <p:nvPr/>
          </p:nvSpPr>
          <p:spPr bwMode="auto">
            <a:xfrm>
              <a:off x="310" y="3888"/>
              <a:ext cx="514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566" name="AutoShape 7"/>
            <p:cNvSpPr>
              <a:spLocks noChangeArrowheads="1"/>
            </p:cNvSpPr>
            <p:nvPr/>
          </p:nvSpPr>
          <p:spPr bwMode="auto">
            <a:xfrm>
              <a:off x="2573" y="3312"/>
              <a:ext cx="614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3500438" y="3695700"/>
            <a:ext cx="922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D=3km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3557" name="Picture 9" descr="telescoop-arr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400175"/>
            <a:ext cx="3132137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6516216" y="5517232"/>
            <a:ext cx="262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err="1">
                <a:latin typeface="Times New Roman" pitchFamily="18" charset="0"/>
              </a:rPr>
              <a:t>Westerbork</a:t>
            </a:r>
            <a:r>
              <a:rPr lang="en-GB" sz="1200" dirty="0">
                <a:latin typeface="Times New Roman" pitchFamily="18" charset="0"/>
              </a:rPr>
              <a:t> Array (Neth.) East – West configuration of 14 antennas; </a:t>
            </a:r>
          </a:p>
          <a:p>
            <a:r>
              <a:rPr lang="en-GB" sz="1200" dirty="0" smtClean="0">
                <a:latin typeface="Times New Roman" pitchFamily="18" charset="0"/>
              </a:rPr>
              <a:t>Full </a:t>
            </a:r>
            <a:r>
              <a:rPr lang="en-GB" sz="1200" dirty="0">
                <a:latin typeface="Times New Roman" pitchFamily="18" charset="0"/>
              </a:rPr>
              <a:t>synthesis in 12 hours</a:t>
            </a:r>
            <a:endParaRPr lang="en-US" sz="1200" dirty="0">
              <a:latin typeface="Times New Roman" pitchFamily="18" charset="0"/>
            </a:endParaRPr>
          </a:p>
        </p:txBody>
      </p:sp>
      <p:pic>
        <p:nvPicPr>
          <p:cNvPr id="23559" name="Picture 14" descr="C:\Users\ardenne\Pictures\5aee76501f381ebf85b57636c9114c6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412875"/>
            <a:ext cx="1081087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0" descr="vla1"/>
          <p:cNvPicPr>
            <a:picLocks noChangeAspect="1" noChangeArrowheads="1"/>
          </p:cNvPicPr>
          <p:nvPr/>
        </p:nvPicPr>
        <p:blipFill>
          <a:blip r:embed="rId5" cstate="print">
            <a:lum contrast="42000"/>
          </a:blip>
          <a:srcRect/>
          <a:stretch>
            <a:fillRect/>
          </a:stretch>
        </p:blipFill>
        <p:spPr bwMode="auto">
          <a:xfrm>
            <a:off x="0" y="4509120"/>
            <a:ext cx="1849407" cy="125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3850" y="3645024"/>
            <a:ext cx="13501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499992" y="648866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and (</a:t>
            </a:r>
            <a:r>
              <a:rPr lang="nl-NL" dirty="0" err="1" smtClean="0"/>
              <a:t>many</a:t>
            </a:r>
            <a:r>
              <a:rPr lang="nl-NL" dirty="0" smtClean="0"/>
              <a:t>) more!</a:t>
            </a:r>
            <a:endParaRPr lang="nl-NL" dirty="0"/>
          </a:p>
        </p:txBody>
      </p:sp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5708650"/>
            <a:ext cx="201612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2" name="Picture 2" descr="D:\mydatafiles\RADIO\ALMA\ALMAdishes\ALMA_A-pre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592886"/>
            <a:ext cx="1667835" cy="1265114"/>
          </a:xfrm>
          <a:prstGeom prst="rect">
            <a:avLst/>
          </a:prstGeom>
          <a:noFill/>
        </p:spPr>
      </p:pic>
      <p:pic>
        <p:nvPicPr>
          <p:cNvPr id="21" name="Picture 6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869160"/>
            <a:ext cx="1498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gmrt7"/>
          <p:cNvPicPr>
            <a:picLocks noChangeAspect="1" noChangeArrowheads="1"/>
          </p:cNvPicPr>
          <p:nvPr/>
        </p:nvPicPr>
        <p:blipFill>
          <a:blip r:embed="rId10" cstate="print"/>
          <a:srcRect l="1666" t="2786" r="4166" b="1074"/>
          <a:stretch>
            <a:fillRect/>
          </a:stretch>
        </p:blipFill>
        <p:spPr bwMode="auto">
          <a:xfrm>
            <a:off x="2005809" y="4509120"/>
            <a:ext cx="2034007" cy="124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76456" cy="12192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  <a:effectLst/>
              </a:rPr>
              <a:t>Tied arraying: </a:t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3200" dirty="0" smtClean="0">
                <a:solidFill>
                  <a:schemeClr val="bg1"/>
                </a:solidFill>
                <a:effectLst/>
              </a:rPr>
              <a:t>Emulating a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single large telescope</a:t>
            </a:r>
            <a:endParaRPr lang="en-US" sz="180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23563" name="Picture 4" descr="geomet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1397000"/>
            <a:ext cx="8754938" cy="120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3644454" y="4343772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Moon 14"/>
          <p:cNvSpPr/>
          <p:nvPr/>
        </p:nvSpPr>
        <p:spPr>
          <a:xfrm rot="16200000">
            <a:off x="4031940" y="3681028"/>
            <a:ext cx="216024" cy="720080"/>
          </a:xfrm>
          <a:prstGeom prst="moon">
            <a:avLst>
              <a:gd name="adj" fmla="val 211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Isosceles Triangle 15"/>
          <p:cNvSpPr/>
          <p:nvPr/>
        </p:nvSpPr>
        <p:spPr>
          <a:xfrm>
            <a:off x="3995936" y="4149080"/>
            <a:ext cx="216024" cy="338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563888" y="4725144"/>
            <a:ext cx="1008112" cy="0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11760" y="4725144"/>
            <a:ext cx="346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Equivalent Diameter </a:t>
            </a:r>
            <a:r>
              <a:rPr lang="nl-NL" dirty="0" err="1" smtClean="0">
                <a:solidFill>
                  <a:srgbClr val="FF0000"/>
                </a:solidFill>
              </a:rPr>
              <a:t>max</a:t>
            </a:r>
            <a:r>
              <a:rPr lang="nl-NL" dirty="0" smtClean="0">
                <a:solidFill>
                  <a:srgbClr val="FF0000"/>
                </a:solidFill>
              </a:rPr>
              <a:t> 93 m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i.e.  25x√14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101378" name="Picture 2" descr="File:Effelsberg total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717032"/>
            <a:ext cx="936104" cy="1207876"/>
          </a:xfrm>
          <a:prstGeom prst="rect">
            <a:avLst/>
          </a:prstGeom>
          <a:noFill/>
        </p:spPr>
      </p:pic>
      <p:pic>
        <p:nvPicPr>
          <p:cNvPr id="101380" name="Picture 4" descr="http://upload.wikimedia.org/wikipedia/commons/e/e3/GB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024300"/>
            <a:ext cx="990079" cy="1114097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547664" y="2996952"/>
            <a:ext cx="5616624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In-phase addition of all the signals from all telescopes </a:t>
            </a:r>
            <a:endParaRPr lang="nl-NL" dirty="0"/>
          </a:p>
        </p:txBody>
      </p:sp>
      <p:sp>
        <p:nvSpPr>
          <p:cNvPr id="22" name="Right Arrow 21"/>
          <p:cNvSpPr/>
          <p:nvPr/>
        </p:nvSpPr>
        <p:spPr>
          <a:xfrm>
            <a:off x="6300192" y="4725144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355976" y="2636912"/>
            <a:ext cx="0" cy="2880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91860" cy="1008856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effectLst/>
              </a:rPr>
              <a:t>Adding a pulsar observing capability in passing </a:t>
            </a:r>
            <a:endParaRPr lang="en-US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734211" name="Rectangle 3"/>
          <p:cNvSpPr>
            <a:spLocks noChangeArrowheads="1"/>
          </p:cNvSpPr>
          <p:nvPr/>
        </p:nvSpPr>
        <p:spPr bwMode="auto">
          <a:xfrm>
            <a:off x="990600" y="15240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Recv.</a:t>
            </a:r>
          </a:p>
        </p:txBody>
      </p:sp>
      <p:sp>
        <p:nvSpPr>
          <p:cNvPr id="734212" name="Rectangle 4"/>
          <p:cNvSpPr>
            <a:spLocks noChangeArrowheads="1"/>
          </p:cNvSpPr>
          <p:nvPr/>
        </p:nvSpPr>
        <p:spPr bwMode="auto">
          <a:xfrm>
            <a:off x="990600" y="28956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Equal.</a:t>
            </a:r>
          </a:p>
        </p:txBody>
      </p:sp>
      <p:sp>
        <p:nvSpPr>
          <p:cNvPr id="734213" name="Rectangle 5"/>
          <p:cNvSpPr>
            <a:spLocks noChangeArrowheads="1"/>
          </p:cNvSpPr>
          <p:nvPr/>
        </p:nvSpPr>
        <p:spPr bwMode="auto">
          <a:xfrm>
            <a:off x="990600" y="36576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 dirty="0">
                <a:latin typeface="Verdana" pitchFamily="34" charset="0"/>
              </a:rPr>
              <a:t>IVC</a:t>
            </a:r>
          </a:p>
        </p:txBody>
      </p:sp>
      <p:sp>
        <p:nvSpPr>
          <p:cNvPr id="734214" name="Rectangle 6"/>
          <p:cNvSpPr>
            <a:spLocks noChangeArrowheads="1"/>
          </p:cNvSpPr>
          <p:nvPr/>
        </p:nvSpPr>
        <p:spPr bwMode="auto">
          <a:xfrm>
            <a:off x="990600" y="44196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ADC</a:t>
            </a:r>
          </a:p>
        </p:txBody>
      </p:sp>
      <p:sp>
        <p:nvSpPr>
          <p:cNvPr id="734215" name="Rectangle 7"/>
          <p:cNvSpPr>
            <a:spLocks noChangeArrowheads="1"/>
          </p:cNvSpPr>
          <p:nvPr/>
        </p:nvSpPr>
        <p:spPr bwMode="auto">
          <a:xfrm>
            <a:off x="7696200" y="15240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Recv.</a:t>
            </a:r>
          </a:p>
        </p:txBody>
      </p:sp>
      <p:sp>
        <p:nvSpPr>
          <p:cNvPr id="734216" name="Rectangle 8"/>
          <p:cNvSpPr>
            <a:spLocks noChangeArrowheads="1"/>
          </p:cNvSpPr>
          <p:nvPr/>
        </p:nvSpPr>
        <p:spPr bwMode="auto">
          <a:xfrm>
            <a:off x="7696200" y="28956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Equal.</a:t>
            </a:r>
          </a:p>
        </p:txBody>
      </p:sp>
      <p:sp>
        <p:nvSpPr>
          <p:cNvPr id="734217" name="Rectangle 9"/>
          <p:cNvSpPr>
            <a:spLocks noChangeArrowheads="1"/>
          </p:cNvSpPr>
          <p:nvPr/>
        </p:nvSpPr>
        <p:spPr bwMode="auto">
          <a:xfrm>
            <a:off x="7696200" y="36576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IVC</a:t>
            </a:r>
          </a:p>
        </p:txBody>
      </p:sp>
      <p:sp>
        <p:nvSpPr>
          <p:cNvPr id="734218" name="Rectangle 10"/>
          <p:cNvSpPr>
            <a:spLocks noChangeArrowheads="1"/>
          </p:cNvSpPr>
          <p:nvPr/>
        </p:nvSpPr>
        <p:spPr bwMode="auto">
          <a:xfrm>
            <a:off x="7696200" y="44196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ADC</a:t>
            </a:r>
          </a:p>
        </p:txBody>
      </p:sp>
      <p:sp>
        <p:nvSpPr>
          <p:cNvPr id="734219" name="Line 11"/>
          <p:cNvSpPr>
            <a:spLocks noChangeShapeType="1"/>
          </p:cNvSpPr>
          <p:nvPr/>
        </p:nvSpPr>
        <p:spPr bwMode="auto">
          <a:xfrm>
            <a:off x="533400" y="2209800"/>
            <a:ext cx="8229600" cy="0"/>
          </a:xfrm>
          <a:prstGeom prst="line">
            <a:avLst/>
          </a:prstGeom>
          <a:noFill/>
          <a:ln w="9525">
            <a:solidFill>
              <a:srgbClr val="3366FF"/>
            </a:solidFill>
            <a:prstDash val="lgDashDotDot"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20" name="Line 12"/>
          <p:cNvSpPr>
            <a:spLocks noChangeShapeType="1"/>
          </p:cNvSpPr>
          <p:nvPr/>
        </p:nvSpPr>
        <p:spPr bwMode="auto">
          <a:xfrm>
            <a:off x="533400" y="2819400"/>
            <a:ext cx="8229600" cy="0"/>
          </a:xfrm>
          <a:prstGeom prst="line">
            <a:avLst/>
          </a:prstGeom>
          <a:noFill/>
          <a:ln w="9525">
            <a:solidFill>
              <a:srgbClr val="3366FF"/>
            </a:solidFill>
            <a:prstDash val="lgDashDotDot"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21" name="Text Box 13"/>
          <p:cNvSpPr txBox="1">
            <a:spLocks noChangeArrowheads="1"/>
          </p:cNvSpPr>
          <p:nvPr/>
        </p:nvSpPr>
        <p:spPr bwMode="auto">
          <a:xfrm>
            <a:off x="3200400" y="1600200"/>
            <a:ext cx="2547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Verdana" pitchFamily="34" charset="0"/>
              </a:rPr>
              <a:t>Receivers in 14 telescopes</a:t>
            </a:r>
          </a:p>
        </p:txBody>
      </p:sp>
      <p:sp>
        <p:nvSpPr>
          <p:cNvPr id="734222" name="Text Box 14"/>
          <p:cNvSpPr txBox="1">
            <a:spLocks noChangeArrowheads="1"/>
          </p:cNvSpPr>
          <p:nvPr/>
        </p:nvSpPr>
        <p:spPr bwMode="auto">
          <a:xfrm>
            <a:off x="381000" y="1574800"/>
            <a:ext cx="598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Verdana" pitchFamily="34" charset="0"/>
              </a:rPr>
              <a:t>west</a:t>
            </a:r>
          </a:p>
        </p:txBody>
      </p:sp>
      <p:sp>
        <p:nvSpPr>
          <p:cNvPr id="734223" name="Text Box 15"/>
          <p:cNvSpPr txBox="1">
            <a:spLocks noChangeArrowheads="1"/>
          </p:cNvSpPr>
          <p:nvPr/>
        </p:nvSpPr>
        <p:spPr bwMode="auto">
          <a:xfrm>
            <a:off x="8305800" y="1574800"/>
            <a:ext cx="55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Verdana" pitchFamily="34" charset="0"/>
              </a:rPr>
              <a:t>east</a:t>
            </a:r>
          </a:p>
        </p:txBody>
      </p:sp>
      <p:sp>
        <p:nvSpPr>
          <p:cNvPr id="734224" name="Text Box 16"/>
          <p:cNvSpPr txBox="1">
            <a:spLocks noChangeArrowheads="1"/>
          </p:cNvSpPr>
          <p:nvPr/>
        </p:nvSpPr>
        <p:spPr bwMode="auto">
          <a:xfrm>
            <a:off x="3131840" y="2348880"/>
            <a:ext cx="24754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Verdana" pitchFamily="34" charset="0"/>
              </a:rPr>
              <a:t>Cables to </a:t>
            </a:r>
            <a:r>
              <a:rPr lang="en-US" sz="1400" dirty="0">
                <a:latin typeface="Verdana" pitchFamily="34" charset="0"/>
              </a:rPr>
              <a:t>central building</a:t>
            </a:r>
          </a:p>
        </p:txBody>
      </p:sp>
      <p:sp>
        <p:nvSpPr>
          <p:cNvPr id="734225" name="Text Box 17"/>
          <p:cNvSpPr txBox="1">
            <a:spLocks noChangeArrowheads="1"/>
          </p:cNvSpPr>
          <p:nvPr/>
        </p:nvSpPr>
        <p:spPr bwMode="auto">
          <a:xfrm>
            <a:off x="3352800" y="2819400"/>
            <a:ext cx="1597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Verdana" pitchFamily="34" charset="0"/>
              </a:rPr>
              <a:t>Central building</a:t>
            </a:r>
          </a:p>
        </p:txBody>
      </p:sp>
      <p:sp>
        <p:nvSpPr>
          <p:cNvPr id="734226" name="Line 18"/>
          <p:cNvSpPr>
            <a:spLocks noChangeShapeType="1"/>
          </p:cNvSpPr>
          <p:nvPr/>
        </p:nvSpPr>
        <p:spPr bwMode="auto">
          <a:xfrm flipV="1">
            <a:off x="1295400" y="137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27" name="Line 19"/>
          <p:cNvSpPr>
            <a:spLocks noChangeShapeType="1"/>
          </p:cNvSpPr>
          <p:nvPr/>
        </p:nvSpPr>
        <p:spPr bwMode="auto">
          <a:xfrm flipV="1">
            <a:off x="1295400" y="1219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28" name="Line 20"/>
          <p:cNvSpPr>
            <a:spLocks noChangeShapeType="1"/>
          </p:cNvSpPr>
          <p:nvPr/>
        </p:nvSpPr>
        <p:spPr bwMode="auto">
          <a:xfrm flipH="1" flipV="1">
            <a:off x="1219200" y="1219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29" name="Line 21"/>
          <p:cNvSpPr>
            <a:spLocks noChangeShapeType="1"/>
          </p:cNvSpPr>
          <p:nvPr/>
        </p:nvSpPr>
        <p:spPr bwMode="auto">
          <a:xfrm>
            <a:off x="1219200" y="1219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30" name="Line 22"/>
          <p:cNvSpPr>
            <a:spLocks noChangeShapeType="1"/>
          </p:cNvSpPr>
          <p:nvPr/>
        </p:nvSpPr>
        <p:spPr bwMode="auto">
          <a:xfrm flipV="1">
            <a:off x="8001000" y="137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31" name="Line 23"/>
          <p:cNvSpPr>
            <a:spLocks noChangeShapeType="1"/>
          </p:cNvSpPr>
          <p:nvPr/>
        </p:nvSpPr>
        <p:spPr bwMode="auto">
          <a:xfrm flipV="1">
            <a:off x="8001000" y="1219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32" name="Line 24"/>
          <p:cNvSpPr>
            <a:spLocks noChangeShapeType="1"/>
          </p:cNvSpPr>
          <p:nvPr/>
        </p:nvSpPr>
        <p:spPr bwMode="auto">
          <a:xfrm flipH="1" flipV="1">
            <a:off x="7924800" y="1219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33" name="Line 25"/>
          <p:cNvSpPr>
            <a:spLocks noChangeShapeType="1"/>
          </p:cNvSpPr>
          <p:nvPr/>
        </p:nvSpPr>
        <p:spPr bwMode="auto">
          <a:xfrm>
            <a:off x="7924800" y="1219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34" name="Rectangle 26"/>
          <p:cNvSpPr>
            <a:spLocks noChangeArrowheads="1"/>
          </p:cNvSpPr>
          <p:nvPr/>
        </p:nvSpPr>
        <p:spPr bwMode="auto">
          <a:xfrm>
            <a:off x="4267200" y="44196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  <a:sym typeface="Symbol" pitchFamily="18" charset="2"/>
              </a:rPr>
              <a:t>TADU</a:t>
            </a:r>
          </a:p>
          <a:p>
            <a:pPr algn="ctr"/>
            <a:r>
              <a:rPr lang="en-US" sz="2000">
                <a:latin typeface="Verdana" pitchFamily="34" charset="0"/>
                <a:sym typeface="Symbol" pitchFamily="18" charset="2"/>
              </a:rPr>
              <a:t>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734235" name="Rectangle 27"/>
          <p:cNvSpPr>
            <a:spLocks noChangeArrowheads="1"/>
          </p:cNvSpPr>
          <p:nvPr/>
        </p:nvSpPr>
        <p:spPr bwMode="auto">
          <a:xfrm>
            <a:off x="1752600" y="3657600"/>
            <a:ext cx="3048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LO</a:t>
            </a:r>
          </a:p>
        </p:txBody>
      </p:sp>
      <p:sp>
        <p:nvSpPr>
          <p:cNvPr id="734236" name="Rectangle 28"/>
          <p:cNvSpPr>
            <a:spLocks noChangeArrowheads="1"/>
          </p:cNvSpPr>
          <p:nvPr/>
        </p:nvSpPr>
        <p:spPr bwMode="auto">
          <a:xfrm>
            <a:off x="7239000" y="3657600"/>
            <a:ext cx="3048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LO</a:t>
            </a:r>
          </a:p>
        </p:txBody>
      </p:sp>
      <p:sp>
        <p:nvSpPr>
          <p:cNvPr id="734237" name="Rectangle 29"/>
          <p:cNvSpPr>
            <a:spLocks noChangeArrowheads="1"/>
          </p:cNvSpPr>
          <p:nvPr/>
        </p:nvSpPr>
        <p:spPr bwMode="auto">
          <a:xfrm>
            <a:off x="3657600" y="35814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>
                <a:latin typeface="Verdana" pitchFamily="34" charset="0"/>
              </a:rPr>
              <a:t>VLBI</a:t>
            </a:r>
          </a:p>
        </p:txBody>
      </p:sp>
      <p:cxnSp>
        <p:nvCxnSpPr>
          <p:cNvPr id="734239" name="AutoShape 31"/>
          <p:cNvCxnSpPr>
            <a:cxnSpLocks noChangeShapeType="1"/>
            <a:stCxn id="734234" idx="0"/>
            <a:endCxn id="734237" idx="2"/>
          </p:cNvCxnSpPr>
          <p:nvPr/>
        </p:nvCxnSpPr>
        <p:spPr bwMode="auto">
          <a:xfrm rot="5400000" flipH="1">
            <a:off x="4114800" y="3962400"/>
            <a:ext cx="304800" cy="609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4240" name="AutoShape 32"/>
          <p:cNvCxnSpPr>
            <a:cxnSpLocks noChangeShapeType="1"/>
            <a:stCxn id="734234" idx="0"/>
          </p:cNvCxnSpPr>
          <p:nvPr/>
        </p:nvCxnSpPr>
        <p:spPr bwMode="auto">
          <a:xfrm rot="16200000">
            <a:off x="4724400" y="3962400"/>
            <a:ext cx="304800" cy="609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4241" name="AutoShape 33"/>
          <p:cNvCxnSpPr>
            <a:cxnSpLocks noChangeShapeType="1"/>
            <a:stCxn id="734211" idx="2"/>
            <a:endCxn id="734212" idx="0"/>
          </p:cNvCxnSpPr>
          <p:nvPr/>
        </p:nvCxnSpPr>
        <p:spPr bwMode="auto">
          <a:xfrm>
            <a:off x="1295400" y="2057400"/>
            <a:ext cx="0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2" name="AutoShape 34"/>
          <p:cNvCxnSpPr>
            <a:cxnSpLocks noChangeShapeType="1"/>
            <a:stCxn id="734212" idx="2"/>
            <a:endCxn id="734213" idx="0"/>
          </p:cNvCxnSpPr>
          <p:nvPr/>
        </p:nvCxnSpPr>
        <p:spPr bwMode="auto">
          <a:xfrm>
            <a:off x="1295400" y="3429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3" name="AutoShape 35"/>
          <p:cNvCxnSpPr>
            <a:cxnSpLocks noChangeShapeType="1"/>
            <a:stCxn id="734213" idx="2"/>
            <a:endCxn id="734214" idx="0"/>
          </p:cNvCxnSpPr>
          <p:nvPr/>
        </p:nvCxnSpPr>
        <p:spPr bwMode="auto">
          <a:xfrm>
            <a:off x="1295400" y="4191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4" name="AutoShape 36"/>
          <p:cNvCxnSpPr>
            <a:cxnSpLocks noChangeShapeType="1"/>
            <a:stCxn id="734235" idx="1"/>
            <a:endCxn id="734213" idx="3"/>
          </p:cNvCxnSpPr>
          <p:nvPr/>
        </p:nvCxnSpPr>
        <p:spPr bwMode="auto">
          <a:xfrm flipH="1">
            <a:off x="1600200" y="3924300"/>
            <a:ext cx="152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5" name="AutoShape 37"/>
          <p:cNvCxnSpPr>
            <a:cxnSpLocks noChangeShapeType="1"/>
            <a:stCxn id="734214" idx="3"/>
            <a:endCxn id="734234" idx="1"/>
          </p:cNvCxnSpPr>
          <p:nvPr/>
        </p:nvCxnSpPr>
        <p:spPr bwMode="auto">
          <a:xfrm>
            <a:off x="1600200" y="4686300"/>
            <a:ext cx="2667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6" name="AutoShape 38"/>
          <p:cNvCxnSpPr>
            <a:cxnSpLocks noChangeShapeType="1"/>
            <a:stCxn id="734215" idx="2"/>
            <a:endCxn id="734216" idx="0"/>
          </p:cNvCxnSpPr>
          <p:nvPr/>
        </p:nvCxnSpPr>
        <p:spPr bwMode="auto">
          <a:xfrm>
            <a:off x="8001000" y="2057400"/>
            <a:ext cx="0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7" name="AutoShape 39"/>
          <p:cNvCxnSpPr>
            <a:cxnSpLocks noChangeShapeType="1"/>
            <a:stCxn id="734216" idx="2"/>
            <a:endCxn id="734217" idx="0"/>
          </p:cNvCxnSpPr>
          <p:nvPr/>
        </p:nvCxnSpPr>
        <p:spPr bwMode="auto">
          <a:xfrm>
            <a:off x="8001000" y="3429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8" name="AutoShape 40"/>
          <p:cNvCxnSpPr>
            <a:cxnSpLocks noChangeShapeType="1"/>
            <a:stCxn id="734217" idx="2"/>
            <a:endCxn id="734218" idx="0"/>
          </p:cNvCxnSpPr>
          <p:nvPr/>
        </p:nvCxnSpPr>
        <p:spPr bwMode="auto">
          <a:xfrm>
            <a:off x="8001000" y="4191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49" name="AutoShape 41"/>
          <p:cNvCxnSpPr>
            <a:cxnSpLocks noChangeShapeType="1"/>
            <a:stCxn id="734236" idx="3"/>
            <a:endCxn id="734217" idx="1"/>
          </p:cNvCxnSpPr>
          <p:nvPr/>
        </p:nvCxnSpPr>
        <p:spPr bwMode="auto">
          <a:xfrm>
            <a:off x="7543800" y="3924300"/>
            <a:ext cx="152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50" name="AutoShape 42"/>
          <p:cNvCxnSpPr>
            <a:cxnSpLocks noChangeShapeType="1"/>
            <a:stCxn id="734218" idx="1"/>
            <a:endCxn id="734234" idx="3"/>
          </p:cNvCxnSpPr>
          <p:nvPr/>
        </p:nvCxnSpPr>
        <p:spPr bwMode="auto">
          <a:xfrm flipH="1">
            <a:off x="4876800" y="4686300"/>
            <a:ext cx="2819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34251" name="Rectangle 43"/>
          <p:cNvSpPr>
            <a:spLocks noChangeArrowheads="1"/>
          </p:cNvSpPr>
          <p:nvPr/>
        </p:nvSpPr>
        <p:spPr bwMode="auto">
          <a:xfrm>
            <a:off x="2971800" y="5410200"/>
            <a:ext cx="32004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 dirty="0" err="1">
                <a:latin typeface="Verdana" pitchFamily="34" charset="0"/>
              </a:rPr>
              <a:t>Correlator</a:t>
            </a:r>
            <a:endParaRPr lang="en-US" sz="1400" dirty="0">
              <a:latin typeface="Verdana" pitchFamily="34" charset="0"/>
            </a:endParaRPr>
          </a:p>
        </p:txBody>
      </p:sp>
      <p:cxnSp>
        <p:nvCxnSpPr>
          <p:cNvPr id="734252" name="AutoShape 44"/>
          <p:cNvCxnSpPr>
            <a:cxnSpLocks noChangeShapeType="1"/>
            <a:stCxn id="734214" idx="2"/>
            <a:endCxn id="734251" idx="0"/>
          </p:cNvCxnSpPr>
          <p:nvPr/>
        </p:nvCxnSpPr>
        <p:spPr bwMode="auto">
          <a:xfrm rot="16200000" flipH="1">
            <a:off x="2705100" y="3543300"/>
            <a:ext cx="457200" cy="3276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4253" name="AutoShape 45"/>
          <p:cNvCxnSpPr>
            <a:cxnSpLocks noChangeShapeType="1"/>
            <a:stCxn id="734218" idx="2"/>
            <a:endCxn id="734251" idx="0"/>
          </p:cNvCxnSpPr>
          <p:nvPr/>
        </p:nvCxnSpPr>
        <p:spPr bwMode="auto">
          <a:xfrm rot="5400000">
            <a:off x="6057900" y="3467100"/>
            <a:ext cx="457200" cy="3429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4254" name="AutoShape 46"/>
          <p:cNvCxnSpPr>
            <a:cxnSpLocks noChangeShapeType="1"/>
            <a:endCxn id="734235" idx="2"/>
          </p:cNvCxnSpPr>
          <p:nvPr/>
        </p:nvCxnSpPr>
        <p:spPr bwMode="auto">
          <a:xfrm flipV="1">
            <a:off x="1905000" y="4191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55" name="AutoShape 47"/>
          <p:cNvCxnSpPr>
            <a:cxnSpLocks noChangeShapeType="1"/>
            <a:endCxn id="734235" idx="0"/>
          </p:cNvCxnSpPr>
          <p:nvPr/>
        </p:nvCxnSpPr>
        <p:spPr bwMode="auto">
          <a:xfrm>
            <a:off x="1905000" y="3429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56" name="AutoShape 48"/>
          <p:cNvCxnSpPr>
            <a:cxnSpLocks noChangeShapeType="1"/>
            <a:endCxn id="734236" idx="0"/>
          </p:cNvCxnSpPr>
          <p:nvPr/>
        </p:nvCxnSpPr>
        <p:spPr bwMode="auto">
          <a:xfrm>
            <a:off x="7391400" y="3429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57" name="AutoShape 49"/>
          <p:cNvCxnSpPr>
            <a:cxnSpLocks noChangeShapeType="1"/>
            <a:endCxn id="734236" idx="2"/>
          </p:cNvCxnSpPr>
          <p:nvPr/>
        </p:nvCxnSpPr>
        <p:spPr bwMode="auto">
          <a:xfrm flipV="1">
            <a:off x="7391400" y="4191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34258" name="Text Box 50"/>
          <p:cNvSpPr txBox="1">
            <a:spLocks noChangeArrowheads="1"/>
          </p:cNvSpPr>
          <p:nvPr/>
        </p:nvSpPr>
        <p:spPr bwMode="auto">
          <a:xfrm>
            <a:off x="1676400" y="3128963"/>
            <a:ext cx="541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Verdana" pitchFamily="34" charset="0"/>
              </a:rPr>
              <a:t>Ref.</a:t>
            </a:r>
          </a:p>
        </p:txBody>
      </p:sp>
      <p:sp>
        <p:nvSpPr>
          <p:cNvPr id="734259" name="Text Box 51"/>
          <p:cNvSpPr txBox="1">
            <a:spLocks noChangeArrowheads="1"/>
          </p:cNvSpPr>
          <p:nvPr/>
        </p:nvSpPr>
        <p:spPr bwMode="auto">
          <a:xfrm>
            <a:off x="7162800" y="3128963"/>
            <a:ext cx="541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Verdana" pitchFamily="34" charset="0"/>
              </a:rPr>
              <a:t>Ref.</a:t>
            </a:r>
          </a:p>
        </p:txBody>
      </p:sp>
      <p:sp>
        <p:nvSpPr>
          <p:cNvPr id="734260" name="Text Box 52"/>
          <p:cNvSpPr txBox="1">
            <a:spLocks noChangeArrowheads="1"/>
          </p:cNvSpPr>
          <p:nvPr/>
        </p:nvSpPr>
        <p:spPr bwMode="auto">
          <a:xfrm>
            <a:off x="1676400" y="4343400"/>
            <a:ext cx="414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Verdana" pitchFamily="34" charset="0"/>
                <a:sym typeface="Symbol" pitchFamily="18" charset="2"/>
              </a:rPr>
              <a:t></a:t>
            </a:r>
            <a:endParaRPr lang="en-US" sz="1600">
              <a:latin typeface="Verdana" pitchFamily="34" charset="0"/>
            </a:endParaRPr>
          </a:p>
        </p:txBody>
      </p:sp>
      <p:sp>
        <p:nvSpPr>
          <p:cNvPr id="734261" name="Text Box 53"/>
          <p:cNvSpPr txBox="1">
            <a:spLocks noChangeArrowheads="1"/>
          </p:cNvSpPr>
          <p:nvPr/>
        </p:nvSpPr>
        <p:spPr bwMode="auto">
          <a:xfrm>
            <a:off x="7162800" y="4343400"/>
            <a:ext cx="414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Verdana" pitchFamily="34" charset="0"/>
                <a:sym typeface="Symbol" pitchFamily="18" charset="2"/>
              </a:rPr>
              <a:t></a:t>
            </a:r>
            <a:endParaRPr lang="en-US" sz="1600">
              <a:latin typeface="Verdana" pitchFamily="34" charset="0"/>
            </a:endParaRPr>
          </a:p>
        </p:txBody>
      </p:sp>
      <p:cxnSp>
        <p:nvCxnSpPr>
          <p:cNvPr id="734262" name="AutoShape 54"/>
          <p:cNvCxnSpPr>
            <a:cxnSpLocks noChangeShapeType="1"/>
            <a:endCxn id="734214" idx="1"/>
          </p:cNvCxnSpPr>
          <p:nvPr/>
        </p:nvCxnSpPr>
        <p:spPr bwMode="auto">
          <a:xfrm>
            <a:off x="762000" y="4686300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34263" name="AutoShape 55"/>
          <p:cNvCxnSpPr>
            <a:cxnSpLocks noChangeShapeType="1"/>
            <a:endCxn id="734218" idx="3"/>
          </p:cNvCxnSpPr>
          <p:nvPr/>
        </p:nvCxnSpPr>
        <p:spPr bwMode="auto">
          <a:xfrm flipH="1">
            <a:off x="8305800" y="4686300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34264" name="Text Box 56"/>
          <p:cNvSpPr txBox="1">
            <a:spLocks noChangeArrowheads="1"/>
          </p:cNvSpPr>
          <p:nvPr/>
        </p:nvSpPr>
        <p:spPr bwMode="auto">
          <a:xfrm>
            <a:off x="8534400" y="4495800"/>
            <a:ext cx="396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Verdana" pitchFamily="34" charset="0"/>
                <a:sym typeface="Symbol" pitchFamily="18" charset="2"/>
              </a:rPr>
              <a:t></a:t>
            </a:r>
            <a:endParaRPr lang="en-US" sz="1600">
              <a:latin typeface="Verdana" pitchFamily="34" charset="0"/>
            </a:endParaRPr>
          </a:p>
        </p:txBody>
      </p:sp>
      <p:sp>
        <p:nvSpPr>
          <p:cNvPr id="734265" name="Text Box 57"/>
          <p:cNvSpPr txBox="1">
            <a:spLocks noChangeArrowheads="1"/>
          </p:cNvSpPr>
          <p:nvPr/>
        </p:nvSpPr>
        <p:spPr bwMode="auto">
          <a:xfrm>
            <a:off x="381000" y="4495800"/>
            <a:ext cx="396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Verdana" pitchFamily="34" charset="0"/>
                <a:sym typeface="Symbol" pitchFamily="18" charset="2"/>
              </a:rPr>
              <a:t></a:t>
            </a:r>
            <a:endParaRPr lang="en-US" sz="1600">
              <a:latin typeface="Verdana" pitchFamily="34" charset="0"/>
            </a:endParaRPr>
          </a:p>
        </p:txBody>
      </p:sp>
      <p:sp>
        <p:nvSpPr>
          <p:cNvPr id="734266" name="AutoShape 58"/>
          <p:cNvSpPr>
            <a:spLocks noChangeArrowheads="1"/>
          </p:cNvSpPr>
          <p:nvPr/>
        </p:nvSpPr>
        <p:spPr bwMode="auto">
          <a:xfrm>
            <a:off x="4343400" y="5943600"/>
            <a:ext cx="457200" cy="304800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nl-NL"/>
          </a:p>
        </p:txBody>
      </p:sp>
      <p:sp>
        <p:nvSpPr>
          <p:cNvPr id="734267" name="Text Box 59"/>
          <p:cNvSpPr txBox="1">
            <a:spLocks noChangeArrowheads="1"/>
          </p:cNvSpPr>
          <p:nvPr/>
        </p:nvSpPr>
        <p:spPr bwMode="auto">
          <a:xfrm>
            <a:off x="6626225" y="5483225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FF3300"/>
                </a:solidFill>
                <a:latin typeface="Arial" pitchFamily="34" charset="0"/>
              </a:rPr>
              <a:t>Imaging Mode (normal)</a:t>
            </a:r>
            <a:endParaRPr lang="en-US" sz="16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734268" name="Line 60"/>
          <p:cNvSpPr>
            <a:spLocks noChangeShapeType="1"/>
          </p:cNvSpPr>
          <p:nvPr/>
        </p:nvSpPr>
        <p:spPr bwMode="auto">
          <a:xfrm flipH="1">
            <a:off x="6184900" y="5676900"/>
            <a:ext cx="5080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34269" name="Text Box 61"/>
          <p:cNvSpPr txBox="1">
            <a:spLocks noChangeArrowheads="1"/>
          </p:cNvSpPr>
          <p:nvPr/>
        </p:nvSpPr>
        <p:spPr bwMode="auto">
          <a:xfrm>
            <a:off x="5364163" y="4652963"/>
            <a:ext cx="19796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FF3300"/>
                </a:solidFill>
                <a:latin typeface="Arial" pitchFamily="34" charset="0"/>
              </a:rPr>
              <a:t>Phased Array Mode</a:t>
            </a:r>
          </a:p>
          <a:p>
            <a:r>
              <a:rPr lang="en-GB" sz="1600">
                <a:solidFill>
                  <a:srgbClr val="FF3300"/>
                </a:solidFill>
                <a:latin typeface="Arial" pitchFamily="34" charset="0"/>
              </a:rPr>
              <a:t>(E</a:t>
            </a:r>
            <a:r>
              <a:rPr lang="en-GB" sz="1600" baseline="-25000">
                <a:solidFill>
                  <a:srgbClr val="FF3300"/>
                </a:solidFill>
                <a:latin typeface="Arial" pitchFamily="34" charset="0"/>
              </a:rPr>
              <a:t>tot</a:t>
            </a:r>
            <a:r>
              <a:rPr lang="en-GB" sz="1600">
                <a:solidFill>
                  <a:srgbClr val="FF3300"/>
                </a:solidFill>
                <a:latin typeface="Arial" pitchFamily="34" charset="0"/>
              </a:rPr>
              <a:t>=</a:t>
            </a:r>
            <a:r>
              <a:rPr lang="el-GR" sz="16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en-GB" sz="16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GB" sz="1600" baseline="-250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GB" sz="16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l-GR" sz="1600" baseline="-2500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4270" name="Line 62"/>
          <p:cNvSpPr>
            <a:spLocks noChangeShapeType="1"/>
          </p:cNvSpPr>
          <p:nvPr/>
        </p:nvSpPr>
        <p:spPr bwMode="auto">
          <a:xfrm flipH="1" flipV="1">
            <a:off x="4864100" y="4787900"/>
            <a:ext cx="622300" cy="635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734271" name="Picture 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113" y="5229225"/>
            <a:ext cx="1498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TextBox 64"/>
          <p:cNvSpPr txBox="1"/>
          <p:nvPr/>
        </p:nvSpPr>
        <p:spPr>
          <a:xfrm>
            <a:off x="4355976" y="3140968"/>
            <a:ext cx="2771800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solidFill>
                  <a:schemeClr val="bg1"/>
                </a:solidFill>
              </a:rPr>
              <a:t>Synchronous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Aperture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synthesis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observations</a:t>
            </a:r>
            <a:r>
              <a:rPr lang="nl-NL" sz="1200" dirty="0" smtClean="0">
                <a:solidFill>
                  <a:schemeClr val="bg1"/>
                </a:solidFill>
              </a:rPr>
              <a:t> of pulsars</a:t>
            </a:r>
          </a:p>
          <a:p>
            <a:r>
              <a:rPr lang="nl-NL" sz="1200" dirty="0" smtClean="0">
                <a:solidFill>
                  <a:schemeClr val="bg1"/>
                </a:solidFill>
              </a:rPr>
              <a:t>R.G. </a:t>
            </a:r>
            <a:r>
              <a:rPr lang="nl-NL" sz="1200" dirty="0" err="1" smtClean="0">
                <a:solidFill>
                  <a:schemeClr val="bg1"/>
                </a:solidFill>
              </a:rPr>
              <a:t>Strom</a:t>
            </a:r>
            <a:r>
              <a:rPr lang="nl-NL" sz="1200" dirty="0" smtClean="0">
                <a:solidFill>
                  <a:schemeClr val="bg1"/>
                </a:solidFill>
              </a:rPr>
              <a:t> and H. W. van </a:t>
            </a:r>
            <a:r>
              <a:rPr lang="nl-NL" sz="1200" dirty="0" err="1" smtClean="0">
                <a:solidFill>
                  <a:schemeClr val="bg1"/>
                </a:solidFill>
              </a:rPr>
              <a:t>Someren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Greve</a:t>
            </a:r>
            <a:r>
              <a:rPr lang="nl-NL" sz="1200" dirty="0" smtClean="0">
                <a:solidFill>
                  <a:schemeClr val="bg1"/>
                </a:solidFill>
              </a:rPr>
              <a:t>, </a:t>
            </a:r>
            <a:r>
              <a:rPr lang="nl-NL" sz="1200" dirty="0" err="1" smtClean="0">
                <a:solidFill>
                  <a:schemeClr val="bg1"/>
                </a:solidFill>
              </a:rPr>
              <a:t>Astroph</a:t>
            </a:r>
            <a:r>
              <a:rPr lang="nl-NL" sz="1200" dirty="0" smtClean="0">
                <a:solidFill>
                  <a:schemeClr val="bg1"/>
                </a:solidFill>
              </a:rPr>
              <a:t>&amp; </a:t>
            </a:r>
            <a:r>
              <a:rPr lang="nl-NL" sz="1200" dirty="0" err="1" smtClean="0">
                <a:solidFill>
                  <a:schemeClr val="bg1"/>
                </a:solidFill>
              </a:rPr>
              <a:t>Space</a:t>
            </a:r>
            <a:r>
              <a:rPr lang="nl-NL" sz="1200" dirty="0" smtClean="0">
                <a:solidFill>
                  <a:schemeClr val="bg1"/>
                </a:solidFill>
              </a:rPr>
              <a:t> Sc., vol 171, 351-355, 1990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66" name="Rectangle 30"/>
          <p:cNvSpPr>
            <a:spLocks noChangeArrowheads="1"/>
          </p:cNvSpPr>
          <p:nvPr/>
        </p:nvSpPr>
        <p:spPr bwMode="auto">
          <a:xfrm>
            <a:off x="4876800" y="3581400"/>
            <a:ext cx="6096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400" dirty="0" err="1">
                <a:latin typeface="Verdana" pitchFamily="34" charset="0"/>
              </a:rPr>
              <a:t>PuMa</a:t>
            </a:r>
            <a:endParaRPr lang="en-US" sz="1400" dirty="0">
              <a:latin typeface="Verdana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For the WSRT (status 1987)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30050" name="Picture 2" descr="D:\mydatafiles\RADIO\Conferences\RTS\WSRT_VLBIMKII_III198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701878" cy="4146204"/>
          </a:xfrm>
          <a:prstGeom prst="rect">
            <a:avLst/>
          </a:prstGeom>
          <a:noFill/>
        </p:spPr>
      </p:pic>
      <p:pic>
        <p:nvPicPr>
          <p:cNvPr id="130051" name="Picture 3" descr="D:\mydatafiles\RADIO\Conferences\RTS\WSRT_VLBIMKII_III1987_2opteldo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388" y="3429000"/>
            <a:ext cx="3361612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24128" y="1484784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Outside</a:t>
            </a:r>
            <a:r>
              <a:rPr lang="nl-NL" dirty="0" smtClean="0"/>
              <a:t> the </a:t>
            </a:r>
            <a:r>
              <a:rPr lang="nl-NL" dirty="0" err="1" smtClean="0"/>
              <a:t>cabin</a:t>
            </a:r>
            <a:r>
              <a:rPr lang="nl-NL" dirty="0" smtClean="0"/>
              <a:t>: MKII/MKIII</a:t>
            </a:r>
          </a:p>
          <a:p>
            <a:r>
              <a:rPr lang="nl-NL" dirty="0" err="1" smtClean="0"/>
              <a:t>Before</a:t>
            </a:r>
            <a:r>
              <a:rPr lang="nl-NL" dirty="0" smtClean="0"/>
              <a:t> (end 70-ties): MKII </a:t>
            </a:r>
            <a:r>
              <a:rPr lang="nl-NL" dirty="0" err="1" smtClean="0"/>
              <a:t>only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5877272"/>
            <a:ext cx="377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Inside</a:t>
            </a:r>
            <a:r>
              <a:rPr lang="nl-NL" dirty="0" smtClean="0"/>
              <a:t> the </a:t>
            </a:r>
            <a:r>
              <a:rPr lang="nl-NL" dirty="0" err="1" smtClean="0"/>
              <a:t>cabin</a:t>
            </a:r>
            <a:r>
              <a:rPr lang="nl-NL" dirty="0" smtClean="0"/>
              <a:t>: Digital </a:t>
            </a:r>
            <a:r>
              <a:rPr lang="nl-NL" dirty="0" err="1" smtClean="0"/>
              <a:t>Adding</a:t>
            </a:r>
            <a:r>
              <a:rPr lang="nl-NL" dirty="0" smtClean="0"/>
              <a:t> 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kshop Manche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14576</TotalTime>
  <Words>1009</Words>
  <Application>Microsoft Office PowerPoint</Application>
  <PresentationFormat>On-screen Show (4:3)</PresentationFormat>
  <Paragraphs>218</Paragraphs>
  <Slides>21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Workshop Manchester</vt:lpstr>
      <vt:lpstr>PowerPoint Presentation</vt:lpstr>
      <vt:lpstr>PowerPoint Presentation</vt:lpstr>
      <vt:lpstr>VLBI and more… Areas of known and expected progress</vt:lpstr>
      <vt:lpstr>PowerPoint Presentation</vt:lpstr>
      <vt:lpstr>Important equation for VLBI:</vt:lpstr>
      <vt:lpstr>Aperture Synthesis = imaging in high resolution mode </vt:lpstr>
      <vt:lpstr>Tied arraying:  Emulating a single large telescope</vt:lpstr>
      <vt:lpstr>Adding a pulsar observing capability in passing </vt:lpstr>
      <vt:lpstr>For the WSRT (status 1987)</vt:lpstr>
      <vt:lpstr>Tied (phased)arraying:  What happened to simplicity?</vt:lpstr>
      <vt:lpstr>Tied arraying:  lessons from adding signals toward the SKA</vt:lpstr>
      <vt:lpstr>Systems toward SKA</vt:lpstr>
      <vt:lpstr>Flexibility, beams and computations</vt:lpstr>
      <vt:lpstr>Lessons learned for SKA</vt:lpstr>
      <vt:lpstr>Connecting Clockstability with VLBI</vt:lpstr>
      <vt:lpstr>Increasing the  resolution further </vt:lpstr>
      <vt:lpstr>Phase/time transfer through satellite</vt:lpstr>
      <vt:lpstr>Doing phase transfer with OTS2 at ESTEC site, 1981</vt:lpstr>
      <vt:lpstr>Quasat did not work out but…</vt:lpstr>
      <vt:lpstr>Last but not least; Organizing the organizations</vt:lpstr>
      <vt:lpstr>Shaping up through  numerous SKA-ISSC’s, SSEC’s WS’s etc.,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Jobowler</dc:creator>
  <cp:lastModifiedBy>mbcssjg4</cp:lastModifiedBy>
  <cp:revision>454</cp:revision>
  <dcterms:created xsi:type="dcterms:W3CDTF">2011-04-05T09:46:17Z</dcterms:created>
  <dcterms:modified xsi:type="dcterms:W3CDTF">2012-04-22T10:31:04Z</dcterms:modified>
</cp:coreProperties>
</file>