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328" r:id="rId2"/>
    <p:sldId id="562" r:id="rId3"/>
    <p:sldId id="527" r:id="rId4"/>
    <p:sldId id="569" r:id="rId5"/>
    <p:sldId id="570" r:id="rId6"/>
    <p:sldId id="554" r:id="rId7"/>
    <p:sldId id="572" r:id="rId8"/>
    <p:sldId id="560" r:id="rId9"/>
    <p:sldId id="556" r:id="rId10"/>
    <p:sldId id="561" r:id="rId11"/>
    <p:sldId id="582" r:id="rId12"/>
    <p:sldId id="540" r:id="rId13"/>
    <p:sldId id="579" r:id="rId14"/>
    <p:sldId id="501" r:id="rId15"/>
    <p:sldId id="575" r:id="rId16"/>
    <p:sldId id="550" r:id="rId17"/>
    <p:sldId id="584" r:id="rId18"/>
    <p:sldId id="533" r:id="rId19"/>
    <p:sldId id="576" r:id="rId20"/>
    <p:sldId id="583" r:id="rId21"/>
    <p:sldId id="559" r:id="rId22"/>
    <p:sldId id="517" r:id="rId23"/>
    <p:sldId id="581" r:id="rId24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CC00"/>
    <a:srgbClr val="FFFF00"/>
    <a:srgbClr val="FFFF99"/>
    <a:srgbClr val="FFFFCC"/>
    <a:srgbClr val="FFCCCC"/>
    <a:srgbClr val="FFCCFF"/>
    <a:srgbClr val="CCECFF"/>
    <a:srgbClr val="FF99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224" y="-90"/>
      </p:cViewPr>
      <p:guideLst>
        <p:guide orient="horz"/>
        <p:guide pos="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-2958" y="-108"/>
      </p:cViewPr>
      <p:guideLst>
        <p:guide orient="horz" pos="3124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EA60C8-E5D3-44E2-8653-1268756F2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36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1700"/>
            <a:ext cx="54356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0E53B4-C8D5-450C-876A-37CB03657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66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F6EE6B-514D-4DB2-8CFD-1F5C152E56F6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53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13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4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45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7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87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26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14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57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6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48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01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23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69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4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8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19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1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9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5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13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E53B4-C8D5-450C-876A-37CB03657B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5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260350"/>
            <a:ext cx="2051050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60039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408737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412875"/>
            <a:ext cx="8207375" cy="4895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40274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412875"/>
            <a:ext cx="40274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ardenne\AppData\Local\Temp\XPgrpwise\SKA_Logo_NoBox_2.jpg"/>
          <p:cNvPicPr/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" y="36212"/>
            <a:ext cx="1493822" cy="9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74788" y="203200"/>
            <a:ext cx="619283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8207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152400" y="1052513"/>
            <a:ext cx="0" cy="5256212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45791" dir="2021404" algn="ctr" rotWithShape="0">
              <a:srgbClr val="3366FF"/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rot="5400000">
            <a:off x="5225148" y="-3648760"/>
            <a:ext cx="0" cy="760231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rgbClr val="1819FF"/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6110288" y="65024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GB" sz="1400" dirty="0" smtClean="0">
                <a:solidFill>
                  <a:srgbClr val="FF9933"/>
                </a:solidFill>
                <a:latin typeface="Arial" charset="0"/>
                <a:cs typeface="+mn-cs"/>
              </a:rPr>
              <a:t>RTS2012</a:t>
            </a:r>
            <a:endParaRPr lang="en-GB" sz="1400" dirty="0">
              <a:solidFill>
                <a:srgbClr val="FF9933"/>
              </a:solidFill>
              <a:latin typeface="Arial" charset="0"/>
              <a:cs typeface="+mn-cs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11125" y="6513513"/>
            <a:ext cx="27828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400">
              <a:solidFill>
                <a:srgbClr val="FF9933"/>
              </a:solidFill>
              <a:latin typeface="Arial" charset="0"/>
              <a:cs typeface="+mn-cs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77788" y="64897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400" baseline="0" dirty="0" smtClean="0">
                <a:solidFill>
                  <a:srgbClr val="FF9933"/>
                </a:solidFill>
                <a:latin typeface="Arial" charset="0"/>
                <a:cs typeface="+mn-cs"/>
              </a:rPr>
              <a:t>April </a:t>
            </a:r>
            <a:r>
              <a:rPr lang="en-GB" sz="1400" dirty="0" smtClean="0">
                <a:solidFill>
                  <a:srgbClr val="FF9933"/>
                </a:solidFill>
                <a:latin typeface="Arial" charset="0"/>
                <a:cs typeface="+mn-cs"/>
              </a:rPr>
              <a:t>2012</a:t>
            </a:r>
            <a:endParaRPr lang="en-GB" sz="1400" dirty="0">
              <a:solidFill>
                <a:srgbClr val="FF9933"/>
              </a:solidFill>
              <a:latin typeface="Arial" charset="0"/>
              <a:cs typeface="+mn-cs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59075" y="6502400"/>
            <a:ext cx="3597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GB" sz="1400" dirty="0" smtClean="0">
                <a:solidFill>
                  <a:srgbClr val="FF9933"/>
                </a:solidFill>
                <a:latin typeface="Arial" charset="0"/>
                <a:cs typeface="+mn-cs"/>
              </a:rPr>
              <a:t>SKA</a:t>
            </a:r>
            <a:r>
              <a:rPr lang="en-GB" sz="1400" baseline="-25000" dirty="0" smtClean="0">
                <a:solidFill>
                  <a:srgbClr val="FF9933"/>
                </a:solidFill>
                <a:latin typeface="Arial" charset="0"/>
                <a:cs typeface="+mn-cs"/>
              </a:rPr>
              <a:t>2 </a:t>
            </a:r>
            <a:r>
              <a:rPr lang="en-GB" sz="1400" baseline="0" dirty="0" smtClean="0">
                <a:solidFill>
                  <a:srgbClr val="FF9933"/>
                </a:solidFill>
                <a:latin typeface="Arial" charset="0"/>
                <a:cs typeface="+mn-cs"/>
              </a:rPr>
              <a:t>Implementing AA-mid</a:t>
            </a:r>
            <a:endParaRPr lang="en-GB" sz="1400" dirty="0">
              <a:solidFill>
                <a:srgbClr val="FF9933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C:\Users\Andy\Documents\SKA\Video &amp; pictures 2010\Dense_AA_overview_compressed.jpg"/>
          <p:cNvPicPr>
            <a:picLocks noChangeAspect="1" noChangeArrowheads="1"/>
          </p:cNvPicPr>
          <p:nvPr/>
        </p:nvPicPr>
        <p:blipFill>
          <a:blip r:embed="rId3" cstate="screen">
            <a:lum bright="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725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7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2" y="3331029"/>
            <a:ext cx="7679095" cy="123164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GB" sz="360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03200" dist="152400" dir="5400000" algn="t" rotWithShape="0">
                    <a:prstClr val="black">
                      <a:alpha val="40000"/>
                    </a:prstClr>
                  </a:outerShdw>
                </a:effectLst>
              </a:rPr>
              <a:t>Implementing a high performance AA-mid in SKA</a:t>
            </a:r>
            <a:r>
              <a:rPr lang="en-GB" sz="3600" baseline="-2500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03200" dist="1524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28392" y="6209466"/>
            <a:ext cx="5915606" cy="769834"/>
          </a:xfrm>
        </p:spPr>
        <p:txBody>
          <a:bodyPr>
            <a:scene3d>
              <a:camera prst="isometricOffAxis1Top">
                <a:rot lat="18989160" lon="19654087" rev="1440000"/>
              </a:camera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en-GB" sz="3600" dirty="0" smtClean="0">
                <a:solidFill>
                  <a:schemeClr val="bg1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</a:rPr>
              <a:t>Andrew Faulkner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5537723"/>
            <a:ext cx="3638939" cy="123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03200" dist="1524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Acknowledgements to the SKA Design Studies FP6 programme</a:t>
            </a:r>
            <a:r>
              <a:rPr kumimoji="0" lang="en-GB" sz="1600" b="1" i="0" u="none" strike="noStrike" kern="0" cap="none" spc="0" normalizeH="0" noProof="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03200" dist="1524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and Aperture Array Verification Programme</a:t>
            </a:r>
            <a:endParaRPr kumimoji="0" lang="en-GB" sz="1600" b="1" i="0" u="none" strike="noStrike" kern="0" cap="none" spc="0" normalizeH="0" baseline="0" noProof="0" dirty="0" smtClean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03200" dist="1524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Array Calibration: comments</a:t>
            </a:r>
            <a:endParaRPr lang="en-US"/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4176713" cy="5040312"/>
          </a:xfrm>
          <a:noFill/>
          <a:ln>
            <a:solidFill>
              <a:srgbClr val="0000FF"/>
            </a:solidFill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2000" dirty="0"/>
              <a:t>Dense AA calibration is finally limited by the stability of its components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There is total physical stability </a:t>
            </a:r>
            <a:r>
              <a:rPr lang="en-GB" sz="2000" i="1" dirty="0" smtClean="0">
                <a:solidFill>
                  <a:srgbClr val="FF0066"/>
                </a:solidFill>
              </a:rPr>
              <a:t>(or should be!)</a:t>
            </a:r>
            <a:endParaRPr lang="en-GB" sz="2000" i="1" dirty="0">
              <a:solidFill>
                <a:srgbClr val="FF0066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 dirty="0"/>
              <a:t>Can be calibrated </a:t>
            </a:r>
            <a:r>
              <a:rPr lang="en-GB" sz="2000" dirty="0" smtClean="0"/>
              <a:t>for every </a:t>
            </a:r>
            <a:r>
              <a:rPr lang="en-GB" sz="2000" dirty="0"/>
              <a:t>small frequency band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Can calibrate every element - if required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Can cal at every scan angle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Does </a:t>
            </a:r>
            <a:r>
              <a:rPr lang="en-GB" sz="2000" b="1" i="1" dirty="0">
                <a:solidFill>
                  <a:srgbClr val="FF0066"/>
                </a:solidFill>
              </a:rPr>
              <a:t>not</a:t>
            </a:r>
            <a:r>
              <a:rPr lang="en-GB" sz="2000" i="1" dirty="0"/>
              <a:t> </a:t>
            </a:r>
            <a:r>
              <a:rPr lang="en-GB" sz="2000" dirty="0"/>
              <a:t> add to the real-time processing load</a:t>
            </a:r>
            <a:endParaRPr lang="en-US" sz="2000" dirty="0"/>
          </a:p>
        </p:txBody>
      </p:sp>
      <p:sp>
        <p:nvSpPr>
          <p:cNvPr id="868356" name="Rectangle 4"/>
          <p:cNvSpPr>
            <a:spLocks noChangeArrowheads="1"/>
          </p:cNvSpPr>
          <p:nvPr/>
        </p:nvSpPr>
        <p:spPr bwMode="auto">
          <a:xfrm>
            <a:off x="4716463" y="2997200"/>
            <a:ext cx="4032250" cy="25923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2000">
                <a:solidFill>
                  <a:schemeClr val="tx1"/>
                </a:solidFill>
              </a:rPr>
              <a:t>Design time calibration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2000">
                <a:solidFill>
                  <a:schemeClr val="tx1"/>
                </a:solidFill>
              </a:rPr>
              <a:t>Build time calibration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2000">
                <a:solidFill>
                  <a:schemeClr val="tx1"/>
                </a:solidFill>
              </a:rPr>
              <a:t>Pre-observation element calib.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2000">
                <a:solidFill>
                  <a:schemeClr val="tx1"/>
                </a:solidFill>
              </a:rPr>
              <a:t>Pre-observation system astronomical calibration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2000" i="1">
                <a:solidFill>
                  <a:srgbClr val="0000FF"/>
                </a:solidFill>
              </a:rPr>
              <a:t>During observation</a:t>
            </a:r>
            <a:r>
              <a:rPr lang="en-GB" sz="2000">
                <a:solidFill>
                  <a:schemeClr val="tx1"/>
                </a:solidFill>
              </a:rPr>
              <a:t> calibration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68357" name="AutoShape 5"/>
          <p:cNvSpPr>
            <a:spLocks noChangeArrowheads="1"/>
          </p:cNvSpPr>
          <p:nvPr/>
        </p:nvSpPr>
        <p:spPr bwMode="auto">
          <a:xfrm>
            <a:off x="6300788" y="1268413"/>
            <a:ext cx="2468308" cy="1584325"/>
          </a:xfrm>
          <a:prstGeom prst="roundRect">
            <a:avLst>
              <a:gd name="adj" fmla="val 10222"/>
            </a:avLst>
          </a:prstGeom>
          <a:solidFill>
            <a:srgbClr val="FF99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How to find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all the </a:t>
            </a:r>
            <a:endParaRPr lang="en-GB" sz="2800" dirty="0" smtClean="0">
              <a:solidFill>
                <a:schemeClr val="tx1"/>
              </a:solidFill>
            </a:endParaRPr>
          </a:p>
          <a:p>
            <a:pPr algn="ctr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Coefficients?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68358" name="Text Box 6"/>
          <p:cNvSpPr txBox="1">
            <a:spLocks noChangeArrowheads="1"/>
          </p:cNvSpPr>
          <p:nvPr/>
        </p:nvSpPr>
        <p:spPr bwMode="auto">
          <a:xfrm>
            <a:off x="4575175" y="1587500"/>
            <a:ext cx="15811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But...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68359" name="AutoShape 7"/>
          <p:cNvSpPr>
            <a:spLocks noChangeArrowheads="1"/>
          </p:cNvSpPr>
          <p:nvPr/>
        </p:nvSpPr>
        <p:spPr bwMode="auto">
          <a:xfrm>
            <a:off x="4716463" y="5661025"/>
            <a:ext cx="4032250" cy="647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GB" sz="2800" dirty="0" smtClean="0"/>
              <a:t>Ongoing work…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6" grpId="0" animBg="1"/>
      <p:bldP spid="868357" grpId="0" animBg="1"/>
      <p:bldP spid="868358" grpId="0"/>
      <p:bldP spid="8683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Some deployment considerations: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>
              <a:lnSpc>
                <a:spcPct val="130000"/>
              </a:lnSpc>
              <a:buNone/>
            </a:pP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Environmental</a:t>
            </a:r>
          </a:p>
          <a:p>
            <a:pPr lvl="1">
              <a:lnSpc>
                <a:spcPct val="130000"/>
              </a:lnSpc>
              <a:buNone/>
            </a:pPr>
            <a:r>
              <a:rPr lang="en-GB" sz="1600" dirty="0" smtClean="0"/>
              <a:t>Temp, water, wind, etc</a:t>
            </a:r>
          </a:p>
          <a:p>
            <a:pPr>
              <a:lnSpc>
                <a:spcPct val="130000"/>
              </a:lnSpc>
              <a:buNone/>
            </a:pP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Minimise work on site</a:t>
            </a:r>
          </a:p>
          <a:p>
            <a:pPr lvl="1">
              <a:lnSpc>
                <a:spcPct val="130000"/>
              </a:lnSpc>
              <a:buNone/>
            </a:pPr>
            <a:r>
              <a:rPr lang="en-GB" sz="1600" dirty="0" smtClean="0"/>
              <a:t>Build in factories where possible </a:t>
            </a:r>
          </a:p>
          <a:p>
            <a:pPr>
              <a:lnSpc>
                <a:spcPct val="130000"/>
              </a:lnSpc>
              <a:buNone/>
            </a:pP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Minimise site preparation </a:t>
            </a:r>
            <a:r>
              <a:rPr lang="en-GB" sz="1800" b="1" dirty="0" err="1" smtClean="0">
                <a:solidFill>
                  <a:schemeClr val="accent6">
                    <a:lumMod val="75000"/>
                  </a:schemeClr>
                </a:solidFill>
              </a:rPr>
              <a:t>reqts</a:t>
            </a: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GB" sz="1800" dirty="0" smtClean="0"/>
          </a:p>
          <a:p>
            <a:pPr lvl="1">
              <a:lnSpc>
                <a:spcPct val="130000"/>
              </a:lnSpc>
              <a:buNone/>
            </a:pPr>
            <a:r>
              <a:rPr lang="en-GB" sz="1600" dirty="0" smtClean="0"/>
              <a:t>Easy foundations</a:t>
            </a:r>
          </a:p>
          <a:p>
            <a:pPr lvl="1">
              <a:lnSpc>
                <a:spcPct val="130000"/>
              </a:lnSpc>
              <a:buNone/>
            </a:pPr>
            <a:r>
              <a:rPr lang="en-GB" sz="1600" dirty="0" smtClean="0"/>
              <a:t>Reduce need to level ground – just smooth it</a:t>
            </a:r>
          </a:p>
          <a:p>
            <a:pPr lvl="1">
              <a:lnSpc>
                <a:spcPct val="130000"/>
              </a:lnSpc>
              <a:buNone/>
            </a:pPr>
            <a:r>
              <a:rPr lang="en-GB" sz="1600" dirty="0" smtClean="0"/>
              <a:t>Use surface cabling if possible</a:t>
            </a:r>
          </a:p>
          <a:p>
            <a:pPr>
              <a:lnSpc>
                <a:spcPct val="130000"/>
              </a:lnSpc>
              <a:buNone/>
            </a:pP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Minimise transport </a:t>
            </a:r>
            <a:r>
              <a:rPr lang="en-GB" sz="1800" b="1" dirty="0" err="1" smtClean="0">
                <a:solidFill>
                  <a:schemeClr val="accent6">
                    <a:lumMod val="75000"/>
                  </a:schemeClr>
                </a:solidFill>
              </a:rPr>
              <a:t>reqts</a:t>
            </a: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>
              <a:lnSpc>
                <a:spcPct val="130000"/>
              </a:lnSpc>
              <a:buNone/>
            </a:pPr>
            <a:r>
              <a:rPr lang="en-GB" sz="1600" dirty="0" smtClean="0"/>
              <a:t>Reduce material used</a:t>
            </a:r>
          </a:p>
          <a:p>
            <a:pPr lvl="1">
              <a:lnSpc>
                <a:spcPct val="130000"/>
              </a:lnSpc>
              <a:buNone/>
            </a:pPr>
            <a:r>
              <a:rPr lang="en-GB" sz="1600" dirty="0" smtClean="0"/>
              <a:t>Tight packing with easy</a:t>
            </a:r>
            <a:endParaRPr lang="en-GB" sz="1800" dirty="0" smtClean="0"/>
          </a:p>
          <a:p>
            <a:pPr>
              <a:lnSpc>
                <a:spcPct val="130000"/>
              </a:lnSpc>
              <a:buNone/>
            </a:pPr>
            <a:endParaRPr lang="en-GB" sz="180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29642" y="1412875"/>
            <a:ext cx="4027487" cy="4895850"/>
          </a:xfrm>
          <a:solidFill>
            <a:srgbClr val="FFFFCC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>
              <a:lnSpc>
                <a:spcPct val="130000"/>
              </a:lnSpc>
              <a:buNone/>
            </a:pP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Local control</a:t>
            </a:r>
          </a:p>
          <a:p>
            <a:pPr lvl="1">
              <a:lnSpc>
                <a:spcPct val="130000"/>
              </a:lnSpc>
              <a:buNone/>
            </a:pPr>
            <a:r>
              <a:rPr lang="en-GB" sz="1600" dirty="0" smtClean="0"/>
              <a:t>Test and maintenance need to take over control locally</a:t>
            </a:r>
          </a:p>
          <a:p>
            <a:pPr>
              <a:lnSpc>
                <a:spcPct val="130000"/>
              </a:lnSpc>
              <a:buNone/>
            </a:pP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Cooling in a desert</a:t>
            </a:r>
          </a:p>
          <a:p>
            <a:pPr lvl="1">
              <a:lnSpc>
                <a:spcPct val="130000"/>
              </a:lnSpc>
              <a:buNone/>
            </a:pPr>
            <a:r>
              <a:rPr lang="en-GB" sz="1600" dirty="0" smtClean="0"/>
              <a:t>Transport of heat away from processing heat sources</a:t>
            </a:r>
          </a:p>
          <a:p>
            <a:pPr lvl="1">
              <a:lnSpc>
                <a:spcPct val="130000"/>
              </a:lnSpc>
              <a:buNone/>
            </a:pPr>
            <a:r>
              <a:rPr lang="en-GB" sz="1600" dirty="0" smtClean="0"/>
              <a:t>Disposing of heat – particularly in the core </a:t>
            </a:r>
          </a:p>
          <a:p>
            <a:pPr>
              <a:lnSpc>
                <a:spcPct val="130000"/>
              </a:lnSpc>
              <a:buNone/>
            </a:pP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Site substrate.</a:t>
            </a:r>
            <a:endParaRPr lang="en-GB" sz="1800" dirty="0" smtClean="0"/>
          </a:p>
          <a:p>
            <a:pPr lvl="1">
              <a:lnSpc>
                <a:spcPct val="130000"/>
              </a:lnSpc>
              <a:buNone/>
            </a:pPr>
            <a:r>
              <a:rPr lang="en-GB" sz="1600" dirty="0" smtClean="0"/>
              <a:t>Could be a major impact: how hard? What support? Conductivity?</a:t>
            </a:r>
          </a:p>
          <a:p>
            <a:pPr lvl="1">
              <a:lnSpc>
                <a:spcPct val="130000"/>
              </a:lnSpc>
              <a:buNone/>
            </a:pPr>
            <a:r>
              <a:rPr lang="en-GB" sz="1600" dirty="0" smtClean="0"/>
              <a:t>Not a choice really!</a:t>
            </a:r>
          </a:p>
          <a:p>
            <a:pPr>
              <a:lnSpc>
                <a:spcPct val="130000"/>
              </a:lnSpc>
              <a:buNone/>
            </a:pP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AA-mid elements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2699" y="1086305"/>
            <a:ext cx="8207375" cy="2168525"/>
          </a:xfrm>
        </p:spPr>
        <p:txBody>
          <a:bodyPr/>
          <a:lstStyle/>
          <a:p>
            <a:r>
              <a:rPr lang="en-US" sz="2000" dirty="0" smtClean="0"/>
              <a:t>Regular array of elements</a:t>
            </a:r>
          </a:p>
          <a:p>
            <a:r>
              <a:rPr lang="en-US" sz="2000" dirty="0" smtClean="0"/>
              <a:t>Pitch: 15cm (</a:t>
            </a:r>
            <a:r>
              <a:rPr lang="el-GR" sz="2000" dirty="0" smtClean="0"/>
              <a:t>λ</a:t>
            </a:r>
            <a:r>
              <a:rPr lang="en-US" sz="2000" dirty="0" smtClean="0"/>
              <a:t>/2 at 1GHz)</a:t>
            </a:r>
          </a:p>
          <a:p>
            <a:r>
              <a:rPr lang="en-US" sz="2000" dirty="0" smtClean="0"/>
              <a:t>Each station 56m dia.      110,000 dual </a:t>
            </a:r>
            <a:r>
              <a:rPr lang="en-US" sz="2000" dirty="0" err="1" smtClean="0"/>
              <a:t>pol</a:t>
            </a:r>
            <a:r>
              <a:rPr lang="en-US" sz="2000" dirty="0" smtClean="0"/>
              <a:t> elements</a:t>
            </a:r>
          </a:p>
          <a:p>
            <a:r>
              <a:rPr lang="en-US" sz="2000" b="1" dirty="0" smtClean="0"/>
              <a:t>Low noise </a:t>
            </a:r>
            <a:r>
              <a:rPr lang="en-US" sz="2000" dirty="0" smtClean="0"/>
              <a:t>ambient temp LNA</a:t>
            </a:r>
          </a:p>
        </p:txBody>
      </p:sp>
      <p:pic>
        <p:nvPicPr>
          <p:cNvPr id="3" name="Picture 2" descr="D:\EMBRACE_Millenaar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6895" y="2746151"/>
            <a:ext cx="4389788" cy="278118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1" y="5453301"/>
            <a:ext cx="1662828" cy="40011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Vivaldi array 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lum bright="-10000" contrast="20000"/>
          </a:blip>
          <a:srcRect/>
          <a:stretch>
            <a:fillRect/>
          </a:stretch>
        </p:blipFill>
        <p:spPr bwMode="auto">
          <a:xfrm rot="16200000">
            <a:off x="5465532" y="2657011"/>
            <a:ext cx="2491039" cy="456111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27167" y="5987131"/>
            <a:ext cx="3475888" cy="40011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Octagon Ring Antenna -ORA</a:t>
            </a:r>
            <a:endParaRPr lang="en-GB" sz="2000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3472542" y="2002972"/>
            <a:ext cx="326572" cy="185057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3741" y="945418"/>
          <a:ext cx="8675913" cy="5371592"/>
        </p:xfrm>
        <a:graphic>
          <a:graphicData uri="http://schemas.openxmlformats.org/drawingml/2006/table">
            <a:tbl>
              <a:tblPr/>
              <a:tblGrid>
                <a:gridCol w="2266168"/>
                <a:gridCol w="1792075"/>
                <a:gridCol w="4617670"/>
              </a:tblGrid>
              <a:tr h="197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Parameter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Value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Comments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Type of array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Single element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Dense array using Vivaldi or ORA.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Number of elements</a:t>
                      </a:r>
                      <a:endParaRPr lang="en-GB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110,000</a:t>
                      </a:r>
                      <a:endParaRPr lang="en-GB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Pitch of elements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15 cm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Calibri"/>
                        </a:rPr>
                        <a:t>λ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/2 at 1000MHz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No. of polarisations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Each element has two receiver chains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Diameter of station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56m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Cluster size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4 elements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/>
                          <a:ea typeface="Calibri"/>
                          <a:cs typeface="Times New Roman"/>
                        </a:rPr>
                        <a:t>Uses true 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time delay </a:t>
                      </a:r>
                      <a:r>
                        <a:rPr lang="en-GB" sz="1600" dirty="0" smtClean="0">
                          <a:latin typeface="Calibri"/>
                          <a:ea typeface="Calibri"/>
                          <a:cs typeface="Times New Roman"/>
                        </a:rPr>
                        <a:t>beamforming</a:t>
                      </a: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Tile size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16 x 16 elements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Built out of 4 x 4 clusters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No. of Tiles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430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Each tile is ~2.4m square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9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Number of stations SKA</a:t>
                      </a:r>
                      <a:r>
                        <a:rPr lang="en-GB" sz="16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Anticipated number of Phase 2 SKA Stations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9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Element communication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Copper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Includes Phantom power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Layout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Dense rectangular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Regularly spaced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Frequency range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400-1450 MHz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Digitisation rate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3GSamples/s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There is no frequency conversion, 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Digitisation depth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6-bit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Required for RFI environment at these frequencies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9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Beamforming technology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Digital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Using cluster outputs</a:t>
                      </a: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Max output data rate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16Tb/s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Organised as 4+4bit complex data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44202" y="245326"/>
            <a:ext cx="2776747" cy="68022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GB" sz="2800" dirty="0" smtClean="0"/>
              <a:t>AA-mid design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AA-mid signal path</a:t>
            </a:r>
            <a:endParaRPr lang="en-GB" sz="2800" dirty="0"/>
          </a:p>
        </p:txBody>
      </p:sp>
      <p:pic>
        <p:nvPicPr>
          <p:cNvPr id="3" name="Picture 2" descr="AA-mid design.emf"/>
          <p:cNvPicPr/>
          <p:nvPr/>
        </p:nvPicPr>
        <p:blipFill>
          <a:blip r:embed="rId3" cstate="screen"/>
          <a:srcRect t="10376" b="4511"/>
          <a:stretch>
            <a:fillRect/>
          </a:stretch>
        </p:blipFill>
        <p:spPr>
          <a:xfrm>
            <a:off x="684251" y="1153685"/>
            <a:ext cx="8014978" cy="499074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Rounded Rectangular Callout 3"/>
          <p:cNvSpPr/>
          <p:nvPr/>
        </p:nvSpPr>
        <p:spPr bwMode="auto">
          <a:xfrm>
            <a:off x="1872343" y="1204957"/>
            <a:ext cx="1708345" cy="478565"/>
          </a:xfrm>
          <a:prstGeom prst="wedgeRoundRectCallout">
            <a:avLst>
              <a:gd name="adj1" fmla="val 44933"/>
              <a:gd name="adj2" fmla="val 240500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True Time Delay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 </a:t>
            </a:r>
            <a:b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</a:b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4-element clusters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768695" y="897308"/>
            <a:ext cx="1461331" cy="478566"/>
          </a:xfrm>
          <a:prstGeom prst="wedgeRoundRectCallout">
            <a:avLst>
              <a:gd name="adj1" fmla="val -8868"/>
              <a:gd name="adj2" fmla="val 202520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Tile processing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 unit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709160" y="5460762"/>
            <a:ext cx="1589518" cy="572569"/>
          </a:xfrm>
          <a:prstGeom prst="wedgeRoundRectCallout">
            <a:avLst>
              <a:gd name="adj1" fmla="val -63254"/>
              <a:gd name="adj2" fmla="val -202783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Element &amp; gain. Phantom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stage beamforming</a:t>
            </a:r>
            <a:endParaRPr lang="en-GB" dirty="0"/>
          </a:p>
        </p:txBody>
      </p:sp>
      <p:pic>
        <p:nvPicPr>
          <p:cNvPr id="3" name="Picture 2" descr="Station beams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2708" y="1156453"/>
            <a:ext cx="3383749" cy="2196348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4" name="Picture 3" descr="Station beamformin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54828" y="2447763"/>
            <a:ext cx="5714999" cy="3822409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 bwMode="auto">
          <a:xfrm>
            <a:off x="3940629" y="1143000"/>
            <a:ext cx="5029200" cy="1186543"/>
          </a:xfrm>
          <a:prstGeom prst="roundRect">
            <a:avLst>
              <a:gd name="adj" fmla="val 8975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Filling “Tile beams” with station beams leads to discontinuities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 in the beamforming for off-centre beams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04801" y="4256314"/>
            <a:ext cx="2862942" cy="1687286"/>
          </a:xfrm>
          <a:prstGeom prst="roundRect">
            <a:avLst>
              <a:gd name="adj" fmla="val 8975"/>
            </a:avLst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Can be resolved with a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higher</a:t>
            </a:r>
            <a:r>
              <a:rPr kumimoji="0" lang="en-GB" sz="2000" b="1" i="0" u="none" strike="noStrike" cap="none" normalizeH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data rate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Tile to station processor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AA-mid construction outline 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27996" y="1275558"/>
            <a:ext cx="6706203" cy="5126058"/>
            <a:chOff x="1317655" y="440668"/>
            <a:chExt cx="7253295" cy="5544242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3221019" y="5181624"/>
              <a:ext cx="182565" cy="36513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4400" smtClean="0">
                <a:solidFill>
                  <a:srgbClr val="233787"/>
                </a:solidFill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2746350" y="4597416"/>
              <a:ext cx="1095390" cy="219078"/>
            </a:xfrm>
            <a:prstGeom prst="roundRect">
              <a:avLst/>
            </a:prstGeom>
            <a:solidFill>
              <a:srgbClr val="FF99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cs typeface="+mn-cs"/>
                </a:rPr>
                <a:t>Beamformer</a:t>
              </a:r>
            </a:p>
          </p:txBody>
        </p:sp>
        <p:grpSp>
          <p:nvGrpSpPr>
            <p:cNvPr id="6" name="Group 29"/>
            <p:cNvGrpSpPr/>
            <p:nvPr/>
          </p:nvGrpSpPr>
          <p:grpSpPr>
            <a:xfrm>
              <a:off x="4316409" y="1238219"/>
              <a:ext cx="2044728" cy="1277955"/>
              <a:chOff x="4316409" y="1457297"/>
              <a:chExt cx="2044728" cy="1277955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4316409" y="1457297"/>
                <a:ext cx="2044728" cy="127795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 smtClean="0">
                  <a:solidFill>
                    <a:srgbClr val="233787"/>
                  </a:solidFill>
                  <a:cs typeface="+mn-cs"/>
                </a:endParaRPr>
              </a:p>
            </p:txBody>
          </p:sp>
          <p:cxnSp>
            <p:nvCxnSpPr>
              <p:cNvPr id="120" name="Straight Connector 4"/>
              <p:cNvCxnSpPr/>
              <p:nvPr/>
            </p:nvCxnSpPr>
            <p:spPr bwMode="auto">
              <a:xfrm rot="5400000">
                <a:off x="3933023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Straight Connector 5"/>
              <p:cNvCxnSpPr/>
              <p:nvPr/>
            </p:nvCxnSpPr>
            <p:spPr bwMode="auto">
              <a:xfrm rot="5400000">
                <a:off x="4188614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Straight Connector 6"/>
              <p:cNvCxnSpPr/>
              <p:nvPr/>
            </p:nvCxnSpPr>
            <p:spPr bwMode="auto">
              <a:xfrm rot="5400000">
                <a:off x="4444205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7"/>
              <p:cNvCxnSpPr>
                <a:endCxn id="119" idx="2"/>
              </p:cNvCxnSpPr>
              <p:nvPr/>
            </p:nvCxnSpPr>
            <p:spPr bwMode="auto">
              <a:xfrm rot="5400000">
                <a:off x="4699796" y="2096275"/>
                <a:ext cx="1277954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8"/>
              <p:cNvCxnSpPr/>
              <p:nvPr/>
            </p:nvCxnSpPr>
            <p:spPr bwMode="auto">
              <a:xfrm rot="5400000">
                <a:off x="4955387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 rot="5400000">
                <a:off x="5210978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rot="5400000">
                <a:off x="5466569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4316409" y="1712889"/>
                <a:ext cx="2044728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4316409" y="1968480"/>
                <a:ext cx="2044728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4316409" y="2224071"/>
                <a:ext cx="2044728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>
                <a:off x="4316409" y="2479662"/>
                <a:ext cx="2044728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" name="Group 30"/>
            <p:cNvGrpSpPr/>
            <p:nvPr/>
          </p:nvGrpSpPr>
          <p:grpSpPr>
            <a:xfrm>
              <a:off x="2271681" y="1238219"/>
              <a:ext cx="2044728" cy="1277955"/>
              <a:chOff x="4316409" y="1457297"/>
              <a:chExt cx="2044728" cy="1277955"/>
            </a:xfrm>
          </p:grpSpPr>
          <p:sp>
            <p:nvSpPr>
              <p:cNvPr id="107" name="Rectangle 106"/>
              <p:cNvSpPr/>
              <p:nvPr/>
            </p:nvSpPr>
            <p:spPr bwMode="auto">
              <a:xfrm>
                <a:off x="4316409" y="1457297"/>
                <a:ext cx="2044728" cy="127795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 smtClean="0">
                  <a:solidFill>
                    <a:srgbClr val="233787"/>
                  </a:solidFill>
                  <a:cs typeface="+mn-cs"/>
                </a:endParaRPr>
              </a:p>
            </p:txBody>
          </p:sp>
          <p:cxnSp>
            <p:nvCxnSpPr>
              <p:cNvPr id="108" name="Straight Connector 107"/>
              <p:cNvCxnSpPr/>
              <p:nvPr/>
            </p:nvCxnSpPr>
            <p:spPr bwMode="auto">
              <a:xfrm rot="5400000">
                <a:off x="3933023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rot="5400000">
                <a:off x="4188614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 bwMode="auto">
              <a:xfrm rot="5400000">
                <a:off x="4444205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Connector 110"/>
              <p:cNvCxnSpPr>
                <a:endCxn id="107" idx="2"/>
              </p:cNvCxnSpPr>
              <p:nvPr/>
            </p:nvCxnSpPr>
            <p:spPr bwMode="auto">
              <a:xfrm rot="5400000">
                <a:off x="4699796" y="2096275"/>
                <a:ext cx="1277954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traight Connector 111"/>
              <p:cNvCxnSpPr/>
              <p:nvPr/>
            </p:nvCxnSpPr>
            <p:spPr bwMode="auto">
              <a:xfrm rot="5400000">
                <a:off x="4955387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Connector 112"/>
              <p:cNvCxnSpPr/>
              <p:nvPr/>
            </p:nvCxnSpPr>
            <p:spPr bwMode="auto">
              <a:xfrm rot="5400000">
                <a:off x="5210978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Connector 113"/>
              <p:cNvCxnSpPr/>
              <p:nvPr/>
            </p:nvCxnSpPr>
            <p:spPr bwMode="auto">
              <a:xfrm rot="5400000">
                <a:off x="5466569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>
                <a:off x="4316409" y="1712889"/>
                <a:ext cx="2044728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Straight Connector 115"/>
              <p:cNvCxnSpPr/>
              <p:nvPr/>
            </p:nvCxnSpPr>
            <p:spPr bwMode="auto">
              <a:xfrm>
                <a:off x="4316409" y="1968480"/>
                <a:ext cx="2044728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Straight Connector 116"/>
              <p:cNvCxnSpPr/>
              <p:nvPr/>
            </p:nvCxnSpPr>
            <p:spPr bwMode="auto">
              <a:xfrm>
                <a:off x="4316409" y="2224071"/>
                <a:ext cx="2044728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Straight Connector 117"/>
              <p:cNvCxnSpPr/>
              <p:nvPr/>
            </p:nvCxnSpPr>
            <p:spPr bwMode="auto">
              <a:xfrm>
                <a:off x="4316409" y="2479662"/>
                <a:ext cx="2044728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" name="Group 43"/>
            <p:cNvGrpSpPr/>
            <p:nvPr/>
          </p:nvGrpSpPr>
          <p:grpSpPr>
            <a:xfrm>
              <a:off x="4316409" y="2516175"/>
              <a:ext cx="2044728" cy="1277955"/>
              <a:chOff x="4316409" y="1457297"/>
              <a:chExt cx="2044728" cy="1277955"/>
            </a:xfrm>
          </p:grpSpPr>
          <p:sp>
            <p:nvSpPr>
              <p:cNvPr id="95" name="Rectangle 94"/>
              <p:cNvSpPr/>
              <p:nvPr/>
            </p:nvSpPr>
            <p:spPr bwMode="auto">
              <a:xfrm>
                <a:off x="4316409" y="1457297"/>
                <a:ext cx="2044728" cy="127795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 smtClean="0">
                  <a:solidFill>
                    <a:srgbClr val="233787"/>
                  </a:solidFill>
                  <a:cs typeface="+mn-cs"/>
                </a:endParaRPr>
              </a:p>
            </p:txBody>
          </p:sp>
          <p:cxnSp>
            <p:nvCxnSpPr>
              <p:cNvPr id="96" name="Straight Connector 95"/>
              <p:cNvCxnSpPr/>
              <p:nvPr/>
            </p:nvCxnSpPr>
            <p:spPr bwMode="auto">
              <a:xfrm rot="5400000">
                <a:off x="3933023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5400000">
                <a:off x="4188614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rot="5400000">
                <a:off x="4444205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>
                <a:endCxn id="95" idx="2"/>
              </p:cNvCxnSpPr>
              <p:nvPr/>
            </p:nvCxnSpPr>
            <p:spPr bwMode="auto">
              <a:xfrm rot="5400000">
                <a:off x="4699796" y="2096275"/>
                <a:ext cx="1277954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rot="5400000">
                <a:off x="4955387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5400000">
                <a:off x="5210978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rot="5400000">
                <a:off x="5466569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>
                <a:off x="4316409" y="1712889"/>
                <a:ext cx="2044728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>
                <a:off x="4316409" y="1968480"/>
                <a:ext cx="2044728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>
                <a:off x="4316409" y="2224071"/>
                <a:ext cx="2044728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>
                <a:off x="4316409" y="2479662"/>
                <a:ext cx="2044728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 56"/>
            <p:cNvGrpSpPr/>
            <p:nvPr/>
          </p:nvGrpSpPr>
          <p:grpSpPr>
            <a:xfrm>
              <a:off x="2271681" y="2516175"/>
              <a:ext cx="2044728" cy="1277955"/>
              <a:chOff x="4316409" y="1457297"/>
              <a:chExt cx="2044728" cy="1277955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4316409" y="1457297"/>
                <a:ext cx="2044728" cy="127795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 smtClean="0">
                  <a:solidFill>
                    <a:srgbClr val="233787"/>
                  </a:solidFill>
                  <a:cs typeface="+mn-cs"/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 bwMode="auto">
              <a:xfrm rot="5400000">
                <a:off x="3933023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 rot="5400000">
                <a:off x="4188614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 rot="5400000">
                <a:off x="4444205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>
                <a:endCxn id="83" idx="2"/>
              </p:cNvCxnSpPr>
              <p:nvPr/>
            </p:nvCxnSpPr>
            <p:spPr bwMode="auto">
              <a:xfrm rot="5400000">
                <a:off x="4699796" y="2096275"/>
                <a:ext cx="1277954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rot="5400000">
                <a:off x="4955387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rot="5400000">
                <a:off x="5210978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rot="5400000">
                <a:off x="5466569" y="2096275"/>
                <a:ext cx="1277955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>
                <a:off x="4316409" y="1712889"/>
                <a:ext cx="2044728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>
                <a:off x="4316409" y="1968480"/>
                <a:ext cx="2044728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4316409" y="2224071"/>
                <a:ext cx="2044728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>
                <a:off x="4316409" y="2479662"/>
                <a:ext cx="2044728" cy="0"/>
              </a:xfrm>
              <a:prstGeom prst="lin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" name="TextBox 9"/>
            <p:cNvSpPr txBox="1"/>
            <p:nvPr/>
          </p:nvSpPr>
          <p:spPr>
            <a:xfrm>
              <a:off x="6383440" y="1493811"/>
              <a:ext cx="78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800" dirty="0" smtClean="0">
                  <a:solidFill>
                    <a:srgbClr val="000000"/>
                  </a:solidFill>
                  <a:latin typeface="Arial"/>
                  <a:cs typeface="+mn-cs"/>
                </a:rPr>
                <a:t>......</a:t>
              </a:r>
              <a:endParaRPr lang="en-GB" sz="28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83440" y="2844792"/>
              <a:ext cx="78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800" dirty="0" smtClean="0">
                  <a:solidFill>
                    <a:srgbClr val="000000"/>
                  </a:solidFill>
                  <a:latin typeface="Arial"/>
                  <a:cs typeface="+mn-cs"/>
                </a:rPr>
                <a:t>......</a:t>
              </a:r>
              <a:endParaRPr lang="en-GB" sz="28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1882" y="1493811"/>
              <a:ext cx="78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800" dirty="0" smtClean="0">
                  <a:solidFill>
                    <a:srgbClr val="000000"/>
                  </a:solidFill>
                  <a:latin typeface="Arial"/>
                  <a:cs typeface="+mn-cs"/>
                </a:rPr>
                <a:t>......</a:t>
              </a:r>
              <a:endParaRPr lang="en-GB" sz="28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31882" y="2844792"/>
              <a:ext cx="78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800" dirty="0" smtClean="0">
                  <a:solidFill>
                    <a:srgbClr val="000000"/>
                  </a:solidFill>
                  <a:latin typeface="Arial"/>
                  <a:cs typeface="+mn-cs"/>
                </a:rPr>
                <a:t>......</a:t>
              </a:r>
              <a:endParaRPr lang="en-GB" sz="28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271681" y="4159261"/>
              <a:ext cx="2044728" cy="4381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4400" smtClean="0">
                <a:solidFill>
                  <a:srgbClr val="233787"/>
                </a:solidFill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rot="5400000">
              <a:off x="2308194" y="4378339"/>
              <a:ext cx="438158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2563785" y="4378339"/>
              <a:ext cx="438158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2819376" y="4378339"/>
              <a:ext cx="438158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4" idx="0"/>
              <a:endCxn id="14" idx="2"/>
            </p:cNvCxnSpPr>
            <p:nvPr/>
          </p:nvCxnSpPr>
          <p:spPr bwMode="auto">
            <a:xfrm rot="16200000" flipH="1">
              <a:off x="3074967" y="4378339"/>
              <a:ext cx="438156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3330558" y="4378339"/>
              <a:ext cx="438158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3586150" y="4378338"/>
              <a:ext cx="438156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841741" y="4378338"/>
              <a:ext cx="438156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2271681" y="4268800"/>
              <a:ext cx="2044728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2271681" y="4378338"/>
              <a:ext cx="2044728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271681" y="4487877"/>
              <a:ext cx="2044728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271681" y="4597416"/>
              <a:ext cx="2044728" cy="0"/>
            </a:xfrm>
            <a:prstGeom prst="line">
              <a:avLst/>
            </a:prstGeom>
            <a:solidFill>
              <a:srgbClr val="FFFFFF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Rectangle 25"/>
            <p:cNvSpPr/>
            <p:nvPr/>
          </p:nvSpPr>
          <p:spPr bwMode="auto">
            <a:xfrm>
              <a:off x="3257532" y="4816494"/>
              <a:ext cx="109539" cy="10588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4400" smtClean="0">
                <a:solidFill>
                  <a:srgbClr val="233787"/>
                </a:solidFill>
                <a:cs typeface="+mn-cs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5265747" y="5181624"/>
              <a:ext cx="182565" cy="36513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4400" smtClean="0">
                <a:solidFill>
                  <a:srgbClr val="233787"/>
                </a:solidFill>
                <a:cs typeface="+mn-cs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4791078" y="4597416"/>
              <a:ext cx="1095390" cy="219078"/>
            </a:xfrm>
            <a:prstGeom prst="roundRect">
              <a:avLst/>
            </a:prstGeom>
            <a:solidFill>
              <a:srgbClr val="FF99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100" dirty="0" smtClean="0">
                  <a:solidFill>
                    <a:srgbClr val="000000"/>
                  </a:solidFill>
                  <a:cs typeface="+mn-cs"/>
                </a:rPr>
                <a:t>Beamformer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316409" y="4159261"/>
              <a:ext cx="2044728" cy="4381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4400" smtClean="0">
                <a:solidFill>
                  <a:srgbClr val="233787"/>
                </a:solidFill>
                <a:cs typeface="+mn-cs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rot="5400000">
              <a:off x="4352922" y="4378339"/>
              <a:ext cx="438158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4608513" y="4378339"/>
              <a:ext cx="438158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4864104" y="4378339"/>
              <a:ext cx="438158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29" idx="0"/>
              <a:endCxn id="29" idx="2"/>
            </p:cNvCxnSpPr>
            <p:nvPr/>
          </p:nvCxnSpPr>
          <p:spPr bwMode="auto">
            <a:xfrm rot="16200000" flipH="1">
              <a:off x="5119695" y="4378339"/>
              <a:ext cx="438156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5375286" y="4378339"/>
              <a:ext cx="438158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5630878" y="4378338"/>
              <a:ext cx="438156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5886469" y="4378338"/>
              <a:ext cx="438156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316409" y="4268800"/>
              <a:ext cx="2044728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4316409" y="4378338"/>
              <a:ext cx="2044728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4316409" y="4487877"/>
              <a:ext cx="2044728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4316409" y="4597416"/>
              <a:ext cx="2044728" cy="0"/>
            </a:xfrm>
            <a:prstGeom prst="line">
              <a:avLst/>
            </a:prstGeom>
            <a:solidFill>
              <a:srgbClr val="FFFFFF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5302260" y="4816494"/>
              <a:ext cx="109539" cy="10588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4400" smtClean="0">
                <a:solidFill>
                  <a:srgbClr val="233787"/>
                </a:solidFill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 flipV="1">
              <a:off x="1541421" y="5838858"/>
              <a:ext cx="5440437" cy="146052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4400" smtClean="0">
                <a:solidFill>
                  <a:srgbClr val="233787"/>
                </a:solidFill>
                <a:cs typeface="+mn-cs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flipV="1">
              <a:off x="1541421" y="4159260"/>
              <a:ext cx="620721" cy="7302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>
              <a:off x="6507189" y="4159260"/>
              <a:ext cx="584208" cy="3651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 bwMode="auto">
            <a:xfrm>
              <a:off x="6321199" y="4159260"/>
              <a:ext cx="73026" cy="45719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4400" smtClean="0">
                <a:solidFill>
                  <a:srgbClr val="233787"/>
                </a:solidFill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279896" y="4159260"/>
              <a:ext cx="73026" cy="45719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4400" smtClean="0">
                <a:solidFill>
                  <a:srgbClr val="233787"/>
                </a:solidFill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235168" y="4159260"/>
              <a:ext cx="73026" cy="45719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4400" smtClean="0">
                <a:solidFill>
                  <a:srgbClr val="233787"/>
                </a:solidFill>
                <a:cs typeface="+mn-cs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2198655" y="4159260"/>
              <a:ext cx="4308534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9" name="AutoShape 567"/>
            <p:cNvSpPr>
              <a:spLocks/>
            </p:cNvSpPr>
            <p:nvPr/>
          </p:nvSpPr>
          <p:spPr bwMode="auto">
            <a:xfrm>
              <a:off x="4644008" y="5049180"/>
              <a:ext cx="1260475" cy="295275"/>
            </a:xfrm>
            <a:prstGeom prst="accentCallout2">
              <a:avLst>
                <a:gd name="adj1" fmla="val 38708"/>
                <a:gd name="adj2" fmla="val -6046"/>
                <a:gd name="adj3" fmla="val 38708"/>
                <a:gd name="adj4" fmla="val -19169"/>
                <a:gd name="adj5" fmla="val -178453"/>
                <a:gd name="adj6" fmla="val -25667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smtClean="0">
                  <a:solidFill>
                    <a:srgbClr val="3333CC"/>
                  </a:solidFill>
                  <a:latin typeface="Arial"/>
                  <a:cs typeface="+mn-cs"/>
                </a:rPr>
                <a:t>The join!</a:t>
              </a:r>
              <a:endParaRPr lang="en-US" sz="1000" dirty="0">
                <a:solidFill>
                  <a:srgbClr val="3333CC"/>
                </a:solidFill>
                <a:latin typeface="Arial"/>
                <a:cs typeface="+mn-cs"/>
              </a:endParaRPr>
            </a:p>
          </p:txBody>
        </p:sp>
        <p:sp>
          <p:nvSpPr>
            <p:cNvPr id="50" name="AutoShape 567"/>
            <p:cNvSpPr>
              <a:spLocks/>
            </p:cNvSpPr>
            <p:nvPr/>
          </p:nvSpPr>
          <p:spPr bwMode="auto">
            <a:xfrm>
              <a:off x="7310475" y="3794130"/>
              <a:ext cx="1260475" cy="295275"/>
            </a:xfrm>
            <a:prstGeom prst="accentCallout2">
              <a:avLst>
                <a:gd name="adj1" fmla="val 38708"/>
                <a:gd name="adj2" fmla="val -6046"/>
                <a:gd name="adj3" fmla="val 38708"/>
                <a:gd name="adj4" fmla="val -22796"/>
                <a:gd name="adj5" fmla="val 112644"/>
                <a:gd name="adj6" fmla="val -35098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smtClean="0">
                  <a:solidFill>
                    <a:srgbClr val="3333CC"/>
                  </a:solidFill>
                  <a:latin typeface="Arial"/>
                  <a:cs typeface="+mn-cs"/>
                </a:rPr>
                <a:t>Membrane</a:t>
              </a:r>
              <a:endParaRPr lang="en-US" sz="1000" dirty="0">
                <a:solidFill>
                  <a:srgbClr val="3333CC"/>
                </a:solidFill>
                <a:latin typeface="Arial"/>
                <a:cs typeface="+mn-cs"/>
              </a:endParaRPr>
            </a:p>
          </p:txBody>
        </p:sp>
        <p:sp>
          <p:nvSpPr>
            <p:cNvPr id="51" name="AutoShape 567"/>
            <p:cNvSpPr>
              <a:spLocks/>
            </p:cNvSpPr>
            <p:nvPr/>
          </p:nvSpPr>
          <p:spPr bwMode="auto">
            <a:xfrm>
              <a:off x="6945345" y="4633929"/>
              <a:ext cx="1260475" cy="295275"/>
            </a:xfrm>
            <a:prstGeom prst="accentCallout2">
              <a:avLst>
                <a:gd name="adj1" fmla="val 38708"/>
                <a:gd name="adj2" fmla="val -6046"/>
                <a:gd name="adj3" fmla="val 38708"/>
                <a:gd name="adj4" fmla="val -22796"/>
                <a:gd name="adj5" fmla="val -8130"/>
                <a:gd name="adj6" fmla="val -47431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smtClean="0">
                  <a:solidFill>
                    <a:srgbClr val="3333CC"/>
                  </a:solidFill>
                  <a:latin typeface="Arial"/>
                  <a:cs typeface="+mn-cs"/>
                </a:rPr>
                <a:t>Ground plane</a:t>
              </a:r>
              <a:endParaRPr lang="en-US" sz="1000" dirty="0">
                <a:solidFill>
                  <a:srgbClr val="3333CC"/>
                </a:solidFill>
                <a:latin typeface="Arial"/>
                <a:cs typeface="+mn-cs"/>
              </a:endParaRPr>
            </a:p>
          </p:txBody>
        </p:sp>
        <p:sp>
          <p:nvSpPr>
            <p:cNvPr id="52" name="AutoShape 567"/>
            <p:cNvSpPr>
              <a:spLocks/>
            </p:cNvSpPr>
            <p:nvPr/>
          </p:nvSpPr>
          <p:spPr bwMode="auto">
            <a:xfrm>
              <a:off x="7054884" y="4232286"/>
              <a:ext cx="1260475" cy="295275"/>
            </a:xfrm>
            <a:prstGeom prst="accentCallout2">
              <a:avLst>
                <a:gd name="adj1" fmla="val 38708"/>
                <a:gd name="adj2" fmla="val -6046"/>
                <a:gd name="adj3" fmla="val 38708"/>
                <a:gd name="adj4" fmla="val -22796"/>
                <a:gd name="adj5" fmla="val -5033"/>
                <a:gd name="adj6" fmla="val -51784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err="1" smtClean="0">
                  <a:solidFill>
                    <a:srgbClr val="3333CC"/>
                  </a:solidFill>
                  <a:latin typeface="Arial"/>
                  <a:cs typeface="+mn-cs"/>
                </a:rPr>
                <a:t>Guideframe</a:t>
              </a:r>
              <a:endParaRPr lang="en-US" sz="1000" dirty="0">
                <a:solidFill>
                  <a:srgbClr val="3333CC"/>
                </a:solidFill>
                <a:latin typeface="Arial"/>
                <a:cs typeface="+mn-cs"/>
              </a:endParaRPr>
            </a:p>
          </p:txBody>
        </p:sp>
        <p:sp>
          <p:nvSpPr>
            <p:cNvPr id="53" name="AutoShape 567"/>
            <p:cNvSpPr>
              <a:spLocks/>
            </p:cNvSpPr>
            <p:nvPr/>
          </p:nvSpPr>
          <p:spPr bwMode="auto">
            <a:xfrm>
              <a:off x="6142059" y="5327676"/>
              <a:ext cx="1260475" cy="295275"/>
            </a:xfrm>
            <a:prstGeom prst="accentCallout2">
              <a:avLst>
                <a:gd name="adj1" fmla="val 38708"/>
                <a:gd name="adj2" fmla="val -6046"/>
                <a:gd name="adj3" fmla="val 38708"/>
                <a:gd name="adj4" fmla="val -22796"/>
                <a:gd name="adj5" fmla="val -5033"/>
                <a:gd name="adj6" fmla="val -51784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smtClean="0">
                  <a:solidFill>
                    <a:srgbClr val="3333CC"/>
                  </a:solidFill>
                  <a:latin typeface="Arial"/>
                  <a:cs typeface="+mn-cs"/>
                </a:rPr>
                <a:t>Tile support</a:t>
              </a:r>
              <a:endParaRPr lang="en-US" sz="1000" dirty="0">
                <a:solidFill>
                  <a:srgbClr val="3333CC"/>
                </a:solidFill>
                <a:latin typeface="Arial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69254" y="5438927"/>
              <a:ext cx="95410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srgbClr val="000000"/>
                  </a:solidFill>
                  <a:latin typeface="Arial"/>
                  <a:cs typeface="+mn-cs"/>
                </a:rPr>
                <a:t>Ground</a:t>
              </a:r>
              <a:endParaRPr lang="en-GB" sz="18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17655" y="528732"/>
              <a:ext cx="1116716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/>
                <a:t>Top View</a:t>
              </a:r>
              <a:endParaRPr lang="en-GB" sz="1800" dirty="0"/>
            </a:p>
          </p:txBody>
        </p:sp>
        <p:sp>
          <p:nvSpPr>
            <p:cNvPr id="56" name="TextBox 55"/>
            <p:cNvSpPr txBox="1"/>
            <p:nvPr/>
          </p:nvSpPr>
          <p:spPr>
            <a:xfrm rot="5400000">
              <a:off x="3019798" y="569550"/>
              <a:ext cx="78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800" dirty="0" smtClean="0">
                  <a:solidFill>
                    <a:srgbClr val="000000"/>
                  </a:solidFill>
                  <a:latin typeface="Arial"/>
                  <a:cs typeface="+mn-cs"/>
                </a:rPr>
                <a:t>......</a:t>
              </a:r>
              <a:endParaRPr lang="en-GB" sz="28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5400000">
              <a:off x="5072026" y="569551"/>
              <a:ext cx="78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800" dirty="0" smtClean="0">
                  <a:solidFill>
                    <a:srgbClr val="000000"/>
                  </a:solidFill>
                  <a:latin typeface="Arial"/>
                  <a:cs typeface="+mn-cs"/>
                </a:rPr>
                <a:t>......</a:t>
              </a:r>
              <a:endParaRPr lang="en-GB" sz="28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279896" y="1052737"/>
              <a:ext cx="76080" cy="2926038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4400" smtClean="0">
                <a:solidFill>
                  <a:srgbClr val="233787"/>
                </a:solidFill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231740" y="1052737"/>
              <a:ext cx="76080" cy="2926038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4400" smtClean="0">
                <a:solidFill>
                  <a:srgbClr val="233787"/>
                </a:solidFill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6336196" y="1052737"/>
              <a:ext cx="76080" cy="2926038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4400" smtClean="0">
                <a:solidFill>
                  <a:srgbClr val="233787"/>
                </a:solidFill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 rot="5400000">
              <a:off x="4281929" y="330620"/>
              <a:ext cx="76086" cy="4392488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4400" smtClean="0">
                <a:solidFill>
                  <a:srgbClr val="233787"/>
                </a:solidFill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 rot="5400000">
              <a:off x="4286003" y="-961450"/>
              <a:ext cx="67938" cy="4392488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4400" smtClean="0">
                <a:solidFill>
                  <a:srgbClr val="233787"/>
                </a:solidFill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 rot="5400000">
              <a:off x="4286003" y="1594834"/>
              <a:ext cx="67938" cy="4392488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z="4400" smtClean="0">
                <a:solidFill>
                  <a:srgbClr val="233787"/>
                </a:solidFill>
                <a:cs typeface="+mn-cs"/>
              </a:endParaRPr>
            </a:p>
          </p:txBody>
        </p:sp>
        <p:sp>
          <p:nvSpPr>
            <p:cNvPr id="64" name="AutoShape 567"/>
            <p:cNvSpPr>
              <a:spLocks/>
            </p:cNvSpPr>
            <p:nvPr/>
          </p:nvSpPr>
          <p:spPr bwMode="auto">
            <a:xfrm>
              <a:off x="7054884" y="2852936"/>
              <a:ext cx="1260475" cy="295275"/>
            </a:xfrm>
            <a:prstGeom prst="accentCallout2">
              <a:avLst>
                <a:gd name="adj1" fmla="val 38708"/>
                <a:gd name="adj2" fmla="val -6046"/>
                <a:gd name="adj3" fmla="val 38708"/>
                <a:gd name="adj4" fmla="val -22796"/>
                <a:gd name="adj5" fmla="val -5033"/>
                <a:gd name="adj6" fmla="val -51784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smtClean="0">
                  <a:solidFill>
                    <a:srgbClr val="3333CC"/>
                  </a:solidFill>
                  <a:latin typeface="Arial"/>
                  <a:cs typeface="+mn-cs"/>
                </a:rPr>
                <a:t>Non-conducting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err="1" smtClean="0">
                  <a:solidFill>
                    <a:srgbClr val="3333CC"/>
                  </a:solidFill>
                  <a:latin typeface="Arial"/>
                  <a:cs typeface="+mn-cs"/>
                </a:rPr>
                <a:t>Guideframe</a:t>
              </a:r>
              <a:endParaRPr lang="en-US" sz="1000" dirty="0">
                <a:solidFill>
                  <a:srgbClr val="3333CC"/>
                </a:solidFill>
                <a:latin typeface="Arial"/>
                <a:cs typeface="+mn-cs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 bwMode="auto">
            <a:xfrm>
              <a:off x="2231740" y="1196752"/>
              <a:ext cx="72008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2231740" y="1268760"/>
              <a:ext cx="72008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2231740" y="2492896"/>
              <a:ext cx="72008" cy="0"/>
            </a:xfrm>
            <a:prstGeom prst="line">
              <a:avLst/>
            </a:prstGeom>
            <a:solidFill>
              <a:srgbClr val="FFFFFF"/>
            </a:solidFill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2231740" y="2562523"/>
              <a:ext cx="72008" cy="0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2231740" y="3753036"/>
              <a:ext cx="72008" cy="0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2231740" y="3822663"/>
              <a:ext cx="72008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4283968" y="1196752"/>
              <a:ext cx="72008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4283968" y="1268760"/>
              <a:ext cx="72008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4283968" y="2492896"/>
              <a:ext cx="72008" cy="0"/>
            </a:xfrm>
            <a:prstGeom prst="line">
              <a:avLst/>
            </a:prstGeom>
            <a:solidFill>
              <a:srgbClr val="FFFFFF"/>
            </a:solidFill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4283968" y="2562523"/>
              <a:ext cx="72008" cy="0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4283968" y="3753036"/>
              <a:ext cx="72008" cy="0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4283968" y="3822663"/>
              <a:ext cx="72008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6336196" y="1196752"/>
              <a:ext cx="72008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6336196" y="1268760"/>
              <a:ext cx="72008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6336196" y="2492896"/>
              <a:ext cx="72008" cy="0"/>
            </a:xfrm>
            <a:prstGeom prst="line">
              <a:avLst/>
            </a:prstGeom>
            <a:solidFill>
              <a:srgbClr val="FFFFFF"/>
            </a:solidFill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6336196" y="2562523"/>
              <a:ext cx="72008" cy="0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6336196" y="3753036"/>
              <a:ext cx="72008" cy="0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6336196" y="3822663"/>
              <a:ext cx="72008" cy="0"/>
            </a:xfrm>
            <a:prstGeom prst="line">
              <a:avLst/>
            </a:prstGeom>
            <a:solidFill>
              <a:srgbClr val="FFFFFF"/>
            </a:solidFill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1" name="Picture 1" descr="C:\Users\Andy\Documents\SKA\Video &amp; pictures 2010\Dense_AA_overview_compressed.jpg"/>
          <p:cNvPicPr>
            <a:picLocks noChangeAspect="1" noChangeArrowheads="1"/>
          </p:cNvPicPr>
          <p:nvPr/>
        </p:nvPicPr>
        <p:blipFill>
          <a:blip r:embed="rId3" cstate="screen">
            <a:lum bright="10000" contrast="40000"/>
          </a:blip>
          <a:srcRect/>
          <a:stretch>
            <a:fillRect/>
          </a:stretch>
        </p:blipFill>
        <p:spPr bwMode="auto">
          <a:xfrm>
            <a:off x="5236021" y="881492"/>
            <a:ext cx="3853549" cy="180526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2" name="TextBox 131"/>
          <p:cNvSpPr txBox="1"/>
          <p:nvPr/>
        </p:nvSpPr>
        <p:spPr>
          <a:xfrm>
            <a:off x="6626578" y="3450771"/>
            <a:ext cx="2375908" cy="224676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</a:pPr>
            <a:r>
              <a:rPr lang="en-GB" sz="2000" dirty="0" smtClean="0"/>
              <a:t>	“Sea” of elements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</a:pPr>
            <a:r>
              <a:rPr lang="en-GB" sz="2000" dirty="0" smtClean="0"/>
              <a:t>	Built as tiles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</a:pPr>
            <a:r>
              <a:rPr lang="en-GB" sz="2000" dirty="0" smtClean="0"/>
              <a:t>	Tile interconnect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</a:pPr>
            <a:r>
              <a:rPr lang="en-GB" sz="2000" dirty="0" smtClean="0"/>
              <a:t>Able to extract a Tile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</a:pPr>
            <a:r>
              <a:rPr lang="en-GB" sz="2000" dirty="0" smtClean="0"/>
              <a:t>Enclosed volume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800" smtClean="0">
                <a:effectLst/>
              </a:rPr>
              <a:t>Signal Processing and Digitisation</a:t>
            </a:r>
            <a:endParaRPr lang="en-US" sz="2800" smtClean="0">
              <a:effectLst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4897438" cy="44656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accent2"/>
                </a:solidFill>
              </a:rPr>
              <a:t>Processing: ~10</a:t>
            </a:r>
            <a:r>
              <a:rPr lang="en-GB" baseline="30000" dirty="0" smtClean="0">
                <a:solidFill>
                  <a:schemeClr val="accent2"/>
                </a:solidFill>
              </a:rPr>
              <a:t>16</a:t>
            </a:r>
            <a:r>
              <a:rPr lang="en-GB" dirty="0" smtClean="0">
                <a:solidFill>
                  <a:schemeClr val="accent2"/>
                </a:solidFill>
              </a:rPr>
              <a:t> MACs/array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Custom ASIC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FPGA</a:t>
            </a:r>
          </a:p>
          <a:p>
            <a:pPr lvl="1">
              <a:lnSpc>
                <a:spcPct val="100000"/>
              </a:lnSpc>
            </a:pPr>
            <a:r>
              <a:rPr lang="en-GB" sz="2400" dirty="0" smtClean="0">
                <a:solidFill>
                  <a:srgbClr val="FF0000"/>
                </a:solidFill>
              </a:rPr>
              <a:t>Multi-core processors</a:t>
            </a:r>
          </a:p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accent2"/>
                </a:solidFill>
              </a:rPr>
              <a:t>Digitisers: 6-bit, </a:t>
            </a:r>
            <a:r>
              <a:rPr lang="en-GB" dirty="0" smtClean="0">
                <a:solidFill>
                  <a:schemeClr val="accent2"/>
                </a:solidFill>
                <a:cs typeface="Arial" charset="0"/>
              </a:rPr>
              <a:t>≥3GS/s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Driven by WB data &amp;</a:t>
            </a:r>
            <a:br>
              <a:rPr lang="en-GB" dirty="0" smtClean="0"/>
            </a:br>
            <a:r>
              <a:rPr lang="en-GB" dirty="0" smtClean="0"/>
              <a:t>radar applications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Low bit count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Flash, TDC 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Commercial Si is capable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98308" name="AutoShape 4"/>
          <p:cNvSpPr>
            <a:spLocks noChangeArrowheads="1"/>
          </p:cNvSpPr>
          <p:nvPr/>
        </p:nvSpPr>
        <p:spPr bwMode="auto">
          <a:xfrm>
            <a:off x="323850" y="5516563"/>
            <a:ext cx="8640763" cy="7921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is becoming very </a:t>
            </a:r>
            <a:r>
              <a:rPr lang="en-GB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feasible – certainly by 2020…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8310" name="Picture 6" descr="Multi-c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73238"/>
            <a:ext cx="4343400" cy="3338512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 bwMode="auto">
          <a:xfrm>
            <a:off x="4650059" y="2000250"/>
            <a:ext cx="328341" cy="2751719"/>
          </a:xfrm>
          <a:prstGeom prst="roundRect">
            <a:avLst/>
          </a:prstGeom>
          <a:solidFill>
            <a:srgbClr val="FF99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latin typeface="Arial" charset="0"/>
              </a:rPr>
              <a:t>ADC 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128 x 3GS/s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Station processor</a:t>
            </a:r>
            <a:endParaRPr lang="en-GB" dirty="0"/>
          </a:p>
        </p:txBody>
      </p:sp>
      <p:pic>
        <p:nvPicPr>
          <p:cNvPr id="4" name="Picture 3" descr="Station processor.emf"/>
          <p:cNvPicPr>
            <a:picLocks noChangeAspect="1"/>
          </p:cNvPicPr>
          <p:nvPr/>
        </p:nvPicPr>
        <p:blipFill>
          <a:blip r:embed="rId3" cstate="screen"/>
          <a:srcRect l="895" t="-1316" b="-658"/>
          <a:stretch>
            <a:fillRect/>
          </a:stretch>
        </p:blipFill>
        <p:spPr>
          <a:xfrm>
            <a:off x="266828" y="910285"/>
            <a:ext cx="6293087" cy="440335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Picture 2" descr="Processing card.emf"/>
          <p:cNvPicPr>
            <a:picLocks noChangeAspect="1"/>
          </p:cNvPicPr>
          <p:nvPr/>
        </p:nvPicPr>
        <p:blipFill>
          <a:blip r:embed="rId4" cstate="screen"/>
          <a:srcRect l="-808" t="-1104"/>
          <a:stretch>
            <a:fillRect/>
          </a:stretch>
        </p:blipFill>
        <p:spPr>
          <a:xfrm>
            <a:off x="5440680" y="3771729"/>
            <a:ext cx="3596675" cy="264126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Circular Arrow 4"/>
          <p:cNvSpPr/>
          <p:nvPr/>
        </p:nvSpPr>
        <p:spPr bwMode="auto">
          <a:xfrm rot="11064916">
            <a:off x="3760728" y="4047929"/>
            <a:ext cx="2983395" cy="1864409"/>
          </a:xfrm>
          <a:prstGeom prst="circularArrow">
            <a:avLst>
              <a:gd name="adj1" fmla="val 7882"/>
              <a:gd name="adj2" fmla="val 1142319"/>
              <a:gd name="adj3" fmla="val 20470089"/>
              <a:gd name="adj4" fmla="val 15255177"/>
              <a:gd name="adj5" fmla="val 12500"/>
            </a:avLst>
          </a:prstGeom>
          <a:solidFill>
            <a:srgbClr val="FFCC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586984" y="315242"/>
            <a:ext cx="3511296" cy="2112264"/>
          </a:xfrm>
          <a:prstGeom prst="roundRect">
            <a:avLst>
              <a:gd name="adj" fmla="val 13574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Requirements:</a:t>
            </a:r>
          </a:p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1800" dirty="0" smtClean="0">
                <a:latin typeface="Arial" charset="0"/>
              </a:rPr>
              <a:t> High bandwidth in </a:t>
            </a:r>
          </a:p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 High bandwidth out</a:t>
            </a:r>
          </a:p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1800" baseline="0" dirty="0" smtClean="0">
                <a:latin typeface="Arial" charset="0"/>
              </a:rPr>
              <a:t> Largely cross connected</a:t>
            </a:r>
          </a:p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1800" baseline="0" dirty="0" smtClean="0">
                <a:latin typeface="Arial" charset="0"/>
              </a:rPr>
              <a:t> Programmable beamforming</a:t>
            </a:r>
          </a:p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 ~10PMACs – (10</a:t>
            </a:r>
            <a:r>
              <a:rPr lang="en-GB" sz="1800" baseline="30000" dirty="0" smtClean="0">
                <a:latin typeface="Arial" charset="0"/>
              </a:rPr>
              <a:t>16</a:t>
            </a:r>
            <a:r>
              <a:rPr lang="en-GB" sz="1800" dirty="0" smtClean="0">
                <a:latin typeface="Arial" charset="0"/>
              </a:rPr>
              <a:t>)…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59229" y="5497286"/>
            <a:ext cx="3788227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Hierarchical structure: Linked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 with comms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  <p:pic>
        <p:nvPicPr>
          <p:cNvPr id="9" name="Picture 8" descr="PCHIP.emf"/>
          <p:cNvPicPr>
            <a:picLocks noChangeAspect="1"/>
          </p:cNvPicPr>
          <p:nvPr/>
        </p:nvPicPr>
        <p:blipFill>
          <a:blip r:embed="rId5" cstate="screen"/>
          <a:srcRect t="-3424" b="-3424"/>
          <a:stretch>
            <a:fillRect/>
          </a:stretch>
        </p:blipFill>
        <p:spPr>
          <a:xfrm>
            <a:off x="7261970" y="2519029"/>
            <a:ext cx="1739317" cy="1123255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sp>
        <p:nvSpPr>
          <p:cNvPr id="10" name="Circular Arrow 9"/>
          <p:cNvSpPr/>
          <p:nvPr/>
        </p:nvSpPr>
        <p:spPr bwMode="auto">
          <a:xfrm rot="10800000" flipV="1">
            <a:off x="6509655" y="2740227"/>
            <a:ext cx="1393997" cy="2158344"/>
          </a:xfrm>
          <a:prstGeom prst="circularArrow">
            <a:avLst>
              <a:gd name="adj1" fmla="val 7882"/>
              <a:gd name="adj2" fmla="val 1142319"/>
              <a:gd name="adj3" fmla="val 20470089"/>
              <a:gd name="adj4" fmla="val 15997136"/>
              <a:gd name="adj5" fmla="val 12500"/>
            </a:avLst>
          </a:prstGeom>
          <a:solidFill>
            <a:srgbClr val="FFCC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788" y="203200"/>
            <a:ext cx="6192837" cy="1103086"/>
          </a:xfrm>
        </p:spPr>
        <p:txBody>
          <a:bodyPr/>
          <a:lstStyle/>
          <a:p>
            <a:r>
              <a:rPr lang="en-GB" dirty="0" smtClean="0"/>
              <a:t>Short range optical Communications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3457" y="2278064"/>
            <a:ext cx="5134125" cy="385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1112" y="1344611"/>
            <a:ext cx="3999901" cy="283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788" y="203200"/>
            <a:ext cx="6425628" cy="803275"/>
          </a:xfrm>
        </p:spPr>
        <p:txBody>
          <a:bodyPr/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SKA Phase 2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charset="0"/>
                <a:cs typeface="Arial" charset="0"/>
              </a:rPr>
              <a:t>Receptor Technologies </a:t>
            </a:r>
            <a:endParaRPr lang="en-GB" sz="2800" dirty="0"/>
          </a:p>
        </p:txBody>
      </p:sp>
      <p:cxnSp>
        <p:nvCxnSpPr>
          <p:cNvPr id="3" name="Straight Connector 2"/>
          <p:cNvCxnSpPr>
            <a:endCxn id="16" idx="4"/>
          </p:cNvCxnSpPr>
          <p:nvPr/>
        </p:nvCxnSpPr>
        <p:spPr bwMode="auto">
          <a:xfrm>
            <a:off x="3875088" y="3181350"/>
            <a:ext cx="600075" cy="5556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>
            <a:endCxn id="7" idx="0"/>
          </p:cNvCxnSpPr>
          <p:nvPr/>
        </p:nvCxnSpPr>
        <p:spPr bwMode="auto">
          <a:xfrm flipV="1">
            <a:off x="3989388" y="3435350"/>
            <a:ext cx="585787" cy="4286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rot="5400000" flipH="1" flipV="1">
            <a:off x="4706143" y="3056732"/>
            <a:ext cx="417513" cy="127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4837113" y="3162300"/>
            <a:ext cx="581025" cy="514350"/>
          </a:xfrm>
          <a:prstGeom prst="ellipse">
            <a:avLst/>
          </a:pr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 bwMode="auto">
          <a:xfrm>
            <a:off x="4284663" y="3435350"/>
            <a:ext cx="581025" cy="515938"/>
          </a:xfrm>
          <a:prstGeom prst="ellipse">
            <a:avLst/>
          </a:pr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/>
          </a:p>
        </p:txBody>
      </p:sp>
      <p:pic>
        <p:nvPicPr>
          <p:cNvPr id="8" name="Picture 22" descr="vlcsnap-2010-02-21-13h19m23s216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62750" y="3457575"/>
            <a:ext cx="122555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SwinburneAstronomyProductions_SKA_02_fig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07088" y="1427163"/>
            <a:ext cx="2441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From_above_denseAA_screenshot_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33513" y="1427163"/>
            <a:ext cx="24542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5" descr="vlcsnap-2010-02-21-12h28m50s43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08363" y="2562225"/>
            <a:ext cx="2790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parse_aperture_array_highres_fig1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374775" y="3921125"/>
            <a:ext cx="24415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 rot="5400000" flipH="1" flipV="1">
            <a:off x="4563269" y="1796257"/>
            <a:ext cx="1714500" cy="97631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406525" y="3357563"/>
            <a:ext cx="3021013" cy="54451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endCxn id="7" idx="5"/>
          </p:cNvCxnSpPr>
          <p:nvPr/>
        </p:nvCxnSpPr>
        <p:spPr bwMode="auto">
          <a:xfrm rot="5400000" flipH="1" flipV="1">
            <a:off x="3594894" y="3952082"/>
            <a:ext cx="1406525" cy="96678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4186238" y="2722563"/>
            <a:ext cx="581025" cy="514350"/>
          </a:xfrm>
          <a:prstGeom prst="ellipse">
            <a:avLst/>
          </a:pr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/>
          </a:p>
        </p:txBody>
      </p:sp>
      <p:cxnSp>
        <p:nvCxnSpPr>
          <p:cNvPr id="17" name="Straight Connector 16"/>
          <p:cNvCxnSpPr/>
          <p:nvPr/>
        </p:nvCxnSpPr>
        <p:spPr bwMode="auto">
          <a:xfrm rot="10800000" flipV="1">
            <a:off x="323850" y="2112963"/>
            <a:ext cx="1924050" cy="23653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10800000" flipV="1">
            <a:off x="1763713" y="2155825"/>
            <a:ext cx="1141412" cy="91281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53"/>
          <p:cNvCxnSpPr>
            <a:cxnSpLocks noChangeShapeType="1"/>
          </p:cNvCxnSpPr>
          <p:nvPr/>
        </p:nvCxnSpPr>
        <p:spPr bwMode="auto">
          <a:xfrm flipV="1">
            <a:off x="6092825" y="3559175"/>
            <a:ext cx="1268413" cy="642938"/>
          </a:xfrm>
          <a:prstGeom prst="line">
            <a:avLst/>
          </a:prstGeom>
          <a:noFill/>
          <a:ln w="2222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20" name="Straight Connector 58"/>
          <p:cNvCxnSpPr>
            <a:cxnSpLocks noChangeShapeType="1"/>
          </p:cNvCxnSpPr>
          <p:nvPr/>
        </p:nvCxnSpPr>
        <p:spPr bwMode="auto">
          <a:xfrm rot="5400000" flipH="1" flipV="1">
            <a:off x="6424258" y="4330747"/>
            <a:ext cx="1713312" cy="341621"/>
          </a:xfrm>
          <a:prstGeom prst="line">
            <a:avLst/>
          </a:prstGeom>
          <a:noFill/>
          <a:ln w="22225" algn="ctr">
            <a:solidFill>
              <a:srgbClr val="92D050"/>
            </a:solidFill>
            <a:round/>
            <a:headEnd/>
            <a:tailEnd/>
          </a:ln>
        </p:spPr>
      </p:cxnSp>
      <p:pic>
        <p:nvPicPr>
          <p:cNvPr id="21" name="Picture 21" descr="_MG_5962_large_web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9307280">
            <a:off x="5818188" y="5053013"/>
            <a:ext cx="11985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 cstate="screen"/>
          <a:srcRect l="6371" r="7928"/>
          <a:stretch>
            <a:fillRect/>
          </a:stretch>
        </p:blipFill>
        <p:spPr bwMode="auto">
          <a:xfrm rot="8493703">
            <a:off x="5254625" y="4475163"/>
            <a:ext cx="12287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62"/>
          <p:cNvSpPr txBox="1">
            <a:spLocks noChangeArrowheads="1"/>
          </p:cNvSpPr>
          <p:nvPr/>
        </p:nvSpPr>
        <p:spPr bwMode="auto">
          <a:xfrm>
            <a:off x="1255365" y="1092173"/>
            <a:ext cx="2735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latin typeface="+mj-lt"/>
                <a:cs typeface="Calibri" pitchFamily="34" charset="0"/>
              </a:rPr>
              <a:t>250 Dense Aperture Arrays</a:t>
            </a:r>
          </a:p>
        </p:txBody>
      </p:sp>
      <p:sp>
        <p:nvSpPr>
          <p:cNvPr id="24" name="TextBox 63"/>
          <p:cNvSpPr txBox="1">
            <a:spLocks noChangeArrowheads="1"/>
          </p:cNvSpPr>
          <p:nvPr/>
        </p:nvSpPr>
        <p:spPr bwMode="auto">
          <a:xfrm>
            <a:off x="6474777" y="1095243"/>
            <a:ext cx="15697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+mj-lt"/>
                <a:cs typeface="Calibri" pitchFamily="34" charset="0"/>
              </a:rPr>
              <a:t>1-3000 </a:t>
            </a:r>
            <a:r>
              <a:rPr lang="en-GB" sz="1600" dirty="0">
                <a:latin typeface="+mj-lt"/>
                <a:cs typeface="Calibri" pitchFamily="34" charset="0"/>
              </a:rPr>
              <a:t>Dishes</a:t>
            </a:r>
          </a:p>
        </p:txBody>
      </p:sp>
      <p:sp>
        <p:nvSpPr>
          <p:cNvPr id="25" name="TextBox 64"/>
          <p:cNvSpPr txBox="1">
            <a:spLocks noChangeArrowheads="1"/>
          </p:cNvSpPr>
          <p:nvPr/>
        </p:nvSpPr>
        <p:spPr bwMode="auto">
          <a:xfrm rot="19259330">
            <a:off x="4447307" y="4095542"/>
            <a:ext cx="1592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itchFamily="34" charset="0"/>
                <a:cs typeface="Arial" pitchFamily="34" charset="0"/>
              </a:rPr>
              <a:t>Wide Band Single Pixel Feeds</a:t>
            </a:r>
          </a:p>
        </p:txBody>
      </p:sp>
      <p:sp>
        <p:nvSpPr>
          <p:cNvPr id="26" name="TextBox 66"/>
          <p:cNvSpPr txBox="1">
            <a:spLocks noChangeArrowheads="1"/>
          </p:cNvSpPr>
          <p:nvPr/>
        </p:nvSpPr>
        <p:spPr bwMode="auto">
          <a:xfrm rot="19315191">
            <a:off x="6082957" y="5657215"/>
            <a:ext cx="14922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>
                <a:latin typeface="Arial" pitchFamily="34" charset="0"/>
                <a:cs typeface="Arial" pitchFamily="34" charset="0"/>
              </a:rPr>
              <a:t>Phased Array Feeds</a:t>
            </a:r>
          </a:p>
        </p:txBody>
      </p:sp>
      <p:sp>
        <p:nvSpPr>
          <p:cNvPr id="27" name="TextBox 67"/>
          <p:cNvSpPr txBox="1">
            <a:spLocks noChangeArrowheads="1"/>
          </p:cNvSpPr>
          <p:nvPr/>
        </p:nvSpPr>
        <p:spPr bwMode="auto">
          <a:xfrm>
            <a:off x="1572429" y="5162174"/>
            <a:ext cx="21791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+mn-lt"/>
                <a:cs typeface="Calibri" pitchFamily="34" charset="0"/>
              </a:rPr>
              <a:t>AA-low - 250 Arrays</a:t>
            </a:r>
            <a:endParaRPr lang="en-GB" sz="1600" dirty="0">
              <a:latin typeface="+mn-lt"/>
              <a:cs typeface="Calibri" pitchFamily="34" charset="0"/>
            </a:endParaRPr>
          </a:p>
        </p:txBody>
      </p:sp>
      <p:sp>
        <p:nvSpPr>
          <p:cNvPr id="28" name="TextBox 68"/>
          <p:cNvSpPr txBox="1">
            <a:spLocks noChangeArrowheads="1"/>
          </p:cNvSpPr>
          <p:nvPr/>
        </p:nvSpPr>
        <p:spPr bwMode="auto">
          <a:xfrm>
            <a:off x="4059252" y="1743075"/>
            <a:ext cx="15895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3-Core Central Region</a:t>
            </a:r>
          </a:p>
        </p:txBody>
      </p:sp>
      <p:sp>
        <p:nvSpPr>
          <p:cNvPr id="29" name="TextBox 71"/>
          <p:cNvSpPr txBox="1">
            <a:spLocks noChangeArrowheads="1"/>
          </p:cNvSpPr>
          <p:nvPr/>
        </p:nvSpPr>
        <p:spPr bwMode="auto">
          <a:xfrm>
            <a:off x="256374" y="6130555"/>
            <a:ext cx="5303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>
                <a:latin typeface="Arial" pitchFamily="34" charset="0"/>
                <a:cs typeface="Arial" pitchFamily="34" charset="0"/>
              </a:rPr>
              <a:t>Artist renditions from Swinburne Astronomy Productions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 rot="16200000" flipV="1">
            <a:off x="5940425" y="2636838"/>
            <a:ext cx="1150938" cy="57626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0800000">
            <a:off x="6372225" y="2349500"/>
            <a:ext cx="1655763" cy="115093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5292725" y="2636838"/>
            <a:ext cx="3071813" cy="8636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16200000" flipV="1">
            <a:off x="3569493" y="1694657"/>
            <a:ext cx="1370013" cy="80645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1403350" y="2636838"/>
            <a:ext cx="2976563" cy="61595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5" name="Picture 3" descr="aperturearray_new_cc_compressed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3850" y="2349500"/>
            <a:ext cx="1409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60400"/>
            <a:ext cx="3113532" cy="1928813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AA-mid Power</a:t>
            </a:r>
            <a:br>
              <a:rPr lang="en-GB" dirty="0" smtClean="0"/>
            </a:br>
            <a:r>
              <a:rPr lang="en-GB" i="1" dirty="0" smtClean="0"/>
              <a:t>Budget</a:t>
            </a:r>
            <a:endParaRPr lang="en-GB" i="1" dirty="0"/>
          </a:p>
        </p:txBody>
      </p:sp>
      <p:sp>
        <p:nvSpPr>
          <p:cNvPr id="24711" name="TextBox 4"/>
          <p:cNvSpPr txBox="1">
            <a:spLocks noChangeArrowheads="1"/>
          </p:cNvSpPr>
          <p:nvPr/>
        </p:nvSpPr>
        <p:spPr bwMode="auto">
          <a:xfrm>
            <a:off x="295275" y="2647950"/>
            <a:ext cx="3160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/>
              <a:t>Consider a single signal path......</a:t>
            </a:r>
          </a:p>
        </p:txBody>
      </p:sp>
      <p:pic>
        <p:nvPicPr>
          <p:cNvPr id="11" name="Picture 10" descr="AA-mid design.emf"/>
          <p:cNvPicPr/>
          <p:nvPr/>
        </p:nvPicPr>
        <p:blipFill>
          <a:blip r:embed="rId3" cstate="screen"/>
          <a:srcRect t="10376" b="4511"/>
          <a:stretch>
            <a:fillRect/>
          </a:stretch>
        </p:blipFill>
        <p:spPr>
          <a:xfrm>
            <a:off x="54657" y="3057588"/>
            <a:ext cx="4158116" cy="268405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58175" y="280100"/>
          <a:ext cx="4806174" cy="6127896"/>
        </p:xfrm>
        <a:graphic>
          <a:graphicData uri="http://schemas.openxmlformats.org/drawingml/2006/table">
            <a:tbl>
              <a:tblPr/>
              <a:tblGrid>
                <a:gridCol w="2174708"/>
                <a:gridCol w="461115"/>
                <a:gridCol w="2170351"/>
              </a:tblGrid>
              <a:tr h="123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Subsystem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 </a:t>
                      </a:r>
                      <a:r>
                        <a:rPr lang="en-GB" sz="14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mW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Remarks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Front-end (Quads of 4 elements):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LNA total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120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4xLNAs at 30mW each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Antenna gain block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120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 units at 30mW each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Tile beamformer: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Analogue sig conditioning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160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 channels at 40mW each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Analogue beamforming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Combine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 elements 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ADC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2.5 GS/s, 10Gb/s  each channel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Clock distribution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estimate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Coms: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ADC to processor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Integrated ADC and processor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Tile Processor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200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25 W for 128 digital channels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Tile Control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ccts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etc.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13 W for 128 digital channels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Copper comms: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Proc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–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opt.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driver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1.2 W for 128 digital channels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Opt. </a:t>
                      </a:r>
                      <a:r>
                        <a:rPr lang="en-GB" sz="1200" i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Coms</a:t>
                      </a:r>
                      <a:r>
                        <a:rPr lang="en-GB" sz="1200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: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Tile to Station proc.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2.5 W for 128 digital channels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Station Processor: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Primary Station processor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130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600 W for 4608 digital channels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Copper comms: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Proc –opt.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driver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1.2 W for 128 digital channels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Opt. </a:t>
                      </a:r>
                      <a:r>
                        <a:rPr lang="en-GB" sz="1200" i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Coms</a:t>
                      </a:r>
                      <a:r>
                        <a:rPr lang="en-GB" sz="1200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: </a:t>
                      </a:r>
                      <a:r>
                        <a:rPr lang="en-GB" sz="1200" i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r>
                        <a:rPr lang="en-GB" sz="1200" i="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st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– 2</a:t>
                      </a:r>
                      <a:r>
                        <a:rPr lang="en-GB" sz="12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nd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Station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proc.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2.5 W for 128 digital channels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Secondary Station processor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130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600 W for 4608 digital channels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Copper comms: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Proc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–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opt.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driver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16 Tb/s station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output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Long Distance comms: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Wide area comms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Accounted for separately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Electrical power used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1,190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Per digital channel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Power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supplied @ 85% efficiency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1,400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Power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incl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cooling at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+25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% 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1,750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5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station power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96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kW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1" marR="43741" marT="11340" marB="1134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6584631" y="6121349"/>
            <a:ext cx="350838" cy="36353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rgbClr val="233787"/>
              </a:solidFill>
            </a:endParaRPr>
          </a:p>
        </p:txBody>
      </p:sp>
      <p:sp>
        <p:nvSpPr>
          <p:cNvPr id="10" name="Oval Callout 6"/>
          <p:cNvSpPr>
            <a:spLocks noChangeArrowheads="1"/>
          </p:cNvSpPr>
          <p:nvPr/>
        </p:nvSpPr>
        <p:spPr bwMode="auto">
          <a:xfrm>
            <a:off x="7014844" y="5481587"/>
            <a:ext cx="1541462" cy="534987"/>
          </a:xfrm>
          <a:prstGeom prst="wedgeEllipseCallout">
            <a:avLst>
              <a:gd name="adj1" fmla="val -57551"/>
              <a:gd name="adj2" fmla="val 74421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96kW 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 smtClean="0"/>
              <a:t>AA-mid Technology Shopping list</a:t>
            </a: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667125" y="980169"/>
          <a:ext cx="4914900" cy="5395102"/>
        </p:xfrm>
        <a:graphic>
          <a:graphicData uri="http://schemas.openxmlformats.org/drawingml/2006/table">
            <a:tbl>
              <a:tblPr/>
              <a:tblGrid>
                <a:gridCol w="3305175"/>
                <a:gridCol w="1609725"/>
              </a:tblGrid>
              <a:tr h="383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GB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sys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for AA-mid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LNA+matching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etc)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&lt;40K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Array scan angle range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±45º  </a:t>
                      </a: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±60º)  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Analogue system power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100mW per Rx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True Time Delay </a:t>
                      </a:r>
                    </a:p>
                  </a:txBody>
                  <a:tcPr marL="68580" marR="68580" marT="54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integrated</a:t>
                      </a:r>
                    </a:p>
                  </a:txBody>
                  <a:tcPr marL="68580" marR="68580" marT="54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&gt;3GS/s 6/8-bit ADC power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&lt;100mW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DSP processor chip performance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&gt;20TMACs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DSP Power for 20TMAC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~25W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DSP chip comms, I/O capability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&gt;1300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Gb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DSP-digitiser integration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Implemented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50m optical links, pluggable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&gt;120Gb/s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50m 120Gb/s link power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2.5W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Flash storage module capacity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20TB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Many-core streaming processor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50TFlop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50TFlop processor power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&lt;300W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54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333375" y="2352675"/>
            <a:ext cx="3084739" cy="2349500"/>
          </a:xfrm>
          <a:prstGeom prst="roundRect">
            <a:avLst>
              <a:gd name="adj" fmla="val 9919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GB" sz="2400" dirty="0"/>
              <a:t>Industry </a:t>
            </a:r>
            <a:r>
              <a:rPr lang="en-GB" sz="2400" dirty="0" smtClean="0"/>
              <a:t>Roadmaps* </a:t>
            </a:r>
            <a:r>
              <a:rPr lang="en-GB" sz="2400" dirty="0"/>
              <a:t>projections show all these requirements  are realistic</a:t>
            </a:r>
          </a:p>
        </p:txBody>
      </p:sp>
      <p:sp>
        <p:nvSpPr>
          <p:cNvPr id="25653" name="TextBox 4"/>
          <p:cNvSpPr txBox="1">
            <a:spLocks noChangeArrowheads="1"/>
          </p:cNvSpPr>
          <p:nvPr/>
        </p:nvSpPr>
        <p:spPr bwMode="auto">
          <a:xfrm>
            <a:off x="206375" y="5824538"/>
            <a:ext cx="34639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* e.g. International Technology Roadmap </a:t>
            </a:r>
          </a:p>
          <a:p>
            <a:r>
              <a:rPr lang="en-GB" sz="1400"/>
              <a:t>         for semiconductors, ITRS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13657" y="1208313"/>
            <a:ext cx="8523514" cy="4963886"/>
          </a:xfrm>
          <a:prstGeom prst="roundRect">
            <a:avLst>
              <a:gd name="adj" fmla="val 8204"/>
            </a:avLst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dirty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97" y="1358445"/>
            <a:ext cx="8207375" cy="4895850"/>
          </a:xfrm>
        </p:spPr>
        <p:txBody>
          <a:bodyPr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GB" dirty="0" smtClean="0"/>
              <a:t>AA-mid has huge scientific benefits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GB" dirty="0" smtClean="0"/>
              <a:t>There is a lot of electronics in the system, but it is on the ICT development path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GB" dirty="0" smtClean="0"/>
              <a:t>AAs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depend</a:t>
            </a:r>
            <a:r>
              <a:rPr lang="en-GB" dirty="0" smtClean="0"/>
              <a:t> on high speed comms and processing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GB" dirty="0" smtClean="0"/>
              <a:t>More communications gives more performance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GB" dirty="0" smtClean="0"/>
              <a:t>Development schedule for SKA Phase 2 is very realistic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816428" y="5007429"/>
            <a:ext cx="7685315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normalizeH="0" baseline="0" dirty="0" smtClean="0">
                <a:ln>
                  <a:noFill/>
                </a:ln>
                <a:solidFill>
                  <a:srgbClr val="233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AA-mid</a:t>
            </a:r>
            <a:r>
              <a:rPr kumimoji="0" lang="en-GB" sz="4400" b="0" i="0" u="none" strike="noStrike" cap="none" normalizeH="0" dirty="0" smtClean="0">
                <a:ln>
                  <a:noFill/>
                </a:ln>
                <a:solidFill>
                  <a:srgbClr val="233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can be done!</a:t>
            </a:r>
            <a:endParaRPr kumimoji="0" lang="en-GB" sz="4400" b="0" i="0" u="none" strike="noStrike" cap="none" normalizeH="0" baseline="0" dirty="0" smtClean="0">
              <a:ln>
                <a:noFill/>
              </a:ln>
              <a:solidFill>
                <a:srgbClr val="2337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y\Pictures\My Pictures\SA_2009\IMG_119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75893" y="283025"/>
            <a:ext cx="4565335" cy="608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87589" y="1426029"/>
            <a:ext cx="2646687" cy="260379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200" dirty="0" smtClean="0"/>
              <a:t>SKA Director </a:t>
            </a:r>
          </a:p>
          <a:p>
            <a:pPr algn="ctr">
              <a:lnSpc>
                <a:spcPct val="120000"/>
              </a:lnSpc>
            </a:pPr>
            <a:r>
              <a:rPr lang="en-GB" sz="3200" dirty="0" smtClean="0"/>
              <a:t>wearing</a:t>
            </a:r>
            <a:endParaRPr lang="en-GB" sz="4000" dirty="0" smtClean="0"/>
          </a:p>
          <a:p>
            <a:pPr algn="ctr">
              <a:lnSpc>
                <a:spcPct val="120000"/>
              </a:lnSpc>
            </a:pPr>
            <a:r>
              <a:rPr lang="en-GB" sz="4000" dirty="0" smtClean="0"/>
              <a:t>Two hats</a:t>
            </a:r>
          </a:p>
          <a:p>
            <a:pPr algn="ctr">
              <a:lnSpc>
                <a:spcPct val="120000"/>
              </a:lnSpc>
            </a:pPr>
            <a:r>
              <a:rPr lang="en-GB" sz="3200" dirty="0" smtClean="0"/>
              <a:t>visiting a site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3" y="5377563"/>
            <a:ext cx="3385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Thank you…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 bwMode="auto">
          <a:xfrm rot="10800000">
            <a:off x="6372225" y="2349500"/>
            <a:ext cx="1655763" cy="115093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16200000" flipV="1">
            <a:off x="5940425" y="2636838"/>
            <a:ext cx="1150938" cy="57626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5292725" y="2636838"/>
            <a:ext cx="3071813" cy="8636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 flipH="1" flipV="1">
            <a:off x="4563269" y="1796257"/>
            <a:ext cx="1714500" cy="97631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rot="5400000" flipH="1" flipV="1">
            <a:off x="4706143" y="3056732"/>
            <a:ext cx="417513" cy="127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66"/>
          <p:cNvSpPr txBox="1">
            <a:spLocks noChangeArrowheads="1"/>
          </p:cNvSpPr>
          <p:nvPr/>
        </p:nvSpPr>
        <p:spPr bwMode="auto">
          <a:xfrm rot="19315191">
            <a:off x="6082957" y="5657215"/>
            <a:ext cx="14922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>
                <a:latin typeface="Arial" pitchFamily="34" charset="0"/>
                <a:cs typeface="Arial" pitchFamily="34" charset="0"/>
              </a:rPr>
              <a:t>Phased Array Feeds</a:t>
            </a:r>
          </a:p>
        </p:txBody>
      </p:sp>
      <p:pic>
        <p:nvPicPr>
          <p:cNvPr id="11" name="Picture 35" descr="vlcsnap-2010-02-21-12h28m50s43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08363" y="2562225"/>
            <a:ext cx="2790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68"/>
          <p:cNvSpPr txBox="1">
            <a:spLocks noChangeArrowheads="1"/>
          </p:cNvSpPr>
          <p:nvPr/>
        </p:nvSpPr>
        <p:spPr bwMode="auto">
          <a:xfrm>
            <a:off x="4059252" y="1743075"/>
            <a:ext cx="15895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3-Core Central Region</a:t>
            </a:r>
          </a:p>
        </p:txBody>
      </p:sp>
      <p:sp>
        <p:nvSpPr>
          <p:cNvPr id="24" name="TextBox 63"/>
          <p:cNvSpPr txBox="1">
            <a:spLocks noChangeArrowheads="1"/>
          </p:cNvSpPr>
          <p:nvPr/>
        </p:nvSpPr>
        <p:spPr bwMode="auto">
          <a:xfrm>
            <a:off x="6474777" y="1095243"/>
            <a:ext cx="15697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+mj-lt"/>
                <a:cs typeface="Calibri" pitchFamily="34" charset="0"/>
              </a:rPr>
              <a:t>1-3000 </a:t>
            </a:r>
            <a:r>
              <a:rPr lang="en-GB" sz="1600" dirty="0">
                <a:latin typeface="+mj-lt"/>
                <a:cs typeface="Calibri" pitchFamily="34" charset="0"/>
              </a:rPr>
              <a:t>Dishes</a:t>
            </a:r>
          </a:p>
        </p:txBody>
      </p:sp>
      <p:pic>
        <p:nvPicPr>
          <p:cNvPr id="9" name="Picture 4" descr="SwinburneAstronomyProductions_SKA_02_fig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07088" y="1427163"/>
            <a:ext cx="2441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>
            <a:endCxn id="16" idx="4"/>
          </p:cNvCxnSpPr>
          <p:nvPr/>
        </p:nvCxnSpPr>
        <p:spPr bwMode="auto">
          <a:xfrm>
            <a:off x="3875088" y="3181350"/>
            <a:ext cx="600075" cy="5556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>
            <a:endCxn id="7" idx="0"/>
          </p:cNvCxnSpPr>
          <p:nvPr/>
        </p:nvCxnSpPr>
        <p:spPr bwMode="auto">
          <a:xfrm flipV="1">
            <a:off x="3989388" y="3435350"/>
            <a:ext cx="585787" cy="4286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4837113" y="3162300"/>
            <a:ext cx="581025" cy="514350"/>
          </a:xfrm>
          <a:prstGeom prst="ellipse">
            <a:avLst/>
          </a:pr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 bwMode="auto">
          <a:xfrm>
            <a:off x="4284663" y="3435350"/>
            <a:ext cx="581025" cy="515938"/>
          </a:xfrm>
          <a:prstGeom prst="ellipse">
            <a:avLst/>
          </a:pr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/>
          </a:p>
        </p:txBody>
      </p:sp>
      <p:pic>
        <p:nvPicPr>
          <p:cNvPr id="8" name="Picture 22" descr="vlcsnap-2010-02-21-13h19m23s216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62750" y="3457575"/>
            <a:ext cx="122555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parse_aperture_array_highres_fig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74775" y="3921125"/>
            <a:ext cx="24415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 bwMode="auto">
          <a:xfrm flipV="1">
            <a:off x="1406525" y="3357563"/>
            <a:ext cx="3021013" cy="54451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endCxn id="7" idx="5"/>
          </p:cNvCxnSpPr>
          <p:nvPr/>
        </p:nvCxnSpPr>
        <p:spPr bwMode="auto">
          <a:xfrm rot="5400000" flipH="1" flipV="1">
            <a:off x="3594894" y="3952082"/>
            <a:ext cx="1406525" cy="96678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53"/>
          <p:cNvCxnSpPr>
            <a:cxnSpLocks noChangeShapeType="1"/>
          </p:cNvCxnSpPr>
          <p:nvPr/>
        </p:nvCxnSpPr>
        <p:spPr bwMode="auto">
          <a:xfrm flipV="1">
            <a:off x="6092825" y="3559175"/>
            <a:ext cx="1268413" cy="642938"/>
          </a:xfrm>
          <a:prstGeom prst="line">
            <a:avLst/>
          </a:prstGeom>
          <a:noFill/>
          <a:ln w="2222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20" name="Straight Connector 58"/>
          <p:cNvCxnSpPr>
            <a:cxnSpLocks noChangeShapeType="1"/>
          </p:cNvCxnSpPr>
          <p:nvPr/>
        </p:nvCxnSpPr>
        <p:spPr bwMode="auto">
          <a:xfrm rot="5400000" flipH="1" flipV="1">
            <a:off x="6424258" y="4330747"/>
            <a:ext cx="1713312" cy="341621"/>
          </a:xfrm>
          <a:prstGeom prst="line">
            <a:avLst/>
          </a:prstGeom>
          <a:noFill/>
          <a:ln w="22225" algn="ctr">
            <a:solidFill>
              <a:srgbClr val="92D050"/>
            </a:solidFill>
            <a:round/>
            <a:headEnd/>
            <a:tailEnd/>
          </a:ln>
        </p:spPr>
      </p:cxnSp>
      <p:pic>
        <p:nvPicPr>
          <p:cNvPr id="21" name="Picture 21" descr="_MG_5962_large_web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9307280">
            <a:off x="5818188" y="5053013"/>
            <a:ext cx="11985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 cstate="screen"/>
          <a:srcRect l="6371" r="7928"/>
          <a:stretch>
            <a:fillRect/>
          </a:stretch>
        </p:blipFill>
        <p:spPr bwMode="auto">
          <a:xfrm rot="8493703">
            <a:off x="5254625" y="4475163"/>
            <a:ext cx="12287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64"/>
          <p:cNvSpPr txBox="1">
            <a:spLocks noChangeArrowheads="1"/>
          </p:cNvSpPr>
          <p:nvPr/>
        </p:nvSpPr>
        <p:spPr bwMode="auto">
          <a:xfrm rot="19259330">
            <a:off x="4447307" y="4095542"/>
            <a:ext cx="1592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itchFamily="34" charset="0"/>
                <a:cs typeface="Arial" pitchFamily="34" charset="0"/>
              </a:rPr>
              <a:t>Wide Band Single Pixel Feeds</a:t>
            </a:r>
          </a:p>
        </p:txBody>
      </p:sp>
      <p:sp>
        <p:nvSpPr>
          <p:cNvPr id="27" name="TextBox 67"/>
          <p:cNvSpPr txBox="1">
            <a:spLocks noChangeArrowheads="1"/>
          </p:cNvSpPr>
          <p:nvPr/>
        </p:nvSpPr>
        <p:spPr bwMode="auto">
          <a:xfrm>
            <a:off x="1572429" y="5162174"/>
            <a:ext cx="21791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+mn-lt"/>
                <a:cs typeface="Calibri" pitchFamily="34" charset="0"/>
              </a:rPr>
              <a:t>AA-low - 250 Arrays</a:t>
            </a:r>
            <a:endParaRPr lang="en-GB" sz="1600" dirty="0">
              <a:latin typeface="+mn-lt"/>
              <a:cs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77282" y="998376"/>
            <a:ext cx="8966718" cy="5467738"/>
          </a:xfrm>
          <a:prstGeom prst="rect">
            <a:avLst/>
          </a:prstGeom>
          <a:solidFill>
            <a:srgbClr val="FFFFFF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  <p:pic>
        <p:nvPicPr>
          <p:cNvPr id="10" name="Picture 4" descr="From_above_denseAA_screenshot_2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433513" y="1427163"/>
            <a:ext cx="24542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 bwMode="auto">
          <a:xfrm>
            <a:off x="4186238" y="2722563"/>
            <a:ext cx="581025" cy="514350"/>
          </a:xfrm>
          <a:prstGeom prst="ellipse">
            <a:avLst/>
          </a:pr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/>
          </a:p>
        </p:txBody>
      </p:sp>
      <p:cxnSp>
        <p:nvCxnSpPr>
          <p:cNvPr id="17" name="Straight Connector 16"/>
          <p:cNvCxnSpPr/>
          <p:nvPr/>
        </p:nvCxnSpPr>
        <p:spPr bwMode="auto">
          <a:xfrm rot="10800000" flipV="1">
            <a:off x="323850" y="2112963"/>
            <a:ext cx="1924050" cy="23653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10800000" flipV="1">
            <a:off x="1763713" y="2155825"/>
            <a:ext cx="1141412" cy="91281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62"/>
          <p:cNvSpPr txBox="1">
            <a:spLocks noChangeArrowheads="1"/>
          </p:cNvSpPr>
          <p:nvPr/>
        </p:nvSpPr>
        <p:spPr bwMode="auto">
          <a:xfrm>
            <a:off x="1255365" y="1092173"/>
            <a:ext cx="2735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latin typeface="+mj-lt"/>
                <a:cs typeface="Calibri" pitchFamily="34" charset="0"/>
              </a:rPr>
              <a:t>250 Dense Aperture Arrays</a:t>
            </a:r>
          </a:p>
        </p:txBody>
      </p:sp>
      <p:sp>
        <p:nvSpPr>
          <p:cNvPr id="29" name="TextBox 71"/>
          <p:cNvSpPr txBox="1">
            <a:spLocks noChangeArrowheads="1"/>
          </p:cNvSpPr>
          <p:nvPr/>
        </p:nvSpPr>
        <p:spPr bwMode="auto">
          <a:xfrm>
            <a:off x="256374" y="6130555"/>
            <a:ext cx="5303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>
                <a:latin typeface="Arial" pitchFamily="34" charset="0"/>
                <a:cs typeface="Arial" pitchFamily="34" charset="0"/>
              </a:rPr>
              <a:t>Artist renditions from Swinburne Astronomy Productions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 rot="16200000" flipV="1">
            <a:off x="3569493" y="1694657"/>
            <a:ext cx="1370013" cy="80645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1403350" y="2636838"/>
            <a:ext cx="2976563" cy="61595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5" name="Picture 3" descr="aperturearray_new_cc_compressed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3850" y="2349500"/>
            <a:ext cx="1409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474788" y="203200"/>
            <a:ext cx="6425628" cy="803275"/>
          </a:xfrm>
        </p:spPr>
        <p:txBody>
          <a:bodyPr/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SKA Phase 2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charset="0"/>
                <a:cs typeface="Arial" charset="0"/>
              </a:rPr>
              <a:t>Receptor Technologies </a:t>
            </a:r>
            <a:endParaRPr lang="en-GB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 ideal telescope …..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0471"/>
            <a:ext cx="8207375" cy="3202672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GB" dirty="0" smtClean="0"/>
              <a:t>Fully samples the incoming EM field at all frequencies</a:t>
            </a:r>
          </a:p>
          <a:p>
            <a:pPr>
              <a:lnSpc>
                <a:spcPct val="160000"/>
              </a:lnSpc>
            </a:pPr>
            <a:r>
              <a:rPr lang="en-GB" dirty="0" smtClean="0"/>
              <a:t>“Sees” the whole of the available sky 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en-GB" dirty="0" smtClean="0"/>
              <a:t>Constructs many beams observing in all directions</a:t>
            </a:r>
          </a:p>
          <a:p>
            <a:pPr>
              <a:lnSpc>
                <a:spcPct val="160000"/>
              </a:lnSpc>
            </a:pPr>
            <a:r>
              <a:rPr lang="en-GB" dirty="0" smtClean="0"/>
              <a:t>Supports multiple concurrent experiments</a:t>
            </a:r>
          </a:p>
          <a:p>
            <a:pPr>
              <a:lnSpc>
                <a:spcPct val="160000"/>
              </a:lnSpc>
            </a:pPr>
            <a:r>
              <a:rPr lang="en-GB" dirty="0" smtClean="0"/>
              <a:t>Corrects for </a:t>
            </a:r>
            <a:r>
              <a:rPr lang="en-GB" b="1" i="1" dirty="0" smtClean="0"/>
              <a:t>all</a:t>
            </a:r>
            <a:r>
              <a:rPr lang="en-GB" dirty="0" smtClean="0"/>
              <a:t> system and atmospheric errors</a:t>
            </a:r>
          </a:p>
        </p:txBody>
      </p:sp>
      <p:sp>
        <p:nvSpPr>
          <p:cNvPr id="204804" name="AutoShape 4"/>
          <p:cNvSpPr>
            <a:spLocks noChangeArrowheads="1"/>
          </p:cNvSpPr>
          <p:nvPr/>
        </p:nvSpPr>
        <p:spPr bwMode="auto">
          <a:xfrm>
            <a:off x="419100" y="4464962"/>
            <a:ext cx="8509000" cy="12573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600" b="1" dirty="0" smtClean="0"/>
              <a:t>Every design has </a:t>
            </a:r>
            <a:r>
              <a:rPr lang="en-GB" sz="3600" b="1" dirty="0"/>
              <a:t>limitations</a:t>
            </a:r>
            <a:endParaRPr lang="en-US" sz="3600" b="1" dirty="0"/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6410325" y="5741988"/>
            <a:ext cx="24176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However….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animBg="1"/>
      <p:bldP spid="2048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AA-mid is pretty close…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207" y="1349375"/>
            <a:ext cx="8207375" cy="4895850"/>
          </a:xfrm>
        </p:spPr>
        <p:txBody>
          <a:bodyPr/>
          <a:lstStyle/>
          <a:p>
            <a:r>
              <a:rPr lang="en-GB" dirty="0" smtClean="0"/>
              <a:t>Limited in frequency range</a:t>
            </a:r>
          </a:p>
          <a:p>
            <a:pPr lvl="1"/>
            <a:r>
              <a:rPr lang="en-GB" dirty="0" smtClean="0"/>
              <a:t>Higher frequencies = many more elements</a:t>
            </a:r>
          </a:p>
          <a:p>
            <a:r>
              <a:rPr lang="en-GB" dirty="0" smtClean="0"/>
              <a:t>Sees a lot of the available sky</a:t>
            </a:r>
          </a:p>
          <a:p>
            <a:pPr lvl="1"/>
            <a:r>
              <a:rPr lang="en-GB" dirty="0" smtClean="0"/>
              <a:t>Limited by element pattern</a:t>
            </a:r>
          </a:p>
          <a:p>
            <a:r>
              <a:rPr lang="en-GB" dirty="0" smtClean="0"/>
              <a:t>Not perfect sampling</a:t>
            </a:r>
          </a:p>
          <a:p>
            <a:pPr lvl="1"/>
            <a:r>
              <a:rPr lang="en-GB" dirty="0" smtClean="0"/>
              <a:t>E.g. elements couple with each other</a:t>
            </a:r>
          </a:p>
          <a:p>
            <a:r>
              <a:rPr lang="en-GB" dirty="0" smtClean="0"/>
              <a:t>Needs and can support exquisite           </a:t>
            </a:r>
            <a:r>
              <a:rPr lang="en-GB" b="1" dirty="0" smtClean="0">
                <a:solidFill>
                  <a:srgbClr val="FF0000"/>
                </a:solidFill>
              </a:rPr>
              <a:t>calibration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05828" name="AutoShape 4"/>
          <p:cNvSpPr>
            <a:spLocks noChangeArrowheads="1"/>
          </p:cNvSpPr>
          <p:nvPr/>
        </p:nvSpPr>
        <p:spPr bwMode="auto">
          <a:xfrm>
            <a:off x="1033463" y="4803775"/>
            <a:ext cx="7654925" cy="1498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Performance limited by Cost,</a:t>
            </a:r>
          </a:p>
          <a:p>
            <a:pPr algn="ctr">
              <a:lnSpc>
                <a:spcPct val="130000"/>
              </a:lnSpc>
            </a:pP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Processing, algorithms and comms</a:t>
            </a: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6003695" y="1462088"/>
            <a:ext cx="2468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Top freq critical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6003695" y="2363788"/>
            <a:ext cx="3048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Large survey speed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6003695" y="3430588"/>
            <a:ext cx="26749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Can be corrected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animBg="1"/>
      <p:bldP spid="205829" grpId="0"/>
      <p:bldP spid="205830" grpId="0"/>
      <p:bldP spid="2058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709" y="1055947"/>
            <a:ext cx="2720920" cy="8032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sz="2800" dirty="0" smtClean="0"/>
              <a:t>SKA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Science requirements</a:t>
            </a:r>
            <a:endParaRPr lang="en-GB" sz="2800" dirty="0"/>
          </a:p>
        </p:txBody>
      </p:sp>
      <p:pic>
        <p:nvPicPr>
          <p:cNvPr id="72706" name="Picture 2" descr="C:\Users\Andy\Documents\URSI\URSI_2011\Sensitivity.e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7561" y="3198848"/>
            <a:ext cx="4770454" cy="35018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2707" name="Picture 3" descr="C:\Users\Andy\Documents\URSI\URSI_2011\Survey_speed.e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09690" y="108995"/>
            <a:ext cx="4706123" cy="3454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Oval 6"/>
          <p:cNvSpPr/>
          <p:nvPr/>
        </p:nvSpPr>
        <p:spPr bwMode="auto">
          <a:xfrm>
            <a:off x="6853727" y="3050849"/>
            <a:ext cx="222191" cy="222191"/>
          </a:xfrm>
          <a:prstGeom prst="ellipse">
            <a:avLst/>
          </a:prstGeom>
          <a:noFill/>
          <a:ln w="1905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743200" y="6195702"/>
            <a:ext cx="222191" cy="222191"/>
          </a:xfrm>
          <a:prstGeom prst="ellipse">
            <a:avLst/>
          </a:prstGeom>
          <a:noFill/>
          <a:ln w="1905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>
            <a:stCxn id="11" idx="0"/>
            <a:endCxn id="7" idx="2"/>
          </p:cNvCxnSpPr>
          <p:nvPr/>
        </p:nvCxnSpPr>
        <p:spPr bwMode="auto">
          <a:xfrm>
            <a:off x="2550818" y="2058518"/>
            <a:ext cx="4302909" cy="1103427"/>
          </a:xfrm>
          <a:prstGeom prst="straightConnector1">
            <a:avLst/>
          </a:prstGeom>
          <a:solidFill>
            <a:srgbClr val="FFFFFF"/>
          </a:solidFill>
          <a:ln w="158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" name="Straight Arrow Connector 14"/>
          <p:cNvCxnSpPr>
            <a:stCxn id="11" idx="3"/>
            <a:endCxn id="10" idx="1"/>
          </p:cNvCxnSpPr>
          <p:nvPr/>
        </p:nvCxnSpPr>
        <p:spPr bwMode="auto">
          <a:xfrm>
            <a:off x="1771298" y="2787947"/>
            <a:ext cx="1004441" cy="3440294"/>
          </a:xfrm>
          <a:prstGeom prst="straightConnector1">
            <a:avLst/>
          </a:prstGeom>
          <a:solidFill>
            <a:srgbClr val="FFFFFF"/>
          </a:solidFill>
          <a:ln w="158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1448410" y="2058518"/>
            <a:ext cx="2204815" cy="85457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1.4 GHz rest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233787"/>
                </a:solidFill>
                <a:effectLst/>
                <a:latin typeface="Arial" charset="0"/>
              </a:rPr>
              <a:t> hydrogen line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233787"/>
              </a:solidFill>
              <a:effectLst/>
              <a:latin typeface="Arial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236031" y="3559624"/>
          <a:ext cx="3646714" cy="286657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10580"/>
                <a:gridCol w="189108"/>
                <a:gridCol w="189108"/>
                <a:gridCol w="189108"/>
                <a:gridCol w="1268810"/>
              </a:tblGrid>
              <a:tr h="2866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Frequency range: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44000" marR="36195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400-1450 MHz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108000" marT="17780" marB="177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6657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No. of arrays: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44000" marR="36195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en-GB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108000" marT="17780" marB="177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6657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Array diameter: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44000" marR="36195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56m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108000" marT="17780" marB="177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6657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Sensitivity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(800MHz)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44000" marR="36195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10,000</a:t>
                      </a:r>
                      <a:r>
                        <a:rPr lang="en-US" sz="16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600" baseline="30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/K 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08000" marT="17780" marB="177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86657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Scan angle: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44000" marR="36195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±45º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108000" marT="17780" marB="177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6657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Field of View: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44000" marR="36195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~200deg</a:t>
                      </a:r>
                      <a:r>
                        <a:rPr lang="en-US" sz="1600" baseline="30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108000" marT="17780" marB="177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6657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Output data rate:</a:t>
                      </a:r>
                      <a:endParaRPr lang="en-GB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44000" marR="36195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16 Tb/s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108000" marT="17780" marB="177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8665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Dynamic range:</a:t>
                      </a:r>
                      <a:endParaRPr lang="en-GB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44000" marR="36195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&gt;10</a:t>
                      </a:r>
                      <a:r>
                        <a:rPr lang="en-US" sz="1600" baseline="3000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:1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108000" marT="17780" marB="177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66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Configuration:</a:t>
                      </a:r>
                      <a:endParaRPr lang="en-GB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44000" marR="36195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60% within 5km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108000" marT="17780" marB="177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6657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Max. baseline: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44000" marR="36195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060700" algn="ctr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180km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108000" marT="17780" marB="1778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Frequency range</a:t>
            </a:r>
            <a:endParaRPr lang="en-GB" dirty="0"/>
          </a:p>
        </p:txBody>
      </p:sp>
      <p:pic>
        <p:nvPicPr>
          <p:cNvPr id="4" name="Picture 3" descr="AA-low AA-mid.em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9318" y="1386686"/>
            <a:ext cx="3744682" cy="24352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5" y="1184269"/>
            <a:ext cx="5812973" cy="3888474"/>
          </a:xfrm>
        </p:spPr>
        <p:txBody>
          <a:bodyPr/>
          <a:lstStyle/>
          <a:p>
            <a:r>
              <a:rPr lang="en-GB" dirty="0" smtClean="0"/>
              <a:t>Increasing freq. is very expensive:</a:t>
            </a:r>
          </a:p>
          <a:p>
            <a:pPr lvl="1"/>
            <a:r>
              <a:rPr lang="en-GB" dirty="0" smtClean="0"/>
              <a:t># of elements proportional to  </a:t>
            </a:r>
            <a:r>
              <a:rPr lang="en-GB" b="1" dirty="0" smtClean="0"/>
              <a:t>freq</a:t>
            </a:r>
            <a:r>
              <a:rPr lang="en-GB" b="1" baseline="30000" dirty="0" smtClean="0"/>
              <a:t>2</a:t>
            </a:r>
            <a:endParaRPr lang="en-GB" baseline="30000" dirty="0" smtClean="0"/>
          </a:p>
          <a:p>
            <a:pPr lvl="1">
              <a:spcAft>
                <a:spcPts val="1200"/>
              </a:spcAft>
            </a:pPr>
            <a:r>
              <a:rPr lang="en-GB" dirty="0" smtClean="0"/>
              <a:t>Digitiser rate increases linearly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But: </a:t>
            </a:r>
            <a:r>
              <a:rPr lang="en-GB" dirty="0" smtClean="0"/>
              <a:t> HI rest line is a vital break point 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Sensitivity/survey speed drop &gt;~1GHz OK </a:t>
            </a:r>
          </a:p>
          <a:p>
            <a:r>
              <a:rPr lang="en-GB" dirty="0" smtClean="0"/>
              <a:t>All low frequencies covered by AAs</a:t>
            </a:r>
          </a:p>
          <a:p>
            <a:pPr lvl="1"/>
            <a:r>
              <a:rPr lang="en-GB" dirty="0" smtClean="0"/>
              <a:t>Cross over with AA-low determined by sky ~400MHz</a:t>
            </a:r>
          </a:p>
          <a:p>
            <a:endParaRPr lang="en-GB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95250" cy="238125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95250" cy="2381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 bwMode="auto">
          <a:xfrm>
            <a:off x="972405" y="5627543"/>
            <a:ext cx="1781670" cy="31568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AA-low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97030" y="5061015"/>
            <a:ext cx="0" cy="1001486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89491" y="6063338"/>
            <a:ext cx="8554509" cy="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317170" y="6070875"/>
            <a:ext cx="0" cy="55266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753540" y="6070875"/>
            <a:ext cx="0" cy="55266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114678" y="6083190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150</a:t>
            </a:r>
            <a:endParaRPr lang="en-GB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2562918" y="6083190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450</a:t>
            </a:r>
            <a:endParaRPr lang="en-GB" sz="10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845552" y="5627543"/>
            <a:ext cx="126853" cy="3156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547499" y="5252270"/>
            <a:ext cx="4861127" cy="31568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AA-mid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196495" y="6070875"/>
            <a:ext cx="0" cy="55266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005873" y="6083190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750</a:t>
            </a:r>
            <a:endParaRPr lang="en-GB" sz="1000" dirty="0"/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5641574" y="6070875"/>
            <a:ext cx="0" cy="55266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419202" y="6083190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1050</a:t>
            </a:r>
            <a:endParaRPr lang="en-GB" sz="1000" dirty="0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7083024" y="6070875"/>
            <a:ext cx="0" cy="55266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860652" y="6083190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1350</a:t>
            </a:r>
            <a:endParaRPr lang="en-GB" sz="10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4081224" y="5633270"/>
            <a:ext cx="5062775" cy="315686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Dishes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8516754" y="6070875"/>
            <a:ext cx="0" cy="55266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8294382" y="6083190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1650</a:t>
            </a:r>
            <a:endParaRPr lang="en-GB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8677206" y="6089134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MHz</a:t>
            </a:r>
            <a:endParaRPr lang="en-GB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2275045" y="492930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400</a:t>
            </a:r>
            <a:endParaRPr lang="en-GB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238930" y="49293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1450</a:t>
            </a:r>
            <a:endParaRPr lang="en-GB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788" y="203200"/>
            <a:ext cx="6192837" cy="1140178"/>
          </a:xfrm>
        </p:spPr>
        <p:txBody>
          <a:bodyPr/>
          <a:lstStyle/>
          <a:p>
            <a:r>
              <a:rPr lang="en-GB" sz="2800" dirty="0" smtClean="0"/>
              <a:t>Aperture array </a:t>
            </a:r>
            <a:br>
              <a:rPr lang="en-GB" sz="2800" dirty="0" smtClean="0"/>
            </a:br>
            <a:r>
              <a:rPr lang="en-GB" sz="2800" dirty="0" smtClean="0"/>
              <a:t>configurations</a:t>
            </a:r>
            <a:endParaRPr lang="en-GB" sz="2800" dirty="0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718458" y="3890963"/>
            <a:ext cx="3513676" cy="2374370"/>
          </a:xfrm>
          <a:prstGeom prst="roundRect">
            <a:avLst>
              <a:gd name="adj" fmla="val 11551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710176" y="1501426"/>
            <a:ext cx="3521957" cy="2247371"/>
          </a:xfrm>
          <a:prstGeom prst="roundRect">
            <a:avLst>
              <a:gd name="adj" fmla="val 1155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37229" y="1524001"/>
            <a:ext cx="3979509" cy="4513792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lnSpc>
                <a:spcPct val="110000"/>
              </a:lnSpc>
              <a:spcBef>
                <a:spcPct val="20000"/>
              </a:spcBef>
              <a:tabLst>
                <a:tab pos="1431925" algn="l"/>
                <a:tab pos="3138488" algn="l"/>
              </a:tabLst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Dense: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tabLst>
                <a:tab pos="1431925" algn="l"/>
                <a:tab pos="3138488" algn="l"/>
              </a:tabLst>
              <a:defRPr/>
            </a:pPr>
            <a:r>
              <a:rPr lang="en-GB" sz="2000" b="1" kern="0" dirty="0" smtClean="0">
                <a:solidFill>
                  <a:srgbClr val="008000"/>
                </a:solidFill>
                <a:latin typeface="+mn-lt"/>
              </a:rPr>
              <a:t>Constant </a:t>
            </a:r>
            <a:r>
              <a:rPr lang="en-GB" sz="2000" b="1" kern="0" dirty="0" err="1" smtClean="0">
                <a:solidFill>
                  <a:srgbClr val="008000"/>
                </a:solidFill>
                <a:latin typeface="+mn-lt"/>
              </a:rPr>
              <a:t>A</a:t>
            </a:r>
            <a:r>
              <a:rPr lang="en-GB" sz="2000" b="1" kern="0" baseline="-25000" dirty="0" err="1" smtClean="0">
                <a:solidFill>
                  <a:srgbClr val="008000"/>
                </a:solidFill>
                <a:latin typeface="+mn-lt"/>
              </a:rPr>
              <a:t>eff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lnSpc>
                <a:spcPct val="110000"/>
              </a:lnSpc>
              <a:spcBef>
                <a:spcPct val="20000"/>
              </a:spcBef>
              <a:tabLst>
                <a:tab pos="1431925" algn="l"/>
                <a:tab pos="3138488" algn="l"/>
              </a:tabLst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 spacing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≤</a:t>
            </a:r>
            <a:r>
              <a:rPr lang="el-GR" sz="2400" b="1" kern="0" dirty="0" smtClean="0">
                <a:solidFill>
                  <a:schemeClr val="tx1"/>
                </a:solidFill>
                <a:latin typeface="Times New Roman" pitchFamily="18" charset="0"/>
              </a:rPr>
              <a:t> λ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/2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	</a:t>
            </a:r>
            <a:endParaRPr kumimoji="0" lang="en-GB" sz="2000" b="1" i="0" u="none" strike="noStrike" kern="0" cap="none" spc="0" normalizeH="0" baseline="-25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1925" algn="l"/>
                <a:tab pos="3138488" algn="l"/>
              </a:tabLst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Fully sampled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wavefront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1925" algn="l"/>
                <a:tab pos="3138488" algn="l"/>
              </a:tabLst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 layout pattern	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lvl="0" indent="-342900" eaLnBrk="0" hangingPunct="0">
              <a:lnSpc>
                <a:spcPct val="110000"/>
              </a:lnSpc>
              <a:spcBef>
                <a:spcPct val="20000"/>
              </a:spcBef>
              <a:tabLst>
                <a:tab pos="1431925" algn="l"/>
                <a:tab pos="3138488" algn="l"/>
              </a:tabLst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Sparse: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AA-low</a:t>
            </a:r>
          </a:p>
          <a:p>
            <a:pPr marL="342900" lvl="0" indent="-342900" eaLnBrk="0" hangingPunct="0">
              <a:lnSpc>
                <a:spcPct val="110000"/>
              </a:lnSpc>
              <a:spcBef>
                <a:spcPct val="20000"/>
              </a:spcBef>
              <a:tabLst>
                <a:tab pos="1431925" algn="l"/>
                <a:tab pos="3138488" algn="l"/>
              </a:tabLst>
              <a:defRPr/>
            </a:pPr>
            <a:r>
              <a:rPr lang="en-GB" sz="2000" b="1" kern="0" dirty="0" err="1" smtClean="0">
                <a:solidFill>
                  <a:srgbClr val="008000"/>
                </a:solidFill>
                <a:latin typeface="+mn-lt"/>
              </a:rPr>
              <a:t>A</a:t>
            </a:r>
            <a:r>
              <a:rPr lang="en-GB" sz="2000" b="1" kern="0" baseline="-25000" dirty="0" err="1" smtClean="0">
                <a:solidFill>
                  <a:srgbClr val="008000"/>
                </a:solidFill>
                <a:latin typeface="+mn-lt"/>
              </a:rPr>
              <a:t>eff</a:t>
            </a:r>
            <a:r>
              <a:rPr lang="en-GB" sz="2000" b="1" kern="0" dirty="0" smtClean="0">
                <a:solidFill>
                  <a:srgbClr val="008000"/>
                </a:solidFill>
                <a:latin typeface="+mn-lt"/>
              </a:rPr>
              <a:t> increases as </a:t>
            </a:r>
            <a:r>
              <a:rPr lang="el-GR" sz="2400" b="1" kern="0" dirty="0" smtClean="0">
                <a:solidFill>
                  <a:srgbClr val="008000"/>
                </a:solidFill>
                <a:latin typeface="Times New Roman" pitchFamily="18" charset="0"/>
              </a:rPr>
              <a:t>λ</a:t>
            </a:r>
            <a:r>
              <a:rPr lang="en-GB" sz="2400" b="1" kern="0" baseline="30000" dirty="0" smtClean="0">
                <a:solidFill>
                  <a:srgbClr val="008000"/>
                </a:solidFill>
                <a:latin typeface="+mn-lt"/>
              </a:rPr>
              <a:t>2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lnSpc>
                <a:spcPct val="110000"/>
              </a:lnSpc>
              <a:spcBef>
                <a:spcPct val="20000"/>
              </a:spcBef>
              <a:tabLst>
                <a:tab pos="1431925" algn="l"/>
                <a:tab pos="3138488" algn="l"/>
              </a:tabLst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 spacing &gt;</a:t>
            </a:r>
            <a:r>
              <a:rPr lang="el-GR" sz="2400" b="1" kern="0" dirty="0" smtClean="0">
                <a:solidFill>
                  <a:schemeClr val="tx1"/>
                </a:solidFill>
                <a:latin typeface="Times New Roman" pitchFamily="18" charset="0"/>
              </a:rPr>
              <a:t>λ</a:t>
            </a:r>
            <a:r>
              <a:rPr lang="el-GR" sz="2000" b="1" kern="0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/2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1925" algn="l"/>
                <a:tab pos="3138488" algn="l"/>
              </a:tabLst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Layout irregular to 	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1925" algn="l"/>
                <a:tab pos="3138488" algn="l"/>
              </a:tabLst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   control grating lobes	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1925" algn="l"/>
                <a:tab pos="3138488" algn="l"/>
              </a:tabLst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						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51578" y="641072"/>
            <a:ext cx="3847393" cy="2835102"/>
            <a:chOff x="669480" y="3490845"/>
            <a:chExt cx="3361943" cy="2477379"/>
          </a:xfrm>
        </p:grpSpPr>
        <p:pic>
          <p:nvPicPr>
            <p:cNvPr id="14" name="Picture 3" descr="C:\Users\Andy\Documents\SKA\Video &amp; pictures 2010\Dense_AA_closeup_compressed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69480" y="3490845"/>
              <a:ext cx="3361943" cy="247737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cxnSp>
          <p:nvCxnSpPr>
            <p:cNvPr id="15" name="Straight Connector 14"/>
            <p:cNvCxnSpPr>
              <a:stCxn id="17" idx="2"/>
              <a:endCxn id="18" idx="2"/>
            </p:cNvCxnSpPr>
            <p:nvPr/>
          </p:nvCxnSpPr>
          <p:spPr>
            <a:xfrm rot="10800000" flipH="1">
              <a:off x="2080246" y="3958012"/>
              <a:ext cx="29578" cy="9180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8" idx="5"/>
            </p:cNvCxnSpPr>
            <p:nvPr/>
          </p:nvCxnSpPr>
          <p:spPr>
            <a:xfrm flipV="1">
              <a:off x="2429937" y="4269397"/>
              <a:ext cx="932808" cy="7027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080247" y="4731831"/>
              <a:ext cx="400333" cy="28838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 descr="C:\Users\Andy\Documents\SKA\Video &amp; pictures 2010\dense_array_close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109825" y="3517645"/>
              <a:ext cx="1467887" cy="88073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</p:pic>
      </p:grpSp>
      <p:pic>
        <p:nvPicPr>
          <p:cNvPr id="19" name="Picture 2" descr="C:\Users\Andy\Pictures\Galaxy s download\US_1009\2010-10-13 20.15.5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12294" y="3624943"/>
            <a:ext cx="3906340" cy="2794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Dynamic Range requirements:</a:t>
            </a:r>
            <a:endParaRPr lang="en-US" dirty="0" smtClean="0">
              <a:effectLst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23950"/>
            <a:ext cx="8558213" cy="5138738"/>
          </a:xfrm>
          <a:ln w="15875">
            <a:solidFill>
              <a:srgbClr val="FF6600"/>
            </a:solidFill>
          </a:ln>
        </p:spPr>
        <p:txBody>
          <a:bodyPr/>
          <a:lstStyle/>
          <a:p>
            <a:pPr>
              <a:lnSpc>
                <a:spcPct val="160000"/>
              </a:lnSpc>
              <a:tabLst>
                <a:tab pos="5113338" algn="l"/>
              </a:tabLst>
            </a:pPr>
            <a:r>
              <a:rPr lang="en-GB" dirty="0" smtClean="0"/>
              <a:t>AA is operating at low frequency	</a:t>
            </a:r>
            <a:r>
              <a:rPr lang="en-GB" b="1" dirty="0" smtClean="0">
                <a:solidFill>
                  <a:srgbClr val="00B050"/>
                </a:solidFill>
              </a:rPr>
              <a:t>?</a:t>
            </a:r>
            <a:r>
              <a:rPr lang="en-GB" dirty="0" smtClean="0">
                <a:solidFill>
                  <a:srgbClr val="00B050"/>
                </a:solidFill>
              </a:rPr>
              <a:t> Tricky</a:t>
            </a:r>
          </a:p>
          <a:p>
            <a:pPr>
              <a:lnSpc>
                <a:spcPct val="160000"/>
              </a:lnSpc>
              <a:tabLst>
                <a:tab pos="5113338" algn="l"/>
              </a:tabLst>
            </a:pPr>
            <a:r>
              <a:rPr lang="en-GB" dirty="0" smtClean="0"/>
              <a:t>Physical stability (wind etc.)	</a:t>
            </a:r>
            <a:r>
              <a:rPr lang="en-GB" b="1" dirty="0" smtClean="0">
                <a:solidFill>
                  <a:srgbClr val="006600"/>
                </a:solidFill>
                <a:sym typeface="Wingdings" pitchFamily="2" charset="2"/>
              </a:rPr>
              <a:t></a:t>
            </a:r>
            <a:r>
              <a:rPr lang="en-GB" dirty="0" smtClean="0">
                <a:solidFill>
                  <a:srgbClr val="006600"/>
                </a:solidFill>
                <a:sym typeface="Wingdings" pitchFamily="2" charset="2"/>
              </a:rPr>
              <a:t> G</a:t>
            </a:r>
            <a:r>
              <a:rPr lang="en-GB" dirty="0" smtClean="0">
                <a:solidFill>
                  <a:srgbClr val="006600"/>
                </a:solidFill>
              </a:rPr>
              <a:t>ood, study details</a:t>
            </a:r>
          </a:p>
          <a:p>
            <a:pPr>
              <a:lnSpc>
                <a:spcPct val="160000"/>
              </a:lnSpc>
              <a:tabLst>
                <a:tab pos="5113338" algn="l"/>
              </a:tabLst>
            </a:pPr>
            <a:r>
              <a:rPr lang="en-GB" dirty="0" smtClean="0"/>
              <a:t>Unblocked aperture	</a:t>
            </a:r>
            <a:r>
              <a:rPr lang="en-GB" b="1" dirty="0" smtClean="0">
                <a:solidFill>
                  <a:srgbClr val="006600"/>
                </a:solidFill>
                <a:sym typeface="Wingdings" pitchFamily="2" charset="2"/>
              </a:rPr>
              <a:t> </a:t>
            </a:r>
            <a:r>
              <a:rPr lang="en-GB" dirty="0" smtClean="0">
                <a:solidFill>
                  <a:srgbClr val="006600"/>
                </a:solidFill>
              </a:rPr>
              <a:t>Inherent</a:t>
            </a:r>
          </a:p>
          <a:p>
            <a:pPr>
              <a:lnSpc>
                <a:spcPct val="160000"/>
              </a:lnSpc>
              <a:tabLst>
                <a:tab pos="5113338" algn="l"/>
              </a:tabLst>
            </a:pPr>
            <a:r>
              <a:rPr lang="en-GB" dirty="0" smtClean="0"/>
              <a:t>Smaller beams are better	</a:t>
            </a:r>
            <a:r>
              <a:rPr lang="en-GB" b="1" dirty="0" smtClean="0">
                <a:solidFill>
                  <a:srgbClr val="006600"/>
                </a:solidFill>
                <a:sym typeface="Wingdings" pitchFamily="2" charset="2"/>
              </a:rPr>
              <a:t> </a:t>
            </a:r>
            <a:r>
              <a:rPr lang="en-GB" dirty="0" smtClean="0">
                <a:solidFill>
                  <a:srgbClr val="006600"/>
                </a:solidFill>
              </a:rPr>
              <a:t>~60m dia. collectors</a:t>
            </a:r>
          </a:p>
          <a:p>
            <a:pPr>
              <a:lnSpc>
                <a:spcPct val="160000"/>
              </a:lnSpc>
              <a:tabLst>
                <a:tab pos="5113338" algn="l"/>
              </a:tabLst>
            </a:pPr>
            <a:r>
              <a:rPr lang="en-GB" dirty="0" smtClean="0"/>
              <a:t>Narrow band is important</a:t>
            </a:r>
            <a:r>
              <a:rPr lang="en-GB" dirty="0" smtClean="0">
                <a:solidFill>
                  <a:srgbClr val="006600"/>
                </a:solidFill>
              </a:rPr>
              <a:t>	</a:t>
            </a:r>
            <a:r>
              <a:rPr lang="en-GB" b="1" dirty="0" smtClean="0">
                <a:solidFill>
                  <a:srgbClr val="006600"/>
                </a:solidFill>
                <a:sym typeface="Wingdings" pitchFamily="2" charset="2"/>
              </a:rPr>
              <a:t> </a:t>
            </a:r>
            <a:r>
              <a:rPr lang="en-GB" dirty="0" smtClean="0">
                <a:solidFill>
                  <a:srgbClr val="006600"/>
                </a:solidFill>
              </a:rPr>
              <a:t>AA is Wide Band </a:t>
            </a:r>
            <a:r>
              <a:rPr lang="en-GB" i="1" dirty="0" smtClean="0">
                <a:solidFill>
                  <a:srgbClr val="006600"/>
                </a:solidFill>
              </a:rPr>
              <a:t>but</a:t>
            </a:r>
          </a:p>
          <a:p>
            <a:pPr>
              <a:lnSpc>
                <a:spcPct val="80000"/>
              </a:lnSpc>
              <a:buFontTx/>
              <a:buNone/>
              <a:tabLst>
                <a:tab pos="5113338" algn="l"/>
              </a:tabLst>
            </a:pPr>
            <a:r>
              <a:rPr lang="en-GB" dirty="0" smtClean="0">
                <a:solidFill>
                  <a:srgbClr val="006600"/>
                </a:solidFill>
              </a:rPr>
              <a:t> 		</a:t>
            </a:r>
            <a:r>
              <a:rPr lang="en-GB" b="1" dirty="0" smtClean="0">
                <a:solidFill>
                  <a:srgbClr val="006600"/>
                </a:solidFill>
                <a:sym typeface="Wingdings" pitchFamily="2" charset="2"/>
              </a:rPr>
              <a:t>    </a:t>
            </a:r>
            <a:r>
              <a:rPr lang="en-GB" dirty="0" smtClean="0">
                <a:solidFill>
                  <a:srgbClr val="006600"/>
                </a:solidFill>
              </a:rPr>
              <a:t>many channels</a:t>
            </a:r>
          </a:p>
          <a:p>
            <a:pPr>
              <a:lnSpc>
                <a:spcPct val="160000"/>
              </a:lnSpc>
              <a:tabLst>
                <a:tab pos="5113338" algn="l"/>
              </a:tabLst>
            </a:pPr>
            <a:r>
              <a:rPr lang="en-GB" dirty="0" smtClean="0"/>
              <a:t>Calibration capability	</a:t>
            </a:r>
            <a:r>
              <a:rPr lang="en-GB" b="1" dirty="0" smtClean="0">
                <a:solidFill>
                  <a:srgbClr val="006600"/>
                </a:solidFill>
                <a:sym typeface="Wingdings" pitchFamily="2" charset="2"/>
              </a:rPr>
              <a:t> </a:t>
            </a:r>
            <a:r>
              <a:rPr lang="en-GB" dirty="0" smtClean="0">
                <a:solidFill>
                  <a:srgbClr val="006600"/>
                </a:solidFill>
              </a:rPr>
              <a:t>Excellent, by channel</a:t>
            </a:r>
          </a:p>
          <a:p>
            <a:pPr>
              <a:lnSpc>
                <a:spcPct val="160000"/>
              </a:lnSpc>
              <a:tabLst>
                <a:tab pos="5113338" algn="l"/>
              </a:tabLst>
            </a:pPr>
            <a:r>
              <a:rPr lang="en-GB" dirty="0" smtClean="0"/>
              <a:t>Trade DR for sensitivity	</a:t>
            </a:r>
            <a:r>
              <a:rPr lang="en-GB" b="1" dirty="0" smtClean="0">
                <a:solidFill>
                  <a:srgbClr val="006600"/>
                </a:solidFill>
                <a:sym typeface="Wingdings" pitchFamily="2" charset="2"/>
              </a:rPr>
              <a:t></a:t>
            </a:r>
            <a:r>
              <a:rPr lang="en-GB" dirty="0" smtClean="0">
                <a:solidFill>
                  <a:srgbClr val="006600"/>
                </a:solidFill>
              </a:rPr>
              <a:t>AA v. flexible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100307</TotalTime>
  <Words>1267</Words>
  <Application>Microsoft Office PowerPoint</Application>
  <PresentationFormat>On-screen Show (4:3)</PresentationFormat>
  <Paragraphs>395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Implementing a high performance AA-mid in SKA2</vt:lpstr>
      <vt:lpstr>SKA Phase 2 Receptor Technologies </vt:lpstr>
      <vt:lpstr>SKA Phase 2 Receptor Technologies </vt:lpstr>
      <vt:lpstr>An ideal telescope …..</vt:lpstr>
      <vt:lpstr>AA-mid is pretty close…</vt:lpstr>
      <vt:lpstr>SKA2 Science requirements</vt:lpstr>
      <vt:lpstr>Frequency range</vt:lpstr>
      <vt:lpstr>Aperture array  configurations</vt:lpstr>
      <vt:lpstr>Dynamic Range requirements:</vt:lpstr>
      <vt:lpstr>Array Calibration: comments</vt:lpstr>
      <vt:lpstr>Some deployment considerations:</vt:lpstr>
      <vt:lpstr>AA-mid elements </vt:lpstr>
      <vt:lpstr>AA-mid design</vt:lpstr>
      <vt:lpstr>AA-mid signal path</vt:lpstr>
      <vt:lpstr>Two stage beamforming</vt:lpstr>
      <vt:lpstr>AA-mid construction outline </vt:lpstr>
      <vt:lpstr>Signal Processing and Digitisation</vt:lpstr>
      <vt:lpstr>Station processor</vt:lpstr>
      <vt:lpstr>Short range optical Communications</vt:lpstr>
      <vt:lpstr>AA-mid Power Budget</vt:lpstr>
      <vt:lpstr>AA-mid Technology Shopping list</vt:lpstr>
      <vt:lpstr>Summary </vt:lpstr>
      <vt:lpstr>PowerPoint Presentation</vt:lpstr>
    </vt:vector>
  </TitlesOfParts>
  <Company>ASTRON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SKADS-LOGO</dc:title>
  <dc:creator>Andre van Es</dc:creator>
  <cp:lastModifiedBy>mbcssjg4</cp:lastModifiedBy>
  <cp:revision>432</cp:revision>
  <dcterms:created xsi:type="dcterms:W3CDTF">2006-02-27T08:11:41Z</dcterms:created>
  <dcterms:modified xsi:type="dcterms:W3CDTF">2012-04-22T10:40:39Z</dcterms:modified>
</cp:coreProperties>
</file>