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544" r:id="rId3"/>
    <p:sldId id="561" r:id="rId4"/>
    <p:sldId id="545" r:id="rId5"/>
    <p:sldId id="546" r:id="rId6"/>
    <p:sldId id="554" r:id="rId7"/>
    <p:sldId id="564" r:id="rId8"/>
    <p:sldId id="565" r:id="rId9"/>
    <p:sldId id="426" r:id="rId10"/>
    <p:sldId id="521" r:id="rId11"/>
    <p:sldId id="425" r:id="rId12"/>
    <p:sldId id="421" r:id="rId13"/>
    <p:sldId id="478" r:id="rId14"/>
    <p:sldId id="431" r:id="rId15"/>
    <p:sldId id="510" r:id="rId16"/>
    <p:sldId id="523" r:id="rId17"/>
    <p:sldId id="450" r:id="rId18"/>
    <p:sldId id="451" r:id="rId19"/>
    <p:sldId id="433" r:id="rId20"/>
    <p:sldId id="524" r:id="rId21"/>
    <p:sldId id="419" r:id="rId22"/>
    <p:sldId id="505" r:id="rId23"/>
    <p:sldId id="570" r:id="rId24"/>
    <p:sldId id="569" r:id="rId25"/>
    <p:sldId id="572" r:id="rId26"/>
    <p:sldId id="566" r:id="rId27"/>
    <p:sldId id="571" r:id="rId28"/>
    <p:sldId id="567" r:id="rId29"/>
    <p:sldId id="560" r:id="rId30"/>
    <p:sldId id="507" r:id="rId31"/>
    <p:sldId id="573" r:id="rId32"/>
    <p:sldId id="444" r:id="rId33"/>
    <p:sldId id="344" r:id="rId34"/>
  </p:sldIdLst>
  <p:sldSz cx="9144000" cy="6858000" type="screen4x3"/>
  <p:notesSz cx="6797675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18E"/>
    <a:srgbClr val="5998C8"/>
    <a:srgbClr val="9999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627" autoAdjust="0"/>
  </p:normalViewPr>
  <p:slideViewPr>
    <p:cSldViewPr snapToGrid="0"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-2958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085A3-931A-2D4C-B127-8B9F8DAE1922}" type="datetimeFigureOut">
              <a:rPr lang="en-AU"/>
              <a:pPr/>
              <a:t>23/04/2012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55A93-762C-3545-BE9F-EFF017A58022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62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F3DA9D-2363-437A-8EB3-B84D789E6542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79321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/>
              <a:pPr/>
              <a:t>1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044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B7969-3D07-5044-B7B1-C2D3F38318AE}" type="slidenum">
              <a:rPr lang="en-AU"/>
              <a:pPr/>
              <a:t>11</a:t>
            </a:fld>
            <a:endParaRPr lang="en-AU"/>
          </a:p>
        </p:txBody>
      </p:sp>
      <p:sp>
        <p:nvSpPr>
          <p:cNvPr id="102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2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598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8014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376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959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596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1516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4672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396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189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9896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831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8095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0016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067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539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602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155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55600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044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6762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73049-CD9F-FA44-B1E0-D3740DB263D0}" type="slidenum">
              <a:rPr lang="en-AU"/>
              <a:pPr/>
              <a:t>30</a:t>
            </a:fld>
            <a:endParaRPr lang="en-AU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244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29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918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17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0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91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49CDB-641C-F649-9201-2BF59AB64144}" type="slidenum">
              <a:rPr lang="en-AU"/>
              <a:pPr/>
              <a:t>7</a:t>
            </a:fld>
            <a:endParaRPr lang="en-AU"/>
          </a:p>
        </p:txBody>
      </p:sp>
      <p:sp>
        <p:nvSpPr>
          <p:cNvPr id="73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6EA45-E3CC-4249-8AD0-EF713CB671AB}" type="slidenum">
              <a:rPr lang="en-AU"/>
              <a:pPr/>
              <a:t>8</a:t>
            </a:fld>
            <a:endParaRPr lang="en-AU"/>
          </a:p>
        </p:txBody>
      </p:sp>
      <p:sp>
        <p:nvSpPr>
          <p:cNvPr id="91136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148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owerPointTemplateImag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077" y="0"/>
            <a:ext cx="8088923" cy="5313077"/>
          </a:xfrm>
          <a:prstGeom prst="rect">
            <a:avLst/>
          </a:prstGeom>
        </p:spPr>
      </p:pic>
      <p:grpSp>
        <p:nvGrpSpPr>
          <p:cNvPr id="3138" name="Group 66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3105" name="Group 33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3106" name="AutoShape 34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107" name="Rectangle 3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sp>
          <p:nvSpPr>
            <p:cNvPr id="3118" name="Line 46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pic>
          <p:nvPicPr>
            <p:cNvPr id="3124" name="Picture 52" descr="20070618_csiro702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</p:spPr>
        </p:pic>
        <p:pic>
          <p:nvPicPr>
            <p:cNvPr id="3128" name="Picture 56" descr="title_slide_nolineslr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t="8672" r="139"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</p:spPr>
        </p:pic>
        <p:sp>
          <p:nvSpPr>
            <p:cNvPr id="3131" name="Line 59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grpSp>
          <p:nvGrpSpPr>
            <p:cNvPr id="3109" name="Group 37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3110" name="Line 38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3" name="Line 41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4" name="Line 42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5" name="Line 43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6" name="Line 44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</p:grp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82550"/>
            <a:ext cx="7200900" cy="935038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7763" y="1446213"/>
            <a:ext cx="7169150" cy="23907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7763" y="3989388"/>
            <a:ext cx="7169150" cy="2392362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38238" y="6594475"/>
            <a:ext cx="7167562" cy="250825"/>
          </a:xfrm>
        </p:spPr>
        <p:txBody>
          <a:bodyPr/>
          <a:lstStyle>
            <a:lvl1pPr>
              <a:defRPr/>
            </a:lvl1pPr>
          </a:lstStyle>
          <a:p>
            <a:endParaRPr lang="en-AU" b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roup 39"/>
          <p:cNvGrpSpPr>
            <a:grpSpLocks/>
          </p:cNvGrpSpPr>
          <p:nvPr/>
        </p:nvGrpSpPr>
        <p:grpSpPr bwMode="auto">
          <a:xfrm>
            <a:off x="0" y="-19050"/>
            <a:ext cx="9144000" cy="6889750"/>
            <a:chOff x="0" y="-12"/>
            <a:chExt cx="5760" cy="4340"/>
          </a:xfrm>
        </p:grpSpPr>
        <p:pic>
          <p:nvPicPr>
            <p:cNvPr id="1053" name="Picture 29" descr="text_slide_nolines_070618"/>
            <p:cNvPicPr>
              <a:picLocks noChangeAspect="1" noChangeArrowheads="1"/>
            </p:cNvPicPr>
            <p:nvPr/>
          </p:nvPicPr>
          <p:blipFill>
            <a:blip r:embed="rId14" cstate="print"/>
            <a:srcRect t="11275" r="476"/>
            <a:stretch>
              <a:fillRect/>
            </a:stretch>
          </p:blipFill>
          <p:spPr bwMode="auto">
            <a:xfrm>
              <a:off x="0" y="0"/>
              <a:ext cx="5760" cy="724"/>
            </a:xfrm>
            <a:prstGeom prst="rect">
              <a:avLst/>
            </a:prstGeom>
            <a:noFill/>
          </p:spPr>
        </p:pic>
        <p:grpSp>
          <p:nvGrpSpPr>
            <p:cNvPr id="1045" name="Group 21"/>
            <p:cNvGrpSpPr>
              <a:grpSpLocks/>
            </p:cNvGrpSpPr>
            <p:nvPr/>
          </p:nvGrpSpPr>
          <p:grpSpPr bwMode="auto">
            <a:xfrm>
              <a:off x="84" y="-12"/>
              <a:ext cx="259" cy="4340"/>
              <a:chOff x="409" y="-1"/>
              <a:chExt cx="259" cy="4331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52" name="Line 28"/>
              <p:cNvSpPr>
                <a:spLocks noChangeShapeType="1"/>
              </p:cNvSpPr>
              <p:nvPr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1060" name="Picture 36" descr="20070618_csiro702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341" y="3989"/>
              <a:ext cx="204" cy="245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643467"/>
          </a:xfrm>
        </p:spPr>
        <p:txBody>
          <a:bodyPr/>
          <a:lstStyle/>
          <a:p>
            <a:r>
              <a:rPr lang="en-AU" sz="2800" dirty="0" smtClean="0"/>
              <a:t>The status and science of ASKAP</a:t>
            </a:r>
            <a:endParaRPr lang="en-AU" sz="2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4371009" cy="1008063"/>
          </a:xfrm>
        </p:spPr>
        <p:txBody>
          <a:bodyPr/>
          <a:lstStyle/>
          <a:p>
            <a:r>
              <a:rPr lang="en-AU" dirty="0" smtClean="0"/>
              <a:t>Philip Diamond</a:t>
            </a:r>
            <a:endParaRPr lang="en-AU" dirty="0"/>
          </a:p>
          <a:p>
            <a:r>
              <a:rPr lang="en-AU" dirty="0" smtClean="0"/>
              <a:t>Chief, CSIRO Astronomy &amp; Space Science</a:t>
            </a:r>
          </a:p>
          <a:p>
            <a:r>
              <a:rPr lang="en-AU" dirty="0" smtClean="0"/>
              <a:t>RTS 2012 19 April 2012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- Antennas </a:t>
            </a:r>
          </a:p>
        </p:txBody>
      </p:sp>
      <p:pic>
        <p:nvPicPr>
          <p:cNvPr id="5" name="Picture 4" descr="4.8.11 Construction of Antennas four and five 3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2" y="1158534"/>
            <a:ext cx="7589646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8099" y="-134163"/>
            <a:ext cx="7343775" cy="900112"/>
          </a:xfrm>
        </p:spPr>
        <p:txBody>
          <a:bodyPr/>
          <a:lstStyle/>
          <a:p>
            <a:r>
              <a:rPr lang="en-AU"/>
              <a:t>ASKAP - Antennas</a:t>
            </a:r>
          </a:p>
        </p:txBody>
      </p:sp>
      <p:pic>
        <p:nvPicPr>
          <p:cNvPr id="1028100" name="Picture 4" descr="SAM_06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650" y="1069975"/>
            <a:ext cx="813435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980517" y="432661"/>
            <a:ext cx="7639135" cy="6239272"/>
            <a:chOff x="980517" y="432661"/>
            <a:chExt cx="7639135" cy="6239272"/>
          </a:xfrm>
        </p:grpSpPr>
        <p:pic>
          <p:nvPicPr>
            <p:cNvPr id="4" name="Picture 2" descr="Carole_withCETC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66"/>
            <a:stretch/>
          </p:blipFill>
          <p:spPr bwMode="auto">
            <a:xfrm>
              <a:off x="980517" y="432661"/>
              <a:ext cx="7639135" cy="623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307650" y="600140"/>
              <a:ext cx="1647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CETC54 team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dirty="0" smtClean="0"/>
          </a:p>
          <a:p>
            <a:pPr>
              <a:buNone/>
            </a:pPr>
            <a:endParaRPr lang="en-AU" dirty="0" smtClean="0"/>
          </a:p>
          <a:p>
            <a:pPr>
              <a:buNone/>
            </a:pPr>
            <a:endParaRPr lang="en-AU" dirty="0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dirty="0" smtClean="0"/>
              <a:t>ASKAP – Phased Array Feeds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28" y="1350581"/>
            <a:ext cx="6494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 dirty="0"/>
              <a:t> First full size Phased Array Feed </a:t>
            </a:r>
            <a:r>
              <a:rPr lang="en-US" dirty="0" smtClean="0"/>
              <a:t>deployed </a:t>
            </a:r>
            <a:r>
              <a:rPr lang="en-US" dirty="0"/>
              <a:t>to Parkes </a:t>
            </a:r>
            <a:r>
              <a:rPr lang="en-US" dirty="0" smtClean="0"/>
              <a:t>in 2011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 Initial </a:t>
            </a:r>
            <a:r>
              <a:rPr lang="en-US" dirty="0" smtClean="0"/>
              <a:t>tests </a:t>
            </a:r>
            <a:r>
              <a:rPr lang="en-US" dirty="0"/>
              <a:t>very successful </a:t>
            </a:r>
          </a:p>
          <a:p>
            <a:pPr lvl="2"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 smtClean="0"/>
              <a:t>Tsys</a:t>
            </a:r>
            <a:r>
              <a:rPr lang="en-US" dirty="0" smtClean="0"/>
              <a:t> ~</a:t>
            </a:r>
            <a:r>
              <a:rPr lang="en-US" dirty="0" smtClean="0">
                <a:solidFill>
                  <a:srgbClr val="FF0000"/>
                </a:solidFill>
              </a:rPr>
              <a:t>sub </a:t>
            </a:r>
            <a:r>
              <a:rPr lang="en-US" dirty="0">
                <a:solidFill>
                  <a:srgbClr val="FF0000"/>
                </a:solidFill>
              </a:rPr>
              <a:t>50 K </a:t>
            </a:r>
            <a:r>
              <a:rPr lang="en-US" dirty="0"/>
              <a:t>temp across much of the </a:t>
            </a:r>
            <a:r>
              <a:rPr lang="en-US" dirty="0" smtClean="0"/>
              <a:t>band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MkI</a:t>
            </a:r>
            <a:r>
              <a:rPr lang="en-US" dirty="0" smtClean="0"/>
              <a:t> PAFs being deployed on ASKAP</a:t>
            </a:r>
          </a:p>
          <a:p>
            <a:pPr lvl="1"/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70355" y="2907031"/>
            <a:ext cx="7550150" cy="5214937"/>
          </a:xfrm>
          <a:prstGeom prst="rect">
            <a:avLst/>
          </a:prstGeom>
        </p:spPr>
        <p:txBody>
          <a:bodyPr/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9376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1766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07486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53206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298926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44646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57188" lvl="1" indent="0">
              <a:lnSpc>
                <a:spcPct val="90000"/>
              </a:lnSpc>
              <a:buFontTx/>
              <a:buNone/>
            </a:pPr>
            <a:r>
              <a:rPr lang="en-AU" dirty="0" err="1" smtClean="0"/>
              <a:t>MkI</a:t>
            </a:r>
            <a:r>
              <a:rPr lang="en-AU" dirty="0" smtClean="0"/>
              <a:t> PAFs are heavy (&gt; 200kg), complex, expensive</a:t>
            </a:r>
          </a:p>
          <a:p>
            <a:pPr marL="357188" lvl="1" indent="0">
              <a:lnSpc>
                <a:spcPct val="90000"/>
              </a:lnSpc>
              <a:buFontTx/>
              <a:buNone/>
            </a:pPr>
            <a:r>
              <a:rPr lang="en-AU" dirty="0" smtClean="0"/>
              <a:t>	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err="1" smtClean="0"/>
              <a:t>MkII</a:t>
            </a:r>
            <a:r>
              <a:rPr lang="en-AU" dirty="0" smtClean="0"/>
              <a:t> redesign, ~ 50% of cost of </a:t>
            </a:r>
            <a:r>
              <a:rPr lang="en-AU" dirty="0" err="1" smtClean="0"/>
              <a:t>MkI</a:t>
            </a:r>
            <a:r>
              <a:rPr lang="en-AU" dirty="0" smtClean="0"/>
              <a:t>: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RF over Fibre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recent rapid price drop of optical components 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minimise cable loses, stability,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continuous fibre from PAF to </a:t>
            </a:r>
            <a:r>
              <a:rPr lang="en-AU" dirty="0" err="1" smtClean="0"/>
              <a:t>beamformer</a:t>
            </a:r>
            <a:r>
              <a:rPr lang="en-AU" dirty="0" smtClean="0"/>
              <a:t> in central building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removes 95% of equipment from pedestal – cooling, RFI, </a:t>
            </a:r>
            <a:r>
              <a:rPr lang="en-AU" dirty="0" err="1" smtClean="0"/>
              <a:t>elec</a:t>
            </a:r>
            <a:endParaRPr lang="en-AU" dirty="0" smtClean="0"/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</a:t>
            </a:r>
            <a:r>
              <a:rPr lang="en-AU" dirty="0" err="1" smtClean="0"/>
              <a:t>Virtex</a:t>
            </a:r>
            <a:r>
              <a:rPr lang="en-AU" dirty="0" smtClean="0"/>
              <a:t> 7 – newest Xilinx FPGA family – factor of 4++ reduction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Direct sampling – deletes entire heterodyning sub-system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r>
              <a:rPr lang="en-AU" dirty="0" smtClean="0"/>
              <a:t>	- Mk II systems will be compatible with Mk </a:t>
            </a:r>
            <a:r>
              <a:rPr lang="en-AU" sz="1600" dirty="0" smtClean="0"/>
              <a:t>I </a:t>
            </a:r>
          </a:p>
          <a:p>
            <a:pPr marL="814388" lvl="1" indent="-457200">
              <a:lnSpc>
                <a:spcPct val="90000"/>
              </a:lnSpc>
              <a:buFontTx/>
              <a:buNone/>
            </a:pP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SST PI 9 November  2011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6" name="Picture 5" descr="ASKAP Production of Beta PAF #2-6_02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PAFs 2+3 Workshop_Bolt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/>
          <a:stretch/>
        </p:blipFill>
        <p:spPr>
          <a:xfrm>
            <a:off x="2434167" y="0"/>
            <a:ext cx="6709833" cy="6667500"/>
          </a:xfrm>
          <a:prstGeom prst="rect">
            <a:avLst/>
          </a:prstGeom>
        </p:spPr>
      </p:pic>
      <p:pic>
        <p:nvPicPr>
          <p:cNvPr id="5" name="Content Placeholder 3" descr="100_98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1" r="-4471"/>
          <a:stretch>
            <a:fillRect/>
          </a:stretch>
        </p:blipFill>
        <p:spPr>
          <a:xfrm>
            <a:off x="0" y="276411"/>
            <a:ext cx="9024485" cy="6212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5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05" y="1131141"/>
            <a:ext cx="7826980" cy="52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38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05" y="0"/>
            <a:ext cx="55793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SST PI 9 November  2011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3" name="Picture 2" descr="DSC040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9" y="0"/>
            <a:ext cx="886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ASKAP – Digital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2 </a:t>
            </a:r>
            <a:r>
              <a:rPr lang="en-US" dirty="0" err="1">
                <a:solidFill>
                  <a:srgbClr val="000000"/>
                </a:solidFill>
              </a:rPr>
              <a:t>Tera</a:t>
            </a:r>
            <a:r>
              <a:rPr lang="en-US" dirty="0">
                <a:solidFill>
                  <a:srgbClr val="000000"/>
                </a:solidFill>
              </a:rPr>
              <a:t>-bits/second (2Tbps) communications from the digital receiver to the </a:t>
            </a:r>
            <a:r>
              <a:rPr lang="en-US" dirty="0" err="1">
                <a:solidFill>
                  <a:srgbClr val="000000"/>
                </a:solidFill>
              </a:rPr>
              <a:t>beamformer</a:t>
            </a:r>
            <a:r>
              <a:rPr lang="en-US" dirty="0">
                <a:solidFill>
                  <a:srgbClr val="000000"/>
                </a:solidFill>
              </a:rPr>
              <a:t> operational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First full ACM (Array Covariance Matrix) in real-time achieved using ASKAP hardware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Deployed </a:t>
            </a:r>
            <a:r>
              <a:rPr lang="en-US" dirty="0">
                <a:solidFill>
                  <a:srgbClr val="000000"/>
                </a:solidFill>
              </a:rPr>
              <a:t>to MRO for </a:t>
            </a:r>
            <a:r>
              <a:rPr lang="en-US" dirty="0" smtClean="0">
                <a:solidFill>
                  <a:srgbClr val="000000"/>
                </a:solidFill>
              </a:rPr>
              <a:t>BETA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ASKAP – Computing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577" y="1157976"/>
            <a:ext cx="7169150" cy="239077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ASKAP </a:t>
            </a:r>
            <a:r>
              <a:rPr lang="en-US" dirty="0" smtClean="0">
                <a:solidFill>
                  <a:srgbClr val="000000"/>
                </a:solidFill>
              </a:rPr>
              <a:t>commenced software development </a:t>
            </a:r>
            <a:r>
              <a:rPr lang="en-US" dirty="0">
                <a:solidFill>
                  <a:srgbClr val="000000"/>
                </a:solidFill>
              </a:rPr>
              <a:t>on the Pawsey HPC for SKA Computing, phase 1A machine at Murdoch </a:t>
            </a:r>
            <a:r>
              <a:rPr lang="en-US" dirty="0" smtClean="0">
                <a:solidFill>
                  <a:srgbClr val="000000"/>
                </a:solidFill>
              </a:rPr>
              <a:t>University in Perth; </a:t>
            </a:r>
            <a:r>
              <a:rPr lang="en-US" dirty="0" err="1" smtClean="0">
                <a:solidFill>
                  <a:srgbClr val="000000"/>
                </a:solidFill>
              </a:rPr>
              <a:t>Ib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Fornax</a:t>
            </a:r>
            <a:r>
              <a:rPr lang="en-US" dirty="0" smtClean="0">
                <a:solidFill>
                  <a:srgbClr val="000000"/>
                </a:solidFill>
              </a:rPr>
              <a:t>) now at UWA.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Spectral line imager demonstrated </a:t>
            </a:r>
            <a:r>
              <a:rPr lang="en-US" dirty="0" smtClean="0">
                <a:solidFill>
                  <a:srgbClr val="000000"/>
                </a:solidFill>
              </a:rPr>
              <a:t>on </a:t>
            </a:r>
            <a:r>
              <a:rPr lang="en-US" dirty="0">
                <a:solidFill>
                  <a:srgbClr val="000000"/>
                </a:solidFill>
              </a:rPr>
              <a:t>1024 cores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Version 0.4 of the Telescope Operating System released (</a:t>
            </a:r>
            <a:r>
              <a:rPr lang="en-US" dirty="0" err="1">
                <a:solidFill>
                  <a:srgbClr val="000000"/>
                </a:solidFill>
              </a:rPr>
              <a:t>ToS</a:t>
            </a:r>
            <a:r>
              <a:rPr lang="en-US" dirty="0">
                <a:solidFill>
                  <a:srgbClr val="000000"/>
                </a:solidFill>
              </a:rPr>
              <a:t>) 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ASKAP Computer group in top 10 HPC users in Australia 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dirty="0" smtClean="0"/>
              <a:t>ASKAP – </a:t>
            </a:r>
            <a:r>
              <a:rPr lang="en-AU" dirty="0" err="1" smtClean="0"/>
              <a:t>Pawesey</a:t>
            </a:r>
            <a:r>
              <a:rPr lang="en-AU" dirty="0" smtClean="0"/>
              <a:t> Centre – 1B computer</a:t>
            </a:r>
            <a:br>
              <a:rPr lang="en-AU" dirty="0" smtClean="0"/>
            </a:br>
            <a:r>
              <a:rPr lang="en-AU" dirty="0" smtClean="0"/>
              <a:t>‘</a:t>
            </a:r>
            <a:r>
              <a:rPr lang="en-AU" dirty="0" err="1" smtClean="0"/>
              <a:t>Fornax</a:t>
            </a:r>
            <a:r>
              <a:rPr lang="en-AU" dirty="0" smtClean="0"/>
              <a:t>’ at UWA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90506" y="1549709"/>
            <a:ext cx="1632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~100 </a:t>
            </a:r>
            <a:r>
              <a:rPr lang="en-US" dirty="0" err="1" smtClean="0"/>
              <a:t>Tflop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500 TB disk</a:t>
            </a:r>
          </a:p>
          <a:p>
            <a:endParaRPr lang="en-US" smtClean="0"/>
          </a:p>
          <a:p>
            <a:r>
              <a:rPr lang="en-US" smtClean="0"/>
              <a:t>Dual </a:t>
            </a:r>
            <a:r>
              <a:rPr lang="en-US" dirty="0"/>
              <a:t>network</a:t>
            </a:r>
          </a:p>
          <a:p>
            <a:r>
              <a:rPr lang="en-US" dirty="0"/>
              <a:t>100 GPU</a:t>
            </a:r>
          </a:p>
          <a:p>
            <a:r>
              <a:rPr lang="fr-FR" dirty="0"/>
              <a:t>1000 X86 </a:t>
            </a:r>
            <a:r>
              <a:rPr lang="fr-FR" dirty="0" err="1"/>
              <a:t>cores</a:t>
            </a:r>
            <a:endParaRPr lang="en-US" dirty="0"/>
          </a:p>
        </p:txBody>
      </p:sp>
      <p:pic>
        <p:nvPicPr>
          <p:cNvPr id="3" name="Picture 2" descr="20120119043847_120116_fornax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2" y="1598378"/>
            <a:ext cx="7034912" cy="4692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>
                <a:latin typeface="Arial" charset="0"/>
                <a:ea typeface="ヒラギノ角ゴ Pro W3" charset="0"/>
                <a:cs typeface="ヒラギノ角ゴ Pro W3" charset="0"/>
              </a:rPr>
              <a:t>Australian SKA Pathfinder (ASKAP)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AU" dirty="0">
                <a:latin typeface="Arial" charset="0"/>
                <a:ea typeface="ヒラギノ角ゴ Pro W3" charset="0"/>
                <a:cs typeface="ヒラギノ角ゴ Pro W3" charset="0"/>
              </a:rPr>
              <a:t>ASKAP, currently being developed by CSIRO, at the Murchison Radio-astronomy Observatory (MRO) in Western </a:t>
            </a:r>
            <a:r>
              <a:rPr lang="en-AU" dirty="0" smtClean="0">
                <a:latin typeface="Arial" charset="0"/>
                <a:ea typeface="ヒラギノ角ゴ Pro W3" charset="0"/>
                <a:cs typeface="ヒラギノ角ゴ Pro W3" charset="0"/>
              </a:rPr>
              <a:t>Australia</a:t>
            </a:r>
          </a:p>
          <a:p>
            <a:endParaRPr lang="en-AU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AU" dirty="0">
                <a:latin typeface="Arial" charset="0"/>
                <a:ea typeface="ヒラギノ角ゴ Pro W3" charset="0"/>
                <a:cs typeface="ヒラギノ角ゴ Pro W3" charset="0"/>
              </a:rPr>
              <a:t>A next generation stand-alone telescope and test-bed for the future international SKA project</a:t>
            </a:r>
          </a:p>
          <a:p>
            <a:endParaRPr lang="en-AU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AU" dirty="0" smtClean="0">
                <a:latin typeface="Arial" charset="0"/>
                <a:ea typeface="ヒラギノ角ゴ Pro W3" charset="0"/>
                <a:cs typeface="ヒラギノ角ゴ Pro W3" charset="0"/>
              </a:rPr>
              <a:t>36 </a:t>
            </a:r>
            <a:r>
              <a:rPr lang="en-AU" dirty="0">
                <a:latin typeface="Arial" charset="0"/>
                <a:ea typeface="ヒラギノ角ゴ Pro W3" charset="0"/>
                <a:cs typeface="ヒラギノ角ゴ Pro W3" charset="0"/>
              </a:rPr>
              <a:t>antennas, each 12 metres in diameter</a:t>
            </a:r>
          </a:p>
          <a:p>
            <a:endParaRPr lang="en-AU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AU" dirty="0" smtClean="0">
                <a:latin typeface="Arial" charset="0"/>
                <a:ea typeface="ヒラギノ角ゴ Pro W3" charset="0"/>
                <a:cs typeface="ヒラギノ角ゴ Pro W3" charset="0"/>
              </a:rPr>
              <a:t>Utilising </a:t>
            </a:r>
            <a:r>
              <a:rPr lang="en-AU" dirty="0">
                <a:latin typeface="Arial" charset="0"/>
                <a:ea typeface="ヒラギノ角ゴ Pro W3" charset="0"/>
                <a:cs typeface="ヒラギノ角ゴ Pro W3" charset="0"/>
              </a:rPr>
              <a:t>innovative Phased Array Feed technology, allowing for increased survey speed and sensitivity</a:t>
            </a:r>
          </a:p>
          <a:p>
            <a:endParaRPr lang="en-AU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r>
              <a:rPr lang="en-AU" dirty="0" smtClean="0">
                <a:latin typeface="Arial" charset="0"/>
                <a:ea typeface="ヒラギノ角ゴ Pro W3" charset="0"/>
                <a:cs typeface="ヒラギノ角ゴ Pro W3" charset="0"/>
              </a:rPr>
              <a:t>Will </a:t>
            </a:r>
            <a:r>
              <a:rPr lang="en-AU" dirty="0">
                <a:latin typeface="Arial" charset="0"/>
                <a:ea typeface="ヒラギノ角ゴ Pro W3" charset="0"/>
                <a:cs typeface="ヒラギノ角ゴ Pro W3" charset="0"/>
              </a:rPr>
              <a:t>be one of the most powerful survey radio astronomy instruments in </a:t>
            </a:r>
            <a:r>
              <a:rPr lang="en-AU" dirty="0" smtClean="0">
                <a:latin typeface="Arial" charset="0"/>
                <a:ea typeface="ヒラギノ角ゴ Pro W3" charset="0"/>
                <a:cs typeface="ヒラギノ角ゴ Pro W3" charset="0"/>
              </a:rPr>
              <a:t>existence</a:t>
            </a:r>
          </a:p>
        </p:txBody>
      </p:sp>
      <p:pic>
        <p:nvPicPr>
          <p:cNvPr id="3" name="Picture 2" descr="Screen shot 2012-04-19 at 6.09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016000"/>
            <a:ext cx="91186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5757599"/>
            <a:ext cx="7353300" cy="462671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Full </a:t>
            </a:r>
            <a:r>
              <a:rPr lang="en-US" dirty="0" err="1"/>
              <a:t>Petaflop</a:t>
            </a:r>
            <a:r>
              <a:rPr lang="en-US" dirty="0"/>
              <a:t> machine procurement </a:t>
            </a:r>
            <a:r>
              <a:rPr lang="en-US" dirty="0" smtClean="0"/>
              <a:t>underway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Commission by mid-2013</a:t>
            </a:r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dirty="0" smtClean="0"/>
              <a:t>Pawsey Centre by March 2013</a:t>
            </a:r>
          </a:p>
        </p:txBody>
      </p:sp>
      <p:pic>
        <p:nvPicPr>
          <p:cNvPr id="2" name="Picture 1" descr="Screen shot 2011-12-14 at 11.12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186"/>
            <a:ext cx="9144000" cy="46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MRO 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847" y="1197898"/>
            <a:ext cx="8007320" cy="563231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Infrastructure essentially complete: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roads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and power reticulation around </a:t>
            </a:r>
            <a:r>
              <a:rPr lang="en-US" dirty="0" smtClean="0"/>
              <a:t>site</a:t>
            </a:r>
          </a:p>
          <a:p>
            <a:pPr marL="800100" lvl="1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SKA-capable </a:t>
            </a:r>
            <a:r>
              <a:rPr lang="en-US" dirty="0" err="1" smtClean="0"/>
              <a:t>fibre</a:t>
            </a:r>
            <a:r>
              <a:rPr lang="en-US" dirty="0" smtClean="0"/>
              <a:t> installed from MRO to Pawsey </a:t>
            </a:r>
            <a:r>
              <a:rPr lang="en-US" dirty="0" err="1" smtClean="0"/>
              <a:t>centre</a:t>
            </a:r>
            <a:r>
              <a:rPr lang="en-US" dirty="0" smtClean="0"/>
              <a:t>; 40 </a:t>
            </a:r>
            <a:r>
              <a:rPr lang="en-US" dirty="0" err="1" smtClean="0"/>
              <a:t>Gbps</a:t>
            </a:r>
            <a:r>
              <a:rPr lang="en-US" dirty="0" smtClean="0"/>
              <a:t> lit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from June 2012</a:t>
            </a:r>
          </a:p>
          <a:p>
            <a:pPr marL="800100" lvl="1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36 </a:t>
            </a:r>
            <a:r>
              <a:rPr lang="en-US" dirty="0"/>
              <a:t>antenna </a:t>
            </a:r>
            <a:r>
              <a:rPr lang="en-US" dirty="0" smtClean="0"/>
              <a:t>foundations</a:t>
            </a:r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 runway </a:t>
            </a:r>
            <a:r>
              <a:rPr lang="en-US" dirty="0" smtClean="0"/>
              <a:t>refurbishment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Control building</a:t>
            </a:r>
            <a:endParaRPr lang="en-US" dirty="0"/>
          </a:p>
          <a:p>
            <a:pPr lvl="1"/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geothermal </a:t>
            </a:r>
            <a:r>
              <a:rPr lang="en-US" dirty="0"/>
              <a:t>cooling system for central building 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96 bores </a:t>
            </a:r>
            <a:r>
              <a:rPr lang="en-US" dirty="0"/>
              <a:t>completed </a:t>
            </a:r>
          </a:p>
          <a:p>
            <a:pPr marL="1257300" lvl="2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Support for other projects (MWA </a:t>
            </a:r>
            <a:r>
              <a:rPr lang="en-US" dirty="0" err="1"/>
              <a:t>etc</a:t>
            </a:r>
            <a:r>
              <a:rPr lang="en-US" dirty="0"/>
              <a:t>) – </a:t>
            </a:r>
            <a:r>
              <a:rPr lang="en-US" dirty="0" smtClean="0"/>
              <a:t>in place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826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47" y="1289864"/>
            <a:ext cx="6719999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3937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2A408E5-08AB-E740-B696-B094C3EB17E9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2" name="Picture 1" descr="MRO_LHS_7_PowerPo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352"/>
            <a:ext cx="9144000" cy="56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3937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2A408E5-08AB-E740-B696-B094C3EB17E9}" type="slidenum">
              <a:rPr lang="en-US"/>
              <a:pPr/>
              <a:t>24</a:t>
            </a:fld>
            <a:endParaRPr lang="en-US" dirty="0"/>
          </a:p>
        </p:txBody>
      </p:sp>
      <p:pic>
        <p:nvPicPr>
          <p:cNvPr id="2" name="Picture 1" descr="MRO_LHS_3_PowerPo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5" y="141096"/>
            <a:ext cx="86391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accent1"/>
                </a:solidFill>
              </a:rPr>
              <a:t>CSIRO</a:t>
            </a:r>
            <a:endParaRPr lang="en-AU" sz="800" b="0"/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757238" y="396875"/>
            <a:ext cx="7164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</a:rPr>
              <a:t>ASKAP – 7776 ASKAP and 432 MWA fibres</a:t>
            </a:r>
          </a:p>
        </p:txBody>
      </p:sp>
      <p:pic>
        <p:nvPicPr>
          <p:cNvPr id="22532" name="Picture 5" descr="IMG_13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31888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3937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2A408E5-08AB-E740-B696-B094C3EB17E9}" type="slidenum">
              <a:rPr lang="en-US"/>
              <a:pPr/>
              <a:t>26</a:t>
            </a:fld>
            <a:endParaRPr lang="en-US" dirty="0"/>
          </a:p>
        </p:txBody>
      </p:sp>
      <p:pic>
        <p:nvPicPr>
          <p:cNvPr id="5" name="Picture 4" descr="ControlBuil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011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3937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2A408E5-08AB-E740-B696-B094C3EB17E9}" type="slidenum">
              <a:rPr lang="en-US"/>
              <a:pPr/>
              <a:t>27</a:t>
            </a:fld>
            <a:endParaRPr lang="en-US" dirty="0"/>
          </a:p>
        </p:txBody>
      </p:sp>
      <p:pic>
        <p:nvPicPr>
          <p:cNvPr id="4" name="Picture 2" descr="DSC_00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6805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1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accent1"/>
                </a:solidFill>
              </a:rPr>
              <a:t>CSIRO</a:t>
            </a:r>
            <a:endParaRPr lang="en-AU" sz="800" b="0"/>
          </a:p>
        </p:txBody>
      </p:sp>
      <p:pic>
        <p:nvPicPr>
          <p:cNvPr id="34819" name="Picture 4" descr="IMG_14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14300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3313" y="5902643"/>
            <a:ext cx="180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160db shielding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27000"/>
            <a:ext cx="106680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0948" name="Group 4"/>
          <p:cNvGrpSpPr>
            <a:grpSpLocks/>
          </p:cNvGrpSpPr>
          <p:nvPr/>
        </p:nvGrpSpPr>
        <p:grpSpPr bwMode="auto">
          <a:xfrm>
            <a:off x="5089525" y="3146425"/>
            <a:ext cx="596900" cy="596900"/>
            <a:chOff x="0" y="0"/>
            <a:chExt cx="376" cy="376"/>
          </a:xfrm>
        </p:grpSpPr>
        <p:sp>
          <p:nvSpPr>
            <p:cNvPr id="210946" name="Oval 2"/>
            <p:cNvSpPr>
              <a:spLocks/>
            </p:cNvSpPr>
            <p:nvPr/>
          </p:nvSpPr>
          <p:spPr bwMode="auto">
            <a:xfrm>
              <a:off x="0" y="0"/>
              <a:ext cx="376" cy="376"/>
            </a:xfrm>
            <a:prstGeom prst="ellipse">
              <a:avLst/>
            </a:prstGeom>
            <a:noFill/>
            <a:ln w="50800" cap="flat">
              <a:solidFill>
                <a:srgbClr val="03FD0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947" name="Rectangle 3"/>
            <p:cNvSpPr>
              <a:spLocks/>
            </p:cNvSpPr>
            <p:nvPr/>
          </p:nvSpPr>
          <p:spPr bwMode="auto">
            <a:xfrm>
              <a:off x="56" y="36"/>
              <a:ext cx="26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10949" name="Oval 5"/>
          <p:cNvSpPr>
            <a:spLocks/>
          </p:cNvSpPr>
          <p:nvPr/>
        </p:nvSpPr>
        <p:spPr bwMode="auto">
          <a:xfrm>
            <a:off x="5270500" y="3308350"/>
            <a:ext cx="241300" cy="241300"/>
          </a:xfrm>
          <a:prstGeom prst="ellipse">
            <a:avLst/>
          </a:prstGeom>
          <a:noFill/>
          <a:ln w="50800" cap="flat">
            <a:solidFill>
              <a:srgbClr val="03FD0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0950" name="Oval 6"/>
          <p:cNvSpPr>
            <a:spLocks/>
          </p:cNvSpPr>
          <p:nvPr/>
        </p:nvSpPr>
        <p:spPr bwMode="auto">
          <a:xfrm>
            <a:off x="4368800" y="2413000"/>
            <a:ext cx="2032000" cy="2044700"/>
          </a:xfrm>
          <a:prstGeom prst="ellipse">
            <a:avLst/>
          </a:prstGeom>
          <a:noFill/>
          <a:ln w="50800" cap="flat">
            <a:solidFill>
              <a:srgbClr val="03FD0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 rot="10800000">
            <a:off x="3556000" y="2159000"/>
            <a:ext cx="1816100" cy="1231900"/>
          </a:xfrm>
          <a:prstGeom prst="line">
            <a:avLst/>
          </a:prstGeom>
          <a:noFill/>
          <a:ln w="38100" cap="flat">
            <a:solidFill>
              <a:srgbClr val="FBF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0952" name="Rectangle 8"/>
          <p:cNvSpPr>
            <a:spLocks/>
          </p:cNvSpPr>
          <p:nvPr/>
        </p:nvSpPr>
        <p:spPr bwMode="auto">
          <a:xfrm>
            <a:off x="687388" y="1717874"/>
            <a:ext cx="32072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Murchison Radio-astronomy </a:t>
            </a:r>
          </a:p>
          <a:p>
            <a:r>
              <a:rPr lang="en-US" sz="20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Observatory (127km</a:t>
            </a:r>
            <a:r>
              <a:rPr lang="en-US" sz="2000" baseline="320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2</a:t>
            </a:r>
            <a:r>
              <a:rPr lang="en-US" sz="20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)</a:t>
            </a:r>
          </a:p>
        </p:txBody>
      </p:sp>
      <p:sp>
        <p:nvSpPr>
          <p:cNvPr id="210953" name="Line 9"/>
          <p:cNvSpPr>
            <a:spLocks noChangeShapeType="1"/>
          </p:cNvSpPr>
          <p:nvPr/>
        </p:nvSpPr>
        <p:spPr bwMode="auto">
          <a:xfrm rot="10800000">
            <a:off x="2768600" y="3352800"/>
            <a:ext cx="1549400" cy="190500"/>
          </a:xfrm>
          <a:prstGeom prst="line">
            <a:avLst/>
          </a:prstGeom>
          <a:noFill/>
          <a:ln w="38100" cap="flat">
            <a:solidFill>
              <a:srgbClr val="FBF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0954" name="Rectangle 10"/>
          <p:cNvSpPr>
            <a:spLocks/>
          </p:cNvSpPr>
          <p:nvPr/>
        </p:nvSpPr>
        <p:spPr bwMode="auto">
          <a:xfrm>
            <a:off x="863600" y="2851150"/>
            <a:ext cx="1930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Radio Quiet Coordination Zone </a:t>
            </a:r>
          </a:p>
          <a:p>
            <a:r>
              <a:rPr lang="en-US" sz="20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(260km radius)</a:t>
            </a:r>
          </a:p>
        </p:txBody>
      </p:sp>
      <p:sp>
        <p:nvSpPr>
          <p:cNvPr id="210957" name="Rectangle 13"/>
          <p:cNvSpPr>
            <a:spLocks/>
          </p:cNvSpPr>
          <p:nvPr/>
        </p:nvSpPr>
        <p:spPr bwMode="auto">
          <a:xfrm>
            <a:off x="3022600" y="4171434"/>
            <a:ext cx="1351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ea typeface="ＭＳ Ｐゴシック" charset="0"/>
                <a:cs typeface="Gill Sans" charset="0"/>
              </a:rPr>
              <a:t>Geraldton</a:t>
            </a:r>
            <a:endParaRPr lang="en-US" sz="2400" dirty="0">
              <a:solidFill>
                <a:srgbClr val="FFFF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210958" name="Oval 14"/>
          <p:cNvSpPr>
            <a:spLocks/>
          </p:cNvSpPr>
          <p:nvPr/>
        </p:nvSpPr>
        <p:spPr bwMode="auto">
          <a:xfrm>
            <a:off x="4495800" y="4356100"/>
            <a:ext cx="76200" cy="76200"/>
          </a:xfrm>
          <a:prstGeom prst="ellipse">
            <a:avLst/>
          </a:prstGeom>
          <a:solidFill>
            <a:srgbClr val="6B0000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0964" name="Rectangle 20"/>
          <p:cNvSpPr>
            <a:spLocks/>
          </p:cNvSpPr>
          <p:nvPr/>
        </p:nvSpPr>
        <p:spPr bwMode="auto">
          <a:xfrm>
            <a:off x="4003675" y="5479534"/>
            <a:ext cx="735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Perth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64388" y="662189"/>
            <a:ext cx="43815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2 % of Australia is now a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Radio-quiet zone!!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>
                <a:latin typeface="Arial" charset="0"/>
                <a:ea typeface="ヒラギノ角ゴ Pro W3" charset="0"/>
                <a:cs typeface="ヒラギノ角ゴ Pro W3" charset="0"/>
              </a:rPr>
              <a:t>Australian SKA Pathfinder (ASKAP)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AU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ASKAP is a ‘Pathfinder’ because:</a:t>
            </a:r>
          </a:p>
          <a:p>
            <a:pPr marL="0" indent="0">
              <a:buNone/>
            </a:pPr>
            <a:endParaRPr lang="en-AU" sz="2400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703263" lvl="1" indent="-342900">
              <a:buFont typeface="+mj-lt"/>
              <a:buAutoNum type="arabicPeriod"/>
            </a:pPr>
            <a:r>
              <a:rPr lang="en-AU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We are establishing the Murchison Radio Astronomy Observatory for the SKA</a:t>
            </a:r>
          </a:p>
          <a:p>
            <a:pPr marL="703263" lvl="1" indent="-342900">
              <a:buFont typeface="+mj-lt"/>
              <a:buAutoNum type="arabicPeriod"/>
            </a:pPr>
            <a:r>
              <a:rPr lang="en-AU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We are developing and testing technologies and techniques for the SKA</a:t>
            </a:r>
          </a:p>
          <a:p>
            <a:pPr marL="703263" lvl="1" indent="-342900">
              <a:buFont typeface="+mj-lt"/>
              <a:buAutoNum type="arabicPeriod"/>
            </a:pPr>
            <a:r>
              <a:rPr lang="en-AU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We are exploring the science themes to be addressed by the SKA</a:t>
            </a:r>
            <a:endParaRPr lang="en-AU" sz="24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6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MRO - Power Generation and Cooling</a:t>
            </a: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866776" y="1187450"/>
            <a:ext cx="644563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AU" dirty="0" smtClean="0"/>
              <a:t> ASKAP requires 1.1 MW power station </a:t>
            </a:r>
          </a:p>
          <a:p>
            <a:pPr>
              <a:buFont typeface="Arial"/>
              <a:buChar char="•"/>
            </a:pPr>
            <a:endParaRPr lang="en-AU" dirty="0"/>
          </a:p>
          <a:p>
            <a:pPr>
              <a:buFont typeface="Arial"/>
              <a:buChar char="•"/>
            </a:pPr>
            <a:r>
              <a:rPr lang="en-AU" dirty="0" smtClean="0"/>
              <a:t> Constructing an RFI </a:t>
            </a:r>
            <a:r>
              <a:rPr lang="en-AU" dirty="0"/>
              <a:t>compliant hybrid diesel and solar </a:t>
            </a:r>
            <a:r>
              <a:rPr lang="en-AU" dirty="0" smtClean="0"/>
              <a:t>power    </a:t>
            </a:r>
          </a:p>
          <a:p>
            <a:r>
              <a:rPr lang="en-AU" dirty="0" smtClean="0"/>
              <a:t>   plant </a:t>
            </a:r>
            <a:r>
              <a:rPr lang="en-AU" dirty="0"/>
              <a:t>for ASKAP at the MRO</a:t>
            </a:r>
          </a:p>
          <a:p>
            <a:endParaRPr lang="en-AU" dirty="0"/>
          </a:p>
          <a:p>
            <a:pPr>
              <a:buFont typeface="Arial"/>
              <a:buChar char="•"/>
            </a:pPr>
            <a:r>
              <a:rPr lang="en-AU" dirty="0"/>
              <a:t> Design well underway</a:t>
            </a:r>
          </a:p>
          <a:p>
            <a:pPr>
              <a:buFont typeface="Arial"/>
              <a:buChar char="•"/>
            </a:pPr>
            <a:endParaRPr lang="en-AU" dirty="0"/>
          </a:p>
          <a:p>
            <a:pPr>
              <a:buFont typeface="Arial"/>
              <a:buChar char="•"/>
            </a:pPr>
            <a:r>
              <a:rPr lang="en-AU" dirty="0"/>
              <a:t> Completion expected in Q2 2013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616"/>
          <a:stretch/>
        </p:blipFill>
        <p:spPr>
          <a:xfrm>
            <a:off x="-61554" y="3565672"/>
            <a:ext cx="9205554" cy="329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MRO Support Facility (Geraldton)</a:t>
            </a:r>
          </a:p>
        </p:txBody>
      </p:sp>
      <p:pic>
        <p:nvPicPr>
          <p:cNvPr id="5" name="Picture 5" descr="MS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753" y="1131407"/>
            <a:ext cx="3182247" cy="20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7662" y="240642"/>
            <a:ext cx="2133600" cy="365125"/>
          </a:xfrm>
          <a:prstGeom prst="rect">
            <a:avLst/>
          </a:prstGeom>
        </p:spPr>
        <p:txBody>
          <a:bodyPr/>
          <a:lstStyle/>
          <a:p>
            <a:fld id="{690C88F0-B752-E741-A720-FFFAB69225D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8148" y="1144830"/>
            <a:ext cx="6086464" cy="2265064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8163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9376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176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0748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5320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29892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446463" indent="-1809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Base for MRO support staff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800 </a:t>
            </a:r>
            <a:r>
              <a:rPr lang="en-US" sz="1600" dirty="0" err="1" smtClean="0">
                <a:solidFill>
                  <a:srgbClr val="000000"/>
                </a:solidFill>
              </a:rPr>
              <a:t>sqm</a:t>
            </a:r>
            <a:r>
              <a:rPr lang="en-US" sz="1600" dirty="0" smtClean="0">
                <a:solidFill>
                  <a:srgbClr val="000000"/>
                </a:solidFill>
              </a:rPr>
              <a:t> building located next to </a:t>
            </a:r>
            <a:r>
              <a:rPr lang="en-US" sz="1600" dirty="0" err="1" smtClean="0">
                <a:solidFill>
                  <a:srgbClr val="000000"/>
                </a:solidFill>
              </a:rPr>
              <a:t>Geraldton</a:t>
            </a:r>
            <a:r>
              <a:rPr lang="en-US" sz="1600" dirty="0" smtClean="0">
                <a:solidFill>
                  <a:srgbClr val="000000"/>
                </a:solidFill>
              </a:rPr>
              <a:t> University Centre.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O</a:t>
            </a:r>
            <a:r>
              <a:rPr lang="en-AU" sz="1600" dirty="0" err="1" smtClean="0">
                <a:solidFill>
                  <a:srgbClr val="000000"/>
                </a:solidFill>
              </a:rPr>
              <a:t>ffices</a:t>
            </a:r>
            <a:r>
              <a:rPr lang="en-AU" sz="1600" dirty="0" smtClean="0">
                <a:solidFill>
                  <a:srgbClr val="000000"/>
                </a:solidFill>
              </a:rPr>
              <a:t> </a:t>
            </a:r>
            <a:r>
              <a:rPr lang="en-AU" sz="1600" dirty="0">
                <a:solidFill>
                  <a:srgbClr val="000000"/>
                </a:solidFill>
              </a:rPr>
              <a:t>for 12-15 </a:t>
            </a:r>
            <a:r>
              <a:rPr lang="en-AU" sz="1600" dirty="0" smtClean="0">
                <a:solidFill>
                  <a:srgbClr val="000000"/>
                </a:solidFill>
              </a:rPr>
              <a:t>CSIRO staff</a:t>
            </a:r>
            <a:r>
              <a:rPr lang="en-AU" sz="1600" dirty="0">
                <a:solidFill>
                  <a:srgbClr val="000000"/>
                </a:solidFill>
              </a:rPr>
              <a:t>, including </a:t>
            </a:r>
            <a:r>
              <a:rPr lang="en-AU" sz="1600" dirty="0" smtClean="0">
                <a:solidFill>
                  <a:srgbClr val="000000"/>
                </a:solidFill>
              </a:rPr>
              <a:t>visitors.</a:t>
            </a:r>
            <a:endParaRPr lang="en-AU" sz="1600" dirty="0">
              <a:solidFill>
                <a:srgbClr val="000000"/>
              </a:solidFill>
            </a:endParaRPr>
          </a:p>
          <a:p>
            <a:pPr lvl="1"/>
            <a:r>
              <a:rPr lang="en-AU" sz="1600" dirty="0">
                <a:solidFill>
                  <a:srgbClr val="000000"/>
                </a:solidFill>
              </a:rPr>
              <a:t>Laboratories (for electronics repairs) &amp; small mechanical </a:t>
            </a:r>
            <a:r>
              <a:rPr lang="en-AU" sz="1600" dirty="0" smtClean="0">
                <a:solidFill>
                  <a:srgbClr val="000000"/>
                </a:solidFill>
              </a:rPr>
              <a:t>workshop.</a:t>
            </a:r>
            <a:endParaRPr lang="en-AU" sz="1600" dirty="0">
              <a:solidFill>
                <a:srgbClr val="000000"/>
              </a:solidFill>
            </a:endParaRPr>
          </a:p>
          <a:p>
            <a:pPr lvl="1"/>
            <a:r>
              <a:rPr lang="en-AU" sz="1600" dirty="0">
                <a:solidFill>
                  <a:srgbClr val="000000"/>
                </a:solidFill>
              </a:rPr>
              <a:t>Termination point for fibre link from </a:t>
            </a:r>
            <a:r>
              <a:rPr lang="en-AU" sz="1600" dirty="0" smtClean="0">
                <a:solidFill>
                  <a:srgbClr val="000000"/>
                </a:solidFill>
              </a:rPr>
              <a:t>MRO.</a:t>
            </a:r>
            <a:endParaRPr lang="en-AU" sz="1600" dirty="0">
              <a:solidFill>
                <a:srgbClr val="000000"/>
              </a:solidFill>
            </a:endParaRPr>
          </a:p>
          <a:p>
            <a:pPr lvl="1"/>
            <a:r>
              <a:rPr lang="en-AU" sz="1600" dirty="0">
                <a:solidFill>
                  <a:srgbClr val="000000"/>
                </a:solidFill>
              </a:rPr>
              <a:t>Connection to </a:t>
            </a:r>
            <a:r>
              <a:rPr lang="en-AU" sz="1600" dirty="0" err="1">
                <a:solidFill>
                  <a:srgbClr val="000000"/>
                </a:solidFill>
              </a:rPr>
              <a:t>Pawsey</a:t>
            </a:r>
            <a:r>
              <a:rPr lang="en-AU" sz="1600" dirty="0">
                <a:solidFill>
                  <a:srgbClr val="000000"/>
                </a:solidFill>
              </a:rPr>
              <a:t> Centre via fibre to </a:t>
            </a:r>
            <a:r>
              <a:rPr lang="en-AU" sz="1600" dirty="0" smtClean="0">
                <a:solidFill>
                  <a:srgbClr val="000000"/>
                </a:solidFill>
              </a:rPr>
              <a:t>Perth.</a:t>
            </a:r>
            <a:endParaRPr lang="en-AU" sz="1600" dirty="0">
              <a:solidFill>
                <a:srgbClr val="000000"/>
              </a:solidFill>
            </a:endParaRPr>
          </a:p>
          <a:p>
            <a:pPr lvl="1"/>
            <a:r>
              <a:rPr lang="en-AU" sz="1600" dirty="0">
                <a:solidFill>
                  <a:srgbClr val="000000"/>
                </a:solidFill>
              </a:rPr>
              <a:t>Operations control </a:t>
            </a:r>
            <a:r>
              <a:rPr lang="en-AU" sz="1600" dirty="0" smtClean="0">
                <a:solidFill>
                  <a:srgbClr val="000000"/>
                </a:solidFill>
              </a:rPr>
              <a:t>room.</a:t>
            </a:r>
            <a:r>
              <a:rPr lang="en-US" sz="1600" dirty="0" smtClean="0"/>
              <a:t>.</a:t>
            </a:r>
            <a:endParaRPr lang="en-US" sz="1600" dirty="0"/>
          </a:p>
          <a:p>
            <a:pPr lvl="1"/>
            <a:endParaRPr lang="en-US" sz="1600" dirty="0" smtClean="0"/>
          </a:p>
        </p:txBody>
      </p:sp>
      <p:pic>
        <p:nvPicPr>
          <p:cNvPr id="6" name="Picture 5" descr="MSF_13March12_PowerPoint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28" y="3765205"/>
            <a:ext cx="6420350" cy="29516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7048" y="3880228"/>
            <a:ext cx="328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Occupancy in November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Key Milestone Overview</a:t>
            </a:r>
          </a:p>
        </p:txBody>
      </p:sp>
      <p:sp>
        <p:nvSpPr>
          <p:cNvPr id="95236" name="TextBox 7"/>
          <p:cNvSpPr txBox="1">
            <a:spLocks noChangeArrowheads="1"/>
          </p:cNvSpPr>
          <p:nvPr/>
        </p:nvSpPr>
        <p:spPr bwMode="auto">
          <a:xfrm>
            <a:off x="703263" y="1133475"/>
            <a:ext cx="8232775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Fringes PAF to single pixel feed		December 2011</a:t>
            </a:r>
          </a:p>
          <a:p>
            <a:endParaRPr lang="en-US" dirty="0" smtClean="0"/>
          </a:p>
          <a:p>
            <a:r>
              <a:rPr lang="en-US" dirty="0"/>
              <a:t>MRO Infrastructure complete 		March 2012</a:t>
            </a:r>
          </a:p>
          <a:p>
            <a:endParaRPr lang="en-US" dirty="0"/>
          </a:p>
          <a:p>
            <a:r>
              <a:rPr lang="en-US" dirty="0" smtClean="0"/>
              <a:t>Closure phase between 3 PAFs</a:t>
            </a:r>
            <a:r>
              <a:rPr lang="en-US" dirty="0"/>
              <a:t>		</a:t>
            </a:r>
            <a:r>
              <a:rPr lang="en-US" dirty="0" smtClean="0"/>
              <a:t>May 2012</a:t>
            </a:r>
            <a:endParaRPr lang="en-US" dirty="0"/>
          </a:p>
          <a:p>
            <a:endParaRPr lang="en-US" dirty="0"/>
          </a:p>
          <a:p>
            <a:r>
              <a:rPr lang="en-US" dirty="0"/>
              <a:t>Six Mk I </a:t>
            </a:r>
            <a:r>
              <a:rPr lang="en-US" dirty="0" smtClean="0"/>
              <a:t>PAFs deliver</a:t>
            </a:r>
            <a:r>
              <a:rPr lang="en-US" dirty="0"/>
              <a:t>			</a:t>
            </a:r>
            <a:r>
              <a:rPr lang="en-US" dirty="0" smtClean="0"/>
              <a:t>July </a:t>
            </a:r>
            <a:r>
              <a:rPr lang="en-US" dirty="0"/>
              <a:t>2012</a:t>
            </a:r>
          </a:p>
          <a:p>
            <a:r>
              <a:rPr lang="en-US" dirty="0"/>
              <a:t>(digital systems included) 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Limited BETA observing – </a:t>
            </a:r>
            <a:r>
              <a:rPr lang="en-US" dirty="0" smtClean="0"/>
              <a:t>start</a:t>
            </a:r>
            <a:r>
              <a:rPr lang="en-US" dirty="0"/>
              <a:t>	</a:t>
            </a:r>
            <a:r>
              <a:rPr lang="en-US" dirty="0" smtClean="0"/>
              <a:t>	June 2012 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commissioning focus</a:t>
            </a:r>
          </a:p>
          <a:p>
            <a:r>
              <a:rPr lang="en-US" dirty="0">
                <a:solidFill>
                  <a:srgbClr val="FF0000"/>
                </a:solidFill>
              </a:rPr>
              <a:t>	- aim is to generate basic data files</a:t>
            </a:r>
          </a:p>
          <a:p>
            <a:r>
              <a:rPr lang="en-US" dirty="0">
                <a:solidFill>
                  <a:srgbClr val="FF0000"/>
                </a:solidFill>
              </a:rPr>
              <a:t>	- primary BETA capability early 2012</a:t>
            </a:r>
          </a:p>
          <a:p>
            <a:r>
              <a:rPr lang="en-US" dirty="0">
                <a:solidFill>
                  <a:srgbClr val="FF0000"/>
                </a:solidFill>
              </a:rPr>
              <a:t>	- preliminary BETA data measurement sets Q3 2012 </a:t>
            </a:r>
          </a:p>
          <a:p>
            <a:endParaRPr lang="en-US" dirty="0"/>
          </a:p>
          <a:p>
            <a:r>
              <a:rPr lang="en-US" dirty="0"/>
              <a:t>Six Mark II PAFs and Digital subsystems 	</a:t>
            </a:r>
            <a:r>
              <a:rPr lang="en-US" dirty="0" smtClean="0"/>
              <a:t>March </a:t>
            </a:r>
            <a:r>
              <a:rPr lang="en-US" dirty="0"/>
              <a:t>2013 (total 12 PAFs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0809" y="5726268"/>
            <a:ext cx="8021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Breaking news: new CSIRO WLAN settlement has resulted in additional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$4m for ASKAP from 1 July 2012, will deliver </a:t>
            </a:r>
            <a:r>
              <a:rPr lang="en-US" b="1" smtClean="0">
                <a:solidFill>
                  <a:srgbClr val="0000FF"/>
                </a:solidFill>
              </a:rPr>
              <a:t>another </a:t>
            </a:r>
            <a:r>
              <a:rPr lang="en-US" b="1" smtClean="0">
                <a:solidFill>
                  <a:srgbClr val="0000FF"/>
                </a:solidFill>
              </a:rPr>
              <a:t>6 </a:t>
            </a:r>
            <a:r>
              <a:rPr lang="en-US" b="1" dirty="0" err="1" smtClean="0">
                <a:solidFill>
                  <a:srgbClr val="0000FF"/>
                </a:solidFill>
              </a:rPr>
              <a:t>MkII</a:t>
            </a:r>
            <a:r>
              <a:rPr lang="en-US" b="1" dirty="0" smtClean="0">
                <a:solidFill>
                  <a:srgbClr val="0000FF"/>
                </a:solidFill>
              </a:rPr>
              <a:t> PAFs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6350" y="-17463"/>
            <a:ext cx="9144000" cy="6875463"/>
            <a:chOff x="4" y="-11"/>
            <a:chExt cx="5760" cy="4331"/>
          </a:xfrm>
        </p:grpSpPr>
        <p:pic>
          <p:nvPicPr>
            <p:cNvPr id="38918" name="Picture 22" descr="title_slide_070615_baronly"/>
            <p:cNvPicPr>
              <a:picLocks noChangeAspect="1" noChangeArrowheads="1"/>
            </p:cNvPicPr>
            <p:nvPr/>
          </p:nvPicPr>
          <p:blipFill>
            <a:blip r:embed="rId3"/>
            <a:srcRect t="12152" r="9892"/>
            <a:stretch>
              <a:fillRect/>
            </a:stretch>
          </p:blipFill>
          <p:spPr bwMode="auto">
            <a:xfrm>
              <a:off x="4" y="2387"/>
              <a:ext cx="5760" cy="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413" y="-11"/>
              <a:ext cx="259" cy="4331"/>
              <a:chOff x="413" y="-11"/>
              <a:chExt cx="259" cy="4331"/>
            </a:xfrm>
          </p:grpSpPr>
          <p:sp>
            <p:nvSpPr>
              <p:cNvPr id="38922" name="Line 24"/>
              <p:cNvSpPr>
                <a:spLocks noChangeShapeType="1"/>
              </p:cNvSpPr>
              <p:nvPr/>
            </p:nvSpPr>
            <p:spPr bwMode="auto">
              <a:xfrm rot="286749" flipH="1">
                <a:off x="655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3" name="Line 25"/>
              <p:cNvSpPr>
                <a:spLocks noChangeShapeType="1"/>
              </p:cNvSpPr>
              <p:nvPr/>
            </p:nvSpPr>
            <p:spPr bwMode="auto">
              <a:xfrm rot="286749" flipH="1">
                <a:off x="573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4" name="Line 26"/>
              <p:cNvSpPr>
                <a:spLocks noChangeShapeType="1"/>
              </p:cNvSpPr>
              <p:nvPr/>
            </p:nvSpPr>
            <p:spPr bwMode="auto">
              <a:xfrm rot="286749" flipH="1">
                <a:off x="613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5" name="Line 27"/>
              <p:cNvSpPr>
                <a:spLocks noChangeShapeType="1"/>
              </p:cNvSpPr>
              <p:nvPr/>
            </p:nvSpPr>
            <p:spPr bwMode="auto">
              <a:xfrm rot="286749" flipH="1">
                <a:off x="533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6" name="Line 28"/>
              <p:cNvSpPr>
                <a:spLocks noChangeShapeType="1"/>
              </p:cNvSpPr>
              <p:nvPr/>
            </p:nvSpPr>
            <p:spPr bwMode="auto">
              <a:xfrm rot="286749" flipH="1">
                <a:off x="451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7" name="Line 29"/>
              <p:cNvSpPr>
                <a:spLocks noChangeShapeType="1"/>
              </p:cNvSpPr>
              <p:nvPr/>
            </p:nvSpPr>
            <p:spPr bwMode="auto">
              <a:xfrm rot="286749" flipH="1">
                <a:off x="491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8" name="Line 30"/>
              <p:cNvSpPr>
                <a:spLocks noChangeShapeType="1"/>
              </p:cNvSpPr>
              <p:nvPr/>
            </p:nvSpPr>
            <p:spPr bwMode="auto">
              <a:xfrm rot="286749" flipH="1">
                <a:off x="413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847" y="3682"/>
              <a:ext cx="3991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AU" sz="1500" b="1" dirty="0" smtClean="0">
                  <a:solidFill>
                    <a:schemeClr val="accent1"/>
                  </a:solidFill>
                </a:rPr>
                <a:t>Phil Diamond</a:t>
              </a:r>
              <a:endParaRPr lang="en-AU" sz="1500" b="1" dirty="0">
                <a:solidFill>
                  <a:schemeClr val="accent1"/>
                </a:solidFill>
              </a:endParaRPr>
            </a:p>
            <a:p>
              <a:pPr algn="r">
                <a:lnSpc>
                  <a:spcPct val="110000"/>
                </a:lnSpc>
              </a:pPr>
              <a:r>
                <a:rPr lang="en-AU" sz="1500" dirty="0"/>
                <a:t>Phone: </a:t>
              </a:r>
              <a:r>
                <a:rPr lang="en-AU" sz="1500" dirty="0" smtClean="0"/>
                <a:t>02 9372 4300</a:t>
              </a:r>
              <a:endParaRPr lang="en-AU" sz="1500" dirty="0"/>
            </a:p>
            <a:p>
              <a:pPr algn="r">
                <a:lnSpc>
                  <a:spcPct val="110000"/>
                </a:lnSpc>
              </a:pPr>
              <a:r>
                <a:rPr lang="en-AU" sz="1500" dirty="0"/>
                <a:t>Email: </a:t>
              </a:r>
              <a:r>
                <a:rPr lang="en-AU" sz="1500" dirty="0" err="1" smtClean="0"/>
                <a:t>philip.diamond@</a:t>
              </a:r>
              <a:r>
                <a:rPr lang="en-AU" sz="1500" dirty="0" err="1"/>
                <a:t>csiro.au</a:t>
              </a:r>
              <a:r>
                <a:rPr lang="en-AU" sz="1500" dirty="0"/>
                <a:t> </a:t>
              </a:r>
            </a:p>
          </p:txBody>
        </p:sp>
        <p:pic>
          <p:nvPicPr>
            <p:cNvPr id="38921" name="Picture 36" descr="20070618_csiro70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48" y="3663"/>
              <a:ext cx="420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27188" y="4267200"/>
            <a:ext cx="7200900" cy="900113"/>
          </a:xfrm>
        </p:spPr>
        <p:txBody>
          <a:bodyPr/>
          <a:lstStyle/>
          <a:p>
            <a:pPr eaLnBrk="1" hangingPunct="1"/>
            <a:r>
              <a:rPr lang="en-AU" sz="4400" smtClean="0"/>
              <a:t>Thank you</a:t>
            </a:r>
          </a:p>
        </p:txBody>
      </p:sp>
      <p:sp>
        <p:nvSpPr>
          <p:cNvPr id="38916" name="Footer Placeholder 1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CSIRO - ASKAP SST PI 9 November  2011</a:t>
            </a:r>
            <a:endParaRPr lang="en-AU" b="0" smtClean="0"/>
          </a:p>
        </p:txBody>
      </p:sp>
      <p:pic>
        <p:nvPicPr>
          <p:cNvPr id="38917" name="Picture 13" descr="IMG_6796finala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1100" y="1127125"/>
            <a:ext cx="17764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 r="136" b="12102"/>
          <a:stretch>
            <a:fillRect/>
          </a:stretch>
        </p:blipFill>
        <p:spPr bwMode="auto">
          <a:xfrm>
            <a:off x="404813" y="15875"/>
            <a:ext cx="8320087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Rectangle 2"/>
          <p:cNvSpPr>
            <a:spLocks/>
          </p:cNvSpPr>
          <p:nvPr/>
        </p:nvSpPr>
        <p:spPr bwMode="auto">
          <a:xfrm>
            <a:off x="3833813" y="195962"/>
            <a:ext cx="129510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900" b="1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ASKAP</a:t>
            </a:r>
          </a:p>
        </p:txBody>
      </p:sp>
    </p:spTree>
    <p:extLst>
      <p:ext uri="{BB962C8B-B14F-4D97-AF65-F5344CB8AC3E}">
        <p14:creationId xmlns:p14="http://schemas.microsoft.com/office/powerpoint/2010/main" val="20035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/>
          <p:cNvPicPr>
            <a:picLocks noChangeAspect="1" noChangeArrowheads="1"/>
          </p:cNvPicPr>
          <p:nvPr/>
        </p:nvPicPr>
        <p:blipFill>
          <a:blip r:embed="rId3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-2106613"/>
            <a:ext cx="8331200" cy="101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3833813" y="195962"/>
            <a:ext cx="129510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900" b="1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ASKAP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997" y="952773"/>
            <a:ext cx="7793906" cy="5324535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Design goals: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High-dynamic range imaging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Wide field-of-view science</a:t>
            </a:r>
          </a:p>
          <a:p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Number of dishes		36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Dish diameter			12 m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Maximum baseline		6 km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Resolution			30”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Sensitivity			65 m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</a:rPr>
              <a:t>/Kelvin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Survey Speed			1.3x10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5</a:t>
            </a:r>
            <a:r>
              <a:rPr lang="en-US" sz="2000" b="1" dirty="0" smtClean="0">
                <a:solidFill>
                  <a:srgbClr val="000090"/>
                </a:solidFill>
              </a:rPr>
              <a:t> m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b="1" dirty="0" smtClean="0">
                <a:solidFill>
                  <a:srgbClr val="000090"/>
                </a:solidFill>
              </a:rPr>
              <a:t>/kelvin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</a:rPr>
              <a:t>/deg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2</a:t>
            </a:r>
          </a:p>
          <a:p>
            <a:r>
              <a:rPr lang="en-US" sz="2000" b="1" dirty="0" err="1" smtClean="0">
                <a:solidFill>
                  <a:srgbClr val="000090"/>
                </a:solidFill>
              </a:rPr>
              <a:t>Tsys</a:t>
            </a:r>
            <a:r>
              <a:rPr lang="en-US" sz="2000" b="1" dirty="0" smtClean="0">
                <a:solidFill>
                  <a:srgbClr val="000090"/>
                </a:solidFill>
              </a:rPr>
              <a:t>/</a:t>
            </a:r>
            <a:r>
              <a:rPr lang="en-US" sz="2000" b="1" dirty="0" err="1" smtClean="0">
                <a:solidFill>
                  <a:srgbClr val="000090"/>
                </a:solidFill>
              </a:rPr>
              <a:t>η</a:t>
            </a:r>
            <a:r>
              <a:rPr lang="en-US" sz="2000" b="1" dirty="0" smtClean="0">
                <a:solidFill>
                  <a:srgbClr val="000090"/>
                </a:solidFill>
              </a:rPr>
              <a:t>				63 Kelvin</a:t>
            </a:r>
          </a:p>
          <a:p>
            <a:r>
              <a:rPr lang="en-US" sz="2000" b="1" dirty="0">
                <a:solidFill>
                  <a:srgbClr val="000090"/>
                </a:solidFill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</a:rPr>
              <a:t>			(e.g. </a:t>
            </a:r>
            <a:r>
              <a:rPr lang="en-US" sz="2000" b="1" dirty="0" err="1" smtClean="0">
                <a:solidFill>
                  <a:srgbClr val="000090"/>
                </a:solidFill>
              </a:rPr>
              <a:t>Tsys</a:t>
            </a:r>
            <a:r>
              <a:rPr lang="en-US" sz="2000" b="1" dirty="0" smtClean="0">
                <a:solidFill>
                  <a:srgbClr val="000090"/>
                </a:solidFill>
              </a:rPr>
              <a:t> = 50K, </a:t>
            </a:r>
            <a:r>
              <a:rPr lang="en-US" sz="2000" b="1" dirty="0" err="1" smtClean="0">
                <a:solidFill>
                  <a:srgbClr val="000090"/>
                </a:solidFill>
              </a:rPr>
              <a:t>η</a:t>
            </a:r>
            <a:r>
              <a:rPr lang="en-US" sz="2000" b="1" dirty="0" smtClean="0">
                <a:solidFill>
                  <a:srgbClr val="000090"/>
                </a:solidFill>
              </a:rPr>
              <a:t> = 80%)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Observing frequency		700 – 1800 MHz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Field of view			30 deg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2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Processed bandwidth		300 MHz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Spectral channels		16384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Focal Plane Phased Array	188 channels (94 beams)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/>
          <p:cNvPicPr>
            <a:picLocks noChangeAspect="1" noChangeArrowheads="1"/>
          </p:cNvPicPr>
          <p:nvPr/>
        </p:nvPicPr>
        <p:blipFill>
          <a:blip r:embed="rId3">
            <a:lum contrast="-2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-2106613"/>
            <a:ext cx="8331200" cy="101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997" y="941917"/>
            <a:ext cx="7793906" cy="4401205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Quick summary:</a:t>
            </a:r>
          </a:p>
          <a:p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Design and build the world’s premier radio survey telescope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Located in Western Australia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Total cost: ~$170M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Status: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Construction well-advanced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6 antenna sub-array being equipped with phased-array feeds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Next-generation </a:t>
            </a:r>
            <a:r>
              <a:rPr lang="en-US" sz="2000" b="1" dirty="0" err="1" smtClean="0">
                <a:solidFill>
                  <a:srgbClr val="000090"/>
                </a:solidFill>
              </a:rPr>
              <a:t>MkII</a:t>
            </a:r>
            <a:r>
              <a:rPr lang="en-US" sz="2000" b="1" dirty="0" smtClean="0">
                <a:solidFill>
                  <a:srgbClr val="000090"/>
                </a:solidFill>
              </a:rPr>
              <a:t> phased-array feed under development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Engineering commissioning to start in May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ASKAP complete by end 2013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Early science in Q1 2014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3833813" y="195962"/>
            <a:ext cx="129510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900" b="1" dirty="0">
                <a:solidFill>
                  <a:srgbClr val="FFFF00"/>
                </a:solidFill>
                <a:ea typeface="ＭＳ Ｐゴシック" charset="0"/>
                <a:cs typeface="Gill Sans" charset="0"/>
              </a:rPr>
              <a:t>ASKAP</a:t>
            </a:r>
          </a:p>
        </p:txBody>
      </p:sp>
    </p:spTree>
    <p:extLst>
      <p:ext uri="{BB962C8B-B14F-4D97-AF65-F5344CB8AC3E}">
        <p14:creationId xmlns:p14="http://schemas.microsoft.com/office/powerpoint/2010/main" val="21440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SKA Key Science goals</a:t>
            </a:r>
            <a:endParaRPr lang="en-AU" dirty="0"/>
          </a:p>
        </p:txBody>
      </p:sp>
      <p:sp>
        <p:nvSpPr>
          <p:cNvPr id="733187" name="Rectangle 3"/>
          <p:cNvSpPr>
            <a:spLocks noChangeArrowheads="1"/>
          </p:cNvSpPr>
          <p:nvPr/>
        </p:nvSpPr>
        <p:spPr bwMode="auto">
          <a:xfrm>
            <a:off x="861366" y="1157933"/>
            <a:ext cx="56515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AU" sz="2800" b="1" dirty="0">
                <a:solidFill>
                  <a:schemeClr val="accent1"/>
                </a:solidFill>
              </a:rPr>
              <a:t>SKA Key Science Goals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Probing the Dark Ages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Galaxy Evolution, Cosmology and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r>
              <a:rPr lang="en-AU" sz="2000" dirty="0"/>
              <a:t>  Dark Energy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Origin and Evolution of Cosmic          </a:t>
            </a:r>
            <a:br>
              <a:rPr lang="en-AU" sz="2000" dirty="0"/>
            </a:br>
            <a:r>
              <a:rPr lang="en-AU" sz="2000" dirty="0"/>
              <a:t>  Magnetism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Was Einstein right?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Cradle of Life</a:t>
            </a:r>
          </a:p>
        </p:txBody>
      </p:sp>
      <p:sp>
        <p:nvSpPr>
          <p:cNvPr id="733189" name="Rectangle 5"/>
          <p:cNvSpPr>
            <a:spLocks noChangeArrowheads="1"/>
          </p:cNvSpPr>
          <p:nvPr/>
        </p:nvSpPr>
        <p:spPr bwMode="auto">
          <a:xfrm>
            <a:off x="6245225" y="1376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33190" name="Picture 6" descr="reion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6127750" y="1306513"/>
            <a:ext cx="3016250" cy="5149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ASIAA - ASKAP March 2012</a:t>
            </a:r>
            <a:endParaRPr lang="en-AU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ASKAP Key Science Goals</a:t>
            </a:r>
            <a:endParaRPr lang="en-AU" dirty="0"/>
          </a:p>
        </p:txBody>
      </p:sp>
      <p:sp>
        <p:nvSpPr>
          <p:cNvPr id="910339" name="Rectangle 3"/>
          <p:cNvSpPr>
            <a:spLocks noChangeArrowheads="1"/>
          </p:cNvSpPr>
          <p:nvPr/>
        </p:nvSpPr>
        <p:spPr bwMode="auto">
          <a:xfrm>
            <a:off x="837358" y="1225171"/>
            <a:ext cx="464742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AU" sz="2400" b="1" dirty="0">
                <a:solidFill>
                  <a:schemeClr val="accent1"/>
                </a:solidFill>
              </a:rPr>
              <a:t>ASKAP Key Science Goals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>
                <a:solidFill>
                  <a:srgbClr val="C2C2C2"/>
                </a:solidFill>
              </a:rPr>
              <a:t> Probing the Dark Ages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Galaxy Evolution, Cosmology and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r>
              <a:rPr lang="en-AU" sz="2000" dirty="0"/>
              <a:t>  Dark Energy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Origin and Evolution of Cosmic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r>
              <a:rPr lang="en-AU" sz="2000" dirty="0"/>
              <a:t>  Magnetism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/>
              <a:t> Was Einstein right?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 dirty="0">
                <a:solidFill>
                  <a:srgbClr val="C2C2C2"/>
                </a:solidFill>
              </a:rPr>
              <a:t> Cradle of Life</a:t>
            </a:r>
            <a:endParaRPr lang="en-AU" sz="2000" dirty="0"/>
          </a:p>
        </p:txBody>
      </p:sp>
      <p:sp>
        <p:nvSpPr>
          <p:cNvPr id="910341" name="Rectangle 5"/>
          <p:cNvSpPr>
            <a:spLocks noChangeArrowheads="1"/>
          </p:cNvSpPr>
          <p:nvPr/>
        </p:nvSpPr>
        <p:spPr bwMode="auto">
          <a:xfrm>
            <a:off x="7591425" y="1160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10342" name="Picture 6" descr="reion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6127750" y="1313193"/>
            <a:ext cx="3016250" cy="5149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910343" name="Rectangle 7"/>
          <p:cNvSpPr>
            <a:spLocks noChangeArrowheads="1"/>
          </p:cNvSpPr>
          <p:nvPr/>
        </p:nvSpPr>
        <p:spPr bwMode="auto">
          <a:xfrm>
            <a:off x="5762625" y="4932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0344" name="Rectangle 8"/>
          <p:cNvSpPr>
            <a:spLocks noChangeArrowheads="1"/>
          </p:cNvSpPr>
          <p:nvPr/>
        </p:nvSpPr>
        <p:spPr bwMode="auto">
          <a:xfrm>
            <a:off x="6772461" y="1579893"/>
            <a:ext cx="1531937" cy="26336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0345" name="Line 9"/>
          <p:cNvSpPr>
            <a:spLocks noChangeShapeType="1"/>
          </p:cNvSpPr>
          <p:nvPr/>
        </p:nvSpPr>
        <p:spPr bwMode="auto">
          <a:xfrm>
            <a:off x="6769100" y="4729142"/>
            <a:ext cx="1511300" cy="0"/>
          </a:xfrm>
          <a:prstGeom prst="line">
            <a:avLst/>
          </a:prstGeom>
          <a:noFill/>
          <a:ln w="412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ASIAA - ASKAP March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6327" y="4369317"/>
            <a:ext cx="5133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Wallaby: HI survey (500k galaxies to z=0.26)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EMU: continuum survey (</a:t>
            </a:r>
            <a:r>
              <a:rPr lang="de-DE" sz="1400" dirty="0">
                <a:ea typeface="ＭＳ Ｐゴシック" charset="0"/>
              </a:rPr>
              <a:t>10 </a:t>
            </a:r>
            <a:r>
              <a:rPr lang="de-DE" sz="1400" dirty="0" err="1">
                <a:ea typeface="ＭＳ Ｐゴシック" charset="0"/>
              </a:rPr>
              <a:t>μJy</a:t>
            </a:r>
            <a:r>
              <a:rPr lang="de-DE" sz="1400" dirty="0">
                <a:ea typeface="ＭＳ Ｐゴシック" charset="0"/>
              </a:rPr>
              <a:t>/beam </a:t>
            </a:r>
            <a:r>
              <a:rPr lang="de-DE" sz="1400" dirty="0" err="1" smtClean="0">
                <a:ea typeface="ＭＳ Ｐゴシック" charset="0"/>
              </a:rPr>
              <a:t>rms</a:t>
            </a:r>
            <a:r>
              <a:rPr lang="de-DE" sz="1400" dirty="0" smtClean="0">
                <a:ea typeface="ＭＳ Ｐゴシック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GASKAP: </a:t>
            </a:r>
            <a:r>
              <a:rPr lang="de-DE" sz="1400" dirty="0" err="1" smtClean="0">
                <a:ea typeface="ＭＳ Ｐゴシック" charset="0"/>
              </a:rPr>
              <a:t>Galactic</a:t>
            </a:r>
            <a:r>
              <a:rPr lang="de-DE" sz="1400" dirty="0" smtClean="0">
                <a:ea typeface="ＭＳ Ｐゴシック" charset="0"/>
              </a:rPr>
              <a:t> &amp; </a:t>
            </a:r>
            <a:r>
              <a:rPr lang="de-DE" sz="1400" dirty="0" err="1" smtClean="0">
                <a:ea typeface="ＭＳ Ｐゴシック" charset="0"/>
              </a:rPr>
              <a:t>Magellanic</a:t>
            </a:r>
            <a:r>
              <a:rPr lang="de-DE" sz="1400" dirty="0" smtClean="0">
                <a:ea typeface="ＭＳ Ｐゴシック" charset="0"/>
              </a:rPr>
              <a:t> HI &amp; OH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DINGO: </a:t>
            </a:r>
            <a:r>
              <a:rPr lang="de-DE" sz="1400" dirty="0" err="1" smtClean="0">
                <a:ea typeface="ＭＳ Ｐゴシック" charset="0"/>
              </a:rPr>
              <a:t>evolution</a:t>
            </a:r>
            <a:r>
              <a:rPr lang="de-DE" sz="1400" dirty="0" smtClean="0">
                <a:ea typeface="ＭＳ Ｐゴシック" charset="0"/>
              </a:rPr>
              <a:t> HI </a:t>
            </a:r>
            <a:r>
              <a:rPr lang="de-DE" sz="1400" dirty="0" err="1" smtClean="0">
                <a:ea typeface="ＭＳ Ｐゴシック" charset="0"/>
              </a:rPr>
              <a:t>from</a:t>
            </a:r>
            <a:r>
              <a:rPr lang="de-DE" sz="1400" dirty="0" smtClean="0">
                <a:ea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</a:rPr>
              <a:t>z</a:t>
            </a:r>
            <a:r>
              <a:rPr lang="de-DE" sz="1400" dirty="0" smtClean="0">
                <a:ea typeface="ＭＳ Ｐゴシック" charset="0"/>
              </a:rPr>
              <a:t> =0 – 0.5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FLASH: HI </a:t>
            </a:r>
            <a:r>
              <a:rPr lang="de-DE" sz="1400" dirty="0" err="1" smtClean="0">
                <a:ea typeface="ＭＳ Ｐゴシック" charset="0"/>
              </a:rPr>
              <a:t>absorption</a:t>
            </a:r>
            <a:r>
              <a:rPr lang="de-DE" sz="1400" dirty="0" smtClean="0">
                <a:ea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</a:rPr>
              <a:t>survey</a:t>
            </a:r>
            <a:endParaRPr lang="de-DE" sz="1400" dirty="0" smtClean="0">
              <a:ea typeface="ＭＳ Ｐゴシック" charset="0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POSSM: </a:t>
            </a:r>
            <a:r>
              <a:rPr lang="de-DE" sz="1400" dirty="0" err="1" smtClean="0">
                <a:ea typeface="ＭＳ Ｐゴシック" charset="0"/>
              </a:rPr>
              <a:t>polzn</a:t>
            </a:r>
            <a:r>
              <a:rPr lang="de-DE" sz="1400" dirty="0" smtClean="0">
                <a:ea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</a:rPr>
              <a:t>survey</a:t>
            </a:r>
            <a:r>
              <a:rPr lang="de-DE" sz="1400" dirty="0" smtClean="0">
                <a:ea typeface="ＭＳ Ｐゴシック" charset="0"/>
              </a:rPr>
              <a:t>, RM </a:t>
            </a:r>
            <a:r>
              <a:rPr lang="de-DE" sz="1400" dirty="0" err="1" smtClean="0">
                <a:ea typeface="ＭＳ Ｐゴシック" charset="0"/>
              </a:rPr>
              <a:t>synthesis</a:t>
            </a:r>
            <a:endParaRPr lang="de-DE" sz="1400" dirty="0" smtClean="0">
              <a:ea typeface="ＭＳ Ｐゴシック" charset="0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VAST: variables </a:t>
            </a:r>
            <a:r>
              <a:rPr lang="de-DE" sz="1400" dirty="0" err="1" smtClean="0">
                <a:ea typeface="ＭＳ Ｐゴシック" charset="0"/>
              </a:rPr>
              <a:t>and</a:t>
            </a:r>
            <a:r>
              <a:rPr lang="de-DE" sz="1400" dirty="0" smtClean="0">
                <a:ea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</a:rPr>
              <a:t>slow</a:t>
            </a:r>
            <a:r>
              <a:rPr lang="de-DE" sz="1400" dirty="0" smtClean="0">
                <a:ea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</a:rPr>
              <a:t>transients</a:t>
            </a:r>
            <a:endParaRPr lang="de-DE" sz="1400" dirty="0" smtClean="0">
              <a:ea typeface="ＭＳ Ｐゴシック" charset="0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CRAFT: </a:t>
            </a:r>
            <a:r>
              <a:rPr lang="de-DE" sz="1400" dirty="0" err="1" smtClean="0">
                <a:ea typeface="ＭＳ Ｐゴシック" charset="0"/>
              </a:rPr>
              <a:t>transients</a:t>
            </a:r>
            <a:r>
              <a:rPr lang="de-DE" sz="1400" dirty="0" smtClean="0">
                <a:ea typeface="ＭＳ Ｐゴシック" charset="0"/>
              </a:rPr>
              <a:t> &lt; 5s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VLBI: </a:t>
            </a:r>
            <a:r>
              <a:rPr lang="de-DE" sz="1400" dirty="0" err="1" smtClean="0">
                <a:ea typeface="ＭＳ Ｐゴシック" charset="0"/>
              </a:rPr>
              <a:t>capability</a:t>
            </a:r>
            <a:endParaRPr lang="de-DE" sz="1400" dirty="0" smtClean="0">
              <a:ea typeface="ＭＳ Ｐゴシック" charset="0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ea typeface="ＭＳ Ｐゴシック" charset="0"/>
              </a:rPr>
              <a:t>COAST: </a:t>
            </a:r>
            <a:r>
              <a:rPr lang="de-DE" sz="1400" dirty="0" err="1" smtClean="0">
                <a:ea typeface="ＭＳ Ｐゴシック" charset="0"/>
              </a:rPr>
              <a:t>pulsar</a:t>
            </a:r>
            <a:r>
              <a:rPr lang="de-DE" sz="1400" dirty="0" smtClean="0">
                <a:ea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</a:rPr>
              <a:t>capability</a:t>
            </a:r>
            <a:endParaRPr lang="de-DE" sz="1400" dirty="0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5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Antennas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354" y="1377414"/>
            <a:ext cx="82980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 dirty="0"/>
              <a:t> Ten CETC54 engineers have been </a:t>
            </a:r>
            <a:r>
              <a:rPr lang="en-US" dirty="0" smtClean="0"/>
              <a:t>at MRO assembling antennas</a:t>
            </a:r>
            <a:endParaRPr lang="en-US" dirty="0"/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 34 antennas on site; 17 antennas complete, rest under construction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 Final 2 antennas in transit from China.</a:t>
            </a:r>
          </a:p>
          <a:p>
            <a:pPr lvl="1"/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/>
              <a:t>Antennas continue to exceed surface RMS specification – </a:t>
            </a:r>
          </a:p>
          <a:p>
            <a:pPr lvl="2">
              <a:buFont typeface="Arial"/>
              <a:buChar char="•"/>
            </a:pPr>
            <a:r>
              <a:rPr lang="en-US" dirty="0"/>
              <a:t> Specification is 1.0mm </a:t>
            </a:r>
          </a:p>
          <a:p>
            <a:pPr lvl="2">
              <a:buFont typeface="Arial"/>
              <a:buChar char="•"/>
            </a:pPr>
            <a:r>
              <a:rPr lang="en-US" dirty="0"/>
              <a:t> Delivered RMS averaging 0.52 mm RMS (20 GHz ?)</a:t>
            </a:r>
          </a:p>
          <a:p>
            <a:pPr lvl="2"/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 Completion of all 36 scheduled </a:t>
            </a:r>
            <a:r>
              <a:rPr lang="en-US" dirty="0" smtClean="0"/>
              <a:t>for mid 2012</a:t>
            </a:r>
            <a:endParaRPr lang="en-US" dirty="0"/>
          </a:p>
          <a:p>
            <a:pPr lvl="2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KAPPowerPointTemplate1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ASKAPPowerPointTemplate1.potx</Template>
  <TotalTime>9466</TotalTime>
  <Words>933</Words>
  <Application>Microsoft Office PowerPoint</Application>
  <PresentationFormat>On-screen Show (4:3)</PresentationFormat>
  <Paragraphs>257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ASKAPPowerPointTemplate1</vt:lpstr>
      <vt:lpstr>The status and science of ASKAP</vt:lpstr>
      <vt:lpstr>Australian SKA Pathfinder (ASKAP)</vt:lpstr>
      <vt:lpstr>Australian SKA Pathfinder (ASKAP)</vt:lpstr>
      <vt:lpstr>PowerPoint Presentation</vt:lpstr>
      <vt:lpstr>PowerPoint Presentation</vt:lpstr>
      <vt:lpstr>PowerPoint Presentation</vt:lpstr>
      <vt:lpstr>SKA Key Science goals</vt:lpstr>
      <vt:lpstr>ASKAP Key Science Goals</vt:lpstr>
      <vt:lpstr>ASKAP – Antennas</vt:lpstr>
      <vt:lpstr>ASKAP - Antennas </vt:lpstr>
      <vt:lpstr>ASKAP - Antennas</vt:lpstr>
      <vt:lpstr>ASKAP – Phased Array Feeds </vt:lpstr>
      <vt:lpstr>PowerPoint Presentation</vt:lpstr>
      <vt:lpstr>PowerPoint Presentation</vt:lpstr>
      <vt:lpstr>PowerPoint Presentation</vt:lpstr>
      <vt:lpstr>PowerPoint Presentation</vt:lpstr>
      <vt:lpstr>ASKAP – Digital Systems</vt:lpstr>
      <vt:lpstr>ASKAP – Computing</vt:lpstr>
      <vt:lpstr>ASKAP – Pawesey Centre – 1B computer ‘Fornax’ at UWA</vt:lpstr>
      <vt:lpstr>Pawsey Centre by March 2013</vt:lpstr>
      <vt:lpstr>ASKAP – MRO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MRO - Power Generation and Cooling</vt:lpstr>
      <vt:lpstr>MRO Support Facility (Geraldton)</vt:lpstr>
      <vt:lpstr>ASKAP Key Milestone Overview</vt:lpstr>
      <vt:lpstr>Thank you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Arial Regular 29pt Sub title, Arial Regular 24pt</dc:title>
  <dc:creator>Antony Schinckel</dc:creator>
  <cp:lastModifiedBy>mbcssjg4</cp:lastModifiedBy>
  <cp:revision>147</cp:revision>
  <dcterms:created xsi:type="dcterms:W3CDTF">2011-12-07T21:31:54Z</dcterms:created>
  <dcterms:modified xsi:type="dcterms:W3CDTF">2012-04-23T13:16:31Z</dcterms:modified>
</cp:coreProperties>
</file>