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9" r:id="rId4"/>
    <p:sldId id="260" r:id="rId5"/>
    <p:sldId id="262" r:id="rId6"/>
    <p:sldId id="261" r:id="rId7"/>
    <p:sldId id="258" r:id="rId8"/>
    <p:sldId id="263" r:id="rId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F8957-120C-AE4D-97CE-65FD42FF125F}" type="datetimeFigureOut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896F4-75D5-E641-A6B6-C0794C38CEF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43091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DCD74-3573-864C-A24A-B290D63B0DBC}" type="datetimeFigureOut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79AAF-6245-BC46-86CE-B281643FDCE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81362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162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057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4062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847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708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803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9AAF-6245-BC46-86CE-B281643FDCEB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7787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42C984-4417-7E4B-8B80-D64A4A9CC638}" type="slidenum">
              <a:rPr lang="ja-JP" altLang="en-US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ja-JP" altLang="en-US">
              <a:cs typeface="ＭＳ Ｐゴシック" charset="-128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97DB-1DE0-2749-A6C0-1B3AAFC76918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E333-F9D1-7E40-87A3-475A54BB9321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0A6A-57C0-7A4F-AC6C-6BC9E0CD263F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3FF6-B317-684C-A104-F5F2729DA3E8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9DB7-4E1B-394E-99B5-AD8818216F08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8532-D393-E141-B9AE-818C75CA46E7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6CD3-BFF0-8C4C-9F59-DCBFC09EB831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1640-9442-BA4B-83F6-EB22EF305656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F7D5-AB23-3D4A-918C-410947C8A756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5AE5-0B10-4E47-85A0-F20BCA127B24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5456-879B-134D-8F90-7AC18C69B3A8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100000">
              <a:srgbClr val="FFFFFF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3585" y="96288"/>
            <a:ext cx="8501875" cy="966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A8667-1E65-8D40-925F-8D41C52EAFF8}" type="datetime1">
              <a:rPr lang="ja-JP" altLang="en-US" smtClean="0"/>
              <a:pPr/>
              <a:t>2012/4/22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8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AAFC3C3-FE11-A545-B138-19895DACDB5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 descr="sinica_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245" y="56637"/>
            <a:ext cx="613587" cy="62916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 userDrawn="1"/>
        </p:nvSpPr>
        <p:spPr>
          <a:xfrm>
            <a:off x="76200" y="609600"/>
            <a:ext cx="73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ASIAA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3200" kern="1200">
          <a:solidFill>
            <a:srgbClr val="FFD802"/>
          </a:solidFill>
          <a:latin typeface="Andale Mono"/>
          <a:ea typeface="+mj-ea"/>
          <a:cs typeface="Andale Mon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Chalkboard"/>
          <a:ea typeface="+mn-ea"/>
          <a:cs typeface="Chalkboar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Chalkboard"/>
          <a:ea typeface="+mn-ea"/>
          <a:cs typeface="Chalkboar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Chalkboard"/>
          <a:ea typeface="+mn-ea"/>
          <a:cs typeface="Chalkboar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Chalkboard"/>
          <a:ea typeface="+mn-ea"/>
          <a:cs typeface="Chalkboar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Chalkboard"/>
          <a:ea typeface="+mn-ea"/>
          <a:cs typeface="Chalkboar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0086"/>
            <a:ext cx="9144000" cy="1470025"/>
          </a:xfrm>
        </p:spPr>
        <p:txBody>
          <a:bodyPr/>
          <a:lstStyle/>
          <a:p>
            <a:r>
              <a:rPr lang="en-US" altLang="ja-JP" sz="3600" b="1" dirty="0" smtClean="0"/>
              <a:t>Submm VLBI toward Shadow Image of Super Massive Black Hole</a:t>
            </a:r>
            <a:endParaRPr lang="ja-JP" alt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706" y="3886200"/>
            <a:ext cx="8352547" cy="1752600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Inoue, M.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1</a:t>
            </a:r>
            <a:r>
              <a:rPr lang="en-US" altLang="ja-JP" sz="2400" dirty="0" smtClean="0">
                <a:solidFill>
                  <a:schemeClr val="bg1"/>
                </a:solidFill>
              </a:rPr>
              <a:t>, Blundell, R.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400" dirty="0" smtClean="0">
                <a:solidFill>
                  <a:schemeClr val="bg1"/>
                </a:solidFill>
              </a:rPr>
              <a:t>, Brisken, W.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3</a:t>
            </a:r>
            <a:r>
              <a:rPr lang="en-US" altLang="ja-JP" sz="2400" dirty="0" smtClean="0">
                <a:solidFill>
                  <a:schemeClr val="bg1"/>
                </a:solidFill>
              </a:rPr>
              <a:t>, Chen, M.T.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1</a:t>
            </a:r>
            <a:r>
              <a:rPr lang="en-US" altLang="ja-JP" sz="2400" dirty="0" smtClean="0">
                <a:solidFill>
                  <a:schemeClr val="bg1"/>
                </a:solidFill>
              </a:rPr>
              <a:t>, Doeleman, S.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sz="2400" dirty="0" smtClean="0">
                <a:solidFill>
                  <a:schemeClr val="bg1"/>
                </a:solidFill>
              </a:rPr>
              <a:t>, Fish, V.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sz="2400" dirty="0" smtClean="0">
                <a:solidFill>
                  <a:schemeClr val="bg1"/>
                </a:solidFill>
              </a:rPr>
              <a:t>, Ho, P.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1,2</a:t>
            </a:r>
            <a:r>
              <a:rPr lang="en-US" altLang="ja-JP" sz="2400" dirty="0" smtClean="0">
                <a:solidFill>
                  <a:schemeClr val="bg1"/>
                </a:solidFill>
              </a:rPr>
              <a:t>, Moran, J.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400" dirty="0" smtClean="0">
                <a:solidFill>
                  <a:schemeClr val="bg1"/>
                </a:solidFill>
              </a:rPr>
              <a:t>, Napier, P.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3</a:t>
            </a:r>
            <a:r>
              <a:rPr lang="en-US" altLang="ja-JP" sz="2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and the Greenland Telescope (GLT) Team</a:t>
            </a:r>
          </a:p>
          <a:p>
            <a:r>
              <a:rPr lang="en-US" altLang="ja-JP" sz="2000" dirty="0" smtClean="0">
                <a:solidFill>
                  <a:schemeClr val="bg1"/>
                </a:solidFill>
              </a:rPr>
              <a:t>(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1</a:t>
            </a:r>
            <a:r>
              <a:rPr lang="en-US" altLang="ja-JP" sz="2000" dirty="0" smtClean="0">
                <a:solidFill>
                  <a:schemeClr val="bg1"/>
                </a:solidFill>
              </a:rPr>
              <a:t>ASIAA; 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000" dirty="0" smtClean="0">
                <a:solidFill>
                  <a:schemeClr val="bg1"/>
                </a:solidFill>
              </a:rPr>
              <a:t>CfA; 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3</a:t>
            </a:r>
            <a:r>
              <a:rPr lang="en-US" altLang="ja-JP" sz="2000" dirty="0" smtClean="0">
                <a:solidFill>
                  <a:schemeClr val="bg1"/>
                </a:solidFill>
              </a:rPr>
              <a:t>NRAO; 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sz="2000" dirty="0" smtClean="0">
                <a:solidFill>
                  <a:schemeClr val="bg1"/>
                </a:solidFill>
              </a:rPr>
              <a:t>MIT Haystack Observatory)</a:t>
            </a:r>
            <a:endParaRPr lang="ja-JP" alt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cfa-banner1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05" y="136977"/>
            <a:ext cx="1039473" cy="633013"/>
          </a:xfrm>
          <a:prstGeom prst="rect">
            <a:avLst/>
          </a:prstGeom>
        </p:spPr>
      </p:pic>
      <p:pic>
        <p:nvPicPr>
          <p:cNvPr id="6" name="Picture 5" descr="logo-1.gif"/>
          <p:cNvPicPr>
            <a:picLocks noChangeAspect="1"/>
          </p:cNvPicPr>
          <p:nvPr/>
        </p:nvPicPr>
        <p:blipFill>
          <a:blip r:embed="rId4">
            <a:lum bright="-3000" contrast="1000"/>
          </a:blip>
          <a:stretch>
            <a:fillRect/>
          </a:stretch>
        </p:blipFill>
        <p:spPr>
          <a:xfrm>
            <a:off x="3852266" y="147426"/>
            <a:ext cx="1699810" cy="622564"/>
          </a:xfrm>
          <a:prstGeom prst="rect">
            <a:avLst/>
          </a:prstGeom>
        </p:spPr>
      </p:pic>
      <p:pic>
        <p:nvPicPr>
          <p:cNvPr id="7" name="Picture 6" descr="NRAO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547" y="147426"/>
            <a:ext cx="477782" cy="6225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Leading-edge interferometry system</a:t>
            </a:r>
            <a:br>
              <a:rPr lang="en-US" altLang="ja-JP" dirty="0" smtClean="0"/>
            </a:br>
            <a:r>
              <a:rPr lang="en-US" altLang="ja-JP" dirty="0" smtClean="0"/>
              <a:t>to see Event Horizon of SMBH</a:t>
            </a:r>
            <a:endParaRPr lang="ja-JP" altLang="en-US" dirty="0"/>
          </a:p>
        </p:txBody>
      </p:sp>
      <p:pic>
        <p:nvPicPr>
          <p:cNvPr id="5" name="Content Placeholder 4" descr="BHSdisk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800" r="-10800"/>
          <a:stretch>
            <a:fillRect/>
          </a:stretch>
        </p:blipFill>
        <p:spPr>
          <a:xfrm>
            <a:off x="1197227" y="1109657"/>
            <a:ext cx="8715231" cy="47930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778140" y="5854159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a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 = 0</a:t>
            </a:r>
            <a:endParaRPr kumimoji="1" lang="ja-JP" altLang="en-US" sz="16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5726" y="5852555"/>
            <a:ext cx="839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a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 = 0.5</a:t>
            </a:r>
            <a:endParaRPr kumimoji="1" lang="ja-JP" altLang="en-US" sz="16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7594" y="5852555"/>
            <a:ext cx="1061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a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Chalkboard"/>
                <a:cs typeface="Chalkboard"/>
              </a:rPr>
              <a:t> = 0.999</a:t>
            </a:r>
            <a:endParaRPr kumimoji="1" lang="ja-JP" altLang="en-US" sz="16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350" y="2198688"/>
            <a:ext cx="12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FFFF"/>
                </a:solidFill>
                <a:latin typeface="Chalkboard"/>
                <a:cs typeface="Chalkboard"/>
              </a:rPr>
              <a:t>i</a:t>
            </a:r>
            <a:r>
              <a:rPr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 = 10 deg.</a:t>
            </a:r>
            <a:endParaRPr kumimoji="1" lang="ja-JP" altLang="en-US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695" y="4783774"/>
            <a:ext cx="13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FFFF"/>
                </a:solidFill>
                <a:latin typeface="Chalkboard"/>
                <a:cs typeface="Chalkboard"/>
              </a:rPr>
              <a:t>i</a:t>
            </a:r>
            <a:r>
              <a:rPr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 = 85 deg.</a:t>
            </a:r>
            <a:endParaRPr kumimoji="1" lang="ja-JP" altLang="en-US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934" y="6308209"/>
            <a:ext cx="871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Image simulation for an optically thick and geometrically thin disk. (</a:t>
            </a:r>
            <a:r>
              <a:rPr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R</a:t>
            </a:r>
            <a:r>
              <a:rPr kumimoji="1"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. Takahashi) </a:t>
            </a:r>
            <a:endParaRPr kumimoji="1" lang="ja-JP" altLang="en-US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SMBH Shadow size</a:t>
            </a:r>
            <a:endParaRPr lang="ja-JP" altLang="en-US" sz="3556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idx="1"/>
          </p:nvPr>
        </p:nvGraphicFramePr>
        <p:xfrm>
          <a:off x="152400" y="1661160"/>
          <a:ext cx="8839201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346"/>
                <a:gridCol w="1997088"/>
                <a:gridCol w="2503296"/>
                <a:gridCol w="21664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Name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Shadow (</a:t>
                      </a:r>
                      <a:r>
                        <a:rPr kumimoji="1" lang="en-US" altLang="ja-JP" sz="4000" dirty="0" err="1" smtClean="0"/>
                        <a:t>μas</a:t>
                      </a:r>
                      <a:r>
                        <a:rPr kumimoji="1" lang="en-US" altLang="ja-JP" sz="4000" dirty="0" smtClean="0"/>
                        <a:t>)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Mass</a:t>
                      </a:r>
                    </a:p>
                    <a:p>
                      <a:pPr algn="ctr"/>
                      <a:r>
                        <a:rPr kumimoji="1" lang="en-US" altLang="ja-JP" sz="4000" dirty="0" smtClean="0"/>
                        <a:t>(10</a:t>
                      </a:r>
                      <a:r>
                        <a:rPr kumimoji="1" lang="en-US" altLang="ja-JP" sz="4000" baseline="30000" dirty="0" smtClean="0"/>
                        <a:t>6</a:t>
                      </a:r>
                      <a:r>
                        <a:rPr kumimoji="1" lang="en-US" altLang="ja-JP" sz="4000" dirty="0" smtClean="0"/>
                        <a:t>M</a:t>
                      </a:r>
                      <a:r>
                        <a:rPr kumimoji="1" lang="en-US" altLang="ja-JP" sz="4000" baseline="-25000" dirty="0" smtClean="0"/>
                        <a:t>sun</a:t>
                      </a:r>
                      <a:r>
                        <a:rPr kumimoji="1" lang="en-US" altLang="ja-JP" sz="4000" dirty="0" smtClean="0"/>
                        <a:t>)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Dist</a:t>
                      </a:r>
                    </a:p>
                    <a:p>
                      <a:pPr algn="ctr"/>
                      <a:r>
                        <a:rPr kumimoji="1" lang="en-US" altLang="ja-JP" sz="4000" dirty="0" smtClean="0"/>
                        <a:t>(Mpc)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Sgr A*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4.1±0.6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0.008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M87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21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3600±1000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17.0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M31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18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180±80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0.80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M60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12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2100±600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16.5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N5128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7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310±30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4.4</a:t>
                      </a:r>
                      <a:endParaRPr kumimoji="1" lang="ja-JP" alt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C07A-AA2C-434D-BE2D-2C2A792C1A9A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09089" y="990600"/>
            <a:ext cx="353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FFFFFF"/>
                </a:solidFill>
                <a:latin typeface="Chalkboard"/>
                <a:cs typeface="Chalkboard"/>
              </a:rPr>
              <a:t>R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Chalkboard"/>
                <a:cs typeface="Chalkboard"/>
              </a:rPr>
              <a:t>shadow</a:t>
            </a:r>
            <a:r>
              <a:rPr kumimoji="1" lang="en-US" altLang="ja-JP" sz="3600" dirty="0" smtClean="0">
                <a:solidFill>
                  <a:srgbClr val="FFFFFF"/>
                </a:solidFill>
                <a:latin typeface="Chalkboard"/>
                <a:cs typeface="Chalkboard"/>
              </a:rPr>
              <a:t> ≈ 5 </a:t>
            </a:r>
            <a:r>
              <a:rPr kumimoji="1" lang="en-US" altLang="ja-JP" sz="3600" dirty="0" err="1" smtClean="0">
                <a:solidFill>
                  <a:srgbClr val="FFFFFF"/>
                </a:solidFill>
                <a:latin typeface="Chalkboard"/>
                <a:cs typeface="Chalkboard"/>
              </a:rPr>
              <a:t>R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Chalkboard"/>
                <a:cs typeface="Chalkboard"/>
              </a:rPr>
              <a:t>sch</a:t>
            </a:r>
            <a:endParaRPr kumimoji="1" lang="ja-JP" altLang="en-US" sz="28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2287" y="6477000"/>
            <a:ext cx="137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FFFF"/>
                </a:solidFill>
              </a:rPr>
              <a:t>G</a:t>
            </a:r>
            <a:r>
              <a:rPr lang="en-US" altLang="ja-JP" dirty="0" err="1" smtClean="0">
                <a:solidFill>
                  <a:srgbClr val="FFFFFF"/>
                </a:solidFill>
              </a:rPr>
              <a:t>ultekin</a:t>
            </a:r>
            <a:r>
              <a:rPr lang="en-US" altLang="ja-JP" dirty="0" smtClean="0">
                <a:solidFill>
                  <a:srgbClr val="FFFFFF"/>
                </a:solidFill>
              </a:rPr>
              <a:t>+ 09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SMBH Shadow size</a:t>
            </a:r>
            <a:endParaRPr lang="ja-JP" altLang="en-US" sz="3556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idx="1"/>
          </p:nvPr>
        </p:nvGraphicFramePr>
        <p:xfrm>
          <a:off x="152400" y="1661160"/>
          <a:ext cx="8839201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346"/>
                <a:gridCol w="1997088"/>
                <a:gridCol w="2503296"/>
                <a:gridCol w="21664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Name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Shadow (</a:t>
                      </a:r>
                      <a:r>
                        <a:rPr kumimoji="1" lang="en-US" altLang="ja-JP" sz="4000" dirty="0" err="1" smtClean="0"/>
                        <a:t>μas</a:t>
                      </a:r>
                      <a:r>
                        <a:rPr kumimoji="1" lang="en-US" altLang="ja-JP" sz="4000" dirty="0" smtClean="0"/>
                        <a:t>)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Mass</a:t>
                      </a:r>
                    </a:p>
                    <a:p>
                      <a:pPr algn="ctr"/>
                      <a:r>
                        <a:rPr kumimoji="1" lang="en-US" altLang="ja-JP" sz="4000" dirty="0" smtClean="0"/>
                        <a:t>(10</a:t>
                      </a:r>
                      <a:r>
                        <a:rPr kumimoji="1" lang="en-US" altLang="ja-JP" sz="4000" baseline="30000" dirty="0" smtClean="0"/>
                        <a:t>6</a:t>
                      </a:r>
                      <a:r>
                        <a:rPr kumimoji="1" lang="en-US" altLang="ja-JP" sz="4000" dirty="0" smtClean="0"/>
                        <a:t>M</a:t>
                      </a:r>
                      <a:r>
                        <a:rPr kumimoji="1" lang="en-US" altLang="ja-JP" sz="4000" baseline="-25000" dirty="0" smtClean="0"/>
                        <a:t>sun</a:t>
                      </a:r>
                      <a:r>
                        <a:rPr kumimoji="1" lang="en-US" altLang="ja-JP" sz="4000" dirty="0" smtClean="0"/>
                        <a:t>)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Dist</a:t>
                      </a:r>
                    </a:p>
                    <a:p>
                      <a:pPr algn="ctr"/>
                      <a:r>
                        <a:rPr kumimoji="1" lang="en-US" altLang="ja-JP" sz="4000" dirty="0" smtClean="0"/>
                        <a:t>(Mpc)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Sgr A*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4.1±0.6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0.008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M87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>
                          <a:solidFill>
                            <a:srgbClr val="FF0000"/>
                          </a:solidFill>
                        </a:rPr>
                        <a:t>39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>
                          <a:solidFill>
                            <a:srgbClr val="FF0000"/>
                          </a:solidFill>
                        </a:rPr>
                        <a:t>6600±400</a:t>
                      </a:r>
                      <a:r>
                        <a:rPr kumimoji="1" lang="en-US" altLang="ja-JP" sz="4000" baseline="30000" dirty="0" smtClean="0">
                          <a:solidFill>
                            <a:srgbClr val="FF0000"/>
                          </a:solidFill>
                        </a:rPr>
                        <a:t>#</a:t>
                      </a:r>
                      <a:endParaRPr kumimoji="1" lang="ja-JP" altLang="en-US" sz="4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17.0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M31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18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180±80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0.80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M60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12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2100±600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16.5</a:t>
                      </a:r>
                      <a:endParaRPr kumimoji="1" lang="ja-JP" alt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4000" dirty="0" smtClean="0"/>
                        <a:t>N5128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7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310±30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4.4</a:t>
                      </a:r>
                      <a:endParaRPr kumimoji="1" lang="ja-JP" alt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C07A-AA2C-434D-BE2D-2C2A792C1A9A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09089" y="990600"/>
            <a:ext cx="353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FFFFFF"/>
                </a:solidFill>
                <a:latin typeface="Chalkboard"/>
                <a:cs typeface="Chalkboard"/>
              </a:rPr>
              <a:t>R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Chalkboard"/>
                <a:cs typeface="Chalkboard"/>
              </a:rPr>
              <a:t>shadow</a:t>
            </a:r>
            <a:r>
              <a:rPr kumimoji="1" lang="en-US" altLang="ja-JP" sz="3600" dirty="0" smtClean="0">
                <a:solidFill>
                  <a:srgbClr val="FFFFFF"/>
                </a:solidFill>
                <a:latin typeface="Chalkboard"/>
                <a:cs typeface="Chalkboard"/>
              </a:rPr>
              <a:t> ≈ 5 </a:t>
            </a:r>
            <a:r>
              <a:rPr kumimoji="1" lang="en-US" altLang="ja-JP" sz="3600" dirty="0" err="1" smtClean="0">
                <a:solidFill>
                  <a:srgbClr val="FFFFFF"/>
                </a:solidFill>
                <a:latin typeface="Chalkboard"/>
                <a:cs typeface="Chalkboard"/>
              </a:rPr>
              <a:t>R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Chalkboard"/>
                <a:cs typeface="Chalkboard"/>
              </a:rPr>
              <a:t>sch</a:t>
            </a:r>
            <a:endParaRPr kumimoji="1" lang="ja-JP" altLang="en-US" sz="28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2287" y="6477000"/>
            <a:ext cx="159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FFFFFF"/>
                </a:solidFill>
              </a:rPr>
              <a:t>#</a:t>
            </a:r>
            <a:r>
              <a:rPr kumimoji="1" lang="en-US" altLang="ja-JP" dirty="0" err="1" smtClean="0">
                <a:solidFill>
                  <a:srgbClr val="FFFFFF"/>
                </a:solidFill>
              </a:rPr>
              <a:t>Gebhardt</a:t>
            </a:r>
            <a:r>
              <a:rPr lang="en-US" altLang="ja-JP" dirty="0" smtClean="0">
                <a:solidFill>
                  <a:srgbClr val="FFFFFF"/>
                </a:solidFill>
              </a:rPr>
              <a:t>+ 11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4176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New submm Telescope</a:t>
            </a:r>
            <a:br>
              <a:rPr lang="en-US" altLang="ja-JP" sz="3200" dirty="0" smtClean="0"/>
            </a:br>
            <a:r>
              <a:rPr lang="en-US" altLang="ja-JP" sz="2400" dirty="0" smtClean="0"/>
              <a:t>Retrofitted ALMA-NA Prototype</a:t>
            </a:r>
            <a:endParaRPr lang="ja-JP" altLang="en-US" sz="2400" dirty="0"/>
          </a:p>
        </p:txBody>
      </p:sp>
      <p:pic>
        <p:nvPicPr>
          <p:cNvPr id="6" name="コンテンツ プレースホルダ 5" descr="DSC0072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505" r="-10505"/>
          <a:stretch>
            <a:fillRect/>
          </a:stretch>
        </p:blipFill>
        <p:spPr>
          <a:xfrm>
            <a:off x="-915204" y="1320801"/>
            <a:ext cx="10059033" cy="5532081"/>
          </a:xfrm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C07A-AA2C-434D-BE2D-2C2A792C1A9A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494" y="1320801"/>
            <a:ext cx="3896082" cy="530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75" y="24114"/>
            <a:ext cx="4983434" cy="1143000"/>
          </a:xfrm>
        </p:spPr>
        <p:txBody>
          <a:bodyPr/>
          <a:lstStyle/>
          <a:p>
            <a:r>
              <a:rPr lang="en-US" altLang="ja-JP" dirty="0" smtClean="0"/>
              <a:t>The Summit Station in Greenland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0" y="4298946"/>
            <a:ext cx="5850466" cy="248285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Established: 1989, height: 3,210m (72.60N, 38.42W)</a:t>
            </a:r>
          </a:p>
          <a:p>
            <a:r>
              <a:rPr lang="en-US" altLang="ja-JP" dirty="0" smtClean="0"/>
              <a:t>NSF: Office of Polar Program, CH2M Hill, Cold Regions Res. &amp; Eng. Lab., NOAA etc. </a:t>
            </a:r>
          </a:p>
          <a:p>
            <a:r>
              <a:rPr lang="en-US" altLang="ja-JP" dirty="0" smtClean="0"/>
              <a:t>Population: 45 (Summer), 5 (Winter, 3 month shifts)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C3C3-FE11-A545-B138-19895DACDB52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8395"/>
            <a:ext cx="8134462" cy="3088216"/>
          </a:xfrm>
          <a:prstGeom prst="rect">
            <a:avLst/>
          </a:prstGeom>
        </p:spPr>
      </p:pic>
      <p:grpSp>
        <p:nvGrpSpPr>
          <p:cNvPr id="7" name="図形グループ 7"/>
          <p:cNvGrpSpPr/>
          <p:nvPr/>
        </p:nvGrpSpPr>
        <p:grpSpPr>
          <a:xfrm>
            <a:off x="5841999" y="1041390"/>
            <a:ext cx="3302001" cy="4826001"/>
            <a:chOff x="5841999" y="1041390"/>
            <a:chExt cx="3302001" cy="4826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1999" y="1041390"/>
              <a:ext cx="3302001" cy="482600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rot="10800000" flipV="1">
              <a:off x="7704667" y="2777067"/>
              <a:ext cx="1016000" cy="457200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962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Long &amp; multi </a:t>
            </a:r>
            <a:r>
              <a:rPr lang="en-US" altLang="ja-JP" sz="3200" dirty="0" err="1" smtClean="0"/>
              <a:t>BLs</a:t>
            </a:r>
            <a:r>
              <a:rPr lang="en-US" altLang="ja-JP" sz="3200" dirty="0" smtClean="0"/>
              <a:t> at 230 GHz</a:t>
            </a:r>
            <a:endParaRPr lang="ja-JP" altLang="en-US" sz="32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C07A-AA2C-434D-BE2D-2C2A792C1A9A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55" y="1295400"/>
            <a:ext cx="4995753" cy="4979266"/>
          </a:xfrm>
          <a:prstGeom prst="rect">
            <a:avLst/>
          </a:prstGeom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lum bright="-11000" contrast="21000"/>
          </a:blip>
          <a:srcRect/>
          <a:stretch>
            <a:fillRect/>
          </a:stretch>
        </p:blipFill>
        <p:spPr bwMode="auto">
          <a:xfrm>
            <a:off x="67736" y="1312330"/>
            <a:ext cx="39719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199" y="5383271"/>
            <a:ext cx="387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Chalkboard"/>
                <a:cs typeface="Chalkboard"/>
              </a:rPr>
              <a:t>UV distribution for M87 at 230 GHz with SMA, ALMA, SMT, LMT, and IRAM 30m.  Red lines are the GLT contributions.</a:t>
            </a:r>
            <a:endParaRPr lang="ja-JP" altLang="en-US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08260" y="1575351"/>
            <a:ext cx="2773040" cy="1503013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08260" y="3078364"/>
            <a:ext cx="2773040" cy="2137976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260806" y="3395845"/>
            <a:ext cx="3640989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5367782" y="1575350"/>
            <a:ext cx="1712724" cy="1060421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538202" y="1924135"/>
            <a:ext cx="1891091" cy="1193519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82095" y="1575349"/>
            <a:ext cx="1265125" cy="509307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80506" y="1575349"/>
            <a:ext cx="1434457" cy="836782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4"/>
          <p:cNvSpPr txBox="1">
            <a:spLocks noChangeArrowheads="1"/>
          </p:cNvSpPr>
          <p:nvPr/>
        </p:nvSpPr>
        <p:spPr bwMode="auto">
          <a:xfrm>
            <a:off x="1072452" y="28492"/>
            <a:ext cx="7446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D802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GLT Baselines at 350 GHz and higher</a:t>
            </a:r>
            <a:endParaRPr lang="en-US" altLang="ja-JP" sz="3600" dirty="0">
              <a:solidFill>
                <a:srgbClr val="FFD802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3558" name="正方形/長方形 33"/>
          <p:cNvSpPr>
            <a:spLocks noChangeArrowheads="1"/>
          </p:cNvSpPr>
          <p:nvPr/>
        </p:nvSpPr>
        <p:spPr bwMode="auto">
          <a:xfrm>
            <a:off x="1369043" y="5797017"/>
            <a:ext cx="66127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FFF"/>
                </a:solidFill>
                <a:latin typeface="Chalkboard"/>
                <a:ea typeface="Franklin Gothic Book" charset="0"/>
                <a:cs typeface="Chalkboard"/>
              </a:rPr>
              <a:t>Baselines are </a:t>
            </a:r>
            <a:r>
              <a:rPr lang="en-US" altLang="ja-JP" sz="2400" dirty="0">
                <a:solidFill>
                  <a:srgbClr val="FFFFFF"/>
                </a:solidFill>
                <a:latin typeface="Chalkboard"/>
                <a:ea typeface="Franklin Gothic Book" charset="0"/>
                <a:cs typeface="Chalkboard"/>
              </a:rPr>
              <a:t>9,000 </a:t>
            </a:r>
            <a:r>
              <a:rPr lang="en-US" altLang="ja-JP" sz="2400" dirty="0" smtClean="0">
                <a:solidFill>
                  <a:srgbClr val="FFFFFF"/>
                </a:solidFill>
                <a:latin typeface="Chalkboard"/>
                <a:ea typeface="Franklin Gothic Book" charset="0"/>
                <a:cs typeface="Chalkboard"/>
              </a:rPr>
              <a:t>km long, and the resolution reaches 20 μas at 345 GHz.</a:t>
            </a:r>
            <a:endParaRPr lang="en-US" altLang="ja-JP" sz="2400" dirty="0">
              <a:solidFill>
                <a:srgbClr val="FFFFFF"/>
              </a:solidFill>
              <a:latin typeface="Chalkboard"/>
              <a:ea typeface="Franklin Gothic Book" charset="0"/>
              <a:cs typeface="Chalkboard"/>
            </a:endParaRPr>
          </a:p>
        </p:txBody>
      </p:sp>
      <p:pic>
        <p:nvPicPr>
          <p:cNvPr id="23559" name="図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6387" y="973533"/>
            <a:ext cx="4176713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 rot="10800000" flipV="1">
            <a:off x="3168650" y="1241820"/>
            <a:ext cx="2330450" cy="148113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16200000" flipH="1">
            <a:off x="4173537" y="2567383"/>
            <a:ext cx="3252788" cy="60166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10800000">
            <a:off x="3168650" y="2722958"/>
            <a:ext cx="2932112" cy="177165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63" name="図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9484" y="3007651"/>
            <a:ext cx="2390729" cy="165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図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1857" y="4145861"/>
            <a:ext cx="2351617" cy="15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正方形/長方形 17"/>
          <p:cNvSpPr>
            <a:spLocks noChangeArrowheads="1"/>
          </p:cNvSpPr>
          <p:nvPr/>
        </p:nvSpPr>
        <p:spPr bwMode="auto">
          <a:xfrm>
            <a:off x="1648623" y="4368335"/>
            <a:ext cx="11977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Chalkboard"/>
                <a:ea typeface="Abadi MT Condensed Light" charset="0"/>
                <a:cs typeface="Chalkboard"/>
              </a:rPr>
              <a:t>Phased SMA</a:t>
            </a:r>
            <a:endParaRPr lang="ja-JP" altLang="en-US" sz="1400" dirty="0">
              <a:solidFill>
                <a:schemeClr val="bg1"/>
              </a:solidFill>
              <a:latin typeface="Chalkboard"/>
              <a:ea typeface="Abadi MT Condensed Light" charset="0"/>
              <a:cs typeface="Chalkboard"/>
            </a:endParaRPr>
          </a:p>
        </p:txBody>
      </p:sp>
      <p:sp>
        <p:nvSpPr>
          <p:cNvPr id="23567" name="正方形/長方形 15"/>
          <p:cNvSpPr>
            <a:spLocks noChangeArrowheads="1"/>
          </p:cNvSpPr>
          <p:nvPr/>
        </p:nvSpPr>
        <p:spPr bwMode="auto">
          <a:xfrm>
            <a:off x="6887863" y="5404444"/>
            <a:ext cx="12875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Chalkboard"/>
                <a:ea typeface="Abadi MT Condensed Light" charset="0"/>
                <a:cs typeface="Chalkboard"/>
              </a:rPr>
              <a:t>Phased ALMA</a:t>
            </a:r>
            <a:endParaRPr lang="ja-JP" altLang="en-US" sz="1400" dirty="0">
              <a:solidFill>
                <a:schemeClr val="bg1"/>
              </a:solidFill>
              <a:latin typeface="Chalkboard"/>
              <a:ea typeface="Abadi MT Condensed Light" charset="0"/>
              <a:cs typeface="Chalkboard"/>
            </a:endParaRPr>
          </a:p>
        </p:txBody>
      </p:sp>
      <p:pic>
        <p:nvPicPr>
          <p:cNvPr id="23565" name="図 16" descr="IMGP2544-mod.png"/>
          <p:cNvPicPr>
            <a:picLocks noChangeAspect="1"/>
          </p:cNvPicPr>
          <p:nvPr/>
        </p:nvPicPr>
        <p:blipFill>
          <a:blip r:embed="rId6">
            <a:lum bright="11000"/>
          </a:blip>
          <a:srcRect/>
          <a:stretch>
            <a:fillRect/>
          </a:stretch>
        </p:blipFill>
        <p:spPr bwMode="auto">
          <a:xfrm>
            <a:off x="5721384" y="584777"/>
            <a:ext cx="2539994" cy="154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正方形/長方形 21"/>
          <p:cNvSpPr>
            <a:spLocks noChangeArrowheads="1"/>
          </p:cNvSpPr>
          <p:nvPr/>
        </p:nvSpPr>
        <p:spPr bwMode="auto">
          <a:xfrm>
            <a:off x="5865324" y="1825823"/>
            <a:ext cx="2031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Chalkboard"/>
                <a:ea typeface="Abadi MT Condensed Light" charset="0"/>
                <a:cs typeface="Chalkboard"/>
              </a:rPr>
              <a:t>GLT; artist's impression</a:t>
            </a:r>
            <a:endParaRPr lang="ja-JP" altLang="en-US" sz="1400" dirty="0">
              <a:solidFill>
                <a:schemeClr val="bg1"/>
              </a:solidFill>
              <a:latin typeface="Chalkboard"/>
              <a:ea typeface="Abadi MT Condensed Light" charset="0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2384" y="2438400"/>
            <a:ext cx="108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D802"/>
                </a:solidFill>
                <a:latin typeface="Chalkboard"/>
                <a:cs typeface="Chalkboard"/>
              </a:rPr>
              <a:t>Hawaii</a:t>
            </a:r>
            <a:endParaRPr kumimoji="1" lang="ja-JP" altLang="en-US" sz="2400" dirty="0">
              <a:solidFill>
                <a:srgbClr val="FFD802"/>
              </a:solidFill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338935"/>
            <a:ext cx="85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D802"/>
                </a:solidFill>
                <a:latin typeface="Chalkboard"/>
                <a:cs typeface="Chalkboard"/>
              </a:rPr>
              <a:t>Chile</a:t>
            </a:r>
            <a:endParaRPr kumimoji="1" lang="ja-JP" altLang="en-US" sz="2400" dirty="0">
              <a:solidFill>
                <a:srgbClr val="FFD802"/>
              </a:solidFill>
              <a:latin typeface="Chalkboard"/>
              <a:cs typeface="Chalkboar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46387" y="973533"/>
            <a:ext cx="287499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Rectangle 17"/>
          <p:cNvSpPr/>
          <p:nvPr/>
        </p:nvSpPr>
        <p:spPr>
          <a:xfrm>
            <a:off x="6989232" y="2133601"/>
            <a:ext cx="45719" cy="20122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 flipV="1">
            <a:off x="2846387" y="973533"/>
            <a:ext cx="2874997" cy="47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Rectangle 19"/>
          <p:cNvSpPr/>
          <p:nvPr/>
        </p:nvSpPr>
        <p:spPr>
          <a:xfrm>
            <a:off x="2846387" y="973533"/>
            <a:ext cx="2874997" cy="47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904" y="734683"/>
            <a:ext cx="156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D802"/>
                </a:solidFill>
                <a:latin typeface="Chalkboard"/>
                <a:cs typeface="Chalkboard"/>
              </a:rPr>
              <a:t>Greenland</a:t>
            </a:r>
            <a:endParaRPr kumimoji="1" lang="ja-JP" altLang="en-US" sz="2400" dirty="0">
              <a:solidFill>
                <a:srgbClr val="FFD802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333</Words>
  <Application>Microsoft Office PowerPoint</Application>
  <PresentationFormat>On-screen Show (4:3)</PresentationFormat>
  <Paragraphs>98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Submm VLBI toward Shadow Image of Super Massive Black Hole</vt:lpstr>
      <vt:lpstr>Leading-edge interferometry system to see Event Horizon of SMBH</vt:lpstr>
      <vt:lpstr>SMBH Shadow size</vt:lpstr>
      <vt:lpstr>SMBH Shadow size</vt:lpstr>
      <vt:lpstr>New submm Telescope Retrofitted ALMA-NA Prototype</vt:lpstr>
      <vt:lpstr>The Summit Station in Greenland</vt:lpstr>
      <vt:lpstr>Long &amp; multi BLs at 230 GHz</vt:lpstr>
      <vt:lpstr>PowerPoint Presentation</vt:lpstr>
    </vt:vector>
  </TitlesOfParts>
  <Company>ASIAA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允 井上</dc:creator>
  <cp:lastModifiedBy>mbcssjg4</cp:lastModifiedBy>
  <cp:revision>37</cp:revision>
  <cp:lastPrinted>2012-04-09T10:54:39Z</cp:lastPrinted>
  <dcterms:created xsi:type="dcterms:W3CDTF">2012-04-14T02:42:06Z</dcterms:created>
  <dcterms:modified xsi:type="dcterms:W3CDTF">2012-04-22T10:21:53Z</dcterms:modified>
</cp:coreProperties>
</file>