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4"/>
  </p:notesMasterIdLst>
  <p:sldIdLst>
    <p:sldId id="256" r:id="rId2"/>
    <p:sldId id="320" r:id="rId3"/>
    <p:sldId id="313" r:id="rId4"/>
    <p:sldId id="319" r:id="rId5"/>
    <p:sldId id="321" r:id="rId6"/>
    <p:sldId id="314" r:id="rId7"/>
    <p:sldId id="309" r:id="rId8"/>
    <p:sldId id="307" r:id="rId9"/>
    <p:sldId id="328" r:id="rId10"/>
    <p:sldId id="326" r:id="rId11"/>
    <p:sldId id="329" r:id="rId12"/>
    <p:sldId id="316" r:id="rId13"/>
    <p:sldId id="327" r:id="rId14"/>
    <p:sldId id="331" r:id="rId15"/>
    <p:sldId id="317" r:id="rId16"/>
    <p:sldId id="324" r:id="rId17"/>
    <p:sldId id="318" r:id="rId18"/>
    <p:sldId id="323" r:id="rId19"/>
    <p:sldId id="315" r:id="rId20"/>
    <p:sldId id="310" r:id="rId21"/>
    <p:sldId id="322" r:id="rId22"/>
    <p:sldId id="32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  <a:srgbClr val="003F75"/>
    <a:srgbClr val="FBD0E4"/>
    <a:srgbClr val="FFFFFF"/>
    <a:srgbClr val="B6B6B6"/>
    <a:srgbClr val="C9C9C9"/>
    <a:srgbClr val="750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80" autoAdjust="0"/>
    <p:restoredTop sz="94660"/>
  </p:normalViewPr>
  <p:slideViewPr>
    <p:cSldViewPr>
      <p:cViewPr varScale="1">
        <p:scale>
          <a:sx n="74" d="100"/>
          <a:sy n="74" d="100"/>
        </p:scale>
        <p:origin x="-15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5F007-F946-4FDF-BD36-55DA4579A029}" type="datetimeFigureOut">
              <a:rPr lang="en-GB" smtClean="0"/>
              <a:pPr/>
              <a:t>22/04/2012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BED5F-C787-4960-BE7F-914FD5F3A4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88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33CDBE-66A5-46E8-8CF1-79FD5AC5D7DC}" type="slidenum">
              <a:rPr lang="en-US"/>
              <a:pPr/>
              <a:t>10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744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562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569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832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641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94B054-1879-B847-8BBD-B1EA60E664BB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066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ED5F-C787-4960-BE7F-914FD5F3A4D1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" y="914400"/>
            <a:ext cx="8763000" cy="1975104"/>
          </a:xfrm>
        </p:spPr>
        <p:txBody>
          <a:bodyPr anchor="ctr"/>
          <a:lstStyle>
            <a:lvl1pPr marR="9144" algn="ctr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723900" y="3962400"/>
            <a:ext cx="7772400" cy="1508760"/>
          </a:xfrm>
        </p:spPr>
        <p:txBody>
          <a:bodyPr lIns="100584" tIns="45720" anchor="ctr"/>
          <a:lstStyle>
            <a:lvl1pPr marL="0" indent="0" algn="ctr">
              <a:spcBef>
                <a:spcPts val="0"/>
              </a:spcBef>
              <a:buNone/>
              <a:defRPr sz="2000" i="1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2012.04.20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RTS-2012, Manchester                      LIG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52400" y="76200"/>
            <a:ext cx="8839200" cy="6858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00" normalizeH="0" baseline="0" noProof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title style</a:t>
            </a:r>
            <a:endParaRPr kumimoji="0" lang="en-US" sz="4000" b="1" i="0" u="none" strike="noStrike" kern="1200" cap="none" spc="-100" normalizeH="0" baseline="0" noProof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r>
              <a:rPr lang="en-US" smtClean="0"/>
              <a:t>2012.04.20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r>
              <a:rPr lang="it-IT" smtClean="0"/>
              <a:t>RTS-2012, Manchester                      LIG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2012.04.20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RTS-2012, Manchester                      LIG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2012.04.20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RTS-2012, Manchester                      LIG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18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762000"/>
            <a:ext cx="4219575" cy="5688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775" y="762000"/>
            <a:ext cx="4219575" cy="5688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4724400"/>
            <a:ext cx="179388" cy="1557338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RTS-2012, Manchester                      LIG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2428875" y="6624638"/>
            <a:ext cx="4664075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2012.04.20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650038"/>
            <a:ext cx="1006475" cy="188912"/>
          </a:xfrm>
        </p:spPr>
        <p:txBody>
          <a:bodyPr/>
          <a:lstStyle>
            <a:lvl1pPr>
              <a:defRPr/>
            </a:lvl1pPr>
          </a:lstStyle>
          <a:p>
            <a:fld id="{6E1D2092-BC6E-4683-BCBB-5AD5E46F51C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18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762000"/>
            <a:ext cx="8591550" cy="5688013"/>
          </a:xfrm>
        </p:spPr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4724400"/>
            <a:ext cx="179388" cy="1557338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RTS-2012, Manchester                      LIG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2428875" y="6624638"/>
            <a:ext cx="4664075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2012.04.20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650038"/>
            <a:ext cx="1006475" cy="188912"/>
          </a:xfrm>
        </p:spPr>
        <p:txBody>
          <a:bodyPr/>
          <a:lstStyle>
            <a:lvl1pPr>
              <a:defRPr/>
            </a:lvl1pPr>
          </a:lstStyle>
          <a:p>
            <a:fld id="{D7732ED5-6BB4-419D-834F-1EA626B2544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l">
              <a:defRPr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2012.04.20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0" y="6610826"/>
            <a:ext cx="5334000" cy="152400"/>
          </a:xfrm>
        </p:spPr>
        <p:txBody>
          <a:bodyPr/>
          <a:lstStyle>
            <a:extLst/>
          </a:lstStyle>
          <a:p>
            <a:r>
              <a:rPr lang="it-IT" smtClean="0"/>
              <a:t>RTS-2012, Manchester                      LIG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2012.04.20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RTS-2012, Manchester                      LIG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2012.04.20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629400"/>
            <a:ext cx="2590800" cy="189986"/>
          </a:xfrm>
        </p:spPr>
        <p:txBody>
          <a:bodyPr/>
          <a:lstStyle>
            <a:extLst/>
          </a:lstStyle>
          <a:p>
            <a:r>
              <a:rPr lang="it-IT" dirty="0" smtClean="0"/>
              <a:t>RTS-2012, Manchester                      LIG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1"/>
            <a:ext cx="8867080" cy="838200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2012.04.20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RTS-2012, Manchester                      LIG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2012.04.20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RTS-2012, Manchester                      LIG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2012.04.20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RTS-2012, Manchester                      LIG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2012.04.20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RTS-2012, Manchester                      LIG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096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52400" y="838200"/>
            <a:ext cx="8839200" cy="55626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628886"/>
            <a:ext cx="2133600" cy="1524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aseline="0">
                <a:solidFill>
                  <a:schemeClr val="tx2"/>
                </a:solidFill>
                <a:latin typeface="Arial" pitchFamily="34" charset="0"/>
              </a:defRPr>
            </a:lvl1pPr>
            <a:extLst/>
          </a:lstStyle>
          <a:p>
            <a:r>
              <a:rPr lang="en-US" smtClean="0"/>
              <a:t>2012.04.20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514600" y="6610093"/>
            <a:ext cx="2590800" cy="189986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i="1" baseline="0">
                <a:solidFill>
                  <a:schemeClr val="tx2"/>
                </a:solidFill>
                <a:latin typeface="Arial" pitchFamily="34" charset="0"/>
              </a:defRPr>
            </a:lvl1pPr>
            <a:extLst/>
          </a:lstStyle>
          <a:p>
            <a:r>
              <a:rPr lang="it-IT" dirty="0" smtClean="0"/>
              <a:t>RTS-2012, Manchester                      LIG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628886"/>
            <a:ext cx="457200" cy="1524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aseline="0">
                <a:solidFill>
                  <a:schemeClr val="tx2"/>
                </a:solidFill>
                <a:latin typeface="Arial" pitchFamily="34" charset="0"/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JIVE-logo.jp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0" y="6552173"/>
            <a:ext cx="1022264" cy="305827"/>
          </a:xfrm>
          <a:prstGeom prst="rect">
            <a:avLst/>
          </a:prstGeom>
        </p:spPr>
      </p:pic>
      <p:pic>
        <p:nvPicPr>
          <p:cNvPr id="19" name="Picture 18" descr="Delft-University-of-Technology.jp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1066800" y="6552686"/>
            <a:ext cx="717828" cy="304801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7" r:id="rId7"/>
    <p:sldLayoutId id="2147483686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1" kern="1200" spc="-100" baseline="0">
          <a:solidFill>
            <a:srgbClr val="FFFF00"/>
          </a:solidFill>
          <a:latin typeface="Arial" pitchFamily="34" charset="0"/>
          <a:ea typeface="+mj-ea"/>
          <a:cs typeface="Arial" pitchFamily="34" charset="0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image" Target="../media/image37.jpeg"/><Relationship Id="rId21" Type="http://schemas.openxmlformats.org/officeDocument/2006/relationships/image" Target="../media/image55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0.jpe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19" Type="http://schemas.openxmlformats.org/officeDocument/2006/relationships/image" Target="../media/image53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Relationship Id="rId22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jpeg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0"/>
            <a:ext cx="5334000" cy="3657600"/>
          </a:xfrm>
        </p:spPr>
        <p:txBody>
          <a:bodyPr/>
          <a:lstStyle/>
          <a:p>
            <a:r>
              <a:rPr lang="en-US" sz="5400" cap="none" dirty="0" smtClean="0"/>
              <a:t>Space Radio Astronomy in the next 1000001</a:t>
            </a:r>
            <a:r>
              <a:rPr lang="en-US" sz="5400" cap="none" baseline="-25000" dirty="0" smtClean="0"/>
              <a:t>2</a:t>
            </a:r>
            <a:r>
              <a:rPr lang="en-US" sz="5400" cap="none" dirty="0" smtClean="0"/>
              <a:t> years</a:t>
            </a:r>
            <a:endParaRPr lang="en-GB" sz="5400" cap="none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410200"/>
            <a:ext cx="8686800" cy="762000"/>
          </a:xfrm>
        </p:spPr>
        <p:txBody>
          <a:bodyPr anchor="ctr">
            <a:no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Institute for VLBI in Europe,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Dwingeloo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 Netherlands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Astrodynamics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Space Missions, TU Delft, The Netherlands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spectrum_pusk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59861" y="76200"/>
            <a:ext cx="3507939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4343400"/>
            <a:ext cx="2697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1" dirty="0" smtClean="0"/>
              <a:t>Leonid </a:t>
            </a:r>
            <a:r>
              <a:rPr lang="en-GB" sz="3200" b="1" i="1" dirty="0" err="1" smtClean="0"/>
              <a:t>Gurvits</a:t>
            </a:r>
            <a:endParaRPr lang="en-GB" sz="3200" b="1" i="1" dirty="0"/>
          </a:p>
        </p:txBody>
      </p:sp>
      <p:pic>
        <p:nvPicPr>
          <p:cNvPr id="6" name="Picture 5" descr="Delft-University-of-Technolog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4715" y="6201509"/>
            <a:ext cx="1546085" cy="656491"/>
          </a:xfrm>
          <a:prstGeom prst="rect">
            <a:avLst/>
          </a:prstGeom>
        </p:spPr>
      </p:pic>
      <p:pic>
        <p:nvPicPr>
          <p:cNvPr id="7" name="Picture 6" descr="JIVE-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04788" y="6211808"/>
            <a:ext cx="2116527" cy="633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"/>
            <a:ext cx="9144000" cy="620713"/>
          </a:xfrm>
        </p:spPr>
        <p:txBody>
          <a:bodyPr/>
          <a:lstStyle/>
          <a:p>
            <a:pPr eaLnBrk="1" hangingPunct="1"/>
            <a:r>
              <a:rPr lang="en-US" dirty="0" smtClean="0"/>
              <a:t>Three generations of VLBI in Space</a:t>
            </a:r>
          </a:p>
        </p:txBody>
      </p:sp>
      <p:pic>
        <p:nvPicPr>
          <p:cNvPr id="13315" name="Picture 3" descr="halca"/>
          <p:cNvPicPr>
            <a:picLocks noChangeAspect="1" noChangeArrowheads="1"/>
          </p:cNvPicPr>
          <p:nvPr/>
        </p:nvPicPr>
        <p:blipFill>
          <a:blip r:embed="rId3" cstate="print"/>
          <a:srcRect l="8749" t="7339" r="10625" b="8257"/>
          <a:stretch>
            <a:fillRect/>
          </a:stretch>
        </p:blipFill>
        <p:spPr bwMode="auto">
          <a:xfrm>
            <a:off x="3124200" y="4114800"/>
            <a:ext cx="2743200" cy="19573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316" name="Picture 4" descr="ra-front_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196991"/>
            <a:ext cx="1982788" cy="24876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25475" y="1052529"/>
            <a:ext cx="1038179" cy="37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81" tIns="45643" rIns="91281" bIns="45643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Arial" charset="0"/>
              </a:rPr>
              <a:t>1986-88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766149" y="773113"/>
            <a:ext cx="1415451" cy="36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81" tIns="45643" rIns="91281" bIns="45643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charset="0"/>
              </a:rPr>
              <a:t>1997-2016?</a:t>
            </a:r>
            <a:endParaRPr lang="en-US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7092966" y="800100"/>
            <a:ext cx="831958" cy="36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81" tIns="45643" rIns="91281" bIns="45643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charset="0"/>
              </a:rPr>
              <a:t>&gt;2020</a:t>
            </a:r>
            <a:endParaRPr lang="en-US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76200" y="4005279"/>
            <a:ext cx="2432624" cy="37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81" tIns="45643" rIns="91281" bIns="45643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charset="0"/>
              </a:rPr>
              <a:t>TDRSS-OVLBI, 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Ø 5m</a:t>
            </a:r>
            <a:endParaRPr lang="en-US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3348054" y="3638566"/>
            <a:ext cx="2354105" cy="37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81" tIns="45643" rIns="91281" bIns="45643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Arial" charset="0"/>
              </a:rPr>
              <a:t>RadioAstron</a:t>
            </a:r>
            <a:r>
              <a:rPr lang="en-US" dirty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Ø  10m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768741" y="6108716"/>
            <a:ext cx="1560711" cy="37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81" tIns="45643" rIns="91281" bIns="45643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charset="0"/>
              </a:rPr>
              <a:t>VSOP, 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Ø  8m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152400" y="4437067"/>
            <a:ext cx="2667000" cy="2031325"/>
          </a:xfrm>
          <a:prstGeom prst="rect">
            <a:avLst/>
          </a:prstGeom>
          <a:noFill/>
          <a:ln w="28575">
            <a:solidFill>
              <a:srgbClr val="CC0066"/>
            </a:solidFill>
            <a:miter lim="800000"/>
            <a:headEnd/>
            <a:tailEnd/>
          </a:ln>
        </p:spPr>
        <p:txBody>
          <a:bodyPr lIns="91281" tIns="45643" rIns="91281" bIns="45643"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Plus:</a:t>
            </a:r>
          </a:p>
          <a:p>
            <a:pPr lvl="1"/>
            <a:r>
              <a:rPr lang="en-US" b="1" dirty="0">
                <a:solidFill>
                  <a:srgbClr val="FFFF00"/>
                </a:solidFill>
                <a:latin typeface="Times New Roman" pitchFamily="18" charset="0"/>
              </a:rPr>
              <a:t>KRT-30 (1978-82)</a:t>
            </a:r>
          </a:p>
          <a:p>
            <a:pPr lvl="1"/>
            <a:r>
              <a:rPr lang="en-US" b="1" dirty="0">
                <a:solidFill>
                  <a:srgbClr val="FFFF00"/>
                </a:solidFill>
                <a:latin typeface="Times New Roman" pitchFamily="18" charset="0"/>
              </a:rPr>
              <a:t>QUASAT (1980s)</a:t>
            </a:r>
          </a:p>
          <a:p>
            <a:pPr lvl="1"/>
            <a:r>
              <a:rPr lang="en-US" b="1" dirty="0">
                <a:solidFill>
                  <a:srgbClr val="FFFF00"/>
                </a:solidFill>
                <a:latin typeface="Times New Roman" pitchFamily="18" charset="0"/>
              </a:rPr>
              <a:t>IVS (1987-91)</a:t>
            </a:r>
          </a:p>
          <a:p>
            <a:pPr lvl="1"/>
            <a:r>
              <a:rPr lang="en-US" b="1" dirty="0">
                <a:solidFill>
                  <a:srgbClr val="FFFF00"/>
                </a:solidFill>
                <a:latin typeface="Times New Roman" pitchFamily="18" charset="0"/>
              </a:rPr>
              <a:t>ALFA (1990s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  <a:p>
            <a:pPr lvl="1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)ARISE (2000s)</a:t>
            </a:r>
          </a:p>
          <a:p>
            <a:pPr lvl="1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VSOP-2/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</a:rPr>
              <a:t>Astro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-G </a:t>
            </a:r>
            <a:endParaRPr lang="en-US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" y="1484313"/>
            <a:ext cx="2438400" cy="2438400"/>
            <a:chOff x="0" y="1248"/>
            <a:chExt cx="1536" cy="1536"/>
          </a:xfrm>
        </p:grpSpPr>
        <p:pic>
          <p:nvPicPr>
            <p:cNvPr id="13330" name="Picture 16" descr="tdrs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9" y="1344"/>
              <a:ext cx="1366" cy="137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3331" name="Rectangle 17"/>
            <p:cNvSpPr>
              <a:spLocks noChangeArrowheads="1"/>
            </p:cNvSpPr>
            <p:nvPr/>
          </p:nvSpPr>
          <p:spPr bwMode="auto">
            <a:xfrm>
              <a:off x="0" y="1248"/>
              <a:ext cx="1536" cy="1536"/>
            </a:xfrm>
            <a:prstGeom prst="rect">
              <a:avLst/>
            </a:prstGeom>
            <a:noFill/>
            <a:ln w="38100">
              <a:solidFill>
                <a:srgbClr val="FF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2400" dirty="0">
                <a:solidFill>
                  <a:srgbClr val="00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3328" name="Rectangle 18"/>
          <p:cNvSpPr>
            <a:spLocks noChangeArrowheads="1"/>
          </p:cNvSpPr>
          <p:nvPr/>
        </p:nvSpPr>
        <p:spPr bwMode="auto">
          <a:xfrm>
            <a:off x="3048000" y="4038604"/>
            <a:ext cx="2895600" cy="21336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lIns="91281" tIns="45643" rIns="91281" bIns="45643" anchor="ctr"/>
          <a:lstStyle/>
          <a:p>
            <a:endParaRPr lang="en-GB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2012.04.20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RTS-2012, Manchester                      LIG</a:t>
            </a:r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7086600" y="1330404"/>
            <a:ext cx="914400" cy="1107996"/>
            <a:chOff x="7086600" y="1330404"/>
            <a:chExt cx="914400" cy="1107996"/>
          </a:xfrm>
        </p:grpSpPr>
        <p:sp>
          <p:nvSpPr>
            <p:cNvPr id="23" name="Rectangle 22"/>
            <p:cNvSpPr/>
            <p:nvPr/>
          </p:nvSpPr>
          <p:spPr>
            <a:xfrm>
              <a:off x="7086600" y="1447800"/>
              <a:ext cx="914400" cy="9144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39000" y="1330404"/>
              <a:ext cx="60785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GB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943600" y="2590800"/>
            <a:ext cx="3172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Must  be more sensitive!</a:t>
            </a:r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1" y="39624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Broader band  downlink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Is likely to be driven by industry: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10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Gbps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by 2035?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sociology of SVLBI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3 SVLBI telescopes in operation (</a:t>
            </a:r>
            <a:r>
              <a:rPr lang="en-US" sz="2600" dirty="0" smtClean="0"/>
              <a:t>from ~25 proposed</a:t>
            </a:r>
            <a:r>
              <a:rPr lang="en-US" dirty="0" smtClean="0"/>
              <a:t>)</a:t>
            </a:r>
            <a:endParaRPr lang="en-GB" sz="2000" i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en-GB" i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Evolving science case</a:t>
            </a:r>
          </a:p>
          <a:p>
            <a:pPr lvl="1"/>
            <a:r>
              <a:rPr lang="en-GB" dirty="0" smtClean="0">
                <a:latin typeface="Arial" pitchFamily="34" charset="0"/>
                <a:cs typeface="Arial" pitchFamily="34" charset="0"/>
              </a:rPr>
              <a:t>Drive for extremely high resolution remains topical</a:t>
            </a:r>
          </a:p>
          <a:p>
            <a:r>
              <a:rPr lang="en-GB" dirty="0" smtClean="0"/>
              <a:t>Demography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of (Space) VLBI:</a:t>
            </a:r>
          </a:p>
          <a:p>
            <a:pPr lvl="2"/>
            <a:r>
              <a:rPr lang="en-GB" dirty="0" smtClean="0">
                <a:latin typeface="Arial" pitchFamily="34" charset="0"/>
                <a:cs typeface="Arial" pitchFamily="34" charset="0"/>
              </a:rPr>
              <a:t>~1500 professional radio astronomers in the world </a:t>
            </a:r>
          </a:p>
          <a:p>
            <a:pPr lvl="2"/>
            <a:r>
              <a:rPr lang="en-GB" dirty="0" smtClean="0">
                <a:latin typeface="Arial" pitchFamily="34" charset="0"/>
                <a:cs typeface="Arial" pitchFamily="34" charset="0"/>
              </a:rPr>
              <a:t>~400 of them did/do VLBI</a:t>
            </a:r>
          </a:p>
          <a:p>
            <a:pPr lvl="2"/>
            <a:r>
              <a:rPr lang="en-GB" dirty="0" smtClean="0">
                <a:latin typeface="Arial" pitchFamily="34" charset="0"/>
                <a:cs typeface="Arial" pitchFamily="34" charset="0"/>
              </a:rPr>
              <a:t>~200 of the latter ready to deal with SVLBI</a:t>
            </a:r>
          </a:p>
          <a:p>
            <a:pPr lvl="2"/>
            <a:r>
              <a:rPr lang="en-GB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Need to appeal to broad scientific community!</a:t>
            </a:r>
          </a:p>
          <a:p>
            <a:pPr lvl="2"/>
            <a:endParaRPr lang="en-GB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Arguably, SVLBI is the most difficult space science activity...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2012.04.20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RTS-2012, Manchester                      LIG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VLBI ~2030: what to expect?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Today’s Space VLBI:</a:t>
            </a:r>
          </a:p>
          <a:p>
            <a:pPr lvl="1"/>
            <a:r>
              <a:rPr lang="en-US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Angular resolution – at the expense of sensitivity</a:t>
            </a:r>
          </a:p>
          <a:p>
            <a:pPr lvl="2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Both VSOP-HALCA and </a:t>
            </a:r>
            <a:r>
              <a:rPr lang="en-US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RadioAstron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~10 m antennas </a:t>
            </a:r>
            <a:endParaRPr lang="en-US" i="1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Resolving the sensitivity bottlenecks:</a:t>
            </a:r>
          </a:p>
          <a:p>
            <a:pPr lvl="1"/>
            <a:r>
              <a:rPr lang="en-US" dirty="0" smtClean="0"/>
              <a:t>Larger apertures (at least 25 m)</a:t>
            </a:r>
          </a:p>
          <a:p>
            <a:pPr lvl="1"/>
            <a:r>
              <a:rPr lang="en-US" dirty="0" smtClean="0"/>
              <a:t>Broader band</a:t>
            </a:r>
          </a:p>
          <a:p>
            <a:pPr lvl="2"/>
            <a:r>
              <a:rPr lang="en-US" dirty="0" smtClean="0"/>
              <a:t>currently 128 Mbps, but must increase at least 30-fold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realistic?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Astrometric</a:t>
            </a:r>
            <a:r>
              <a:rPr lang="en-US" dirty="0" smtClean="0"/>
              <a:t> tasks (need for ultra-precise OD)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2012.04.20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RTS-2012, Manchester                      LIG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657600" y="609600"/>
            <a:ext cx="4054480" cy="1600200"/>
            <a:chOff x="3657600" y="609600"/>
            <a:chExt cx="4054480" cy="1600200"/>
          </a:xfrm>
        </p:grpSpPr>
        <p:pic>
          <p:nvPicPr>
            <p:cNvPr id="44" name="Picture 1027" descr="C:\Documents and Settings\murata\My Documents\in_fig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57600" y="609600"/>
              <a:ext cx="2133600" cy="1600200"/>
            </a:xfrm>
            <a:prstGeom prst="rect">
              <a:avLst/>
            </a:prstGeom>
            <a:noFill/>
          </p:spPr>
        </p:pic>
        <p:sp>
          <p:nvSpPr>
            <p:cNvPr id="47" name="TextBox 46"/>
            <p:cNvSpPr txBox="1"/>
            <p:nvPr/>
          </p:nvSpPr>
          <p:spPr>
            <a:xfrm>
              <a:off x="5873115" y="621268"/>
              <a:ext cx="183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 pitchFamily="34" charset="0"/>
                  <a:cs typeface="Arial" pitchFamily="34" charset="0"/>
                </a:rPr>
                <a:t>HH-SVLBI-20??</a:t>
              </a:r>
              <a:endParaRPr lang="en-GB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66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Global radio astronomy in XXI century</a:t>
            </a:r>
            <a:endParaRPr lang="en-GB" sz="3200" dirty="0"/>
          </a:p>
        </p:txBody>
      </p:sp>
      <p:sp>
        <p:nvSpPr>
          <p:cNvPr id="3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37525" y="6650038"/>
            <a:ext cx="1006475" cy="188912"/>
          </a:xfrm>
          <a:prstGeom prst="rect">
            <a:avLst/>
          </a:prstGeom>
        </p:spPr>
        <p:txBody>
          <a:bodyPr/>
          <a:lstStyle/>
          <a:p>
            <a:fld id="{BDA8C286-6752-4108-9177-B3772422722A}" type="slidenum">
              <a:rPr lang="en-GB"/>
              <a:pPr/>
              <a:t>13</a:t>
            </a:fld>
            <a:endParaRPr lang="en-GB"/>
          </a:p>
        </p:txBody>
      </p:sp>
      <p:sp>
        <p:nvSpPr>
          <p:cNvPr id="196613" name="AutoShape 5"/>
          <p:cNvSpPr>
            <a:spLocks noChangeArrowheads="1"/>
          </p:cNvSpPr>
          <p:nvPr/>
        </p:nvSpPr>
        <p:spPr bwMode="auto">
          <a:xfrm rot="-2146893">
            <a:off x="-514350" y="3429000"/>
            <a:ext cx="8307388" cy="360363"/>
          </a:xfrm>
          <a:prstGeom prst="rightArrow">
            <a:avLst>
              <a:gd name="adj1" fmla="val 50000"/>
              <a:gd name="adj2" fmla="val 576321"/>
            </a:avLst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47688" y="5776913"/>
            <a:ext cx="1090612" cy="400050"/>
            <a:chOff x="2597" y="3392"/>
            <a:chExt cx="687" cy="252"/>
          </a:xfrm>
        </p:grpSpPr>
        <p:sp>
          <p:nvSpPr>
            <p:cNvPr id="196614" name="Line 6"/>
            <p:cNvSpPr>
              <a:spLocks noChangeShapeType="1"/>
            </p:cNvSpPr>
            <p:nvPr/>
          </p:nvSpPr>
          <p:spPr bwMode="auto">
            <a:xfrm>
              <a:off x="2597" y="3524"/>
              <a:ext cx="25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96615" name="Text Box 7"/>
            <p:cNvSpPr txBox="1">
              <a:spLocks noChangeArrowheads="1"/>
            </p:cNvSpPr>
            <p:nvPr/>
          </p:nvSpPr>
          <p:spPr bwMode="auto">
            <a:xfrm>
              <a:off x="2850" y="3392"/>
              <a:ext cx="43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2010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166940" y="4633913"/>
            <a:ext cx="1082675" cy="400050"/>
            <a:chOff x="2597" y="3392"/>
            <a:chExt cx="682" cy="252"/>
          </a:xfrm>
        </p:grpSpPr>
        <p:sp>
          <p:nvSpPr>
            <p:cNvPr id="196618" name="Line 10"/>
            <p:cNvSpPr>
              <a:spLocks noChangeShapeType="1"/>
            </p:cNvSpPr>
            <p:nvPr/>
          </p:nvSpPr>
          <p:spPr bwMode="auto">
            <a:xfrm>
              <a:off x="2597" y="3524"/>
              <a:ext cx="25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96619" name="Text Box 11"/>
            <p:cNvSpPr txBox="1">
              <a:spLocks noChangeArrowheads="1"/>
            </p:cNvSpPr>
            <p:nvPr/>
          </p:nvSpPr>
          <p:spPr bwMode="auto">
            <a:xfrm>
              <a:off x="2850" y="3392"/>
              <a:ext cx="42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2015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3806825" y="3490913"/>
            <a:ext cx="1096963" cy="400050"/>
            <a:chOff x="2597" y="3392"/>
            <a:chExt cx="691" cy="252"/>
          </a:xfrm>
        </p:grpSpPr>
        <p:sp>
          <p:nvSpPr>
            <p:cNvPr id="196621" name="Line 13"/>
            <p:cNvSpPr>
              <a:spLocks noChangeShapeType="1"/>
            </p:cNvSpPr>
            <p:nvPr/>
          </p:nvSpPr>
          <p:spPr bwMode="auto">
            <a:xfrm>
              <a:off x="2597" y="3524"/>
              <a:ext cx="25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96622" name="Text Box 14"/>
            <p:cNvSpPr txBox="1">
              <a:spLocks noChangeArrowheads="1"/>
            </p:cNvSpPr>
            <p:nvPr/>
          </p:nvSpPr>
          <p:spPr bwMode="auto">
            <a:xfrm>
              <a:off x="2850" y="3392"/>
              <a:ext cx="43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2020</a:t>
              </a: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5291140" y="2349500"/>
            <a:ext cx="1085850" cy="400050"/>
            <a:chOff x="2597" y="3392"/>
            <a:chExt cx="684" cy="252"/>
          </a:xfrm>
        </p:grpSpPr>
        <p:sp>
          <p:nvSpPr>
            <p:cNvPr id="196624" name="Line 16"/>
            <p:cNvSpPr>
              <a:spLocks noChangeShapeType="1"/>
            </p:cNvSpPr>
            <p:nvPr/>
          </p:nvSpPr>
          <p:spPr bwMode="auto">
            <a:xfrm>
              <a:off x="2597" y="3524"/>
              <a:ext cx="25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96625" name="Text Box 17"/>
            <p:cNvSpPr txBox="1">
              <a:spLocks noChangeArrowheads="1"/>
            </p:cNvSpPr>
            <p:nvPr/>
          </p:nvSpPr>
          <p:spPr bwMode="auto">
            <a:xfrm>
              <a:off x="2850" y="3392"/>
              <a:ext cx="43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2025</a:t>
              </a:r>
            </a:p>
          </p:txBody>
        </p:sp>
      </p:grpSp>
      <p:sp>
        <p:nvSpPr>
          <p:cNvPr id="196632" name="WordArt 24"/>
          <p:cNvSpPr>
            <a:spLocks noChangeArrowheads="1" noChangeShapeType="1" noTextEdit="1"/>
          </p:cNvSpPr>
          <p:nvPr/>
        </p:nvSpPr>
        <p:spPr bwMode="auto">
          <a:xfrm rot="19867569">
            <a:off x="6002981" y="1984336"/>
            <a:ext cx="3600450" cy="8572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99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GB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lin ang="7452573" scaled="1"/>
                </a:gradFill>
                <a:latin typeface="Arial Black"/>
              </a:rPr>
              <a:t>SKA era</a:t>
            </a:r>
          </a:p>
        </p:txBody>
      </p:sp>
      <p:sp>
        <p:nvSpPr>
          <p:cNvPr id="196634" name="Line 26"/>
          <p:cNvSpPr>
            <a:spLocks noChangeShapeType="1"/>
          </p:cNvSpPr>
          <p:nvPr/>
        </p:nvSpPr>
        <p:spPr bwMode="auto">
          <a:xfrm>
            <a:off x="4976813" y="3698875"/>
            <a:ext cx="1800225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6" name="Trapezoid 35"/>
          <p:cNvSpPr/>
          <p:nvPr/>
        </p:nvSpPr>
        <p:spPr bwMode="auto">
          <a:xfrm flipV="1">
            <a:off x="5688124" y="2268888"/>
            <a:ext cx="2714600" cy="410072"/>
          </a:xfrm>
          <a:prstGeom prst="trapezoid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tangle 37"/>
          <p:cNvSpPr/>
          <p:nvPr/>
        </p:nvSpPr>
        <p:spPr>
          <a:xfrm rot="21073116">
            <a:off x="2764168" y="4825840"/>
            <a:ext cx="5817093" cy="830997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>
              <a:bevelB w="82550" h="38100" prst="coolSlant"/>
            </a:sp3d>
          </a:bodyPr>
          <a:lstStyle/>
          <a:p>
            <a:pPr algn="ctr"/>
            <a:r>
              <a:rPr lang="en-US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SKA pathfinders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40" name="Picture 39" descr="JIVE-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5856" y="6489340"/>
            <a:ext cx="1203480" cy="360040"/>
          </a:xfrm>
          <a:prstGeom prst="rect">
            <a:avLst/>
          </a:prstGeom>
        </p:spPr>
      </p:pic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RTS-2012, Manchester                      LIG</a:t>
            </a:r>
            <a:endParaRPr lang="en-US"/>
          </a:p>
        </p:txBody>
      </p:sp>
      <p:sp>
        <p:nvSpPr>
          <p:cNvPr id="41" name="Rectangle 40"/>
          <p:cNvSpPr/>
          <p:nvPr/>
        </p:nvSpPr>
        <p:spPr>
          <a:xfrm rot="19421129">
            <a:off x="3274720" y="4052520"/>
            <a:ext cx="33378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kern="10" spc="60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lin ang="7452573" scaled="1"/>
                </a:gradFill>
                <a:latin typeface="Arial Black"/>
              </a:rPr>
              <a:t>ALMA►</a:t>
            </a:r>
            <a:endParaRPr lang="en-GB" sz="4800" kern="10" spc="60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3366FF"/>
                  </a:gs>
                  <a:gs pos="25000">
                    <a:srgbClr val="01A78F"/>
                  </a:gs>
                  <a:gs pos="50000">
                    <a:srgbClr val="FFFF00"/>
                  </a:gs>
                  <a:gs pos="75000">
                    <a:srgbClr val="FF6633"/>
                  </a:gs>
                  <a:gs pos="100000">
                    <a:srgbClr val="FF3399"/>
                  </a:gs>
                </a:gsLst>
                <a:lin ang="7452573" scaled="1"/>
              </a:gradFill>
              <a:latin typeface="Arial Black"/>
            </a:endParaRPr>
          </a:p>
        </p:txBody>
      </p:sp>
      <p:pic>
        <p:nvPicPr>
          <p:cNvPr id="42" name="Picture 41" descr="ra-front_vie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" y="2999995"/>
            <a:ext cx="1981200" cy="2486406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39115" y="2743200"/>
            <a:ext cx="107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RA-2011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47"/>
          <p:cNvGrpSpPr/>
          <p:nvPr/>
        </p:nvGrpSpPr>
        <p:grpSpPr>
          <a:xfrm>
            <a:off x="1905000" y="990600"/>
            <a:ext cx="1685077" cy="2590800"/>
            <a:chOff x="1905000" y="990600"/>
            <a:chExt cx="1685077" cy="2590800"/>
          </a:xfrm>
        </p:grpSpPr>
        <p:pic>
          <p:nvPicPr>
            <p:cNvPr id="43" name="Picture 42" descr="issvlbi-enlrg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05000" y="1418863"/>
              <a:ext cx="1627052" cy="2162537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905000" y="990600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 pitchFamily="34" charset="0"/>
                  <a:cs typeface="Arial" pitchFamily="34" charset="0"/>
                </a:rPr>
                <a:t>SVLBI_2-20??</a:t>
              </a:r>
              <a:endParaRPr lang="en-GB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2012.04.20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Second generation SVLBI: ideas 2012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638800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Smaller high-frequency antenna </a:t>
            </a:r>
          </a:p>
          <a:p>
            <a:r>
              <a:rPr lang="en-GB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On-board recording (buffering) of data</a:t>
            </a:r>
          </a:p>
          <a:p>
            <a:r>
              <a:rPr lang="en-GB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Data to Earth through the same antenna (a-la Cassini)</a:t>
            </a:r>
          </a:p>
          <a:p>
            <a:pPr>
              <a:buNone/>
            </a:pPr>
            <a:r>
              <a:rPr lang="en-GB" sz="2400" dirty="0" smtClean="0"/>
              <a:t>			or</a:t>
            </a:r>
          </a:p>
          <a:p>
            <a:r>
              <a:rPr lang="en-GB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Large lower frequency antenna assembled in low orbit</a:t>
            </a:r>
          </a:p>
          <a:p>
            <a:r>
              <a:rPr lang="en-GB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Low-thrust placement onto the operational orbit</a:t>
            </a:r>
          </a:p>
          <a:p>
            <a:pPr>
              <a:buNone/>
            </a:pPr>
            <a:r>
              <a:rPr lang="en-GB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			</a:t>
            </a:r>
          </a:p>
          <a:p>
            <a:pPr>
              <a:buNone/>
            </a:pPr>
            <a:endParaRPr lang="en-GB" sz="2400" dirty="0" smtClean="0"/>
          </a:p>
          <a:p>
            <a:r>
              <a:rPr lang="en-US" sz="2400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Chinese SVLBI mission under </a:t>
            </a:r>
          </a:p>
          <a:p>
            <a:pPr>
              <a:buNone/>
            </a:pPr>
            <a:r>
              <a:rPr lang="en-US" sz="2400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consideration</a:t>
            </a:r>
            <a:endParaRPr lang="en-GB" sz="2400" i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>
              <a:buNone/>
            </a:pPr>
            <a:endParaRPr lang="en-GB" sz="2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GB" sz="2400" b="1" dirty="0" smtClean="0">
                <a:solidFill>
                  <a:srgbClr val="FFFF00"/>
                </a:solidFill>
              </a:rPr>
              <a:t>Ad-hoc brain-storming meeting during IAU GA 2012</a:t>
            </a:r>
            <a:r>
              <a:rPr lang="en-GB" sz="2400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2011.10.14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EVN CBD meeting Bologna, Italy                  LIG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 descr="IMG_1437.JPG"/>
          <p:cNvPicPr>
            <a:picLocks noChangeAspect="1"/>
          </p:cNvPicPr>
          <p:nvPr/>
        </p:nvPicPr>
        <p:blipFill>
          <a:blip r:embed="rId3" cstate="print"/>
          <a:srcRect l="25833" t="56250" r="23333" b="2500"/>
          <a:stretch>
            <a:fillRect/>
          </a:stretch>
        </p:blipFill>
        <p:spPr>
          <a:xfrm>
            <a:off x="5029200" y="3429000"/>
            <a:ext cx="3662218" cy="198120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643226" y="5269468"/>
            <a:ext cx="2424574" cy="36933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Shanghai, 2011.09.13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svlbi-ful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208" y="914400"/>
            <a:ext cx="7492392" cy="5562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2012.04.20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RTS-2012, Manchester                      LIG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~60 SKA in orbit ($$$-wise…)</a:t>
            </a:r>
            <a:endParaRPr lang="en-GB" dirty="0"/>
          </a:p>
        </p:txBody>
      </p:sp>
      <p:pic>
        <p:nvPicPr>
          <p:cNvPr id="6" name="Picture 5" descr="iss-st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914400"/>
            <a:ext cx="74168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svlbi-ful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09600"/>
            <a:ext cx="6979214" cy="5181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2012.04.20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RTS-2012, Manchester                      LIG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 as an assembly base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738501" y="4646474"/>
            <a:ext cx="3405499" cy="1754326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indent="266700"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Mission scenario</a:t>
            </a:r>
          </a:p>
          <a:p>
            <a:pPr indent="2667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Assembly at ISS</a:t>
            </a:r>
          </a:p>
          <a:p>
            <a:pPr indent="2667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VLBI tests at docked position</a:t>
            </a:r>
          </a:p>
          <a:p>
            <a:pPr indent="2667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De-docking</a:t>
            </a:r>
          </a:p>
          <a:p>
            <a:pPr indent="2667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Low-thrust transfer to</a:t>
            </a:r>
          </a:p>
          <a:p>
            <a:pPr indent="266700"/>
            <a:r>
              <a:rPr lang="en-US" dirty="0" smtClean="0">
                <a:latin typeface="Arial" pitchFamily="34" charset="0"/>
                <a:cs typeface="Arial" pitchFamily="34" charset="0"/>
              </a:rPr>
              <a:t>operational orbit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6074" y="586740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EADS study 1998-2000</a:t>
            </a:r>
            <a:endParaRPr lang="en-GB" b="1" dirty="0">
              <a:solidFill>
                <a:schemeClr val="accent6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2012.04.20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RTS-2012, Manchester                      LIG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jam of space radio telescopes</a:t>
            </a:r>
            <a:endParaRPr lang="en-GB" dirty="0"/>
          </a:p>
        </p:txBody>
      </p:sp>
      <p:pic>
        <p:nvPicPr>
          <p:cNvPr id="6" name="Picture 3" descr="in_fig1"/>
          <p:cNvPicPr>
            <a:picLocks noChangeAspect="1" noChangeArrowheads="1"/>
          </p:cNvPicPr>
          <p:nvPr/>
        </p:nvPicPr>
        <p:blipFill>
          <a:blip r:embed="rId3" cstate="print"/>
          <a:srcRect t="7368"/>
          <a:stretch>
            <a:fillRect/>
          </a:stretch>
        </p:blipFill>
        <p:spPr bwMode="auto">
          <a:xfrm>
            <a:off x="914400" y="838200"/>
            <a:ext cx="7239000" cy="5029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72200" y="5715000"/>
            <a:ext cx="2852063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" pitchFamily="34" charset="0"/>
                <a:cs typeface="Arial" pitchFamily="34" charset="0"/>
              </a:rPr>
              <a:t>Courtesy H. </a:t>
            </a:r>
            <a:r>
              <a:rPr lang="en-US" b="1" i="1" dirty="0" err="1" smtClean="0">
                <a:latin typeface="Arial" pitchFamily="34" charset="0"/>
                <a:cs typeface="Arial" pitchFamily="34" charset="0"/>
              </a:rPr>
              <a:t>Hirabayashi</a:t>
            </a:r>
            <a:endParaRPr lang="en-GB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172200"/>
            <a:ext cx="9007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See also Yu.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Pariiskii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“Fresnel Telescope”, Space VLBI technology, Sagamihara, 1989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886200" y="76200"/>
            <a:ext cx="5105400" cy="3908018"/>
            <a:chOff x="3886200" y="76200"/>
            <a:chExt cx="5105400" cy="390801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86200" y="152400"/>
              <a:ext cx="5105400" cy="3831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010400" y="76200"/>
              <a:ext cx="1980029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lanetary</a:t>
              </a:r>
            </a:p>
            <a:p>
              <a:r>
                <a:rPr lang="en-US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R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adio</a:t>
              </a:r>
            </a:p>
            <a:p>
              <a:r>
                <a:rPr lang="en-US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I</a:t>
              </a:r>
              <a:r>
                <a:rPr lang="en-US" b="1" dirty="0" err="1" smtClean="0">
                  <a:latin typeface="Arial" pitchFamily="34" charset="0"/>
                  <a:cs typeface="Arial" pitchFamily="34" charset="0"/>
                </a:rPr>
                <a:t>nterferometry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 &amp;</a:t>
              </a:r>
            </a:p>
            <a:p>
              <a:r>
                <a:rPr lang="en-US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oppler</a:t>
              </a:r>
            </a:p>
            <a:p>
              <a:r>
                <a:rPr lang="en-US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xperiment</a:t>
              </a:r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field VLBI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76200" y="4257040"/>
          <a:ext cx="8991600" cy="15341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143000"/>
                <a:gridCol w="1104900"/>
                <a:gridCol w="1123950"/>
                <a:gridCol w="1123950"/>
                <a:gridCol w="1123950"/>
                <a:gridCol w="1123950"/>
                <a:gridCol w="1123950"/>
                <a:gridCol w="11239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latin typeface="Arial" pitchFamily="34" charset="0"/>
                          <a:cs typeface="Arial" pitchFamily="34" charset="0"/>
                        </a:rPr>
                        <a:t>Baseline</a:t>
                      </a:r>
                      <a:endParaRPr lang="en-GB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100 km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1000 km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 km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 km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 km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 km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 km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latin typeface="Arial" pitchFamily="34" charset="0"/>
                          <a:cs typeface="Arial" pitchFamily="34" charset="0"/>
                        </a:rPr>
                        <a:t>Facility</a:t>
                      </a:r>
                      <a:endParaRPr lang="en-GB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MERLIN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EVN </a:t>
                      </a:r>
                      <a:r>
                        <a:rPr lang="en-US" sz="1600" i="1" dirty="0" smtClean="0">
                          <a:latin typeface="Arial" pitchFamily="34" charset="0"/>
                          <a:cs typeface="Arial" pitchFamily="34" charset="0"/>
                        </a:rPr>
                        <a:t>WE</a:t>
                      </a:r>
                      <a:endParaRPr lang="en-GB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EVN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R-Astron</a:t>
                      </a:r>
                      <a:endParaRPr lang="en-GB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L2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~</a:t>
                      </a:r>
                      <a:r>
                        <a:rPr lang="en-US" i="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 AU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λ</a:t>
                      </a:r>
                      <a:r>
                        <a:rPr lang="en-US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i="1" dirty="0" smtClean="0">
                          <a:latin typeface="Arial" pitchFamily="34" charset="0"/>
                          <a:cs typeface="Arial" pitchFamily="34" charset="0"/>
                        </a:rPr>
                        <a:t>= 3 cm</a:t>
                      </a:r>
                      <a:endParaRPr lang="en-GB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 AU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200 AU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0.1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pc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10 pc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kpc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100 </a:t>
                      </a:r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kpc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10 </a:t>
                      </a:r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Mpc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λ</a:t>
                      </a:r>
                      <a:r>
                        <a:rPr lang="en-US" i="1" dirty="0" smtClean="0">
                          <a:latin typeface="Arial" pitchFamily="34" charset="0"/>
                          <a:cs typeface="Arial" pitchFamily="34" charset="0"/>
                        </a:rPr>
                        <a:t>= 30 cm</a:t>
                      </a:r>
                      <a:endParaRPr lang="en-GB" i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3x10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km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20 AU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2x10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AU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 pc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100 pc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10 </a:t>
                      </a:r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kpc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Mpc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2012.04.20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RTS-2012, Manchester                      LIG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333500" y="1295400"/>
          <a:ext cx="4953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5" imgW="495000" imgH="419040" progId="Equation.3">
                  <p:embed/>
                </p:oleObj>
              </mc:Choice>
              <mc:Fallback>
                <p:oleObj name="Equation" r:id="rId5" imgW="495000" imgH="419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4953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429000" y="394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R ≈ B</a:t>
            </a:r>
            <a:r>
              <a:rPr lang="en-US" sz="3600" b="1" i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l-GR" sz="3600" b="1" i="1" dirty="0" smtClean="0">
                <a:latin typeface="Times New Roman" pitchFamily="18" charset="0"/>
                <a:cs typeface="Times New Roman" pitchFamily="18" charset="0"/>
              </a:rPr>
              <a:t>λ</a:t>
            </a:r>
            <a:endParaRPr lang="en-GB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948699" y="5257800"/>
            <a:ext cx="6195301" cy="1143000"/>
            <a:chOff x="2948699" y="5257800"/>
            <a:chExt cx="6195301" cy="1143000"/>
          </a:xfrm>
        </p:grpSpPr>
        <p:sp>
          <p:nvSpPr>
            <p:cNvPr id="14" name="TextBox 13"/>
            <p:cNvSpPr txBox="1"/>
            <p:nvPr/>
          </p:nvSpPr>
          <p:spPr>
            <a:xfrm>
              <a:off x="2948699" y="6031468"/>
              <a:ext cx="3833101" cy="369332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Astrometry of  extragalactic pulsars?</a:t>
              </a:r>
              <a:endParaRPr lang="en-GB" b="1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6781800" y="5791200"/>
              <a:ext cx="1219200" cy="45720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7924800" y="5257800"/>
              <a:ext cx="12192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435430" y="3733800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GPS accuracy anywhere in Solar System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8155" y="2221468"/>
            <a:ext cx="3553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3D astrometry of  high T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objects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&gt; 10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18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K?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3581400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See also </a:t>
            </a:r>
            <a:r>
              <a:rPr lang="en-US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Pariiskii</a:t>
            </a:r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1990, 2005</a:t>
            </a:r>
            <a:endParaRPr lang="en-GB" i="1" dirty="0">
              <a:solidFill>
                <a:schemeClr val="accent6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SKA in space?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as crazy as it sounds…</a:t>
            </a:r>
          </a:p>
          <a:p>
            <a:r>
              <a:rPr lang="en-US" dirty="0" smtClean="0"/>
              <a:t>Some engineering considerations:</a:t>
            </a:r>
          </a:p>
          <a:p>
            <a:pPr marL="360000">
              <a:spcBef>
                <a:spcPts val="0"/>
              </a:spcBef>
              <a:buNone/>
            </a:pPr>
            <a:r>
              <a:rPr lang="en-US" dirty="0" smtClean="0"/>
              <a:t>	</a:t>
            </a:r>
            <a:r>
              <a:rPr lang="en-US" sz="2000" i="1" dirty="0" err="1" smtClean="0"/>
              <a:t>Buyakas</a:t>
            </a:r>
            <a:r>
              <a:rPr lang="en-US" sz="2000" i="1" dirty="0" smtClean="0"/>
              <a:t> et al. </a:t>
            </a:r>
            <a:r>
              <a:rPr lang="en-GB" sz="2000" i="1" dirty="0" smtClean="0"/>
              <a:t>1979, An infinitely expandable space radio telescope, </a:t>
            </a:r>
          </a:p>
          <a:p>
            <a:pPr marL="360000">
              <a:spcBef>
                <a:spcPts val="0"/>
              </a:spcBef>
              <a:buNone/>
            </a:pPr>
            <a:r>
              <a:rPr lang="en-GB" sz="2000" i="1" dirty="0" smtClean="0"/>
              <a:t>	</a:t>
            </a:r>
            <a:r>
              <a:rPr lang="en-GB" sz="2000" i="1" dirty="0" err="1" smtClean="0"/>
              <a:t>Acta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Astronautica</a:t>
            </a:r>
            <a:r>
              <a:rPr lang="en-GB" sz="2000" i="1" dirty="0" smtClean="0"/>
              <a:t> 6, 175</a:t>
            </a:r>
          </a:p>
          <a:p>
            <a:pPr marL="360000">
              <a:spcBef>
                <a:spcPts val="0"/>
              </a:spcBef>
              <a:buNone/>
            </a:pPr>
            <a:endParaRPr lang="en-US" sz="2000" i="1" dirty="0" smtClean="0"/>
          </a:p>
          <a:p>
            <a:pPr marL="360000">
              <a:spcBef>
                <a:spcPts val="0"/>
              </a:spcBef>
            </a:pPr>
            <a:r>
              <a:rPr lang="en-US" sz="3200" dirty="0" smtClean="0"/>
              <a:t>Aperture array is expandable (by definition)</a:t>
            </a:r>
          </a:p>
          <a:p>
            <a:pPr marL="360000">
              <a:spcBef>
                <a:spcPts val="0"/>
              </a:spcBef>
              <a:buNone/>
            </a:pPr>
            <a:endParaRPr lang="en-US" sz="3200" dirty="0" smtClean="0"/>
          </a:p>
          <a:p>
            <a:pPr marL="360000">
              <a:spcBef>
                <a:spcPts val="0"/>
              </a:spcBef>
            </a:pPr>
            <a:r>
              <a:rPr lang="en-US" sz="3200" dirty="0" smtClean="0"/>
              <a:t>Advantages:</a:t>
            </a:r>
          </a:p>
          <a:p>
            <a:pPr marL="689184" lvl="1">
              <a:spcBef>
                <a:spcPts val="0"/>
              </a:spcBef>
            </a:pPr>
            <a:r>
              <a:rPr lang="en-US" sz="2800" dirty="0" smtClean="0"/>
              <a:t>Lighter structures in lower (or zero) gravity</a:t>
            </a:r>
          </a:p>
          <a:p>
            <a:pPr marL="689184" lvl="1">
              <a:spcBef>
                <a:spcPts val="0"/>
              </a:spcBef>
            </a:pPr>
            <a:r>
              <a:rPr lang="en-US" sz="2800" dirty="0" smtClean="0"/>
              <a:t>RFI shielding (e.g. Moon Far side)</a:t>
            </a:r>
            <a:endParaRPr lang="en-GB" sz="2800" dirty="0" smtClean="0"/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endParaRPr lang="en-US" i="1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2012.04.20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RTS-2012, Manchester                      LIG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734" y="2286000"/>
            <a:ext cx="91614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lieu of forward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853" y="2209800"/>
            <a:ext cx="87463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Back to the Moon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lunar-earth-ri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02763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333375" y="458788"/>
            <a:ext cx="36576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Moon – the next step for making a remote site accessible for astronomy and astrophysics?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3317875"/>
            <a:ext cx="8445500" cy="2308324"/>
          </a:xfrm>
          <a:prstGeom prst="rect">
            <a:avLst/>
          </a:prstGeom>
          <a:noFill/>
          <a:ln cap="rnd">
            <a:noFill/>
          </a:ln>
          <a:effectLst/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chemeClr val="bg1"/>
                </a:solidFill>
                <a:latin typeface="Verdana"/>
                <a:cs typeface="Verdana"/>
              </a:rPr>
              <a:t>Stable ground: ideal for large interferometers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chemeClr val="bg1"/>
                </a:solidFill>
                <a:latin typeface="Verdana"/>
                <a:cs typeface="Verdana"/>
              </a:rPr>
              <a:t>Almost free space: no disturbing atmosphere (ionosphere)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chemeClr val="bg1"/>
                </a:solidFill>
                <a:latin typeface="Verdana"/>
                <a:cs typeface="Verdana"/>
              </a:rPr>
              <a:t>Radio quietness: A huge body to shield radio interference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chemeClr val="bg1"/>
                </a:solidFill>
                <a:latin typeface="Verdana"/>
                <a:cs typeface="Verdana"/>
              </a:rPr>
              <a:t>Solid body in free space = `beam dump’ for particles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chemeClr val="bg1"/>
                </a:solidFill>
                <a:latin typeface="Verdana"/>
                <a:cs typeface="Verdana"/>
              </a:rPr>
              <a:t>Moon is ideally suited for low-frequency radio astronomy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8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18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1800" dirty="0" err="1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125" y="5334000"/>
            <a:ext cx="9032875" cy="1538883"/>
          </a:xfrm>
          <a:prstGeom prst="rect">
            <a:avLst/>
          </a:prstGeom>
          <a:noFill/>
          <a:ln cap="rnd">
            <a:noFill/>
          </a:ln>
          <a:effectLst/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See:</a:t>
            </a:r>
            <a:endParaRPr lang="en-US" sz="1800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lvl="1">
              <a:defRPr/>
            </a:pPr>
            <a:r>
              <a:rPr lang="en-U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Jester </a:t>
            </a:r>
            <a:r>
              <a:rPr lang="en-US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&amp; </a:t>
            </a:r>
            <a:r>
              <a:rPr lang="en-US" sz="20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Falcke</a:t>
            </a:r>
            <a:r>
              <a:rPr lang="en-US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2008</a:t>
            </a:r>
            <a:r>
              <a:rPr lang="en-US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New Astronomy </a:t>
            </a:r>
            <a:r>
              <a:rPr lang="en-U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Reviews</a:t>
            </a:r>
            <a:r>
              <a:rPr lang="en-GB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1">
              <a:defRPr/>
            </a:pPr>
            <a:r>
              <a:rPr lang="en-GB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Mimoun</a:t>
            </a:r>
            <a:r>
              <a:rPr lang="en-GB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et al 2011, Exp. Astronomy </a:t>
            </a:r>
            <a:endParaRPr lang="en-US" sz="20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800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80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5775" y="304800"/>
            <a:ext cx="3657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smtClean="0"/>
              <a:t>Moon – the next step for making a remote site accessible for astronomy and astrophysics?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3048000"/>
            <a:ext cx="8445500" cy="1477328"/>
          </a:xfrm>
          <a:prstGeom prst="rect">
            <a:avLst/>
          </a:prstGeom>
          <a:noFill/>
          <a:ln cap="rnd">
            <a:noFill/>
          </a:ln>
          <a:effectLst/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Verdana"/>
                <a:cs typeface="Verdana"/>
              </a:rPr>
              <a:t>Stable ground: ideal for large interferometers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Verdana"/>
                <a:cs typeface="Verdana"/>
              </a:rPr>
              <a:t>Almost free space: no disturbing atmosphere (ionosphere)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Verdana"/>
                <a:cs typeface="Verdana"/>
              </a:rPr>
              <a:t>Radio quietness: A huge body to shield radio interference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Verdana"/>
                <a:cs typeface="Verdana"/>
              </a:rPr>
              <a:t>Solid body in free space = `beam dump’ for particles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Verdana"/>
                <a:cs typeface="Verdana"/>
              </a:rPr>
              <a:t>Moon is ideally suited for low-frequency radio </a:t>
            </a:r>
            <a:r>
              <a:rPr lang="en-US" sz="1800" dirty="0" smtClean="0">
                <a:solidFill>
                  <a:schemeClr val="tx1"/>
                </a:solidFill>
                <a:latin typeface="Verdana"/>
                <a:cs typeface="Verdana"/>
              </a:rPr>
              <a:t>astronomy</a:t>
            </a:r>
            <a:endParaRPr lang="en-US" sz="18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2012.04.20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RTS-2012, Manchester                      LIG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50" name="Picture 6" descr="gazou-131"/>
          <p:cNvPicPr>
            <a:picLocks noChangeAspect="1" noChangeArrowheads="1"/>
          </p:cNvPicPr>
          <p:nvPr/>
        </p:nvPicPr>
        <p:blipFill>
          <a:blip r:embed="rId3" cstate="print"/>
          <a:srcRect l="1772" t="3523" r="1772"/>
          <a:stretch>
            <a:fillRect/>
          </a:stretch>
        </p:blipFill>
        <p:spPr bwMode="auto">
          <a:xfrm>
            <a:off x="161925" y="1133475"/>
            <a:ext cx="882015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13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41351" name="Picture 7" descr="1991-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73102">
            <a:off x="206375" y="414338"/>
            <a:ext cx="4016375" cy="2514600"/>
          </a:xfrm>
          <a:prstGeom prst="rect">
            <a:avLst/>
          </a:prstGeom>
          <a:noFill/>
        </p:spPr>
      </p:pic>
      <p:pic>
        <p:nvPicPr>
          <p:cNvPr id="441352" name="Picture 8" descr="1991-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38109">
            <a:off x="2370138" y="1060450"/>
            <a:ext cx="6611937" cy="2420938"/>
          </a:xfrm>
          <a:prstGeom prst="rect">
            <a:avLst/>
          </a:prstGeom>
          <a:noFill/>
        </p:spPr>
      </p:pic>
      <p:pic>
        <p:nvPicPr>
          <p:cNvPr id="441370" name="Picture 26" descr="199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52293">
            <a:off x="319088" y="3200400"/>
            <a:ext cx="5422900" cy="2884488"/>
          </a:xfrm>
          <a:prstGeom prst="rect">
            <a:avLst/>
          </a:prstGeom>
          <a:noFill/>
        </p:spPr>
      </p:pic>
      <p:pic>
        <p:nvPicPr>
          <p:cNvPr id="441371" name="Picture 27" descr="199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694140">
            <a:off x="3249613" y="3457575"/>
            <a:ext cx="5643562" cy="2851150"/>
          </a:xfrm>
          <a:prstGeom prst="rect">
            <a:avLst/>
          </a:prstGeom>
          <a:noFill/>
        </p:spPr>
      </p:pic>
      <p:pic>
        <p:nvPicPr>
          <p:cNvPr id="441372" name="Picture 28" descr="199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68654">
            <a:off x="250825" y="414338"/>
            <a:ext cx="4125913" cy="2560637"/>
          </a:xfrm>
          <a:prstGeom prst="rect">
            <a:avLst/>
          </a:prstGeom>
          <a:noFill/>
        </p:spPr>
      </p:pic>
      <p:pic>
        <p:nvPicPr>
          <p:cNvPr id="441373" name="Picture 29" descr="1996-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801770">
            <a:off x="4219575" y="558800"/>
            <a:ext cx="4718050" cy="2420938"/>
          </a:xfrm>
          <a:prstGeom prst="rect">
            <a:avLst/>
          </a:prstGeom>
          <a:noFill/>
        </p:spPr>
      </p:pic>
      <p:pic>
        <p:nvPicPr>
          <p:cNvPr id="441374" name="Picture 30" descr="1996-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86907">
            <a:off x="161925" y="3338513"/>
            <a:ext cx="4719638" cy="3275012"/>
          </a:xfrm>
          <a:prstGeom prst="rect">
            <a:avLst/>
          </a:prstGeom>
          <a:noFill/>
        </p:spPr>
      </p:pic>
      <p:pic>
        <p:nvPicPr>
          <p:cNvPr id="441376" name="Picture 32" descr="199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22788" y="3989388"/>
            <a:ext cx="4549775" cy="2860675"/>
          </a:xfrm>
          <a:prstGeom prst="rect">
            <a:avLst/>
          </a:prstGeom>
          <a:noFill/>
        </p:spPr>
      </p:pic>
      <p:pic>
        <p:nvPicPr>
          <p:cNvPr id="441377" name="Picture 33" descr="1998-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-243365">
            <a:off x="115888" y="195263"/>
            <a:ext cx="4681537" cy="2647950"/>
          </a:xfrm>
          <a:prstGeom prst="rect">
            <a:avLst/>
          </a:prstGeom>
          <a:noFill/>
        </p:spPr>
      </p:pic>
      <p:pic>
        <p:nvPicPr>
          <p:cNvPr id="441378" name="Picture 34" descr="1998-b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-290839">
            <a:off x="115888" y="4149725"/>
            <a:ext cx="3509962" cy="2513013"/>
          </a:xfrm>
          <a:prstGeom prst="rect">
            <a:avLst/>
          </a:prstGeom>
          <a:noFill/>
        </p:spPr>
      </p:pic>
      <p:pic>
        <p:nvPicPr>
          <p:cNvPr id="441379" name="Picture 35" descr="199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360184">
            <a:off x="4754563" y="233363"/>
            <a:ext cx="4227512" cy="3033712"/>
          </a:xfrm>
          <a:prstGeom prst="rect">
            <a:avLst/>
          </a:prstGeom>
          <a:noFill/>
        </p:spPr>
      </p:pic>
      <p:pic>
        <p:nvPicPr>
          <p:cNvPr id="441380" name="Picture 36" descr="2000-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-194402">
            <a:off x="1150938" y="3844925"/>
            <a:ext cx="3997325" cy="2870200"/>
          </a:xfrm>
          <a:prstGeom prst="rect">
            <a:avLst/>
          </a:prstGeom>
          <a:noFill/>
        </p:spPr>
      </p:pic>
      <p:pic>
        <p:nvPicPr>
          <p:cNvPr id="441381" name="Picture 37" descr="2000-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69139">
            <a:off x="3408363" y="1449388"/>
            <a:ext cx="4673600" cy="3367087"/>
          </a:xfrm>
          <a:prstGeom prst="rect">
            <a:avLst/>
          </a:prstGeom>
          <a:noFill/>
        </p:spPr>
      </p:pic>
      <p:pic>
        <p:nvPicPr>
          <p:cNvPr id="441383" name="Picture 39" descr="2001-a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-327332">
            <a:off x="431800" y="1763713"/>
            <a:ext cx="4735513" cy="3336925"/>
          </a:xfrm>
          <a:prstGeom prst="rect">
            <a:avLst/>
          </a:prstGeom>
          <a:noFill/>
        </p:spPr>
      </p:pic>
      <p:pic>
        <p:nvPicPr>
          <p:cNvPr id="441384" name="Picture 40" descr="2001-b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946400" y="3397250"/>
            <a:ext cx="4100513" cy="2776538"/>
          </a:xfrm>
          <a:prstGeom prst="rect">
            <a:avLst/>
          </a:prstGeom>
          <a:noFill/>
        </p:spPr>
      </p:pic>
      <p:pic>
        <p:nvPicPr>
          <p:cNvPr id="20" name="Picture 19" descr="1988-Dwingeloo.JPG"/>
          <p:cNvPicPr>
            <a:picLocks noChangeAspect="1"/>
          </p:cNvPicPr>
          <p:nvPr/>
        </p:nvPicPr>
        <p:blipFill>
          <a:blip r:embed="rId19" cstate="print"/>
          <a:srcRect l="2771" t="4879" r="1721" b="20389"/>
          <a:stretch>
            <a:fillRect/>
          </a:stretch>
        </p:blipFill>
        <p:spPr>
          <a:xfrm rot="629654">
            <a:off x="1143000" y="1523162"/>
            <a:ext cx="6019800" cy="3506037"/>
          </a:xfrm>
          <a:prstGeom prst="rect">
            <a:avLst/>
          </a:prstGeom>
        </p:spPr>
      </p:pic>
      <p:pic>
        <p:nvPicPr>
          <p:cNvPr id="21" name="Picture 20" descr="1991-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74706">
            <a:off x="3365199" y="2972746"/>
            <a:ext cx="5279860" cy="3304951"/>
          </a:xfrm>
          <a:prstGeom prst="rect">
            <a:avLst/>
          </a:prstGeom>
        </p:spPr>
      </p:pic>
      <p:pic>
        <p:nvPicPr>
          <p:cNvPr id="23" name="Picture 22" descr="1994-Suzdal.JPG"/>
          <p:cNvPicPr>
            <a:picLocks noChangeAspect="1"/>
          </p:cNvPicPr>
          <p:nvPr/>
        </p:nvPicPr>
        <p:blipFill>
          <a:blip r:embed="rId20" cstate="print"/>
          <a:srcRect t="11268" b="17136"/>
          <a:stretch>
            <a:fillRect/>
          </a:stretch>
        </p:blipFill>
        <p:spPr>
          <a:xfrm rot="821801">
            <a:off x="822576" y="1959445"/>
            <a:ext cx="7517713" cy="3989044"/>
          </a:xfrm>
          <a:prstGeom prst="rect">
            <a:avLst/>
          </a:prstGeom>
        </p:spPr>
      </p:pic>
      <p:pic>
        <p:nvPicPr>
          <p:cNvPr id="24" name="Picture 23" descr="RA-1989-GreenBank-Apr.jpg"/>
          <p:cNvPicPr>
            <a:picLocks noChangeAspect="1"/>
          </p:cNvPicPr>
          <p:nvPr/>
        </p:nvPicPr>
        <p:blipFill>
          <a:blip r:embed="rId21" cstate="print"/>
          <a:srcRect t="25537" b="17812"/>
          <a:stretch>
            <a:fillRect/>
          </a:stretch>
        </p:blipFill>
        <p:spPr>
          <a:xfrm rot="19916678">
            <a:off x="234886" y="1836430"/>
            <a:ext cx="8596736" cy="3152137"/>
          </a:xfrm>
          <a:prstGeom prst="rect">
            <a:avLst/>
          </a:prstGeom>
        </p:spPr>
      </p:pic>
      <p:pic>
        <p:nvPicPr>
          <p:cNvPr id="25" name="Picture 24" descr="Chbty-0006.jpg"/>
          <p:cNvPicPr>
            <a:picLocks noChangeAspect="1"/>
          </p:cNvPicPr>
          <p:nvPr/>
        </p:nvPicPr>
        <p:blipFill>
          <a:blip r:embed="rId22" cstate="print"/>
          <a:srcRect l="3543" r="61034"/>
          <a:stretch>
            <a:fillRect/>
          </a:stretch>
        </p:blipFill>
        <p:spPr>
          <a:xfrm>
            <a:off x="2728977" y="1"/>
            <a:ext cx="3748023" cy="6856140"/>
          </a:xfrm>
          <a:prstGeom prst="rect">
            <a:avLst/>
          </a:prstGeom>
        </p:spPr>
      </p:pic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2012.04.20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RTS-2012, Manchester                      LIG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1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1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41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41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41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41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41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41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41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4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41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41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41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41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41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41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41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4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4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4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4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4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44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4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4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4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44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44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44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44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Predictions in science: to trust or 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6248400" cy="5562600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Prediction of discoveries – a futile business</a:t>
            </a:r>
          </a:p>
          <a:p>
            <a:pPr lvl="1"/>
            <a:r>
              <a:rPr lang="en-US" sz="2000" i="1" dirty="0" smtClean="0"/>
              <a:t>but extrapolation of parameters is different</a:t>
            </a:r>
          </a:p>
          <a:p>
            <a:endParaRPr lang="en-US" sz="2400" dirty="0" smtClean="0"/>
          </a:p>
          <a:p>
            <a:r>
              <a:rPr lang="en-US" sz="2400" dirty="0" smtClean="0"/>
              <a:t>Growth of major instrumental parameters</a:t>
            </a:r>
          </a:p>
          <a:p>
            <a:pPr lvl="1"/>
            <a:r>
              <a:rPr lang="en-US" sz="2000" i="1" dirty="0" smtClean="0"/>
              <a:t>exponential  (or power-law) so far (</a:t>
            </a:r>
            <a:r>
              <a:rPr lang="en-US" sz="2000" i="1" dirty="0" err="1" smtClean="0"/>
              <a:t>Pariiskii</a:t>
            </a:r>
            <a:r>
              <a:rPr lang="en-US" sz="2000" i="1" dirty="0" smtClean="0"/>
              <a:t> 2003)</a:t>
            </a:r>
          </a:p>
          <a:p>
            <a:pPr lvl="1"/>
            <a:r>
              <a:rPr lang="en-US" sz="2000" i="1" dirty="0" smtClean="0"/>
              <a:t>but must change to S-shaped at some point?</a:t>
            </a:r>
          </a:p>
          <a:p>
            <a:pPr lvl="1"/>
            <a:endParaRPr lang="en-US" sz="2000" i="1" dirty="0" smtClean="0"/>
          </a:p>
          <a:p>
            <a:r>
              <a:rPr lang="en-US" sz="2400" dirty="0" smtClean="0"/>
              <a:t>“Space” radio astronomy is an (almost) natural extension of Earth-based radio astronomy (unlike, e.g. high-energy astrophysics)</a:t>
            </a:r>
          </a:p>
          <a:p>
            <a:pPr>
              <a:buNone/>
            </a:pPr>
            <a:r>
              <a:rPr lang="en-US" sz="2400" dirty="0" smtClean="0"/>
              <a:t>				</a:t>
            </a:r>
            <a:r>
              <a:rPr lang="en-US" sz="2400" b="1" dirty="0" smtClean="0">
                <a:solidFill>
                  <a:srgbClr val="FFFF00"/>
                </a:solidFill>
              </a:rPr>
              <a:t>BUT</a:t>
            </a:r>
          </a:p>
          <a:p>
            <a:r>
              <a:rPr lang="en-US" sz="2400" dirty="0" smtClean="0"/>
              <a:t>Only in radio, the size of Earth is a limiting factor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2012.04.20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RTS-2012, Manchester                      LIG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291020" y="762000"/>
            <a:ext cx="2776780" cy="2047875"/>
            <a:chOff x="6291020" y="762000"/>
            <a:chExt cx="2776780" cy="2047875"/>
          </a:xfrm>
        </p:grpSpPr>
        <p:pic>
          <p:nvPicPr>
            <p:cNvPr id="7" name="Picture 6" descr="two-growth-curves-exponential-and-s-shap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1020" y="762000"/>
              <a:ext cx="2776780" cy="20478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92541" y="2324100"/>
              <a:ext cx="639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1965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16541" y="2324100"/>
              <a:ext cx="646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2065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4541" y="2324100"/>
              <a:ext cx="640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2012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90586">
            <a:off x="6032770" y="3134206"/>
            <a:ext cx="2732252" cy="338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2012.04.20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RTS-2012, Manchester                      LIG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76200"/>
            <a:ext cx="3505200" cy="685800"/>
          </a:xfrm>
        </p:spPr>
        <p:txBody>
          <a:bodyPr/>
          <a:lstStyle/>
          <a:p>
            <a:r>
              <a:rPr lang="en-US" dirty="0" smtClean="0"/>
              <a:t>View from 1986: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6885" y="0"/>
            <a:ext cx="54971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1078468"/>
            <a:ext cx="1646605" cy="369332"/>
          </a:xfrm>
          <a:prstGeom prst="rect">
            <a:avLst/>
          </a:prstGeom>
          <a:noFill/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On schedule!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1875205" y="1263134"/>
            <a:ext cx="1706195" cy="32266"/>
          </a:xfrm>
          <a:prstGeom prst="straightConnector1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8600" y="1840468"/>
            <a:ext cx="1447800" cy="369332"/>
          </a:xfrm>
          <a:prstGeom prst="rect">
            <a:avLst/>
          </a:prstGeom>
          <a:noFill/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+20 years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703684" y="1447800"/>
            <a:ext cx="1877716" cy="577334"/>
          </a:xfrm>
          <a:prstGeom prst="straightConnector1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8600" y="2754868"/>
            <a:ext cx="1447800" cy="369332"/>
          </a:xfrm>
          <a:prstGeom prst="rect">
            <a:avLst/>
          </a:prstGeom>
          <a:noFill/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+10 years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703684" y="2743200"/>
            <a:ext cx="1877716" cy="190500"/>
          </a:xfrm>
          <a:prstGeom prst="straightConnector1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09600" y="4209871"/>
            <a:ext cx="2438400" cy="1200329"/>
          </a:xfrm>
          <a:prstGeom prst="rect">
            <a:avLst/>
          </a:prstGeom>
          <a:noFill/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But 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VSOP-HALCA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WMAP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were not foreseen!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2012.04.20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RTS-2012, Manchester                      LIG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being wise</a:t>
            </a:r>
            <a:endParaRPr lang="en-GB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838200"/>
            <a:ext cx="7139541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" y="6019800"/>
            <a:ext cx="8052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End-to-end cost estimates – the </a:t>
            </a:r>
            <a:r>
              <a:rPr lang="en-GB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Freiman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(1983) Curve</a:t>
            </a:r>
            <a:endParaRPr lang="en-GB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faces of “space</a:t>
            </a:r>
            <a:r>
              <a:rPr lang="en-GB" dirty="0" smtClean="0"/>
              <a:t>” </a:t>
            </a:r>
            <a:r>
              <a:rPr lang="en-GB" dirty="0"/>
              <a:t>radio astronomy 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Space-based CMB experiments (</a:t>
            </a:r>
            <a:r>
              <a:rPr lang="en-GB" sz="2000" dirty="0" err="1"/>
              <a:t>Relikt</a:t>
            </a:r>
            <a:r>
              <a:rPr lang="en-GB" sz="2000" dirty="0"/>
              <a:t>, COBE, WMAP, Planck)</a:t>
            </a:r>
          </a:p>
          <a:p>
            <a:pPr>
              <a:buFont typeface="Wingdings" pitchFamily="2" charset="2"/>
              <a:buNone/>
            </a:pPr>
            <a:endParaRPr lang="en-GB" sz="2000" dirty="0"/>
          </a:p>
          <a:p>
            <a:pPr>
              <a:buFont typeface="Wingdings" pitchFamily="2" charset="2"/>
              <a:buNone/>
            </a:pPr>
            <a:endParaRPr lang="en-GB" sz="2000" dirty="0"/>
          </a:p>
          <a:p>
            <a:r>
              <a:rPr lang="en-GB" sz="2000" dirty="0"/>
              <a:t>VLBI in Space</a:t>
            </a:r>
          </a:p>
          <a:p>
            <a:pPr>
              <a:buFont typeface="Wingdings" pitchFamily="2" charset="2"/>
              <a:buNone/>
            </a:pPr>
            <a:endParaRPr lang="en-GB" sz="2000" dirty="0"/>
          </a:p>
          <a:p>
            <a:pPr>
              <a:buFont typeface="Wingdings" pitchFamily="2" charset="2"/>
              <a:buNone/>
            </a:pPr>
            <a:endParaRPr lang="en-GB" sz="2000" dirty="0"/>
          </a:p>
          <a:p>
            <a:r>
              <a:rPr lang="en-GB" sz="2000" dirty="0"/>
              <a:t>VLBI tracking of planetary missions</a:t>
            </a:r>
          </a:p>
          <a:p>
            <a:pPr>
              <a:buFont typeface="Wingdings" pitchFamily="2" charset="2"/>
              <a:buNone/>
            </a:pPr>
            <a:endParaRPr lang="en-GB" sz="2000" dirty="0" smtClean="0"/>
          </a:p>
          <a:p>
            <a:pPr>
              <a:buFont typeface="Wingdings" pitchFamily="2" charset="2"/>
              <a:buNone/>
            </a:pPr>
            <a:endParaRPr lang="en-GB" sz="2000" dirty="0"/>
          </a:p>
          <a:p>
            <a:r>
              <a:rPr lang="en-GB" sz="2000" dirty="0"/>
              <a:t>Moon-based Ultra Long Wavelength</a:t>
            </a:r>
          </a:p>
          <a:p>
            <a:pPr>
              <a:buFont typeface="Wingdings" pitchFamily="2" charset="2"/>
              <a:buNone/>
            </a:pPr>
            <a:r>
              <a:rPr lang="en-GB" sz="2000" dirty="0"/>
              <a:t>	Astronomy (</a:t>
            </a:r>
            <a:r>
              <a:rPr lang="en-US" sz="2000" i="1" dirty="0">
                <a:cs typeface="Arial" charset="0"/>
              </a:rPr>
              <a:t>f</a:t>
            </a:r>
            <a:r>
              <a:rPr lang="en-US" sz="2000" dirty="0">
                <a:cs typeface="Arial" charset="0"/>
              </a:rPr>
              <a:t>&lt;10 MHz)</a:t>
            </a:r>
            <a:endParaRPr lang="en-GB" sz="2000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2012.04.20</a:t>
            </a:r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RTS-2012, Manchester                      LIG</a:t>
            </a:r>
            <a:endParaRPr lang="en-US" dirty="0" smtClean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D6E8-842E-4208-9F58-31F44F82767E}" type="slidenum">
              <a:rPr lang="en-US"/>
              <a:pPr/>
              <a:t>6</a:t>
            </a:fld>
            <a:endParaRPr lang="en-US"/>
          </a:p>
        </p:txBody>
      </p:sp>
      <p:sp>
        <p:nvSpPr>
          <p:cNvPr id="562180" name="Text Box 4"/>
          <p:cNvSpPr txBox="1">
            <a:spLocks noChangeArrowheads="1"/>
          </p:cNvSpPr>
          <p:nvPr/>
        </p:nvSpPr>
        <p:spPr bwMode="auto">
          <a:xfrm>
            <a:off x="3348038" y="234473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GB" sz="1600" b="1"/>
          </a:p>
        </p:txBody>
      </p:sp>
      <p:pic>
        <p:nvPicPr>
          <p:cNvPr id="562187" name="Picture 11" descr="Synthetische Apertur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4360863"/>
            <a:ext cx="2808288" cy="2106612"/>
          </a:xfrm>
          <a:prstGeom prst="rect">
            <a:avLst/>
          </a:prstGeom>
          <a:noFill/>
        </p:spPr>
      </p:pic>
      <p:pic>
        <p:nvPicPr>
          <p:cNvPr id="562188" name="Picture 19" descr="Transfer_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5172075"/>
            <a:ext cx="172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2189" name="Picture 13" descr="Lander_und_R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5168900"/>
            <a:ext cx="1728787" cy="1298575"/>
          </a:xfrm>
          <a:prstGeom prst="rect">
            <a:avLst/>
          </a:prstGeom>
          <a:noFill/>
        </p:spPr>
      </p:pic>
      <p:pic>
        <p:nvPicPr>
          <p:cNvPr id="562191" name="Picture 15" descr="Launch_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" y="5210175"/>
            <a:ext cx="2233613" cy="1257300"/>
          </a:xfrm>
          <a:prstGeom prst="rect">
            <a:avLst/>
          </a:prstGeom>
          <a:noFill/>
        </p:spPr>
      </p:pic>
      <p:sp>
        <p:nvSpPr>
          <p:cNvPr id="562192" name="Text Box 16"/>
          <p:cNvSpPr txBox="1">
            <a:spLocks noChangeArrowheads="1"/>
          </p:cNvSpPr>
          <p:nvPr/>
        </p:nvSpPr>
        <p:spPr bwMode="auto">
          <a:xfrm>
            <a:off x="6156325" y="4316413"/>
            <a:ext cx="723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/>
              <a:t>NEXT</a:t>
            </a:r>
          </a:p>
        </p:txBody>
      </p:sp>
      <p:pic>
        <p:nvPicPr>
          <p:cNvPr id="562197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1341438"/>
            <a:ext cx="2209800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2198" name="Picture 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27875" y="1268413"/>
            <a:ext cx="2016125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2199" name="Picture 23" descr="sequence Huygen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24413" y="2759075"/>
            <a:ext cx="2052637" cy="1533525"/>
          </a:xfrm>
          <a:prstGeom prst="rect">
            <a:avLst/>
          </a:prstGeom>
          <a:noFill/>
        </p:spPr>
      </p:pic>
      <p:pic>
        <p:nvPicPr>
          <p:cNvPr id="21" name="Picture 20" descr="spektr_r_0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38400" y="1473200"/>
            <a:ext cx="2286000" cy="1574800"/>
          </a:xfrm>
          <a:prstGeom prst="rect">
            <a:avLst/>
          </a:prstGeom>
        </p:spPr>
      </p:pic>
      <p:pic>
        <p:nvPicPr>
          <p:cNvPr id="22" name="Picture 21" descr="BepiColombo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62800" y="2667000"/>
            <a:ext cx="1676400" cy="167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518" y="2286000"/>
            <a:ext cx="84509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View from 1965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5558135"/>
            <a:ext cx="8995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Matveenko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Kardashev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Sholomiytskii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1965,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Radiophysics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8, 651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1965: precursors of VLBI </a:t>
            </a:r>
            <a:r>
              <a:rPr lang="en-US" sz="2800" i="1" dirty="0" smtClean="0"/>
              <a:t>(with space </a:t>
            </a:r>
            <a:r>
              <a:rPr lang="en-US" sz="2800" i="1" dirty="0" err="1" smtClean="0"/>
              <a:t>flavour</a:t>
            </a:r>
            <a:r>
              <a:rPr lang="en-US" sz="2800" i="1" dirty="0" smtClean="0"/>
              <a:t>)</a:t>
            </a:r>
            <a:endParaRPr lang="en-GB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2012.04.20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RTS-2012, Manchester                      LIG</a:t>
            </a:r>
            <a:endParaRPr lang="en-US"/>
          </a:p>
        </p:txBody>
      </p:sp>
      <p:pic>
        <p:nvPicPr>
          <p:cNvPr id="6" name="Picture 5" descr="ADU-1000-19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4283" y="990600"/>
            <a:ext cx="5770917" cy="4034624"/>
          </a:xfrm>
          <a:prstGeom prst="rect">
            <a:avLst/>
          </a:prstGeom>
        </p:spPr>
      </p:pic>
      <p:pic>
        <p:nvPicPr>
          <p:cNvPr id="8" name="Picture 7" descr="G.B.Sholomitsky-late1980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16" y="762000"/>
            <a:ext cx="1586484" cy="20894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7812" y="4133850"/>
            <a:ext cx="5056188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200" y="5486400"/>
            <a:ext cx="3855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Variability of CTA 102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G.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Sholomitskii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1965, IBVS 83</a:t>
            </a:r>
            <a:endParaRPr lang="en-GB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6624" y="1600200"/>
            <a:ext cx="923682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SVLBI:</a:t>
            </a:r>
          </a:p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next decades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4716</TotalTime>
  <Words>931</Words>
  <Application>Microsoft Office PowerPoint</Application>
  <PresentationFormat>On-screen Show (4:3)</PresentationFormat>
  <Paragraphs>278</Paragraphs>
  <Slides>22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Metro</vt:lpstr>
      <vt:lpstr>Equation</vt:lpstr>
      <vt:lpstr>Space Radio Astronomy in the next 10000012 years</vt:lpstr>
      <vt:lpstr>PowerPoint Presentation</vt:lpstr>
      <vt:lpstr>Predictions in science: to trust or …</vt:lpstr>
      <vt:lpstr>View from 1986:</vt:lpstr>
      <vt:lpstr>Benefits of being wise</vt:lpstr>
      <vt:lpstr>Many faces of “space” radio astronomy </vt:lpstr>
      <vt:lpstr>PowerPoint Presentation</vt:lpstr>
      <vt:lpstr>1965: precursors of VLBI (with space flavour)</vt:lpstr>
      <vt:lpstr>PowerPoint Presentation</vt:lpstr>
      <vt:lpstr>Three generations of VLBI in Space</vt:lpstr>
      <vt:lpstr>Science sociology of SVLBI</vt:lpstr>
      <vt:lpstr>Space VLBI ~2030: what to expect?</vt:lpstr>
      <vt:lpstr>Global radio astronomy in XXI century</vt:lpstr>
      <vt:lpstr>Second generation SVLBI: ideas 2012</vt:lpstr>
      <vt:lpstr>~60 SKA in orbit ($$$-wise…)</vt:lpstr>
      <vt:lpstr>ISS as an assembly base </vt:lpstr>
      <vt:lpstr>Traffic jam of space radio telescopes</vt:lpstr>
      <vt:lpstr>Near field VLBI</vt:lpstr>
      <vt:lpstr>SKA in space?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 astronomy segments of prospective planetary science and exploration missions</dc:title>
  <dc:creator>Leonid Gurvits</dc:creator>
  <cp:lastModifiedBy>mbcssjg4</cp:lastModifiedBy>
  <cp:revision>305</cp:revision>
  <dcterms:created xsi:type="dcterms:W3CDTF">2006-08-16T00:00:00Z</dcterms:created>
  <dcterms:modified xsi:type="dcterms:W3CDTF">2012-04-22T10:45:52Z</dcterms:modified>
</cp:coreProperties>
</file>