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1"/>
  </p:notesMasterIdLst>
  <p:sldIdLst>
    <p:sldId id="256" r:id="rId3"/>
    <p:sldId id="267" r:id="rId4"/>
    <p:sldId id="265" r:id="rId5"/>
    <p:sldId id="268" r:id="rId6"/>
    <p:sldId id="275" r:id="rId7"/>
    <p:sldId id="269" r:id="rId8"/>
    <p:sldId id="270" r:id="rId9"/>
    <p:sldId id="271" r:id="rId10"/>
    <p:sldId id="272" r:id="rId11"/>
    <p:sldId id="257" r:id="rId12"/>
    <p:sldId id="258" r:id="rId13"/>
    <p:sldId id="259" r:id="rId14"/>
    <p:sldId id="260" r:id="rId15"/>
    <p:sldId id="261" r:id="rId16"/>
    <p:sldId id="262" r:id="rId17"/>
    <p:sldId id="263"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55" autoAdjust="0"/>
  </p:normalViewPr>
  <p:slideViewPr>
    <p:cSldViewPr>
      <p:cViewPr varScale="1">
        <p:scale>
          <a:sx n="85" d="100"/>
          <a:sy n="85" d="100"/>
        </p:scale>
        <p:origin x="-8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7DD12-7A4A-4283-9F41-5EEC5D8B478D}" type="datetimeFigureOut">
              <a:rPr lang="en-US" smtClean="0"/>
              <a:pPr/>
              <a:t>11/15/2011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25A22-755E-4353-BFB4-75340C768AE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F55F4-EEFE-4493-875F-F1BF150B4570}" type="datetime1">
              <a:rPr lang="en-US" smtClean="0"/>
              <a:pPr/>
              <a:t>11/15/2011</a:t>
            </a:fld>
            <a:endParaRPr lang="en-US"/>
          </a:p>
        </p:txBody>
      </p:sp>
      <p:sp>
        <p:nvSpPr>
          <p:cNvPr id="5" name="Footer Placeholder 4"/>
          <p:cNvSpPr>
            <a:spLocks noGrp="1"/>
          </p:cNvSpPr>
          <p:nvPr>
            <p:ph type="ftr" sz="quarter" idx="11"/>
          </p:nvPr>
        </p:nvSpPr>
        <p:spPr/>
        <p:txBody>
          <a:bodyPr/>
          <a:lstStyle/>
          <a:p>
            <a:r>
              <a:rPr lang="da-DK" smtClean="0"/>
              <a:t>SKA M&amp;C CoDR Pune, 8-10 November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176CE-FD64-4B7E-88F8-577EA6D8915C}" type="datetime1">
              <a:rPr lang="en-US" smtClean="0"/>
              <a:pPr/>
              <a:t>11/15/2011</a:t>
            </a:fld>
            <a:endParaRPr lang="en-US"/>
          </a:p>
        </p:txBody>
      </p:sp>
      <p:sp>
        <p:nvSpPr>
          <p:cNvPr id="5" name="Footer Placeholder 4"/>
          <p:cNvSpPr>
            <a:spLocks noGrp="1"/>
          </p:cNvSpPr>
          <p:nvPr>
            <p:ph type="ftr" sz="quarter" idx="11"/>
          </p:nvPr>
        </p:nvSpPr>
        <p:spPr/>
        <p:txBody>
          <a:bodyPr/>
          <a:lstStyle/>
          <a:p>
            <a:r>
              <a:rPr lang="da-DK" smtClean="0"/>
              <a:t>SKA M&amp;C CoDR Pune, 8-10 November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470D6-627B-4E25-B5E0-5134F464A47F}" type="datetime1">
              <a:rPr lang="en-US" smtClean="0"/>
              <a:pPr/>
              <a:t>11/15/2011</a:t>
            </a:fld>
            <a:endParaRPr lang="en-US"/>
          </a:p>
        </p:txBody>
      </p:sp>
      <p:sp>
        <p:nvSpPr>
          <p:cNvPr id="5" name="Footer Placeholder 4"/>
          <p:cNvSpPr>
            <a:spLocks noGrp="1"/>
          </p:cNvSpPr>
          <p:nvPr>
            <p:ph type="ftr" sz="quarter" idx="11"/>
          </p:nvPr>
        </p:nvSpPr>
        <p:spPr/>
        <p:txBody>
          <a:bodyPr/>
          <a:lstStyle/>
          <a:p>
            <a:r>
              <a:rPr lang="da-DK" smtClean="0"/>
              <a:t>SKA M&amp;C CoDR Pune, 8-10 November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ADD9B5-2168-4FE2-98C0-D3FA21D0D16E}" type="datetime1">
              <a:rPr lang="en-US" smtClean="0"/>
              <a:pPr/>
              <a:t>11/15/2011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a:p>
        </p:txBody>
      </p:sp>
      <p:sp>
        <p:nvSpPr>
          <p:cNvPr id="6" name="Slide Number Placeholder 5"/>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B0F6E8-40F1-4792-9C97-29A33ED33F24}" type="datetime1">
              <a:rPr lang="en-US" smtClean="0"/>
              <a:pPr/>
              <a:t>11/15/2011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
        <p:nvSpPr>
          <p:cNvPr id="6" name="Slide Number Placeholder 5"/>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EEDC9-26C2-45DA-9F79-E67C7A7E3BB6}" type="datetime1">
              <a:rPr lang="en-US" smtClean="0"/>
              <a:pPr/>
              <a:t>11/15/2011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a:p>
        </p:txBody>
      </p:sp>
      <p:sp>
        <p:nvSpPr>
          <p:cNvPr id="6" name="Slide Number Placeholder 5"/>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ED0622-1F34-4383-A600-399D4484A9F7}" type="datetime1">
              <a:rPr lang="en-US" smtClean="0"/>
              <a:pPr/>
              <a:t>11/15/2011</a:t>
            </a:fld>
            <a:endParaRPr lang="en-GB"/>
          </a:p>
        </p:txBody>
      </p:sp>
      <p:sp>
        <p:nvSpPr>
          <p:cNvPr id="6" name="Footer Placeholder 5"/>
          <p:cNvSpPr>
            <a:spLocks noGrp="1"/>
          </p:cNvSpPr>
          <p:nvPr>
            <p:ph type="ftr" sz="quarter" idx="11"/>
          </p:nvPr>
        </p:nvSpPr>
        <p:spPr/>
        <p:txBody>
          <a:bodyPr/>
          <a:lstStyle/>
          <a:p>
            <a:r>
              <a:rPr lang="da-DK" smtClean="0"/>
              <a:t>SKA M&amp;C CoDR Pune, 8-10 November 2011</a:t>
            </a:r>
            <a:endParaRPr lang="en-GB"/>
          </a:p>
        </p:txBody>
      </p:sp>
      <p:sp>
        <p:nvSpPr>
          <p:cNvPr id="7" name="Slide Number Placeholder 6"/>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BEDC6B-BBFB-4D5B-8EB5-9938D15922C0}" type="datetime1">
              <a:rPr lang="en-US" smtClean="0"/>
              <a:pPr/>
              <a:t>11/15/2011</a:t>
            </a:fld>
            <a:endParaRPr lang="en-GB"/>
          </a:p>
        </p:txBody>
      </p:sp>
      <p:sp>
        <p:nvSpPr>
          <p:cNvPr id="8" name="Footer Placeholder 7"/>
          <p:cNvSpPr>
            <a:spLocks noGrp="1"/>
          </p:cNvSpPr>
          <p:nvPr>
            <p:ph type="ftr" sz="quarter" idx="11"/>
          </p:nvPr>
        </p:nvSpPr>
        <p:spPr/>
        <p:txBody>
          <a:bodyPr/>
          <a:lstStyle/>
          <a:p>
            <a:r>
              <a:rPr lang="da-DK" smtClean="0"/>
              <a:t>SKA M&amp;C CoDR Pune, 8-10 November 2011</a:t>
            </a:r>
            <a:endParaRPr lang="en-GB"/>
          </a:p>
        </p:txBody>
      </p:sp>
      <p:sp>
        <p:nvSpPr>
          <p:cNvPr id="9" name="Slide Number Placeholder 8"/>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163FDC-368F-4C8B-866B-3AD7987E7740}" type="datetime1">
              <a:rPr lang="en-US" smtClean="0"/>
              <a:pPr/>
              <a:t>11/15/2011</a:t>
            </a:fld>
            <a:endParaRPr lang="en-GB"/>
          </a:p>
        </p:txBody>
      </p:sp>
      <p:sp>
        <p:nvSpPr>
          <p:cNvPr id="4" name="Footer Placeholder 3"/>
          <p:cNvSpPr>
            <a:spLocks noGrp="1"/>
          </p:cNvSpPr>
          <p:nvPr>
            <p:ph type="ftr" sz="quarter" idx="11"/>
          </p:nvPr>
        </p:nvSpPr>
        <p:spPr/>
        <p:txBody>
          <a:bodyPr/>
          <a:lstStyle/>
          <a:p>
            <a:r>
              <a:rPr lang="da-DK" smtClean="0"/>
              <a:t>SKA M&amp;C CoDR Pune, 8-10 November 2011</a:t>
            </a:r>
            <a:endParaRPr lang="en-GB"/>
          </a:p>
        </p:txBody>
      </p:sp>
      <p:sp>
        <p:nvSpPr>
          <p:cNvPr id="5" name="Slide Number Placeholder 4"/>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0D118-6C3C-4205-8586-56C99ABDB77C}" type="datetime1">
              <a:rPr lang="en-US" smtClean="0"/>
              <a:pPr/>
              <a:t>11/15/2011</a:t>
            </a:fld>
            <a:endParaRPr lang="en-GB"/>
          </a:p>
        </p:txBody>
      </p:sp>
      <p:sp>
        <p:nvSpPr>
          <p:cNvPr id="3" name="Footer Placeholder 2"/>
          <p:cNvSpPr>
            <a:spLocks noGrp="1"/>
          </p:cNvSpPr>
          <p:nvPr>
            <p:ph type="ftr" sz="quarter" idx="11"/>
          </p:nvPr>
        </p:nvSpPr>
        <p:spPr/>
        <p:txBody>
          <a:bodyPr/>
          <a:lstStyle/>
          <a:p>
            <a:r>
              <a:rPr lang="da-DK" smtClean="0"/>
              <a:t>SKA M&amp;C CoDR Pune, 8-10 November 2011</a:t>
            </a:r>
            <a:endParaRPr lang="en-GB"/>
          </a:p>
        </p:txBody>
      </p:sp>
      <p:sp>
        <p:nvSpPr>
          <p:cNvPr id="4" name="Slide Number Placeholder 3"/>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9F9B2-A5FA-48E3-B20B-EEC709E8448F}" type="datetime1">
              <a:rPr lang="en-US" smtClean="0"/>
              <a:pPr/>
              <a:t>11/15/2011</a:t>
            </a:fld>
            <a:endParaRPr lang="en-GB"/>
          </a:p>
        </p:txBody>
      </p:sp>
      <p:sp>
        <p:nvSpPr>
          <p:cNvPr id="6" name="Footer Placeholder 5"/>
          <p:cNvSpPr>
            <a:spLocks noGrp="1"/>
          </p:cNvSpPr>
          <p:nvPr>
            <p:ph type="ftr" sz="quarter" idx="11"/>
          </p:nvPr>
        </p:nvSpPr>
        <p:spPr/>
        <p:txBody>
          <a:bodyPr/>
          <a:lstStyle/>
          <a:p>
            <a:r>
              <a:rPr lang="da-DK" smtClean="0"/>
              <a:t>SKA M&amp;C CoDR Pune, 8-10 November 2011</a:t>
            </a:r>
            <a:endParaRPr lang="en-GB"/>
          </a:p>
        </p:txBody>
      </p:sp>
      <p:sp>
        <p:nvSpPr>
          <p:cNvPr id="7" name="Slide Number Placeholder 6"/>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D76A1-C0DB-4687-A76B-FBE48C373D85}" type="datetime1">
              <a:rPr lang="en-US" smtClean="0"/>
              <a:pPr/>
              <a:t>11/15/2011</a:t>
            </a:fld>
            <a:endParaRPr lang="en-US"/>
          </a:p>
        </p:txBody>
      </p:sp>
      <p:sp>
        <p:nvSpPr>
          <p:cNvPr id="5" name="Footer Placeholder 4"/>
          <p:cNvSpPr>
            <a:spLocks noGrp="1"/>
          </p:cNvSpPr>
          <p:nvPr>
            <p:ph type="ftr" sz="quarter" idx="11"/>
          </p:nvPr>
        </p:nvSpPr>
        <p:spPr/>
        <p:txBody>
          <a:bodyPr/>
          <a:lstStyle/>
          <a:p>
            <a:r>
              <a:rPr lang="da-DK" smtClean="0"/>
              <a:t>SKA M&amp;C CoDR Pune, 8-10 November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2D7DF-BAA8-4E7F-A0B4-F325D92ACDBC}" type="datetime1">
              <a:rPr lang="en-US" smtClean="0"/>
              <a:pPr/>
              <a:t>11/15/2011</a:t>
            </a:fld>
            <a:endParaRPr lang="en-GB"/>
          </a:p>
        </p:txBody>
      </p:sp>
      <p:sp>
        <p:nvSpPr>
          <p:cNvPr id="6" name="Footer Placeholder 5"/>
          <p:cNvSpPr>
            <a:spLocks noGrp="1"/>
          </p:cNvSpPr>
          <p:nvPr>
            <p:ph type="ftr" sz="quarter" idx="11"/>
          </p:nvPr>
        </p:nvSpPr>
        <p:spPr/>
        <p:txBody>
          <a:bodyPr/>
          <a:lstStyle/>
          <a:p>
            <a:r>
              <a:rPr lang="da-DK" smtClean="0"/>
              <a:t>SKA M&amp;C CoDR Pune, 8-10 November 2011</a:t>
            </a:r>
            <a:endParaRPr lang="en-GB"/>
          </a:p>
        </p:txBody>
      </p:sp>
      <p:sp>
        <p:nvSpPr>
          <p:cNvPr id="7" name="Slide Number Placeholder 6"/>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659E72-91DA-453A-A11C-7BED00B3FC0D}" type="datetime1">
              <a:rPr lang="en-US" smtClean="0"/>
              <a:pPr/>
              <a:t>11/15/2011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a:p>
        </p:txBody>
      </p:sp>
      <p:sp>
        <p:nvSpPr>
          <p:cNvPr id="6" name="Slide Number Placeholder 5"/>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8FB878-1526-4A4A-81ED-C2B75D39DFED}" type="datetime1">
              <a:rPr lang="en-US" smtClean="0"/>
              <a:pPr/>
              <a:t>11/15/2011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a:p>
        </p:txBody>
      </p:sp>
      <p:sp>
        <p:nvSpPr>
          <p:cNvPr id="6" name="Slide Number Placeholder 5"/>
          <p:cNvSpPr>
            <a:spLocks noGrp="1"/>
          </p:cNvSpPr>
          <p:nvPr>
            <p:ph type="sldNum" sz="quarter" idx="12"/>
          </p:nvPr>
        </p:nvSpPr>
        <p:spPr/>
        <p:txBody>
          <a:bodyPr/>
          <a:lstStyle/>
          <a:p>
            <a:fld id="{83105E22-8CE6-44B2-881E-E5F3687DE88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72C18-7F6A-4E9B-9946-BEA38D243AF0}" type="datetime1">
              <a:rPr lang="en-US" smtClean="0"/>
              <a:pPr/>
              <a:t>11/15/2011</a:t>
            </a:fld>
            <a:endParaRPr lang="en-US"/>
          </a:p>
        </p:txBody>
      </p:sp>
      <p:sp>
        <p:nvSpPr>
          <p:cNvPr id="5" name="Footer Placeholder 4"/>
          <p:cNvSpPr>
            <a:spLocks noGrp="1"/>
          </p:cNvSpPr>
          <p:nvPr>
            <p:ph type="ftr" sz="quarter" idx="11"/>
          </p:nvPr>
        </p:nvSpPr>
        <p:spPr/>
        <p:txBody>
          <a:bodyPr/>
          <a:lstStyle/>
          <a:p>
            <a:r>
              <a:rPr lang="da-DK" smtClean="0"/>
              <a:t>SKA M&amp;C CoDR Pune, 8-10 November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672E55-E065-49BA-A570-A2C2EADDF040}" type="datetime1">
              <a:rPr lang="en-US" smtClean="0"/>
              <a:pPr/>
              <a:t>11/15/2011</a:t>
            </a:fld>
            <a:endParaRPr lang="en-US"/>
          </a:p>
        </p:txBody>
      </p:sp>
      <p:sp>
        <p:nvSpPr>
          <p:cNvPr id="6" name="Footer Placeholder 5"/>
          <p:cNvSpPr>
            <a:spLocks noGrp="1"/>
          </p:cNvSpPr>
          <p:nvPr>
            <p:ph type="ftr" sz="quarter" idx="11"/>
          </p:nvPr>
        </p:nvSpPr>
        <p:spPr/>
        <p:txBody>
          <a:bodyPr/>
          <a:lstStyle/>
          <a:p>
            <a:r>
              <a:rPr lang="da-DK" smtClean="0"/>
              <a:t>SKA M&amp;C CoDR Pune, 8-10 November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055D2-9168-4C1D-88F0-63B744CFDE83}" type="datetime1">
              <a:rPr lang="en-US" smtClean="0"/>
              <a:pPr/>
              <a:t>11/15/2011</a:t>
            </a:fld>
            <a:endParaRPr lang="en-US"/>
          </a:p>
        </p:txBody>
      </p:sp>
      <p:sp>
        <p:nvSpPr>
          <p:cNvPr id="8" name="Footer Placeholder 7"/>
          <p:cNvSpPr>
            <a:spLocks noGrp="1"/>
          </p:cNvSpPr>
          <p:nvPr>
            <p:ph type="ftr" sz="quarter" idx="11"/>
          </p:nvPr>
        </p:nvSpPr>
        <p:spPr/>
        <p:txBody>
          <a:bodyPr/>
          <a:lstStyle/>
          <a:p>
            <a:r>
              <a:rPr lang="da-DK" smtClean="0"/>
              <a:t>SKA M&amp;C CoDR Pune, 8-10 November 2011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A9337D-5F38-4A17-8CDB-EA38DAD49381}" type="datetime1">
              <a:rPr lang="en-US" smtClean="0"/>
              <a:pPr/>
              <a:t>11/15/2011</a:t>
            </a:fld>
            <a:endParaRPr lang="en-US"/>
          </a:p>
        </p:txBody>
      </p:sp>
      <p:sp>
        <p:nvSpPr>
          <p:cNvPr id="4" name="Footer Placeholder 3"/>
          <p:cNvSpPr>
            <a:spLocks noGrp="1"/>
          </p:cNvSpPr>
          <p:nvPr>
            <p:ph type="ftr" sz="quarter" idx="11"/>
          </p:nvPr>
        </p:nvSpPr>
        <p:spPr/>
        <p:txBody>
          <a:bodyPr/>
          <a:lstStyle/>
          <a:p>
            <a:r>
              <a:rPr lang="da-DK" smtClean="0"/>
              <a:t>SKA M&amp;C CoDR Pune, 8-10 November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B0DA8-63A8-42F3-8B5B-D3032058A96F}" type="datetime1">
              <a:rPr lang="en-US" smtClean="0"/>
              <a:pPr/>
              <a:t>11/15/2011</a:t>
            </a:fld>
            <a:endParaRPr lang="en-US"/>
          </a:p>
        </p:txBody>
      </p:sp>
      <p:sp>
        <p:nvSpPr>
          <p:cNvPr id="3" name="Footer Placeholder 2"/>
          <p:cNvSpPr>
            <a:spLocks noGrp="1"/>
          </p:cNvSpPr>
          <p:nvPr>
            <p:ph type="ftr" sz="quarter" idx="11"/>
          </p:nvPr>
        </p:nvSpPr>
        <p:spPr/>
        <p:txBody>
          <a:bodyPr/>
          <a:lstStyle/>
          <a:p>
            <a:r>
              <a:rPr lang="da-DK" smtClean="0"/>
              <a:t>SKA M&amp;C CoDR Pune, 8-10 November 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483D7-1359-43D0-A76B-26EF71688C94}" type="datetime1">
              <a:rPr lang="en-US" smtClean="0"/>
              <a:pPr/>
              <a:t>11/15/2011</a:t>
            </a:fld>
            <a:endParaRPr lang="en-US"/>
          </a:p>
        </p:txBody>
      </p:sp>
      <p:sp>
        <p:nvSpPr>
          <p:cNvPr id="6" name="Footer Placeholder 5"/>
          <p:cNvSpPr>
            <a:spLocks noGrp="1"/>
          </p:cNvSpPr>
          <p:nvPr>
            <p:ph type="ftr" sz="quarter" idx="11"/>
          </p:nvPr>
        </p:nvSpPr>
        <p:spPr/>
        <p:txBody>
          <a:bodyPr/>
          <a:lstStyle/>
          <a:p>
            <a:r>
              <a:rPr lang="da-DK" smtClean="0"/>
              <a:t>SKA M&amp;C CoDR Pune, 8-10 November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D09A03-8BDC-47BC-A882-4B13A2EFF322}" type="datetime1">
              <a:rPr lang="en-US" smtClean="0"/>
              <a:pPr/>
              <a:t>11/15/2011</a:t>
            </a:fld>
            <a:endParaRPr lang="en-US"/>
          </a:p>
        </p:txBody>
      </p:sp>
      <p:sp>
        <p:nvSpPr>
          <p:cNvPr id="6" name="Footer Placeholder 5"/>
          <p:cNvSpPr>
            <a:spLocks noGrp="1"/>
          </p:cNvSpPr>
          <p:nvPr>
            <p:ph type="ftr" sz="quarter" idx="11"/>
          </p:nvPr>
        </p:nvSpPr>
        <p:spPr/>
        <p:txBody>
          <a:bodyPr/>
          <a:lstStyle/>
          <a:p>
            <a:r>
              <a:rPr lang="da-DK" smtClean="0"/>
              <a:t>SKA M&amp;C CoDR Pune, 8-10 November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483B7-AA01-4FB9-9059-06F780DE85D9}" type="datetime1">
              <a:rPr lang="en-US" smtClean="0"/>
              <a:pPr/>
              <a:t>11/15/2011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SKA M&amp;C CoDR Pune, 8-10 November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68362"/>
          </a:xfrm>
          <a:prstGeom prst="rect">
            <a:avLst/>
          </a:prstGeom>
          <a:solidFill>
            <a:srgbClr val="0070C0"/>
          </a:solidFill>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8FCCA-613B-4BFF-BDFE-C811F58D84D3}" type="datetime1">
              <a:rPr lang="en-US" smtClean="0"/>
              <a:pPr/>
              <a:t>11/15/2011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SKA M&amp;C CoDR Pune, 8-10 November 2011</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05E22-8CE6-44B2-881E-E5F3687DE88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1"/>
            <a:ext cx="7772400" cy="1600200"/>
          </a:xfrm>
        </p:spPr>
        <p:txBody>
          <a:bodyPr/>
          <a:lstStyle/>
          <a:p>
            <a:r>
              <a:rPr lang="en-GB" dirty="0" smtClean="0"/>
              <a:t>SKA Monitoring and Control</a:t>
            </a:r>
            <a:br>
              <a:rPr lang="en-GB" dirty="0" smtClean="0"/>
            </a:br>
            <a:r>
              <a:rPr lang="en-GB" dirty="0" err="1" smtClean="0"/>
              <a:t>CoDR</a:t>
            </a:r>
            <a:r>
              <a:rPr lang="en-GB" dirty="0" smtClean="0"/>
              <a:t> Panel Report</a:t>
            </a:r>
            <a:endParaRPr lang="en-GB" dirty="0"/>
          </a:p>
        </p:txBody>
      </p:sp>
      <p:sp>
        <p:nvSpPr>
          <p:cNvPr id="3" name="Subtitle 2"/>
          <p:cNvSpPr>
            <a:spLocks noGrp="1"/>
          </p:cNvSpPr>
          <p:nvPr>
            <p:ph type="subTitle" idx="1"/>
          </p:nvPr>
        </p:nvSpPr>
        <p:spPr>
          <a:xfrm>
            <a:off x="1371600" y="2743200"/>
            <a:ext cx="6400800" cy="3505200"/>
          </a:xfrm>
        </p:spPr>
        <p:txBody>
          <a:bodyPr>
            <a:normAutofit lnSpcReduction="10000"/>
          </a:bodyPr>
          <a:lstStyle/>
          <a:p>
            <a:r>
              <a:rPr lang="en-GB" sz="2400" dirty="0" smtClean="0"/>
              <a:t>Peter Dewdney (SPDO)</a:t>
            </a:r>
          </a:p>
          <a:p>
            <a:r>
              <a:rPr lang="en-GB" sz="2400" dirty="0" smtClean="0"/>
              <a:t>Jo Lister (CRPP-EPFL) (chair)</a:t>
            </a:r>
          </a:p>
          <a:p>
            <a:r>
              <a:rPr lang="en-GB" sz="2400" dirty="0" smtClean="0"/>
              <a:t>Gianni </a:t>
            </a:r>
            <a:r>
              <a:rPr lang="en-GB" sz="2400" dirty="0" err="1" smtClean="0"/>
              <a:t>Raffi</a:t>
            </a:r>
            <a:r>
              <a:rPr lang="en-GB" sz="2400" dirty="0" smtClean="0"/>
              <a:t> (ALMA)</a:t>
            </a:r>
          </a:p>
          <a:p>
            <a:r>
              <a:rPr lang="en-GB" sz="2400" dirty="0" err="1" smtClean="0"/>
              <a:t>Vinay</a:t>
            </a:r>
            <a:r>
              <a:rPr lang="en-GB" sz="2400" dirty="0" smtClean="0"/>
              <a:t> </a:t>
            </a:r>
            <a:r>
              <a:rPr lang="en-GB" sz="2400" dirty="0" err="1" smtClean="0"/>
              <a:t>Vaidya</a:t>
            </a:r>
            <a:r>
              <a:rPr lang="en-GB" sz="2400" dirty="0" smtClean="0"/>
              <a:t> (KPIT Cummins)</a:t>
            </a:r>
          </a:p>
          <a:p>
            <a:r>
              <a:rPr lang="en-GB" sz="2400" dirty="0" smtClean="0"/>
              <a:t>Sonja </a:t>
            </a:r>
            <a:r>
              <a:rPr lang="en-GB" sz="2400" dirty="0" err="1" smtClean="0"/>
              <a:t>Vrcic</a:t>
            </a:r>
            <a:r>
              <a:rPr lang="en-GB" sz="2400" dirty="0" smtClean="0"/>
              <a:t> (NRC-CNRC)</a:t>
            </a:r>
          </a:p>
          <a:p>
            <a:r>
              <a:rPr lang="en-GB" sz="2400" dirty="0" smtClean="0"/>
              <a:t>Andreas </a:t>
            </a:r>
            <a:r>
              <a:rPr lang="en-GB" sz="2400" dirty="0" err="1" smtClean="0"/>
              <a:t>Wicenec</a:t>
            </a:r>
            <a:r>
              <a:rPr lang="en-GB" sz="2400" dirty="0" smtClean="0"/>
              <a:t> (ICRAR)</a:t>
            </a:r>
          </a:p>
          <a:p>
            <a:endParaRPr lang="en-GB" sz="2400" dirty="0" smtClean="0"/>
          </a:p>
          <a:p>
            <a:r>
              <a:rPr lang="en-GB" sz="2400" dirty="0" smtClean="0"/>
              <a:t>10 November 2011</a:t>
            </a:r>
          </a:p>
          <a:p>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#1</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r>
              <a:rPr lang="en-GB" sz="2400" dirty="0" smtClean="0"/>
              <a:t>Are the requirements complete, and sufficiently defined for this stage of the project ?</a:t>
            </a:r>
          </a:p>
          <a:p>
            <a:pPr>
              <a:buNone/>
            </a:pPr>
            <a:endParaRPr lang="en-GB" sz="2400" dirty="0" smtClean="0"/>
          </a:p>
          <a:p>
            <a:pPr lvl="1"/>
            <a:r>
              <a:rPr lang="en-GB" sz="2000" dirty="0" smtClean="0"/>
              <a:t>No, not compared with what they need</a:t>
            </a:r>
          </a:p>
          <a:p>
            <a:pPr lvl="1"/>
            <a:endParaRPr lang="en-GB" sz="2000" dirty="0" smtClean="0"/>
          </a:p>
          <a:p>
            <a:pPr lvl="1"/>
            <a:r>
              <a:rPr lang="en-GB" sz="2000" dirty="0" smtClean="0"/>
              <a:t>The derived M&amp;C requirements are appropriate</a:t>
            </a:r>
          </a:p>
          <a:p>
            <a:pPr lvl="1"/>
            <a:endParaRPr lang="en-GB" sz="2000" dirty="0" smtClean="0"/>
          </a:p>
          <a:p>
            <a:pPr>
              <a:buNone/>
            </a:pPr>
            <a:r>
              <a:rPr lang="en-GB" sz="2000" dirty="0" smtClean="0"/>
              <a:t>A serious push on the overall system requirements is necessary to support the current rate of progress of M&amp;C, and to avoid overdoing working-assumptions</a:t>
            </a:r>
          </a:p>
        </p:txBody>
      </p:sp>
      <p:sp>
        <p:nvSpPr>
          <p:cNvPr id="4" name="Slide Number Placeholder 3"/>
          <p:cNvSpPr>
            <a:spLocks noGrp="1"/>
          </p:cNvSpPr>
          <p:nvPr>
            <p:ph type="sldNum" sz="quarter" idx="12"/>
          </p:nvPr>
        </p:nvSpPr>
        <p:spPr/>
        <p:txBody>
          <a:bodyPr/>
          <a:lstStyle/>
          <a:p>
            <a:fld id="{83105E22-8CE6-44B2-881E-E5F3687DE887}" type="slidenum">
              <a:rPr lang="en-GB" smtClean="0"/>
              <a:pPr/>
              <a:t>10</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#2</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r>
              <a:rPr lang="en-GB" sz="2400" dirty="0" smtClean="0"/>
              <a:t>At the concept level, is the M&amp;C presented capable of meeting the requirements ?  </a:t>
            </a:r>
          </a:p>
          <a:p>
            <a:pPr>
              <a:buNone/>
            </a:pPr>
            <a:endParaRPr lang="en-GB" sz="2400" dirty="0" smtClean="0"/>
          </a:p>
          <a:p>
            <a:pPr lvl="1"/>
            <a:r>
              <a:rPr lang="en-GB" sz="2000" dirty="0" smtClean="0"/>
              <a:t>The M&amp;C group presented a very complete understanding at the conceptual level</a:t>
            </a:r>
          </a:p>
          <a:p>
            <a:pPr lvl="1"/>
            <a:endParaRPr lang="en-GB" sz="2000" dirty="0" smtClean="0"/>
          </a:p>
          <a:p>
            <a:pPr lvl="1"/>
            <a:r>
              <a:rPr lang="en-GB" sz="2000" dirty="0" smtClean="0"/>
              <a:t>No show stoppers were identified given the existing requirements</a:t>
            </a:r>
          </a:p>
          <a:p>
            <a:pPr lvl="1"/>
            <a:endParaRPr lang="en-GB" sz="2000" dirty="0" smtClean="0"/>
          </a:p>
          <a:p>
            <a:pPr lvl="1"/>
            <a:r>
              <a:rPr lang="en-GB" sz="2000" dirty="0" smtClean="0"/>
              <a:t>A large number of issues to be analysed in the next phase was identified by the M&amp;C team documented in the panel report</a:t>
            </a:r>
          </a:p>
          <a:p>
            <a:pPr lvl="1"/>
            <a:endParaRPr lang="en-GB" sz="2000" dirty="0" smtClean="0"/>
          </a:p>
          <a:p>
            <a:pPr>
              <a:buNone/>
            </a:pPr>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11</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#3</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r>
              <a:rPr lang="en-GB" sz="2400" dirty="0" smtClean="0"/>
              <a:t>Have interfaces to other aspects of the system been adequately identified and defined at this stage of the program ?</a:t>
            </a:r>
          </a:p>
          <a:p>
            <a:pPr>
              <a:buNone/>
            </a:pPr>
            <a:endParaRPr lang="en-GB" sz="2400" dirty="0" smtClean="0"/>
          </a:p>
          <a:p>
            <a:pPr lvl="1"/>
            <a:r>
              <a:rPr lang="en-GB" sz="2000" dirty="0" smtClean="0"/>
              <a:t>No, these are missing at the project level. </a:t>
            </a:r>
          </a:p>
          <a:p>
            <a:pPr lvl="1"/>
            <a:endParaRPr lang="en-GB" sz="2000" dirty="0" smtClean="0"/>
          </a:p>
          <a:p>
            <a:pPr lvl="1"/>
            <a:r>
              <a:rPr lang="en-GB" sz="2000" dirty="0" smtClean="0"/>
              <a:t>The M&amp;C group has been very creative in anticipating working assumptions on interfaces to move forwards. These will have to be validated at the project level.</a:t>
            </a:r>
          </a:p>
          <a:p>
            <a:pPr lvl="1"/>
            <a:endParaRPr lang="en-GB" sz="2000" dirty="0" smtClean="0"/>
          </a:p>
        </p:txBody>
      </p:sp>
      <p:sp>
        <p:nvSpPr>
          <p:cNvPr id="4" name="Slide Number Placeholder 3"/>
          <p:cNvSpPr>
            <a:spLocks noGrp="1"/>
          </p:cNvSpPr>
          <p:nvPr>
            <p:ph type="sldNum" sz="quarter" idx="12"/>
          </p:nvPr>
        </p:nvSpPr>
        <p:spPr/>
        <p:txBody>
          <a:bodyPr/>
          <a:lstStyle/>
          <a:p>
            <a:fld id="{83105E22-8CE6-44B2-881E-E5F3687DE887}" type="slidenum">
              <a:rPr lang="en-GB" smtClean="0"/>
              <a:pPr/>
              <a:t>12</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#4</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r>
              <a:rPr lang="en-GB" sz="2400" dirty="0" smtClean="0"/>
              <a:t>Are the options proposed to be carried forward credible and are the presented data and information in support of each option credible?</a:t>
            </a:r>
          </a:p>
          <a:p>
            <a:pPr>
              <a:buNone/>
            </a:pPr>
            <a:endParaRPr lang="en-GB" sz="2400" dirty="0" smtClean="0"/>
          </a:p>
          <a:p>
            <a:pPr lvl="1"/>
            <a:r>
              <a:rPr lang="en-GB" sz="2000" dirty="0" smtClean="0"/>
              <a:t>The options are considered credible</a:t>
            </a:r>
          </a:p>
          <a:p>
            <a:pPr lvl="1"/>
            <a:endParaRPr lang="en-GB" sz="2000" dirty="0" smtClean="0"/>
          </a:p>
          <a:p>
            <a:pPr lvl="1"/>
            <a:r>
              <a:rPr lang="en-GB" sz="2000" dirty="0" smtClean="0"/>
              <a:t>This judgement is supported by state of the art usage, but the missing non-functional incoming requirements do not allow us to confirm credibility</a:t>
            </a:r>
          </a:p>
          <a:p>
            <a:pPr lvl="1"/>
            <a:endParaRPr lang="en-GB" sz="2000" dirty="0" smtClean="0"/>
          </a:p>
          <a:p>
            <a:pPr lvl="1"/>
            <a:r>
              <a:rPr lang="en-GB" sz="2000" dirty="0" smtClean="0"/>
              <a:t>The panel agreed on the hierarchical approach being the baseline, but encourages the M&amp;C team to pursue encapsulating some specific features of the “service oriented” model</a:t>
            </a:r>
          </a:p>
          <a:p>
            <a:pPr>
              <a:buNone/>
            </a:pPr>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13</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#5</a:t>
            </a:r>
            <a:endParaRPr lang="en-GB" dirty="0"/>
          </a:p>
        </p:txBody>
      </p:sp>
      <p:sp>
        <p:nvSpPr>
          <p:cNvPr id="3" name="Content Placeholder 2"/>
          <p:cNvSpPr>
            <a:spLocks noGrp="1"/>
          </p:cNvSpPr>
          <p:nvPr>
            <p:ph idx="1"/>
          </p:nvPr>
        </p:nvSpPr>
        <p:spPr>
          <a:xfrm>
            <a:off x="228600" y="990600"/>
            <a:ext cx="8763000" cy="5410200"/>
          </a:xfrm>
        </p:spPr>
        <p:txBody>
          <a:bodyPr>
            <a:normAutofit/>
          </a:bodyPr>
          <a:lstStyle/>
          <a:p>
            <a:pPr>
              <a:buNone/>
            </a:pPr>
            <a:r>
              <a:rPr lang="en-GB" sz="2400" dirty="0" smtClean="0"/>
              <a:t>Have all the necessary aspects of the M&amp;C been considered and addressed during the review or are there gaps and/or shortcomings?</a:t>
            </a:r>
          </a:p>
          <a:p>
            <a:pPr lvl="1"/>
            <a:endParaRPr lang="en-GB" sz="2000" dirty="0" smtClean="0"/>
          </a:p>
          <a:p>
            <a:pPr lvl="1"/>
            <a:r>
              <a:rPr lang="en-GB" sz="2000" dirty="0" smtClean="0"/>
              <a:t>The panel noted that all issues raised during the meeting had been raised in the documentation, with the noted exception of safety</a:t>
            </a:r>
          </a:p>
          <a:p>
            <a:pPr lvl="1"/>
            <a:endParaRPr lang="en-GB" sz="2000" dirty="0" smtClean="0"/>
          </a:p>
          <a:p>
            <a:pPr>
              <a:buNone/>
            </a:pPr>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14</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#6</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r>
              <a:rPr lang="en-GB" sz="2400" dirty="0" smtClean="0"/>
              <a:t>Does the risk profile appear reasonably detailed and assessed for this stage of the program ?</a:t>
            </a:r>
          </a:p>
          <a:p>
            <a:pPr>
              <a:buNone/>
            </a:pPr>
            <a:endParaRPr lang="en-GB" sz="2400" dirty="0" smtClean="0"/>
          </a:p>
          <a:p>
            <a:pPr lvl="1"/>
            <a:r>
              <a:rPr lang="en-GB" sz="2000" dirty="0" smtClean="0"/>
              <a:t>The system risk profile is extensive, appropriate and on the way to completion</a:t>
            </a:r>
          </a:p>
          <a:p>
            <a:pPr lvl="1"/>
            <a:endParaRPr lang="en-GB" sz="2000" dirty="0" smtClean="0"/>
          </a:p>
          <a:p>
            <a:pPr lvl="1"/>
            <a:r>
              <a:rPr lang="en-GB" sz="2000" dirty="0" smtClean="0"/>
              <a:t>The M&amp;C risk profile contains missing links upwards, presented by the M&amp;C team</a:t>
            </a:r>
          </a:p>
          <a:p>
            <a:pPr lvl="1"/>
            <a:endParaRPr lang="en-GB" sz="2000" dirty="0" smtClean="0"/>
          </a:p>
          <a:p>
            <a:pPr lvl="1"/>
            <a:r>
              <a:rPr lang="en-GB" sz="2000" dirty="0" smtClean="0"/>
              <a:t>The work is appropriately advanced</a:t>
            </a:r>
          </a:p>
          <a:p>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15</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#7</a:t>
            </a:r>
            <a:endParaRPr lang="en-GB" dirty="0"/>
          </a:p>
        </p:txBody>
      </p:sp>
      <p:sp>
        <p:nvSpPr>
          <p:cNvPr id="3" name="Content Placeholder 2"/>
          <p:cNvSpPr>
            <a:spLocks noGrp="1"/>
          </p:cNvSpPr>
          <p:nvPr>
            <p:ph idx="1"/>
          </p:nvPr>
        </p:nvSpPr>
        <p:spPr>
          <a:xfrm>
            <a:off x="228600" y="990600"/>
            <a:ext cx="8763000" cy="5410200"/>
          </a:xfrm>
        </p:spPr>
        <p:txBody>
          <a:bodyPr>
            <a:normAutofit/>
          </a:bodyPr>
          <a:lstStyle/>
          <a:p>
            <a:pPr>
              <a:buNone/>
            </a:pPr>
            <a:r>
              <a:rPr lang="en-GB" sz="2400" dirty="0" smtClean="0"/>
              <a:t>Do the stated risk controls and proposed mitigations appear reasonable and executable ?</a:t>
            </a:r>
          </a:p>
          <a:p>
            <a:pPr>
              <a:buNone/>
            </a:pPr>
            <a:endParaRPr lang="en-GB" sz="2400" dirty="0" smtClean="0"/>
          </a:p>
          <a:p>
            <a:pPr lvl="1"/>
            <a:r>
              <a:rPr lang="en-GB" sz="2000" dirty="0" smtClean="0"/>
              <a:t>The panel noted that some mitigation relied on System Engineering solving “all” problems and warned that SE solves a very wide range of problems, but not all problems.</a:t>
            </a:r>
          </a:p>
          <a:p>
            <a:pPr lvl="1"/>
            <a:endParaRPr lang="en-GB" sz="2000" dirty="0" smtClean="0"/>
          </a:p>
          <a:p>
            <a:pPr lvl="1"/>
            <a:r>
              <a:rPr lang="en-GB" sz="2000" dirty="0" smtClean="0"/>
              <a:t>The geographical separation of the project as a whole is not adequately solved by a paper trail and will require significant travel to ensure harmony long term. Video conferencing supports work in progress effectively, but does not enhance mutual understanding. M&amp;C has many interfaces and therefore travel will be relatively costly, as exposed by the M&amp;C team.</a:t>
            </a:r>
          </a:p>
          <a:p>
            <a:pPr lvl="1"/>
            <a:endParaRPr lang="en-GB" sz="2000" dirty="0" smtClean="0"/>
          </a:p>
          <a:p>
            <a:pPr lvl="1"/>
            <a:r>
              <a:rPr lang="en-GB" sz="2000" dirty="0" smtClean="0"/>
              <a:t>There might be a conflict between the early required M&amp;C functionality and the evolution of the full project requirements and interfaces</a:t>
            </a:r>
          </a:p>
          <a:p>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16</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Charge #8</a:t>
            </a:r>
            <a:endParaRPr lang="en-GB" dirty="0"/>
          </a:p>
        </p:txBody>
      </p:sp>
      <p:sp>
        <p:nvSpPr>
          <p:cNvPr id="3" name="Content Placeholder 2"/>
          <p:cNvSpPr>
            <a:spLocks noGrp="1"/>
          </p:cNvSpPr>
          <p:nvPr>
            <p:ph idx="1"/>
          </p:nvPr>
        </p:nvSpPr>
        <p:spPr>
          <a:xfrm>
            <a:off x="228600" y="990600"/>
            <a:ext cx="8763000" cy="5410200"/>
          </a:xfrm>
        </p:spPr>
        <p:txBody>
          <a:bodyPr>
            <a:normAutofit/>
          </a:bodyPr>
          <a:lstStyle/>
          <a:p>
            <a:pPr>
              <a:buNone/>
            </a:pPr>
            <a:r>
              <a:rPr lang="en-GB" sz="2400" dirty="0" smtClean="0"/>
              <a:t>Is the overall plan (including identification of the tasks, effort, resources, costs, schedule and risk mitigation needed) to complete the project phases credible ?</a:t>
            </a:r>
          </a:p>
          <a:p>
            <a:pPr>
              <a:buNone/>
            </a:pPr>
            <a:endParaRPr lang="en-GB" sz="2400" dirty="0" smtClean="0"/>
          </a:p>
          <a:p>
            <a:pPr lvl="1"/>
            <a:r>
              <a:rPr lang="en-GB" sz="2000" dirty="0" smtClean="0"/>
              <a:t>The panel expressed a strong reserve on the M&amp;C team estimate of effort for the phases presented and asks how much optimism was factored in</a:t>
            </a:r>
          </a:p>
          <a:p>
            <a:pPr lvl="1"/>
            <a:endParaRPr lang="en-GB" sz="2000" dirty="0" smtClean="0"/>
          </a:p>
          <a:p>
            <a:pPr lvl="1"/>
            <a:r>
              <a:rPr lang="en-GB" sz="2000" dirty="0" smtClean="0"/>
              <a:t>The design and construction of M&amp;C up to a functional system for early infrastructure commissioning should be explicitly resourced</a:t>
            </a:r>
          </a:p>
          <a:p>
            <a:pPr lvl="1"/>
            <a:endParaRPr lang="en-GB" sz="2000" dirty="0" smtClean="0"/>
          </a:p>
          <a:p>
            <a:pPr lvl="1"/>
            <a:r>
              <a:rPr lang="en-GB" sz="2000" dirty="0" smtClean="0"/>
              <a:t>Technically, provided the requirement </a:t>
            </a:r>
            <a:r>
              <a:rPr lang="en-GB" sz="2000" dirty="0" err="1" smtClean="0"/>
              <a:t>downflow</a:t>
            </a:r>
            <a:r>
              <a:rPr lang="en-GB" sz="2000" dirty="0" smtClean="0"/>
              <a:t> is available on time, the M&amp;C team should meet its technical goals within the time allotted</a:t>
            </a:r>
          </a:p>
          <a:p>
            <a:pPr lvl="1"/>
            <a:endParaRPr lang="en-GB" sz="2000" dirty="0" smtClean="0"/>
          </a:p>
          <a:p>
            <a:pPr lvl="1"/>
            <a:r>
              <a:rPr lang="en-GB" sz="2000" dirty="0" smtClean="0"/>
              <a:t>Meeting the intermediate project review goals does not appear to present a difficulty if adequate resources are available</a:t>
            </a:r>
          </a:p>
          <a:p>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17</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Last words</a:t>
            </a:r>
            <a:endParaRPr lang="en-GB" dirty="0"/>
          </a:p>
        </p:txBody>
      </p:sp>
      <p:sp>
        <p:nvSpPr>
          <p:cNvPr id="3" name="Content Placeholder 2"/>
          <p:cNvSpPr>
            <a:spLocks noGrp="1"/>
          </p:cNvSpPr>
          <p:nvPr>
            <p:ph idx="1"/>
          </p:nvPr>
        </p:nvSpPr>
        <p:spPr>
          <a:xfrm>
            <a:off x="228600" y="990600"/>
            <a:ext cx="8763000" cy="5562599"/>
          </a:xfrm>
        </p:spPr>
        <p:txBody>
          <a:bodyPr>
            <a:normAutofit lnSpcReduction="10000"/>
          </a:bodyPr>
          <a:lstStyle/>
          <a:p>
            <a:pPr>
              <a:buNone/>
            </a:pPr>
            <a:r>
              <a:rPr lang="en-GB" sz="2400" dirty="0" smtClean="0"/>
              <a:t>The panel would like to express their gratitude for the warm welcome and for the quality of the logistics arrangement.</a:t>
            </a:r>
          </a:p>
          <a:p>
            <a:pPr>
              <a:buNone/>
            </a:pPr>
            <a:endParaRPr lang="en-GB" sz="2000" dirty="0" smtClean="0"/>
          </a:p>
          <a:p>
            <a:pPr>
              <a:buNone/>
            </a:pPr>
            <a:r>
              <a:rPr lang="en-GB" sz="2400" dirty="0" smtClean="0"/>
              <a:t>The panel is well aware of the extremely high level of activity which precedes a </a:t>
            </a:r>
            <a:r>
              <a:rPr lang="en-GB" sz="2400" dirty="0" err="1" smtClean="0"/>
              <a:t>CoDR</a:t>
            </a:r>
            <a:r>
              <a:rPr lang="en-GB" sz="2400" dirty="0" smtClean="0"/>
              <a:t> and congratulates them on hitting the target.</a:t>
            </a:r>
          </a:p>
          <a:p>
            <a:pPr>
              <a:buNone/>
            </a:pPr>
            <a:endParaRPr lang="en-GB" sz="2400" dirty="0"/>
          </a:p>
          <a:p>
            <a:pPr>
              <a:buNone/>
            </a:pPr>
            <a:r>
              <a:rPr lang="en-GB" sz="2400" dirty="0" smtClean="0"/>
              <a:t>The panel wishes them a fruitful programme heading for the future</a:t>
            </a:r>
          </a:p>
          <a:p>
            <a:pPr algn="ctr">
              <a:buNone/>
            </a:pPr>
            <a:r>
              <a:rPr lang="en-GB" sz="2400" dirty="0" smtClean="0"/>
              <a:t>SRR Requirements review</a:t>
            </a:r>
          </a:p>
          <a:p>
            <a:pPr algn="ctr">
              <a:buNone/>
            </a:pPr>
            <a:r>
              <a:rPr lang="en-GB" sz="2400" dirty="0" smtClean="0"/>
              <a:t>PDR Preliminary design review</a:t>
            </a:r>
          </a:p>
          <a:p>
            <a:pPr algn="ctr">
              <a:buNone/>
            </a:pPr>
            <a:r>
              <a:rPr lang="en-GB" sz="2400" dirty="0" smtClean="0"/>
              <a:t>CDR Critical design review</a:t>
            </a:r>
          </a:p>
          <a:p>
            <a:pPr algn="ctr">
              <a:buNone/>
            </a:pPr>
            <a:r>
              <a:rPr lang="en-GB" sz="2400" dirty="0" smtClean="0"/>
              <a:t>PR Production review</a:t>
            </a:r>
          </a:p>
          <a:p>
            <a:pPr algn="ctr">
              <a:buNone/>
            </a:pPr>
            <a:r>
              <a:rPr lang="en-GB" sz="2400" dirty="0" smtClean="0"/>
              <a:t>AR Acceptance review</a:t>
            </a:r>
          </a:p>
          <a:p>
            <a:pPr algn="ctr">
              <a:buNone/>
            </a:pPr>
            <a:endParaRPr lang="en-GB" sz="2400" dirty="0"/>
          </a:p>
          <a:p>
            <a:pPr algn="ctr">
              <a:buNone/>
            </a:pPr>
            <a:r>
              <a:rPr lang="en-GB" sz="2400" dirty="0" smtClean="0"/>
              <a:t>And then, finally, the pleasure of the SKA!!!</a:t>
            </a:r>
          </a:p>
        </p:txBody>
      </p:sp>
      <p:sp>
        <p:nvSpPr>
          <p:cNvPr id="4" name="Slide Number Placeholder 3"/>
          <p:cNvSpPr>
            <a:spLocks noGrp="1"/>
          </p:cNvSpPr>
          <p:nvPr>
            <p:ph type="sldNum" sz="quarter" idx="12"/>
          </p:nvPr>
        </p:nvSpPr>
        <p:spPr/>
        <p:txBody>
          <a:bodyPr/>
          <a:lstStyle/>
          <a:p>
            <a:fld id="{83105E22-8CE6-44B2-881E-E5F3687DE887}" type="slidenum">
              <a:rPr lang="en-GB" smtClean="0"/>
              <a:pPr/>
              <a:t>18</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3" name="Content Placeholder 2"/>
          <p:cNvSpPr>
            <a:spLocks noGrp="1"/>
          </p:cNvSpPr>
          <p:nvPr>
            <p:ph idx="1"/>
          </p:nvPr>
        </p:nvSpPr>
        <p:spPr>
          <a:xfrm>
            <a:off x="228600" y="990600"/>
            <a:ext cx="8763000" cy="5135563"/>
          </a:xfrm>
        </p:spPr>
        <p:txBody>
          <a:bodyPr>
            <a:normAutofit/>
          </a:bodyPr>
          <a:lstStyle/>
          <a:p>
            <a:pPr>
              <a:buNone/>
            </a:pPr>
            <a:endParaRPr lang="en-GB" sz="2400" dirty="0" smtClean="0"/>
          </a:p>
          <a:p>
            <a:pPr>
              <a:buNone/>
            </a:pPr>
            <a:r>
              <a:rPr lang="en-GB" sz="2400" dirty="0" smtClean="0"/>
              <a:t>The logistics were excellent, warmly recognised by the panel members who had travelled far.</a:t>
            </a:r>
            <a:endParaRPr lang="en-GB" sz="2000" dirty="0" smtClean="0"/>
          </a:p>
          <a:p>
            <a:pPr>
              <a:buNone/>
            </a:pPr>
            <a:endParaRPr lang="en-GB" sz="2400" dirty="0" smtClean="0"/>
          </a:p>
          <a:p>
            <a:pPr>
              <a:buNone/>
            </a:pPr>
            <a:r>
              <a:rPr lang="en-GB" sz="2400" dirty="0" smtClean="0"/>
              <a:t>This </a:t>
            </a:r>
            <a:r>
              <a:rPr lang="en-GB" sz="2400" dirty="0" err="1" smtClean="0"/>
              <a:t>CoDR</a:t>
            </a:r>
            <a:r>
              <a:rPr lang="en-GB" sz="2400" dirty="0" smtClean="0"/>
              <a:t> therefore took place in very good and amicable conditions.</a:t>
            </a:r>
          </a:p>
          <a:p>
            <a:pPr>
              <a:buNone/>
            </a:pPr>
            <a:endParaRPr lang="en-GB" sz="2400" dirty="0" smtClean="0"/>
          </a:p>
          <a:p>
            <a:pPr>
              <a:buNone/>
            </a:pPr>
            <a:r>
              <a:rPr lang="en-GB" sz="2400" dirty="0" smtClean="0"/>
              <a:t> The panel recognises the high standard of the documents prepared for the </a:t>
            </a:r>
            <a:r>
              <a:rPr lang="en-GB" sz="2400" dirty="0" err="1" smtClean="0"/>
              <a:t>CoDR</a:t>
            </a:r>
            <a:r>
              <a:rPr lang="en-GB" sz="2400" dirty="0" smtClean="0"/>
              <a:t> and also that of the presentations made by the M&amp;C team.</a:t>
            </a:r>
          </a:p>
          <a:p>
            <a:pPr>
              <a:buNone/>
            </a:pPr>
            <a:endParaRPr lang="en-GB" sz="2400" dirty="0" smtClean="0"/>
          </a:p>
          <a:p>
            <a:pPr>
              <a:buNone/>
            </a:pPr>
            <a:r>
              <a:rPr lang="en-GB" sz="2400" dirty="0" smtClean="0"/>
              <a:t>The documents were all provided on time for the panel review.</a:t>
            </a:r>
          </a:p>
          <a:p>
            <a:pPr>
              <a:buNone/>
            </a:pPr>
            <a:endParaRPr lang="en-GB" sz="24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2</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3" name="Content Placeholder 2"/>
          <p:cNvSpPr>
            <a:spLocks noGrp="1"/>
          </p:cNvSpPr>
          <p:nvPr>
            <p:ph idx="1"/>
          </p:nvPr>
        </p:nvSpPr>
        <p:spPr>
          <a:xfrm>
            <a:off x="228600" y="1066800"/>
            <a:ext cx="8763000" cy="5211763"/>
          </a:xfrm>
        </p:spPr>
        <p:txBody>
          <a:bodyPr>
            <a:normAutofit/>
          </a:bodyPr>
          <a:lstStyle/>
          <a:p>
            <a:pPr>
              <a:buNone/>
            </a:pPr>
            <a:endParaRPr lang="en-GB" sz="2400" dirty="0" smtClean="0"/>
          </a:p>
          <a:p>
            <a:pPr>
              <a:buNone/>
            </a:pPr>
            <a:r>
              <a:rPr lang="en-GB" sz="2400" dirty="0" smtClean="0"/>
              <a:t>The team is also congratulated for the high technical content of the documentation, supported by the clarifications during the design process</a:t>
            </a:r>
          </a:p>
          <a:p>
            <a:pPr>
              <a:buNone/>
            </a:pPr>
            <a:endParaRPr lang="en-GB" sz="2400" dirty="0" smtClean="0"/>
          </a:p>
          <a:p>
            <a:pPr>
              <a:buNone/>
            </a:pPr>
            <a:r>
              <a:rPr lang="en-GB" sz="2400" dirty="0" smtClean="0"/>
              <a:t>The panel wishes to raise a number of general issues following general observations before reporting on the specific </a:t>
            </a:r>
            <a:r>
              <a:rPr lang="en-GB" sz="2400" dirty="0" err="1" smtClean="0"/>
              <a:t>CoDR</a:t>
            </a:r>
            <a:r>
              <a:rPr lang="en-GB" sz="2400" dirty="0" smtClean="0"/>
              <a:t> charges</a:t>
            </a:r>
          </a:p>
          <a:p>
            <a:pPr>
              <a:buNone/>
            </a:pPr>
            <a:endParaRPr lang="en-GB" sz="2400" dirty="0" smtClean="0"/>
          </a:p>
          <a:p>
            <a:pPr>
              <a:buNone/>
            </a:pPr>
            <a:r>
              <a:rPr lang="en-GB" sz="2400" dirty="0" smtClean="0"/>
              <a:t>The panel only identified a few gaps – sorry….</a:t>
            </a:r>
          </a:p>
          <a:p>
            <a:pPr>
              <a:buNone/>
            </a:pPr>
            <a:endParaRPr lang="en-GB" sz="2400" dirty="0" smtClean="0"/>
          </a:p>
        </p:txBody>
      </p:sp>
      <p:sp>
        <p:nvSpPr>
          <p:cNvPr id="4" name="Slide Number Placeholder 3"/>
          <p:cNvSpPr>
            <a:spLocks noGrp="1"/>
          </p:cNvSpPr>
          <p:nvPr>
            <p:ph type="sldNum" sz="quarter" idx="12"/>
          </p:nvPr>
        </p:nvSpPr>
        <p:spPr/>
        <p:txBody>
          <a:bodyPr/>
          <a:lstStyle/>
          <a:p>
            <a:fld id="{83105E22-8CE6-44B2-881E-E5F3687DE887}" type="slidenum">
              <a:rPr lang="en-GB" smtClean="0"/>
              <a:pPr/>
              <a:t>3</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Scope and positioning</a:t>
            </a:r>
            <a:endParaRPr lang="en-GB" dirty="0"/>
          </a:p>
        </p:txBody>
      </p:sp>
      <p:sp>
        <p:nvSpPr>
          <p:cNvPr id="3" name="Content Placeholder 2"/>
          <p:cNvSpPr>
            <a:spLocks noGrp="1"/>
          </p:cNvSpPr>
          <p:nvPr>
            <p:ph idx="1"/>
          </p:nvPr>
        </p:nvSpPr>
        <p:spPr>
          <a:xfrm>
            <a:off x="228600" y="990600"/>
            <a:ext cx="8763000" cy="5135563"/>
          </a:xfrm>
        </p:spPr>
        <p:txBody>
          <a:bodyPr>
            <a:normAutofit fontScale="85000" lnSpcReduction="10000"/>
          </a:bodyPr>
          <a:lstStyle/>
          <a:p>
            <a:pPr>
              <a:buNone/>
            </a:pPr>
            <a:r>
              <a:rPr lang="en-GB" sz="2400" dirty="0" smtClean="0"/>
              <a:t>The panel discussed the role and scope in depth, as did the review meeting. The meeting and project understood the various issues and followed them closely.</a:t>
            </a:r>
          </a:p>
          <a:p>
            <a:pPr>
              <a:buNone/>
            </a:pPr>
            <a:endParaRPr lang="en-GB" sz="2400" dirty="0" smtClean="0"/>
          </a:p>
          <a:p>
            <a:pPr>
              <a:buNone/>
            </a:pPr>
            <a:r>
              <a:rPr lang="en-GB" sz="2400" dirty="0" smtClean="0"/>
              <a:t>The panel’s view can be expressed summarily as:</a:t>
            </a:r>
          </a:p>
          <a:p>
            <a:r>
              <a:rPr lang="en-GB" sz="2400" dirty="0" smtClean="0"/>
              <a:t>The M&amp;C aspect of the project encompasses many different technologies and interfaces (e.g. embedded systems, signal transport, operations, real time, etc.).</a:t>
            </a:r>
          </a:p>
          <a:p>
            <a:r>
              <a:rPr lang="en-GB" sz="2400" dirty="0" smtClean="0"/>
              <a:t>A critical aspect of M&amp;C is the software, a technology that cuts across many aspects and components of the system.</a:t>
            </a:r>
          </a:p>
          <a:p>
            <a:r>
              <a:rPr lang="en-GB" sz="2400" dirty="0" smtClean="0"/>
              <a:t>The challenges associated with this project choice should not be understated</a:t>
            </a:r>
          </a:p>
          <a:p>
            <a:r>
              <a:rPr lang="en-GB" sz="2400" dirty="0" smtClean="0"/>
              <a:t>The panel strongly suggests the creation of a project-wide computing governance body reporting to project management. </a:t>
            </a:r>
          </a:p>
          <a:p>
            <a:endParaRPr lang="en-GB" sz="2400" dirty="0" smtClean="0"/>
          </a:p>
          <a:p>
            <a:r>
              <a:rPr lang="en-GB" sz="2400" dirty="0" smtClean="0"/>
              <a:t>Such a body would oversee all computing governance issues such as:</a:t>
            </a:r>
          </a:p>
          <a:p>
            <a:pPr lvl="1"/>
            <a:r>
              <a:rPr lang="en-GB" sz="2000" dirty="0" smtClean="0"/>
              <a:t>Standards, frameworks, data model, databases, data formats, networks, computer hardware, archiving, operating systems, languages, HPC, tools, performance, science analysis tools, IT, testing, methodology, releases,….</a:t>
            </a:r>
          </a:p>
        </p:txBody>
      </p:sp>
      <p:sp>
        <p:nvSpPr>
          <p:cNvPr id="4" name="Slide Number Placeholder 3"/>
          <p:cNvSpPr>
            <a:spLocks noGrp="1"/>
          </p:cNvSpPr>
          <p:nvPr>
            <p:ph type="sldNum" sz="quarter" idx="12"/>
          </p:nvPr>
        </p:nvSpPr>
        <p:spPr/>
        <p:txBody>
          <a:bodyPr/>
          <a:lstStyle/>
          <a:p>
            <a:fld id="{83105E22-8CE6-44B2-881E-E5F3687DE887}" type="slidenum">
              <a:rPr lang="en-GB" smtClean="0"/>
              <a:pPr/>
              <a:t>4</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432550"/>
            <a:ext cx="2895600" cy="365125"/>
          </a:xfrm>
        </p:spPr>
        <p:txBody>
          <a:bodyPr/>
          <a:lstStyle/>
          <a:p>
            <a:r>
              <a:rPr lang="da-DK" smtClean="0"/>
              <a:t>SKA M&amp;C CoDR Pune, 8-10 November 2011</a:t>
            </a:r>
            <a:endParaRPr lang="en-GB"/>
          </a:p>
        </p:txBody>
      </p:sp>
      <p:sp>
        <p:nvSpPr>
          <p:cNvPr id="3" name="Slide Number Placeholder 2"/>
          <p:cNvSpPr>
            <a:spLocks noGrp="1"/>
          </p:cNvSpPr>
          <p:nvPr>
            <p:ph type="sldNum" sz="quarter" idx="12"/>
          </p:nvPr>
        </p:nvSpPr>
        <p:spPr>
          <a:xfrm>
            <a:off x="6553200" y="6432550"/>
            <a:ext cx="2133600" cy="365125"/>
          </a:xfrm>
        </p:spPr>
        <p:txBody>
          <a:bodyPr/>
          <a:lstStyle/>
          <a:p>
            <a:fld id="{83105E22-8CE6-44B2-881E-E5F3687DE887}" type="slidenum">
              <a:rPr lang="en-GB" smtClean="0"/>
              <a:pPr/>
              <a:t>5</a:t>
            </a:fld>
            <a:endParaRPr lang="en-GB"/>
          </a:p>
        </p:txBody>
      </p:sp>
      <p:grpSp>
        <p:nvGrpSpPr>
          <p:cNvPr id="39" name="Group 38"/>
          <p:cNvGrpSpPr/>
          <p:nvPr/>
        </p:nvGrpSpPr>
        <p:grpSpPr>
          <a:xfrm>
            <a:off x="3048000" y="3276600"/>
            <a:ext cx="5900102" cy="3048000"/>
            <a:chOff x="3048000" y="3276600"/>
            <a:chExt cx="5900102" cy="3048000"/>
          </a:xfrm>
        </p:grpSpPr>
        <p:sp>
          <p:nvSpPr>
            <p:cNvPr id="25" name="Oval 24"/>
            <p:cNvSpPr/>
            <p:nvPr/>
          </p:nvSpPr>
          <p:spPr>
            <a:xfrm>
              <a:off x="3048000" y="3276600"/>
              <a:ext cx="3200400" cy="3048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3390900" y="3619500"/>
              <a:ext cx="2514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3810000" y="3962400"/>
              <a:ext cx="1676400" cy="1676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4267200" y="3276600"/>
              <a:ext cx="703269" cy="369332"/>
            </a:xfrm>
            <a:prstGeom prst="rect">
              <a:avLst/>
            </a:prstGeom>
            <a:noFill/>
          </p:spPr>
          <p:txBody>
            <a:bodyPr wrap="none" rtlCol="0">
              <a:spAutoFit/>
            </a:bodyPr>
            <a:lstStyle/>
            <a:p>
              <a:r>
                <a:rPr lang="en-GB" dirty="0" smtClean="0"/>
                <a:t>Users</a:t>
              </a:r>
              <a:endParaRPr lang="en-GB" dirty="0"/>
            </a:p>
          </p:txBody>
        </p:sp>
        <p:sp>
          <p:nvSpPr>
            <p:cNvPr id="29" name="TextBox 28"/>
            <p:cNvSpPr txBox="1"/>
            <p:nvPr/>
          </p:nvSpPr>
          <p:spPr>
            <a:xfrm>
              <a:off x="4327508" y="3581400"/>
              <a:ext cx="625492" cy="369332"/>
            </a:xfrm>
            <a:prstGeom prst="rect">
              <a:avLst/>
            </a:prstGeom>
            <a:noFill/>
          </p:spPr>
          <p:txBody>
            <a:bodyPr wrap="none" rtlCol="0">
              <a:spAutoFit/>
            </a:bodyPr>
            <a:lstStyle/>
            <a:p>
              <a:r>
                <a:rPr lang="en-GB" dirty="0" smtClean="0"/>
                <a:t>GUIs</a:t>
              </a:r>
              <a:endParaRPr lang="en-GB" dirty="0"/>
            </a:p>
          </p:txBody>
        </p:sp>
        <p:sp>
          <p:nvSpPr>
            <p:cNvPr id="30" name="Rounded Rectangle 29"/>
            <p:cNvSpPr/>
            <p:nvPr/>
          </p:nvSpPr>
          <p:spPr>
            <a:xfrm>
              <a:off x="3962400" y="47244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SDS</a:t>
              </a:r>
              <a:endParaRPr lang="en-GB" sz="1400" dirty="0"/>
            </a:p>
          </p:txBody>
        </p:sp>
        <p:sp>
          <p:nvSpPr>
            <p:cNvPr id="31" name="Rounded Rectangle 30"/>
            <p:cNvSpPr/>
            <p:nvPr/>
          </p:nvSpPr>
          <p:spPr>
            <a:xfrm>
              <a:off x="4724400" y="47244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M&amp;C</a:t>
              </a:r>
              <a:endParaRPr lang="en-GB" sz="1400" dirty="0"/>
            </a:p>
          </p:txBody>
        </p:sp>
        <p:sp>
          <p:nvSpPr>
            <p:cNvPr id="32" name="Rounded Rectangle 31"/>
            <p:cNvSpPr/>
            <p:nvPr/>
          </p:nvSpPr>
          <p:spPr>
            <a:xfrm>
              <a:off x="4267200" y="5105400"/>
              <a:ext cx="838200" cy="228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Analysis</a:t>
              </a:r>
              <a:endParaRPr lang="en-GB" sz="1400" dirty="0"/>
            </a:p>
          </p:txBody>
        </p:sp>
        <p:sp>
          <p:nvSpPr>
            <p:cNvPr id="33" name="Rounded Rectangle 32"/>
            <p:cNvSpPr/>
            <p:nvPr/>
          </p:nvSpPr>
          <p:spPr>
            <a:xfrm>
              <a:off x="4038600" y="43434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Net</a:t>
              </a:r>
              <a:endParaRPr lang="en-GB" sz="1400" dirty="0"/>
            </a:p>
          </p:txBody>
        </p:sp>
        <p:sp>
          <p:nvSpPr>
            <p:cNvPr id="34" name="Rounded Rectangle 33"/>
            <p:cNvSpPr/>
            <p:nvPr/>
          </p:nvSpPr>
          <p:spPr>
            <a:xfrm>
              <a:off x="4724400" y="43434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Tim</a:t>
              </a:r>
              <a:endParaRPr lang="en-GB" sz="1400" dirty="0"/>
            </a:p>
          </p:txBody>
        </p:sp>
        <p:sp>
          <p:nvSpPr>
            <p:cNvPr id="35" name="TextBox 34"/>
            <p:cNvSpPr txBox="1"/>
            <p:nvPr/>
          </p:nvSpPr>
          <p:spPr>
            <a:xfrm>
              <a:off x="6019800" y="5715000"/>
              <a:ext cx="2928302" cy="369332"/>
            </a:xfrm>
            <a:prstGeom prst="rect">
              <a:avLst/>
            </a:prstGeom>
            <a:noFill/>
          </p:spPr>
          <p:txBody>
            <a:bodyPr wrap="none" rtlCol="0">
              <a:spAutoFit/>
            </a:bodyPr>
            <a:lstStyle/>
            <a:p>
              <a:r>
                <a:rPr lang="en-GB" dirty="0" smtClean="0"/>
                <a:t>ALMA, monolithic 3 suppliers</a:t>
              </a:r>
              <a:endParaRPr lang="en-GB" dirty="0"/>
            </a:p>
          </p:txBody>
        </p:sp>
      </p:grpSp>
      <p:grpSp>
        <p:nvGrpSpPr>
          <p:cNvPr id="41" name="Group 40"/>
          <p:cNvGrpSpPr/>
          <p:nvPr/>
        </p:nvGrpSpPr>
        <p:grpSpPr>
          <a:xfrm>
            <a:off x="4724400" y="457200"/>
            <a:ext cx="4405229" cy="3048000"/>
            <a:chOff x="4724400" y="457200"/>
            <a:chExt cx="4405229" cy="3048000"/>
          </a:xfrm>
        </p:grpSpPr>
        <p:sp>
          <p:nvSpPr>
            <p:cNvPr id="15" name="Oval 14"/>
            <p:cNvSpPr/>
            <p:nvPr/>
          </p:nvSpPr>
          <p:spPr>
            <a:xfrm>
              <a:off x="4724400" y="457200"/>
              <a:ext cx="3200400" cy="3048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5067300" y="800100"/>
              <a:ext cx="2514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5486400" y="1143000"/>
              <a:ext cx="1676400" cy="1676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943600" y="457200"/>
              <a:ext cx="703269" cy="369332"/>
            </a:xfrm>
            <a:prstGeom prst="rect">
              <a:avLst/>
            </a:prstGeom>
            <a:noFill/>
          </p:spPr>
          <p:txBody>
            <a:bodyPr wrap="none" rtlCol="0">
              <a:spAutoFit/>
            </a:bodyPr>
            <a:lstStyle/>
            <a:p>
              <a:r>
                <a:rPr lang="en-GB" dirty="0" smtClean="0"/>
                <a:t>Users</a:t>
              </a:r>
              <a:endParaRPr lang="en-GB" dirty="0"/>
            </a:p>
          </p:txBody>
        </p:sp>
        <p:sp>
          <p:nvSpPr>
            <p:cNvPr id="19" name="TextBox 18"/>
            <p:cNvSpPr txBox="1"/>
            <p:nvPr/>
          </p:nvSpPr>
          <p:spPr>
            <a:xfrm>
              <a:off x="6003908" y="762000"/>
              <a:ext cx="625492" cy="369332"/>
            </a:xfrm>
            <a:prstGeom prst="rect">
              <a:avLst/>
            </a:prstGeom>
            <a:noFill/>
          </p:spPr>
          <p:txBody>
            <a:bodyPr wrap="none" rtlCol="0">
              <a:spAutoFit/>
            </a:bodyPr>
            <a:lstStyle/>
            <a:p>
              <a:r>
                <a:rPr lang="en-GB" dirty="0" smtClean="0"/>
                <a:t>GUIs</a:t>
              </a:r>
              <a:endParaRPr lang="en-GB" dirty="0"/>
            </a:p>
          </p:txBody>
        </p:sp>
        <p:sp>
          <p:nvSpPr>
            <p:cNvPr id="20" name="Rounded Rectangle 19"/>
            <p:cNvSpPr/>
            <p:nvPr/>
          </p:nvSpPr>
          <p:spPr>
            <a:xfrm>
              <a:off x="5638800" y="19050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SDS</a:t>
              </a:r>
              <a:endParaRPr lang="en-GB" sz="1400" dirty="0"/>
            </a:p>
          </p:txBody>
        </p:sp>
        <p:sp>
          <p:nvSpPr>
            <p:cNvPr id="21" name="Rounded Rectangle 20"/>
            <p:cNvSpPr/>
            <p:nvPr/>
          </p:nvSpPr>
          <p:spPr>
            <a:xfrm>
              <a:off x="6400800" y="19050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M&amp;C</a:t>
              </a:r>
              <a:endParaRPr lang="en-GB" sz="1400" dirty="0"/>
            </a:p>
          </p:txBody>
        </p:sp>
        <p:sp>
          <p:nvSpPr>
            <p:cNvPr id="22" name="Rounded Rectangle 21"/>
            <p:cNvSpPr/>
            <p:nvPr/>
          </p:nvSpPr>
          <p:spPr>
            <a:xfrm>
              <a:off x="5943600" y="2286000"/>
              <a:ext cx="838200" cy="2286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Analysis</a:t>
              </a:r>
              <a:endParaRPr lang="en-GB" sz="1400" dirty="0"/>
            </a:p>
          </p:txBody>
        </p:sp>
        <p:sp>
          <p:nvSpPr>
            <p:cNvPr id="23" name="Rounded Rectangle 22"/>
            <p:cNvSpPr/>
            <p:nvPr/>
          </p:nvSpPr>
          <p:spPr>
            <a:xfrm>
              <a:off x="5715000" y="15240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Net</a:t>
              </a:r>
              <a:endParaRPr lang="en-GB" sz="1400" dirty="0"/>
            </a:p>
          </p:txBody>
        </p:sp>
        <p:sp>
          <p:nvSpPr>
            <p:cNvPr id="24" name="Rounded Rectangle 23"/>
            <p:cNvSpPr/>
            <p:nvPr/>
          </p:nvSpPr>
          <p:spPr>
            <a:xfrm>
              <a:off x="6400800" y="1524000"/>
              <a:ext cx="609600" cy="2286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Tim</a:t>
              </a:r>
              <a:endParaRPr lang="en-GB" sz="1400" dirty="0"/>
            </a:p>
          </p:txBody>
        </p:sp>
        <p:sp>
          <p:nvSpPr>
            <p:cNvPr id="36" name="TextBox 35"/>
            <p:cNvSpPr txBox="1"/>
            <p:nvPr/>
          </p:nvSpPr>
          <p:spPr>
            <a:xfrm>
              <a:off x="7407683" y="545068"/>
              <a:ext cx="1721946" cy="369332"/>
            </a:xfrm>
            <a:prstGeom prst="rect">
              <a:avLst/>
            </a:prstGeom>
            <a:noFill/>
          </p:spPr>
          <p:txBody>
            <a:bodyPr wrap="none" rtlCol="0">
              <a:spAutoFit/>
            </a:bodyPr>
            <a:lstStyle/>
            <a:p>
              <a:r>
                <a:rPr lang="en-GB" dirty="0" smtClean="0"/>
                <a:t>ITER, not in-kind</a:t>
              </a:r>
              <a:endParaRPr lang="en-GB" dirty="0"/>
            </a:p>
          </p:txBody>
        </p:sp>
      </p:grpSp>
      <p:grpSp>
        <p:nvGrpSpPr>
          <p:cNvPr id="42" name="Group 41"/>
          <p:cNvGrpSpPr/>
          <p:nvPr/>
        </p:nvGrpSpPr>
        <p:grpSpPr>
          <a:xfrm>
            <a:off x="685800" y="457200"/>
            <a:ext cx="3810000" cy="3048000"/>
            <a:chOff x="685800" y="457200"/>
            <a:chExt cx="3810000" cy="3048000"/>
          </a:xfrm>
        </p:grpSpPr>
        <p:sp>
          <p:nvSpPr>
            <p:cNvPr id="6" name="Oval 5"/>
            <p:cNvSpPr/>
            <p:nvPr/>
          </p:nvSpPr>
          <p:spPr>
            <a:xfrm>
              <a:off x="1295400" y="457200"/>
              <a:ext cx="3200400" cy="3048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1638300" y="800100"/>
              <a:ext cx="2514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2057400" y="1143000"/>
              <a:ext cx="1676400" cy="1676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4600" y="457200"/>
              <a:ext cx="703269" cy="369332"/>
            </a:xfrm>
            <a:prstGeom prst="rect">
              <a:avLst/>
            </a:prstGeom>
            <a:noFill/>
          </p:spPr>
          <p:txBody>
            <a:bodyPr wrap="none" rtlCol="0">
              <a:spAutoFit/>
            </a:bodyPr>
            <a:lstStyle/>
            <a:p>
              <a:r>
                <a:rPr lang="en-GB" dirty="0" smtClean="0"/>
                <a:t>Users</a:t>
              </a:r>
              <a:endParaRPr lang="en-GB" dirty="0"/>
            </a:p>
          </p:txBody>
        </p:sp>
        <p:sp>
          <p:nvSpPr>
            <p:cNvPr id="8" name="TextBox 7"/>
            <p:cNvSpPr txBox="1"/>
            <p:nvPr/>
          </p:nvSpPr>
          <p:spPr>
            <a:xfrm>
              <a:off x="2574908" y="762000"/>
              <a:ext cx="625492" cy="369332"/>
            </a:xfrm>
            <a:prstGeom prst="rect">
              <a:avLst/>
            </a:prstGeom>
            <a:noFill/>
          </p:spPr>
          <p:txBody>
            <a:bodyPr wrap="none" rtlCol="0">
              <a:spAutoFit/>
            </a:bodyPr>
            <a:lstStyle/>
            <a:p>
              <a:r>
                <a:rPr lang="en-GB" dirty="0" smtClean="0"/>
                <a:t>GUIs</a:t>
              </a:r>
              <a:endParaRPr lang="en-GB" dirty="0"/>
            </a:p>
          </p:txBody>
        </p:sp>
        <p:sp>
          <p:nvSpPr>
            <p:cNvPr id="10" name="Rounded Rectangle 9"/>
            <p:cNvSpPr/>
            <p:nvPr/>
          </p:nvSpPr>
          <p:spPr>
            <a:xfrm>
              <a:off x="2209800" y="1905000"/>
              <a:ext cx="60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SDS</a:t>
              </a:r>
              <a:endParaRPr lang="en-GB" sz="1400" dirty="0"/>
            </a:p>
          </p:txBody>
        </p:sp>
        <p:sp>
          <p:nvSpPr>
            <p:cNvPr id="11" name="Rounded Rectangle 10"/>
            <p:cNvSpPr/>
            <p:nvPr/>
          </p:nvSpPr>
          <p:spPr>
            <a:xfrm>
              <a:off x="2971800" y="1905000"/>
              <a:ext cx="609600" cy="2286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M&amp;C</a:t>
              </a:r>
              <a:endParaRPr lang="en-GB" sz="1400" dirty="0"/>
            </a:p>
          </p:txBody>
        </p:sp>
        <p:sp>
          <p:nvSpPr>
            <p:cNvPr id="12" name="Rounded Rectangle 11"/>
            <p:cNvSpPr/>
            <p:nvPr/>
          </p:nvSpPr>
          <p:spPr>
            <a:xfrm>
              <a:off x="2514600" y="2286000"/>
              <a:ext cx="838200" cy="2286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Analysis</a:t>
              </a:r>
              <a:endParaRPr lang="en-GB" sz="1400" dirty="0"/>
            </a:p>
          </p:txBody>
        </p:sp>
        <p:sp>
          <p:nvSpPr>
            <p:cNvPr id="13" name="Rounded Rectangle 12"/>
            <p:cNvSpPr/>
            <p:nvPr/>
          </p:nvSpPr>
          <p:spPr>
            <a:xfrm>
              <a:off x="2286000" y="1524000"/>
              <a:ext cx="609600" cy="2286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Net</a:t>
              </a:r>
              <a:endParaRPr lang="en-GB" sz="1400" dirty="0"/>
            </a:p>
          </p:txBody>
        </p:sp>
        <p:sp>
          <p:nvSpPr>
            <p:cNvPr id="14" name="Rounded Rectangle 13"/>
            <p:cNvSpPr/>
            <p:nvPr/>
          </p:nvSpPr>
          <p:spPr>
            <a:xfrm>
              <a:off x="2971800" y="1524000"/>
              <a:ext cx="609600" cy="2286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Tim</a:t>
              </a:r>
              <a:endParaRPr lang="en-GB" sz="1400" dirty="0"/>
            </a:p>
          </p:txBody>
        </p:sp>
        <p:sp>
          <p:nvSpPr>
            <p:cNvPr id="37" name="TextBox 36"/>
            <p:cNvSpPr txBox="1"/>
            <p:nvPr/>
          </p:nvSpPr>
          <p:spPr>
            <a:xfrm>
              <a:off x="685800" y="533400"/>
              <a:ext cx="835485" cy="646331"/>
            </a:xfrm>
            <a:prstGeom prst="rect">
              <a:avLst/>
            </a:prstGeom>
            <a:noFill/>
          </p:spPr>
          <p:txBody>
            <a:bodyPr wrap="none" rtlCol="0">
              <a:spAutoFit/>
            </a:bodyPr>
            <a:lstStyle/>
            <a:p>
              <a:r>
                <a:rPr lang="en-GB" dirty="0" smtClean="0"/>
                <a:t>SKA??</a:t>
              </a:r>
            </a:p>
            <a:p>
              <a:r>
                <a:rPr lang="en-GB" dirty="0" smtClean="0"/>
                <a:t>In-kind</a:t>
              </a:r>
              <a:endParaRPr lang="en-GB" dirty="0"/>
            </a:p>
          </p:txBody>
        </p:sp>
      </p:grpSp>
      <p:sp>
        <p:nvSpPr>
          <p:cNvPr id="38" name="TextBox 37"/>
          <p:cNvSpPr txBox="1"/>
          <p:nvPr/>
        </p:nvSpPr>
        <p:spPr>
          <a:xfrm>
            <a:off x="152400" y="3087469"/>
            <a:ext cx="3124200" cy="1200329"/>
          </a:xfrm>
          <a:prstGeom prst="rect">
            <a:avLst/>
          </a:prstGeom>
          <a:noFill/>
        </p:spPr>
        <p:txBody>
          <a:bodyPr wrap="square" rtlCol="0">
            <a:spAutoFit/>
          </a:bodyPr>
          <a:lstStyle/>
          <a:p>
            <a:r>
              <a:rPr lang="en-GB" i="1" dirty="0" smtClean="0">
                <a:solidFill>
                  <a:srgbClr val="FF0000"/>
                </a:solidFill>
                <a:effectLst>
                  <a:outerShdw blurRad="38100" dist="38100" dir="2700000" algn="tl">
                    <a:srgbClr val="000000">
                      <a:alpha val="43137"/>
                    </a:srgbClr>
                  </a:outerShdw>
                </a:effectLst>
              </a:rPr>
              <a:t>Recommendation</a:t>
            </a:r>
          </a:p>
          <a:p>
            <a:r>
              <a:rPr lang="en-GB" i="1" dirty="0" smtClean="0">
                <a:solidFill>
                  <a:srgbClr val="FF0000"/>
                </a:solidFill>
                <a:effectLst>
                  <a:outerShdw blurRad="38100" dist="38100" dir="2700000" algn="tl">
                    <a:srgbClr val="000000">
                      <a:alpha val="43137"/>
                    </a:srgbClr>
                  </a:outerShdw>
                </a:effectLst>
              </a:rPr>
              <a:t>Project-wide </a:t>
            </a:r>
          </a:p>
          <a:p>
            <a:r>
              <a:rPr lang="en-GB" i="1" dirty="0" smtClean="0">
                <a:solidFill>
                  <a:srgbClr val="FF0000"/>
                </a:solidFill>
                <a:effectLst>
                  <a:outerShdw blurRad="38100" dist="38100" dir="2700000" algn="tl">
                    <a:srgbClr val="000000">
                      <a:alpha val="43137"/>
                    </a:srgbClr>
                  </a:outerShdw>
                </a:effectLst>
              </a:rPr>
              <a:t>Standing committee</a:t>
            </a:r>
          </a:p>
          <a:p>
            <a:r>
              <a:rPr lang="en-GB" i="1" dirty="0" smtClean="0">
                <a:solidFill>
                  <a:srgbClr val="FF0000"/>
                </a:solidFill>
                <a:effectLst>
                  <a:outerShdw blurRad="38100" dist="38100" dir="2700000" algn="tl">
                    <a:srgbClr val="000000">
                      <a:alpha val="43137"/>
                    </a:srgbClr>
                  </a:outerShdw>
                </a:effectLst>
              </a:rPr>
              <a:t>“Computing Governance”</a:t>
            </a:r>
            <a:endParaRPr lang="en-GB" i="1" dirty="0">
              <a:solidFill>
                <a:srgbClr val="FF0000"/>
              </a:solidFill>
              <a:effectLst>
                <a:outerShdw blurRad="38100" dist="38100" dir="2700000" algn="tl">
                  <a:srgbClr val="000000">
                    <a:alpha val="43137"/>
                  </a:srgbClr>
                </a:outerShdw>
              </a:effectLst>
            </a:endParaRPr>
          </a:p>
        </p:txBody>
      </p:sp>
      <p:sp>
        <p:nvSpPr>
          <p:cNvPr id="43" name="TextBox 42"/>
          <p:cNvSpPr txBox="1"/>
          <p:nvPr/>
        </p:nvSpPr>
        <p:spPr>
          <a:xfrm>
            <a:off x="2590800" y="1143000"/>
            <a:ext cx="543739" cy="369332"/>
          </a:xfrm>
          <a:prstGeom prst="rect">
            <a:avLst/>
          </a:prstGeom>
          <a:noFill/>
        </p:spPr>
        <p:txBody>
          <a:bodyPr wrap="none" rtlCol="0">
            <a:spAutoFit/>
          </a:bodyPr>
          <a:lstStyle/>
          <a:p>
            <a:r>
              <a:rPr lang="en-GB" dirty="0" smtClean="0"/>
              <a:t>SKA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500" fill="hold"/>
                                        <p:tgtEl>
                                          <p:spTgt spid="41"/>
                                        </p:tgtEl>
                                        <p:attrNameLst>
                                          <p:attrName>ppt_x</p:attrName>
                                        </p:attrNameLst>
                                      </p:cBhvr>
                                      <p:tavLst>
                                        <p:tav tm="0">
                                          <p:val>
                                            <p:strVal val="#ppt_x"/>
                                          </p:val>
                                        </p:tav>
                                        <p:tav tm="100000">
                                          <p:val>
                                            <p:strVal val="#ppt_x"/>
                                          </p:val>
                                        </p:tav>
                                      </p:tavLst>
                                    </p:anim>
                                    <p:anim calcmode="lin" valueType="num">
                                      <p:cBhvr additive="base">
                                        <p:cTn id="1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3000" fill="hold"/>
                                        <p:tgtEl>
                                          <p:spTgt spid="38"/>
                                        </p:tgtEl>
                                        <p:attrNameLst>
                                          <p:attrName>ppt_x</p:attrName>
                                        </p:attrNameLst>
                                      </p:cBhvr>
                                      <p:tavLst>
                                        <p:tav tm="0">
                                          <p:val>
                                            <p:strVal val="#ppt_x"/>
                                          </p:val>
                                        </p:tav>
                                        <p:tav tm="100000">
                                          <p:val>
                                            <p:strVal val="#ppt_x"/>
                                          </p:val>
                                        </p:tav>
                                      </p:tavLst>
                                    </p:anim>
                                    <p:anim calcmode="lin" valueType="num">
                                      <p:cBhvr additive="base">
                                        <p:cTn id="26" dur="30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3" name="Content Placeholder 2"/>
          <p:cNvSpPr>
            <a:spLocks noGrp="1"/>
          </p:cNvSpPr>
          <p:nvPr>
            <p:ph idx="1"/>
          </p:nvPr>
        </p:nvSpPr>
        <p:spPr>
          <a:xfrm>
            <a:off x="0" y="838201"/>
            <a:ext cx="9144000" cy="609600"/>
          </a:xfrm>
        </p:spPr>
        <p:txBody>
          <a:bodyPr>
            <a:normAutofit/>
          </a:bodyPr>
          <a:lstStyle/>
          <a:p>
            <a:pPr>
              <a:buNone/>
            </a:pPr>
            <a:r>
              <a:rPr lang="en-GB" sz="1800" dirty="0" smtClean="0"/>
              <a:t>The panel attempted to develop a revised view of M&amp;C scope, and will pursue this for the report</a:t>
            </a:r>
            <a:endParaRPr lang="en-GB" sz="1800"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6</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990600" y="1458768"/>
            <a:ext cx="7637464" cy="53230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7</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graphicFrame>
        <p:nvGraphicFramePr>
          <p:cNvPr id="6" name="Table 5"/>
          <p:cNvGraphicFramePr>
            <a:graphicFrameLocks noGrp="1"/>
          </p:cNvGraphicFramePr>
          <p:nvPr/>
        </p:nvGraphicFramePr>
        <p:xfrm>
          <a:off x="381000" y="1295402"/>
          <a:ext cx="8458200" cy="4800599"/>
        </p:xfrm>
        <a:graphic>
          <a:graphicData uri="http://schemas.openxmlformats.org/drawingml/2006/table">
            <a:tbl>
              <a:tblPr/>
              <a:tblGrid>
                <a:gridCol w="3068443"/>
                <a:gridCol w="5389757"/>
              </a:tblGrid>
              <a:tr h="2871531">
                <a:tc>
                  <a:txBody>
                    <a:bodyPr/>
                    <a:lstStyle/>
                    <a:p>
                      <a:pPr algn="l" fontAlgn="t"/>
                      <a:r>
                        <a:rPr lang="en-US" sz="1800" b="0" i="0" u="none" strike="noStrike" dirty="0">
                          <a:solidFill>
                            <a:srgbClr val="000000"/>
                          </a:solidFill>
                          <a:latin typeface="Calibri"/>
                        </a:rPr>
                        <a:t>Effort estimate</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panel was not convinced by the effort estimate and were unanimous in considering it a risky underestimate. The panel suggests that multiple additional software houses be asked to estimate the level of effort to achieve the same goals. The panel feared that the estimate had factored in R&amp;D working methods and initial project zeal. The panel also </a:t>
                      </a:r>
                      <a:r>
                        <a:rPr lang="en-US" sz="1800" b="0" i="0" u="none" strike="noStrike" dirty="0" err="1">
                          <a:solidFill>
                            <a:srgbClr val="000000"/>
                          </a:solidFill>
                          <a:latin typeface="Calibri"/>
                        </a:rPr>
                        <a:t>recognised</a:t>
                      </a:r>
                      <a:r>
                        <a:rPr lang="en-US" sz="1800" b="0" i="0" u="none" strike="noStrike" dirty="0">
                          <a:solidFill>
                            <a:srgbClr val="000000"/>
                          </a:solidFill>
                          <a:latin typeface="Calibri"/>
                        </a:rPr>
                        <a:t> that the effort required is a function of the design options chosen during the design phase, and can only be rough.</a:t>
                      </a:r>
                    </a:p>
                  </a:txBody>
                  <a:tcPr marL="9525" marR="9525" marT="9525" marB="0">
                    <a:lnL>
                      <a:noFill/>
                    </a:lnL>
                    <a:lnR>
                      <a:noFill/>
                    </a:lnR>
                    <a:lnT>
                      <a:noFill/>
                    </a:lnT>
                    <a:lnB>
                      <a:noFill/>
                    </a:lnB>
                  </a:tcPr>
                </a:tc>
              </a:tr>
              <a:tr h="964534">
                <a:tc>
                  <a:txBody>
                    <a:bodyPr/>
                    <a:lstStyle/>
                    <a:p>
                      <a:pPr algn="l" fontAlgn="t"/>
                      <a:r>
                        <a:rPr lang="en-US" sz="1800" b="0" i="0" u="none" strike="noStrike">
                          <a:solidFill>
                            <a:srgbClr val="000000"/>
                          </a:solidFill>
                          <a:latin typeface="Calibri"/>
                        </a:rPr>
                        <a:t>Scope and positioning</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latin typeface="Calibri"/>
                        </a:rPr>
                        <a:t>This project issue was well aired and the summary by Yashwant Gupta recognised this issue. The panel will express its views on the issues and risks in their report</a:t>
                      </a:r>
                    </a:p>
                  </a:txBody>
                  <a:tcPr marL="9525" marR="9525" marT="9525" marB="0">
                    <a:lnL>
                      <a:noFill/>
                    </a:lnL>
                    <a:lnR>
                      <a:noFill/>
                    </a:lnR>
                    <a:lnT>
                      <a:noFill/>
                    </a:lnT>
                    <a:lnB>
                      <a:noFill/>
                    </a:lnB>
                  </a:tcPr>
                </a:tc>
              </a:tr>
              <a:tr h="964534">
                <a:tc>
                  <a:txBody>
                    <a:bodyPr/>
                    <a:lstStyle/>
                    <a:p>
                      <a:pPr algn="l" fontAlgn="t"/>
                      <a:r>
                        <a:rPr lang="en-US" sz="1800" b="0" i="0" u="none" strike="noStrike">
                          <a:solidFill>
                            <a:srgbClr val="000000"/>
                          </a:solidFill>
                          <a:latin typeface="Calibri"/>
                        </a:rPr>
                        <a:t>Safety</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panel noted the non-uniform treatment and definitions of safety and </a:t>
                      </a:r>
                      <a:r>
                        <a:rPr lang="en-US" sz="1800" b="0" i="0" u="none" strike="noStrike" dirty="0" err="1">
                          <a:solidFill>
                            <a:srgbClr val="000000"/>
                          </a:solidFill>
                          <a:latin typeface="Calibri"/>
                        </a:rPr>
                        <a:t>recognised</a:t>
                      </a:r>
                      <a:r>
                        <a:rPr lang="en-US" sz="1800" b="0" i="0" u="none" strike="noStrike" dirty="0">
                          <a:solidFill>
                            <a:srgbClr val="000000"/>
                          </a:solidFill>
                          <a:latin typeface="Calibri"/>
                        </a:rPr>
                        <a:t> that this was taken on board by the M&amp;C Team</a:t>
                      </a:r>
                    </a:p>
                  </a:txBody>
                  <a:tcPr marL="9525" marR="9525" marT="9525"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8</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graphicFrame>
        <p:nvGraphicFramePr>
          <p:cNvPr id="7" name="Table 6"/>
          <p:cNvGraphicFramePr>
            <a:graphicFrameLocks noGrp="1"/>
          </p:cNvGraphicFramePr>
          <p:nvPr/>
        </p:nvGraphicFramePr>
        <p:xfrm>
          <a:off x="457200" y="1219200"/>
          <a:ext cx="7772400" cy="4966335"/>
        </p:xfrm>
        <a:graphic>
          <a:graphicData uri="http://schemas.openxmlformats.org/drawingml/2006/table">
            <a:tbl>
              <a:tblPr/>
              <a:tblGrid>
                <a:gridCol w="2763643"/>
                <a:gridCol w="5008757"/>
              </a:tblGrid>
              <a:tr h="952500">
                <a:tc>
                  <a:txBody>
                    <a:bodyPr/>
                    <a:lstStyle/>
                    <a:p>
                      <a:pPr algn="l" fontAlgn="t"/>
                      <a:r>
                        <a:rPr lang="en-US" sz="1800" b="0" i="0" u="none" strike="noStrike" dirty="0">
                          <a:solidFill>
                            <a:srgbClr val="000000"/>
                          </a:solidFill>
                          <a:latin typeface="Calibri"/>
                        </a:rPr>
                        <a:t>Working assumptions</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M&amp;C team was </a:t>
                      </a:r>
                      <a:r>
                        <a:rPr lang="en-US" sz="1800" b="0" i="0" u="none" strike="noStrike" dirty="0" err="1">
                          <a:solidFill>
                            <a:srgbClr val="000000"/>
                          </a:solidFill>
                          <a:latin typeface="Calibri"/>
                        </a:rPr>
                        <a:t>recognised</a:t>
                      </a:r>
                      <a:r>
                        <a:rPr lang="en-US" sz="1800" b="0" i="0" u="none" strike="noStrike" dirty="0">
                          <a:solidFill>
                            <a:srgbClr val="000000"/>
                          </a:solidFill>
                          <a:latin typeface="Calibri"/>
                        </a:rPr>
                        <a:t> to have made working assumptions with project-wide implications, which is of value to the project, but such assumptions will have to be decided at the project level before flowing back down as system design assumptions</a:t>
                      </a:r>
                      <a:r>
                        <a:rPr lang="en-US" sz="1800" b="0" i="0" u="none" strike="noStrike" dirty="0" smtClean="0">
                          <a:solidFill>
                            <a:srgbClr val="000000"/>
                          </a:solidFill>
                          <a:latin typeface="Calibri"/>
                        </a:rPr>
                        <a:t>.</a:t>
                      </a:r>
                    </a:p>
                    <a:p>
                      <a:pPr algn="l" fontAlgn="t"/>
                      <a:endParaRPr lang="en-US" sz="1800" b="0" i="0" u="none" strike="noStrike" dirty="0">
                        <a:solidFill>
                          <a:srgbClr val="000000"/>
                        </a:solidFill>
                        <a:latin typeface="Calibri"/>
                      </a:endParaRPr>
                    </a:p>
                  </a:txBody>
                  <a:tcPr marL="9525" marR="9525" marT="9525" marB="0">
                    <a:lnL>
                      <a:noFill/>
                    </a:lnL>
                    <a:lnR>
                      <a:noFill/>
                    </a:lnR>
                    <a:lnT>
                      <a:noFill/>
                    </a:lnT>
                    <a:lnB>
                      <a:noFill/>
                    </a:lnB>
                  </a:tcPr>
                </a:tc>
              </a:tr>
              <a:tr h="1143000">
                <a:tc>
                  <a:txBody>
                    <a:bodyPr/>
                    <a:lstStyle/>
                    <a:p>
                      <a:pPr algn="l" fontAlgn="t"/>
                      <a:r>
                        <a:rPr lang="en-US" sz="1800" b="0" i="0" u="none" strike="noStrike">
                          <a:solidFill>
                            <a:srgbClr val="000000"/>
                          </a:solidFill>
                          <a:latin typeface="Calibri"/>
                        </a:rPr>
                        <a:t>Project phasing</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M&amp;C has the requirement to be functional before the first commissioning of infrastructure. This requires it to advance faster than other Elements. There is a strong risk that the other Elements will catch up by inventing new requirements. The architecture will then be adapted to fit, leading to non-optimal solutions</a:t>
                      </a:r>
                      <a:r>
                        <a:rPr lang="en-US" sz="1800" b="0" i="0" u="none" strike="noStrike" dirty="0" smtClean="0">
                          <a:solidFill>
                            <a:srgbClr val="000000"/>
                          </a:solidFill>
                          <a:latin typeface="Calibri"/>
                        </a:rPr>
                        <a:t>.</a:t>
                      </a:r>
                    </a:p>
                    <a:p>
                      <a:pPr algn="l" fontAlgn="t"/>
                      <a:endParaRPr lang="en-US" sz="1800" b="0" i="0" u="none" strike="noStrike" dirty="0">
                        <a:solidFill>
                          <a:srgbClr val="000000"/>
                        </a:solidFill>
                        <a:latin typeface="Calibri"/>
                      </a:endParaRPr>
                    </a:p>
                  </a:txBody>
                  <a:tcPr marL="9525" marR="9525" marT="9525" marB="0">
                    <a:lnL>
                      <a:noFill/>
                    </a:lnL>
                    <a:lnR>
                      <a:noFill/>
                    </a:lnR>
                    <a:lnT>
                      <a:noFill/>
                    </a:lnT>
                    <a:lnB>
                      <a:noFill/>
                    </a:lnB>
                  </a:tcPr>
                </a:tc>
              </a:tr>
              <a:tr h="571500">
                <a:tc>
                  <a:txBody>
                    <a:bodyPr/>
                    <a:lstStyle/>
                    <a:p>
                      <a:pPr algn="l" fontAlgn="t"/>
                      <a:r>
                        <a:rPr lang="en-US" sz="1800" b="0" i="0" u="none" strike="noStrike">
                          <a:solidFill>
                            <a:srgbClr val="000000"/>
                          </a:solidFill>
                          <a:latin typeface="Calibri"/>
                        </a:rPr>
                        <a:t>Long development time</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long development time brings challenges such as persistence of zeal, staff churn and SW/HW obsolescence, which should appear in the management approach (IEC)</a:t>
                      </a:r>
                    </a:p>
                  </a:txBody>
                  <a:tcPr marL="9525" marR="9525" marT="9525"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M&amp;C </a:t>
            </a:r>
            <a:r>
              <a:rPr lang="en-GB" dirty="0" err="1" smtClean="0"/>
              <a:t>CoDR</a:t>
            </a:r>
            <a:r>
              <a:rPr lang="en-GB" dirty="0" smtClean="0"/>
              <a:t> Overall reactions</a:t>
            </a:r>
            <a:endParaRPr lang="en-GB" dirty="0"/>
          </a:p>
        </p:txBody>
      </p:sp>
      <p:sp>
        <p:nvSpPr>
          <p:cNvPr id="4" name="Slide Number Placeholder 3"/>
          <p:cNvSpPr>
            <a:spLocks noGrp="1"/>
          </p:cNvSpPr>
          <p:nvPr>
            <p:ph type="sldNum" sz="quarter" idx="12"/>
          </p:nvPr>
        </p:nvSpPr>
        <p:spPr/>
        <p:txBody>
          <a:bodyPr/>
          <a:lstStyle/>
          <a:p>
            <a:fld id="{83105E22-8CE6-44B2-881E-E5F3687DE887}" type="slidenum">
              <a:rPr lang="en-GB" smtClean="0"/>
              <a:pPr/>
              <a:t>9</a:t>
            </a:fld>
            <a:endParaRPr lang="en-GB"/>
          </a:p>
        </p:txBody>
      </p:sp>
      <p:sp>
        <p:nvSpPr>
          <p:cNvPr id="5" name="Footer Placeholder 4"/>
          <p:cNvSpPr>
            <a:spLocks noGrp="1"/>
          </p:cNvSpPr>
          <p:nvPr>
            <p:ph type="ftr" sz="quarter" idx="11"/>
          </p:nvPr>
        </p:nvSpPr>
        <p:spPr/>
        <p:txBody>
          <a:bodyPr/>
          <a:lstStyle/>
          <a:p>
            <a:r>
              <a:rPr lang="da-DK" smtClean="0"/>
              <a:t>SKA M&amp;C CoDR Pune, 8-10 November 2011</a:t>
            </a:r>
            <a:endParaRPr lang="en-GB" dirty="0"/>
          </a:p>
        </p:txBody>
      </p:sp>
      <p:graphicFrame>
        <p:nvGraphicFramePr>
          <p:cNvPr id="7" name="Table 6"/>
          <p:cNvGraphicFramePr>
            <a:graphicFrameLocks noGrp="1"/>
          </p:cNvGraphicFramePr>
          <p:nvPr/>
        </p:nvGraphicFramePr>
        <p:xfrm>
          <a:off x="533400" y="1752600"/>
          <a:ext cx="8229599" cy="4143375"/>
        </p:xfrm>
        <a:graphic>
          <a:graphicData uri="http://schemas.openxmlformats.org/drawingml/2006/table">
            <a:tbl>
              <a:tblPr/>
              <a:tblGrid>
                <a:gridCol w="2839843"/>
                <a:gridCol w="5389756"/>
              </a:tblGrid>
              <a:tr h="571500">
                <a:tc>
                  <a:txBody>
                    <a:bodyPr/>
                    <a:lstStyle/>
                    <a:p>
                      <a:pPr algn="l" fontAlgn="t"/>
                      <a:r>
                        <a:rPr lang="en-US" sz="1800" b="0" i="0" u="none" strike="noStrike" dirty="0">
                          <a:solidFill>
                            <a:srgbClr val="000000"/>
                          </a:solidFill>
                          <a:latin typeface="Calibri"/>
                        </a:rPr>
                        <a:t>How to handle a distributed team</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Imposing strict SE methodology imposes important procedures (risks, requirements, use cases), but does not mitigate the "single brain" requirement of  any </a:t>
                      </a:r>
                      <a:r>
                        <a:rPr lang="en-US" sz="1800" b="0" i="0" u="none" strike="noStrike" dirty="0" smtClean="0">
                          <a:solidFill>
                            <a:srgbClr val="000000"/>
                          </a:solidFill>
                          <a:latin typeface="Calibri"/>
                        </a:rPr>
                        <a:t>project</a:t>
                      </a:r>
                    </a:p>
                    <a:p>
                      <a:pPr algn="l" fontAlgn="t"/>
                      <a:endParaRPr lang="en-US" sz="1800" b="0" i="0" u="none" strike="noStrike" dirty="0">
                        <a:solidFill>
                          <a:srgbClr val="000000"/>
                        </a:solidFill>
                        <a:latin typeface="Calibri"/>
                      </a:endParaRPr>
                    </a:p>
                  </a:txBody>
                  <a:tcPr marL="9525" marR="9525" marT="9525" marB="0">
                    <a:lnL>
                      <a:noFill/>
                    </a:lnL>
                    <a:lnR>
                      <a:noFill/>
                    </a:lnR>
                    <a:lnT>
                      <a:noFill/>
                    </a:lnT>
                    <a:lnB>
                      <a:noFill/>
                    </a:lnB>
                  </a:tcPr>
                </a:tc>
              </a:tr>
              <a:tr h="762000">
                <a:tc>
                  <a:txBody>
                    <a:bodyPr/>
                    <a:lstStyle/>
                    <a:p>
                      <a:pPr algn="l" fontAlgn="t"/>
                      <a:r>
                        <a:rPr lang="en-US" sz="1800" b="0" i="0" u="none" strike="noStrike">
                          <a:solidFill>
                            <a:srgbClr val="000000"/>
                          </a:solidFill>
                          <a:latin typeface="Calibri"/>
                        </a:rPr>
                        <a:t>Architecture options</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two options are not considered to be competitors and the "service capability" might be overlaid on the conventional hierarchical model - </a:t>
                      </a:r>
                      <a:r>
                        <a:rPr lang="en-US" sz="1800" b="0" i="0" u="none" strike="noStrike" dirty="0" err="1">
                          <a:solidFill>
                            <a:srgbClr val="000000"/>
                          </a:solidFill>
                          <a:latin typeface="Calibri"/>
                        </a:rPr>
                        <a:t>recognised</a:t>
                      </a:r>
                      <a:r>
                        <a:rPr lang="en-US" sz="1800" b="0" i="0" u="none" strike="noStrike" dirty="0">
                          <a:solidFill>
                            <a:srgbClr val="000000"/>
                          </a:solidFill>
                          <a:latin typeface="Calibri"/>
                        </a:rPr>
                        <a:t> by the M&amp;C </a:t>
                      </a:r>
                      <a:r>
                        <a:rPr lang="en-US" sz="1800" b="0" i="0" u="none" strike="noStrike" dirty="0" smtClean="0">
                          <a:solidFill>
                            <a:srgbClr val="000000"/>
                          </a:solidFill>
                          <a:latin typeface="Calibri"/>
                        </a:rPr>
                        <a:t>team</a:t>
                      </a:r>
                    </a:p>
                    <a:p>
                      <a:pPr algn="l" fontAlgn="t"/>
                      <a:endParaRPr lang="en-US" sz="1800" b="0" i="0" u="none" strike="noStrike" dirty="0">
                        <a:solidFill>
                          <a:srgbClr val="000000"/>
                        </a:solidFill>
                        <a:latin typeface="Calibri"/>
                      </a:endParaRPr>
                    </a:p>
                  </a:txBody>
                  <a:tcPr marL="9525" marR="9525" marT="9525" marB="0">
                    <a:lnL>
                      <a:noFill/>
                    </a:lnL>
                    <a:lnR>
                      <a:noFill/>
                    </a:lnR>
                    <a:lnT>
                      <a:noFill/>
                    </a:lnT>
                    <a:lnB>
                      <a:noFill/>
                    </a:lnB>
                  </a:tcPr>
                </a:tc>
              </a:tr>
              <a:tr h="1143000">
                <a:tc>
                  <a:txBody>
                    <a:bodyPr/>
                    <a:lstStyle/>
                    <a:p>
                      <a:pPr algn="l" fontAlgn="t"/>
                      <a:r>
                        <a:rPr lang="en-US" sz="1800" b="0" i="0" u="none" strike="noStrike">
                          <a:solidFill>
                            <a:srgbClr val="000000"/>
                          </a:solidFill>
                          <a:latin typeface="Calibri"/>
                        </a:rPr>
                        <a:t>Peer telescopes</a:t>
                      </a:r>
                    </a:p>
                  </a:txBody>
                  <a:tcPr marL="9525" marR="9525" marT="9525" marB="0">
                    <a:lnL>
                      <a:noFill/>
                    </a:lnL>
                    <a:lnR>
                      <a:noFill/>
                    </a:lnR>
                    <a:lnT>
                      <a:noFill/>
                    </a:lnT>
                    <a:lnB>
                      <a:noFill/>
                    </a:lnB>
                  </a:tcPr>
                </a:tc>
                <a:tc>
                  <a:txBody>
                    <a:bodyPr/>
                    <a:lstStyle/>
                    <a:p>
                      <a:pPr algn="l" fontAlgn="t"/>
                      <a:r>
                        <a:rPr lang="en-US" sz="1800" b="0" i="0" u="none" strike="noStrike" dirty="0">
                          <a:solidFill>
                            <a:srgbClr val="000000"/>
                          </a:solidFill>
                          <a:latin typeface="Calibri"/>
                        </a:rPr>
                        <a:t>The panel </a:t>
                      </a:r>
                      <a:r>
                        <a:rPr lang="en-US" sz="1800" b="0" i="0" u="none" strike="noStrike" dirty="0" err="1">
                          <a:solidFill>
                            <a:srgbClr val="000000"/>
                          </a:solidFill>
                          <a:latin typeface="Calibri"/>
                        </a:rPr>
                        <a:t>recognised</a:t>
                      </a:r>
                      <a:r>
                        <a:rPr lang="en-US" sz="1800" b="0" i="0" u="none" strike="noStrike" dirty="0">
                          <a:solidFill>
                            <a:srgbClr val="000000"/>
                          </a:solidFill>
                          <a:latin typeface="Calibri"/>
                        </a:rPr>
                        <a:t> the usefulness of the ASKAP, </a:t>
                      </a:r>
                      <a:r>
                        <a:rPr lang="en-US" sz="1800" b="0" i="0" u="none" strike="noStrike" dirty="0" err="1">
                          <a:solidFill>
                            <a:srgbClr val="000000"/>
                          </a:solidFill>
                          <a:latin typeface="Calibri"/>
                        </a:rPr>
                        <a:t>MeerKAT</a:t>
                      </a:r>
                      <a:r>
                        <a:rPr lang="en-US" sz="1800" b="0" i="0" u="none" strike="noStrike" dirty="0">
                          <a:solidFill>
                            <a:srgbClr val="000000"/>
                          </a:solidFill>
                          <a:latin typeface="Calibri"/>
                        </a:rPr>
                        <a:t> and LOFAR contributions to the review meeting and strongly recommends that the M&amp;C team maintains close contact with the developments of the three projects during the next SKA phase and share a maximum of available experience and data.</a:t>
                      </a:r>
                    </a:p>
                  </a:txBody>
                  <a:tcPr marL="9525" marR="9525" marT="9525"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1681</Words>
  <Application>Microsoft Office PowerPoint</Application>
  <PresentationFormat>On-screen Show (4:3)</PresentationFormat>
  <Paragraphs>196</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Custom Design</vt:lpstr>
      <vt:lpstr>SKA Monitoring and Control CoDR Panel Report</vt:lpstr>
      <vt:lpstr>M&amp;C CoDR Overall reactions</vt:lpstr>
      <vt:lpstr>M&amp;C CoDR Overall reactions</vt:lpstr>
      <vt:lpstr>M&amp;C CoDR Scope and positioning</vt:lpstr>
      <vt:lpstr>Slide 5</vt:lpstr>
      <vt:lpstr>M&amp;C CoDR Overall reactions</vt:lpstr>
      <vt:lpstr>M&amp;C CoDR Overall reactions</vt:lpstr>
      <vt:lpstr>M&amp;C CoDR Overall reactions</vt:lpstr>
      <vt:lpstr>M&amp;C CoDR Overall reactions</vt:lpstr>
      <vt:lpstr>M&amp;C CoDR Charge #1</vt:lpstr>
      <vt:lpstr>M&amp;C CoDR Charge #2</vt:lpstr>
      <vt:lpstr>M&amp;C CoDR Charge #3</vt:lpstr>
      <vt:lpstr>M&amp;C CoDR Charge #4</vt:lpstr>
      <vt:lpstr>M&amp;C CoDR Charge #5</vt:lpstr>
      <vt:lpstr>M&amp;C CoDR Charge #6</vt:lpstr>
      <vt:lpstr>M&amp;C CoDR Charge #7</vt:lpstr>
      <vt:lpstr>M&amp;C CoDR Charge #8</vt:lpstr>
      <vt:lpstr>M&amp;C CoDR Last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Stevenson</dc:creator>
  <cp:lastModifiedBy>Stevenson</cp:lastModifiedBy>
  <cp:revision>19</cp:revision>
  <dcterms:created xsi:type="dcterms:W3CDTF">2006-08-16T00:00:00Z</dcterms:created>
  <dcterms:modified xsi:type="dcterms:W3CDTF">2011-11-15T08:59:37Z</dcterms:modified>
</cp:coreProperties>
</file>