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622" r:id="rId2"/>
    <p:sldId id="623" r:id="rId3"/>
  </p:sldIdLst>
  <p:sldSz cx="9144000" cy="6858000" type="screen4x3"/>
  <p:notesSz cx="67945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rgbClr val="233787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CCFF"/>
    <a:srgbClr val="4A3A8E"/>
    <a:srgbClr val="000066"/>
    <a:srgbClr val="52409E"/>
    <a:srgbClr val="4B3B91"/>
    <a:srgbClr val="423480"/>
    <a:srgbClr val="FF66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73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008" y="-96"/>
      </p:cViewPr>
      <p:guideLst>
        <p:guide orient="horz" pos="2437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142" y="-84"/>
      </p:cViewPr>
      <p:guideLst>
        <p:guide orient="horz" pos="3124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02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EA60C8-E5D3-44E2-8653-1268756F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02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4" tIns="46462" rIns="92924" bIns="464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0E53B4-C8D5-450C-876A-37CB0365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0538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6003925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6408737" cy="803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412875"/>
            <a:ext cx="8207375" cy="489585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12875"/>
            <a:ext cx="402748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412875"/>
            <a:ext cx="402748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4960" y="203200"/>
            <a:ext cx="7315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12875"/>
            <a:ext cx="82073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52400" y="1052513"/>
            <a:ext cx="0" cy="5256212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>
            <a:outerShdw dist="45791" dir="2021404" algn="ctr" rotWithShape="0">
              <a:srgbClr val="3366FF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rot="5400000">
            <a:off x="5247639" y="-3622040"/>
            <a:ext cx="0" cy="754888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>
            <a:outerShdw dist="35921" dir="2700000" algn="ctr" rotWithShape="0">
              <a:srgbClr val="1819FF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5760720" y="6502400"/>
            <a:ext cx="313245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GB" sz="1400" dirty="0" smtClean="0">
                <a:solidFill>
                  <a:srgbClr val="FF9933"/>
                </a:solidFill>
                <a:latin typeface="Arial" charset="0"/>
                <a:cs typeface="+mn-cs"/>
              </a:rPr>
              <a:t>Interface</a:t>
            </a:r>
            <a:r>
              <a:rPr lang="en-GB" sz="1400" baseline="0" dirty="0" smtClean="0">
                <a:solidFill>
                  <a:srgbClr val="FF9933"/>
                </a:solidFill>
                <a:latin typeface="Arial" charset="0"/>
                <a:cs typeface="+mn-cs"/>
              </a:rPr>
              <a:t> Management Workshop</a:t>
            </a:r>
            <a:endParaRPr lang="en-GB" sz="1400" dirty="0">
              <a:solidFill>
                <a:srgbClr val="FF9933"/>
              </a:solidFill>
              <a:latin typeface="Arial" charset="0"/>
              <a:cs typeface="+mn-cs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111125" y="6513513"/>
            <a:ext cx="27828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rgbClr val="FF9933"/>
              </a:solidFill>
              <a:latin typeface="Arial" charset="0"/>
              <a:cs typeface="+mn-cs"/>
            </a:endParaRP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77788" y="6489700"/>
            <a:ext cx="27828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400" baseline="0" dirty="0" smtClean="0">
                <a:solidFill>
                  <a:srgbClr val="FF9933"/>
                </a:solidFill>
                <a:latin typeface="Arial" charset="0"/>
                <a:cs typeface="+mn-cs"/>
              </a:rPr>
              <a:t>June </a:t>
            </a:r>
            <a:r>
              <a:rPr lang="en-GB" sz="1400" dirty="0" smtClean="0">
                <a:solidFill>
                  <a:srgbClr val="FF9933"/>
                </a:solidFill>
                <a:latin typeface="Arial" charset="0"/>
                <a:cs typeface="+mn-cs"/>
              </a:rPr>
              <a:t>2013</a:t>
            </a:r>
            <a:endParaRPr lang="en-GB" sz="1400" dirty="0">
              <a:solidFill>
                <a:srgbClr val="FF9933"/>
              </a:solidFill>
              <a:latin typeface="Arial" charset="0"/>
              <a:cs typeface="+mn-cs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83715" y="6502400"/>
            <a:ext cx="35972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 smtClean="0">
                <a:solidFill>
                  <a:srgbClr val="FF9933"/>
                </a:solidFill>
                <a:latin typeface="Arial" charset="0"/>
                <a:cs typeface="+mn-cs"/>
              </a:rPr>
              <a:t>Low Frequency Aperture Array</a:t>
            </a:r>
            <a:endParaRPr lang="en-GB" sz="1400" dirty="0">
              <a:solidFill>
                <a:srgbClr val="FF9933"/>
              </a:solidFill>
              <a:latin typeface="Arial" charset="0"/>
              <a:cs typeface="+mn-cs"/>
            </a:endParaRPr>
          </a:p>
        </p:txBody>
      </p:sp>
      <p:pic>
        <p:nvPicPr>
          <p:cNvPr id="14" name="Picture 13" descr="AADC Logo inline.t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1440" y="81280"/>
            <a:ext cx="1494000" cy="9590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FAA interfa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2346" y="845354"/>
            <a:ext cx="5678357" cy="2286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Infrastructure Interface – Power, cooling &amp; building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87109" y="3128593"/>
            <a:ext cx="4094416" cy="3230563"/>
          </a:xfrm>
          <a:prstGeom prst="roundRect">
            <a:avLst>
              <a:gd name="adj" fmla="val 8316"/>
            </a:avLst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72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33787"/>
                </a:solidFill>
                <a:effectLst/>
                <a:latin typeface="Calibri" pitchFamily="34" charset="0"/>
              </a:rPr>
              <a:t>Description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Building specification: # of racks, 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Power: total and rack level reticulation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Cooling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No  data connection.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Work on solar power @ antenna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tabLst>
                <a:tab pos="1166813" algn="l"/>
              </a:tabLst>
            </a:pP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T0:	Outline requirements description, initial ICD</a:t>
            </a: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T0+12:	Detailed ICD assuming architecture</a:t>
            </a: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PDR:	Confirmed architecture, so firm ICD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1200"/>
              </a:spcAft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05465" y="3128593"/>
            <a:ext cx="4134254" cy="3213304"/>
          </a:xfrm>
          <a:prstGeom prst="roundRect">
            <a:avLst>
              <a:gd name="adj" fmla="val 674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72000" tIns="108000" rIns="3600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Leadership: 	LFAA element</a:t>
            </a: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Other party:	INFRA element</a:t>
            </a: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LFAA WP:	SKA.TEL.LFAA.LINFR.PWR   </a:t>
            </a: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Type:	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Direct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spcAft>
                <a:spcPts val="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Classes:	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Electrical, Mechanical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Building</a:t>
            </a:r>
          </a:p>
          <a:p>
            <a:pPr lvl="0">
              <a:spcAft>
                <a:spcPts val="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400" dirty="0" err="1" smtClean="0">
                <a:solidFill>
                  <a:schemeClr val="tx1"/>
                </a:solidFill>
                <a:latin typeface="Calibri" pitchFamily="34" charset="0"/>
              </a:rPr>
              <a:t>desc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. physical </a:t>
            </a:r>
            <a:r>
              <a:rPr lang="en-GB" sz="1400" dirty="0" err="1" smtClean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/face</a:t>
            </a:r>
          </a:p>
          <a:p>
            <a:pPr lvl="0"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	Thermal</a:t>
            </a: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Safety 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aspects: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yes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I/face specs by class:	International standards and</a:t>
            </a:r>
            <a:b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 	National (Australian) standards</a:t>
            </a: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  <a:tabLst>
                <a:tab pos="808038" algn="l"/>
              </a:tabLst>
            </a:pP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233787"/>
              </a:solidFill>
              <a:effectLst/>
              <a:latin typeface="Calibri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2904674">
            <a:off x="7408349" y="1760097"/>
            <a:ext cx="162370" cy="54693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rgbClr val="233787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5778776">
            <a:off x="6720595" y="2557265"/>
            <a:ext cx="162370" cy="54693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rgbClr val="233787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4090561">
            <a:off x="4266657" y="2070345"/>
            <a:ext cx="162370" cy="104549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rgbClr val="233787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87109" y="3128593"/>
            <a:ext cx="4094416" cy="3230563"/>
          </a:xfrm>
          <a:prstGeom prst="roundRect">
            <a:avLst>
              <a:gd name="adj" fmla="val 8316"/>
            </a:avLst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72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233787"/>
                </a:solidFill>
                <a:effectLst/>
                <a:latin typeface="Calibri" pitchFamily="34" charset="0"/>
              </a:rPr>
              <a:t>Description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Data transfer of beams to Correlator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Time stamping and modes</a:t>
            </a:r>
          </a:p>
          <a:p>
            <a:pPr marL="180975" indent="-180975">
              <a:spcAft>
                <a:spcPts val="0"/>
              </a:spcAft>
              <a:buFont typeface="Arial" pitchFamily="34" charset="0"/>
              <a:buChar char="•"/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Protocol through switches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tabLst>
                <a:tab pos="1166813" algn="l"/>
              </a:tabLst>
            </a:pP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T0:	Baseline </a:t>
            </a:r>
            <a:r>
              <a:rPr lang="en-GB" sz="1400" dirty="0" err="1" smtClean="0">
                <a:solidFill>
                  <a:schemeClr val="tx1"/>
                </a:solidFill>
                <a:latin typeface="Calibri" pitchFamily="34" charset="0"/>
              </a:rPr>
              <a:t>req’ts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 description, initial ICD</a:t>
            </a: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T0+12:	Detailed ICD , with  further options </a:t>
            </a:r>
            <a:b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	assuming architecture</a:t>
            </a:r>
          </a:p>
          <a:p>
            <a:pPr marL="180975" indent="-180975">
              <a:spcAft>
                <a:spcPts val="600"/>
              </a:spcAft>
              <a:tabLst>
                <a:tab pos="63182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PDR:	Confirmed interface w/architecture, </a:t>
            </a:r>
            <a:b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	so firm ICD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1200"/>
              </a:spcAft>
              <a:tabLst>
                <a:tab pos="1166813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Picture 7" descr="LFAA interfa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2346" y="845354"/>
            <a:ext cx="5678357" cy="2286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CSP – Data transfer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805465" y="3128593"/>
            <a:ext cx="4134254" cy="3213304"/>
          </a:xfrm>
          <a:prstGeom prst="roundRect">
            <a:avLst>
              <a:gd name="adj" fmla="val 674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72000" tIns="108000" rIns="3600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Leadership: 	LFAA element</a:t>
            </a: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Other party:	</a:t>
            </a:r>
            <a:r>
              <a:rPr lang="en-GB" sz="1400" dirty="0" err="1" smtClean="0">
                <a:solidFill>
                  <a:schemeClr val="tx1"/>
                </a:solidFill>
                <a:latin typeface="Calibri" pitchFamily="34" charset="0"/>
              </a:rPr>
              <a:t>CSPelement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LFAA WP:	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SKA.TEL.LFAA.SP.ARC  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Type:	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Ind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irect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Classes:	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Data 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exchange specifications 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  <a:tabLst>
                <a:tab pos="1527175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Safety 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aspects: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no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1527175" algn="l"/>
              </a:tabLst>
            </a:pP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I/face specs by class:	</a:t>
            </a:r>
            <a:r>
              <a:rPr lang="en-GB" sz="1400" dirty="0" smtClean="0">
                <a:solidFill>
                  <a:schemeClr val="tx1"/>
                </a:solidFill>
                <a:latin typeface="Calibri" pitchFamily="34" charset="0"/>
              </a:rPr>
              <a:t> International standards</a:t>
            </a:r>
            <a:endParaRPr lang="en-GB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  <a:tabLst>
                <a:tab pos="808038" algn="l"/>
              </a:tabLst>
            </a:pPr>
            <a:endParaRPr lang="en-US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808038" algn="l"/>
              </a:tabLst>
            </a:pPr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233787"/>
              </a:solidFill>
              <a:effectLst/>
              <a:latin typeface="Calibri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2904674">
            <a:off x="7476082" y="1026320"/>
            <a:ext cx="162370" cy="54693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rgbClr val="233787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23378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23378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111128</TotalTime>
  <Words>60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Infrastructure Interface – Power, cooling &amp; building</vt:lpstr>
      <vt:lpstr>CSP – Data transfer</vt:lpstr>
    </vt:vector>
  </TitlesOfParts>
  <Company>ASTRON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SKADS-LOGO</dc:title>
  <dc:creator>Andre van Es</dc:creator>
  <cp:lastModifiedBy>Andy</cp:lastModifiedBy>
  <cp:revision>1311</cp:revision>
  <dcterms:created xsi:type="dcterms:W3CDTF">2006-02-27T08:11:41Z</dcterms:created>
  <dcterms:modified xsi:type="dcterms:W3CDTF">2013-06-27T11:40:54Z</dcterms:modified>
</cp:coreProperties>
</file>