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29"/>
  </p:notesMasterIdLst>
  <p:sldIdLst>
    <p:sldId id="282" r:id="rId2"/>
    <p:sldId id="260" r:id="rId3"/>
    <p:sldId id="286" r:id="rId4"/>
    <p:sldId id="305" r:id="rId5"/>
    <p:sldId id="306" r:id="rId6"/>
    <p:sldId id="283" r:id="rId7"/>
    <p:sldId id="307" r:id="rId8"/>
    <p:sldId id="308" r:id="rId9"/>
    <p:sldId id="309" r:id="rId10"/>
    <p:sldId id="285" r:id="rId11"/>
    <p:sldId id="257" r:id="rId12"/>
    <p:sldId id="291" r:id="rId13"/>
    <p:sldId id="293" r:id="rId14"/>
    <p:sldId id="294" r:id="rId15"/>
    <p:sldId id="295" r:id="rId16"/>
    <p:sldId id="296" r:id="rId17"/>
    <p:sldId id="298" r:id="rId18"/>
    <p:sldId id="297" r:id="rId19"/>
    <p:sldId id="287" r:id="rId20"/>
    <p:sldId id="292" r:id="rId21"/>
    <p:sldId id="299" r:id="rId22"/>
    <p:sldId id="300" r:id="rId23"/>
    <p:sldId id="301" r:id="rId24"/>
    <p:sldId id="302" r:id="rId25"/>
    <p:sldId id="310" r:id="rId26"/>
    <p:sldId id="303" r:id="rId27"/>
    <p:sldId id="31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628" autoAdjust="0"/>
  </p:normalViewPr>
  <p:slideViewPr>
    <p:cSldViewPr>
      <p:cViewPr>
        <p:scale>
          <a:sx n="100" d="100"/>
          <a:sy n="100" d="100"/>
        </p:scale>
        <p:origin x="-109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32"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DB64AA-4104-4B16-BD10-1F4FA33AC1F1}" type="datetimeFigureOut">
              <a:rPr lang="en-AU" smtClean="0"/>
              <a:pPr/>
              <a:t>25/06/2013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DAA2F5-0788-4E8B-BA0C-49A0688B5081}"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DAA2F5-0788-4E8B-BA0C-49A0688B5081}"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DAA2F5-0788-4E8B-BA0C-49A0688B5081}" type="slidenum">
              <a:rPr lang="en-AU" smtClean="0"/>
              <a:pPr/>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DAA2F5-0788-4E8B-BA0C-49A0688B5081}" type="slidenum">
              <a:rPr lang="en-AU" smtClean="0"/>
              <a:pPr/>
              <a:t>11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8CDAA2F5-0788-4E8B-BA0C-49A0688B5081}" type="slidenum">
              <a:rPr lang="en-AU" smtClean="0"/>
              <a:pPr/>
              <a:t>12</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DAA2F5-0788-4E8B-BA0C-49A0688B5081}" type="slidenum">
              <a:rPr lang="en-AU" smtClean="0"/>
              <a:pPr/>
              <a:t>13</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At</a:t>
            </a:r>
            <a:r>
              <a:rPr lang="en-AU" baseline="0" dirty="0" smtClean="0"/>
              <a:t> some point I thought that load shedding was discussed as a possible means of providing sufficient power for emergency stowing in the event of a partial power outage.  If some sort of dynamic load shedding is to be implemented it will need to be considered from the outset.  Trying to implement it later on will only cause problems and increase the cost of doing so.</a:t>
            </a:r>
          </a:p>
          <a:p>
            <a:endParaRPr lang="en-AU" baseline="0" dirty="0" smtClean="0"/>
          </a:p>
          <a:p>
            <a:r>
              <a:rPr lang="en-AU" baseline="0" dirty="0" smtClean="0"/>
              <a:t>Does a reference to it need to be in here or is that too low level?  </a:t>
            </a:r>
          </a:p>
          <a:p>
            <a:endParaRPr lang="en-AU" dirty="0" smtClean="0"/>
          </a:p>
          <a:p>
            <a:r>
              <a:rPr lang="en-AU" dirty="0" smtClean="0">
                <a:solidFill>
                  <a:srgbClr val="7030A0"/>
                </a:solidFill>
              </a:rPr>
              <a:t>If load shedding or other power management is required, I think this should be managed within the Dishes element, and is therefore not an external interface. But for SKA_MID it seems we can fit into our 12kVA budget without intelligent power management.  I could clarify this as an assumption in the slide.</a:t>
            </a:r>
          </a:p>
          <a:p>
            <a:endParaRPr lang="en-AU" dirty="0" smtClean="0">
              <a:solidFill>
                <a:srgbClr val="7030A0"/>
              </a:solidFill>
            </a:endParaRPr>
          </a:p>
          <a:p>
            <a:r>
              <a:rPr lang="en-AU" dirty="0" smtClean="0">
                <a:solidFill>
                  <a:srgbClr val="7030A0"/>
                </a:solidFill>
              </a:rPr>
              <a:t>Another assumption that could be added to this slide is that we will need an internal UPS capability to stow in the case of power failure &amp; network connectivity.</a:t>
            </a:r>
            <a:endParaRPr lang="en-AU" dirty="0">
              <a:solidFill>
                <a:srgbClr val="7030A0"/>
              </a:solidFill>
            </a:endParaRPr>
          </a:p>
        </p:txBody>
      </p:sp>
      <p:sp>
        <p:nvSpPr>
          <p:cNvPr id="4" name="Slide Number Placeholder 3"/>
          <p:cNvSpPr>
            <a:spLocks noGrp="1"/>
          </p:cNvSpPr>
          <p:nvPr>
            <p:ph type="sldNum" sz="quarter" idx="10"/>
          </p:nvPr>
        </p:nvSpPr>
        <p:spPr/>
        <p:txBody>
          <a:bodyPr/>
          <a:lstStyle/>
          <a:p>
            <a:fld id="{8CDAA2F5-0788-4E8B-BA0C-49A0688B5081}" type="slidenum">
              <a:rPr lang="en-AU" smtClean="0"/>
              <a:pPr/>
              <a:t>14</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Agree on minimum requirements,</a:t>
            </a:r>
            <a:r>
              <a:rPr lang="en-AU" baseline="0" dirty="0" smtClean="0"/>
              <a:t> number of points/antenna, critical/non-critical, update rates, etc.  There will need to be some finite monitoring overhead agreed upon that is achievable, not too light on and not so onerous it dominates the system.  Is this part of the protocol or not?</a:t>
            </a:r>
          </a:p>
          <a:p>
            <a:endParaRPr lang="en-AU" dirty="0" smtClean="0"/>
          </a:p>
          <a:p>
            <a:r>
              <a:rPr lang="en-AU" dirty="0" smtClean="0">
                <a:solidFill>
                  <a:srgbClr val="7030A0"/>
                </a:solidFill>
              </a:rPr>
              <a:t>Yes, so I propose that we add max data rate, in case it is an issue for TM. </a:t>
            </a:r>
          </a:p>
          <a:p>
            <a:r>
              <a:rPr lang="en-AU" dirty="0" smtClean="0">
                <a:solidFill>
                  <a:srgbClr val="7030A0"/>
                </a:solidFill>
              </a:rPr>
              <a:t>Monitoring based on FMECA.</a:t>
            </a:r>
          </a:p>
          <a:p>
            <a:r>
              <a:rPr lang="en-AU" dirty="0" smtClean="0">
                <a:solidFill>
                  <a:srgbClr val="7030A0"/>
                </a:solidFill>
              </a:rPr>
              <a:t>Local M&amp;C integrated or direct to individual components.</a:t>
            </a:r>
          </a:p>
          <a:p>
            <a:endParaRPr lang="en-AU" dirty="0" smtClean="0"/>
          </a:p>
          <a:p>
            <a:r>
              <a:rPr lang="en-AU" dirty="0" smtClean="0"/>
              <a:t>Discussion with CASS member of LMC –</a:t>
            </a:r>
            <a:r>
              <a:rPr lang="en-AU" baseline="0" dirty="0" smtClean="0"/>
              <a:t> LMC may expect to interface to the dish as an entity.  If this is the case then there will be a reasonable amount of LMC hardware and software considered to be part of the dish array.</a:t>
            </a:r>
          </a:p>
          <a:p>
            <a:pPr marL="228600" indent="-228600">
              <a:buAutoNum type="arabicPeriod"/>
            </a:pPr>
            <a:r>
              <a:rPr lang="en-AU" baseline="0" dirty="0" smtClean="0"/>
              <a:t>Would this then require some sort of Antenna Control Computer (ACC) in each antenna?</a:t>
            </a:r>
          </a:p>
          <a:p>
            <a:pPr marL="228600" indent="-228600">
              <a:buAutoNum type="arabicPeriod"/>
            </a:pPr>
            <a:r>
              <a:rPr lang="en-AU" baseline="0" dirty="0" smtClean="0"/>
              <a:t>One alternative is direct access to individual devices this would probably mean 10GB </a:t>
            </a:r>
            <a:r>
              <a:rPr lang="en-AU" baseline="0" dirty="0" err="1" smtClean="0"/>
              <a:t>ethernet</a:t>
            </a:r>
            <a:r>
              <a:rPr lang="en-AU" baseline="0" dirty="0" smtClean="0"/>
              <a:t> running all over the antenna – not a good idea!</a:t>
            </a:r>
          </a:p>
          <a:p>
            <a:pPr marL="228600" indent="-228600">
              <a:buAutoNum type="arabicPeriod"/>
            </a:pPr>
            <a:r>
              <a:rPr lang="en-AU" baseline="0" dirty="0" smtClean="0"/>
              <a:t>Another alternative is data transported around antenna using an EMI/RFI friendly means.  </a:t>
            </a:r>
            <a:endParaRPr lang="en-AU" dirty="0" smtClean="0"/>
          </a:p>
          <a:p>
            <a:endParaRPr lang="en-AU" dirty="0"/>
          </a:p>
        </p:txBody>
      </p:sp>
      <p:sp>
        <p:nvSpPr>
          <p:cNvPr id="4" name="Slide Number Placeholder 3"/>
          <p:cNvSpPr>
            <a:spLocks noGrp="1"/>
          </p:cNvSpPr>
          <p:nvPr>
            <p:ph type="sldNum" sz="quarter" idx="10"/>
          </p:nvPr>
        </p:nvSpPr>
        <p:spPr/>
        <p:txBody>
          <a:bodyPr/>
          <a:lstStyle/>
          <a:p>
            <a:fld id="{8CDAA2F5-0788-4E8B-BA0C-49A0688B5081}" type="slidenum">
              <a:rPr lang="en-AU" smtClean="0"/>
              <a:pPr/>
              <a:t>15</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AU" dirty="0" smtClean="0"/>
              <a:t>Data format , protocol and </a:t>
            </a:r>
            <a:r>
              <a:rPr lang="en-AU" baseline="0" dirty="0" smtClean="0">
                <a:solidFill>
                  <a:srgbClr val="FF0000"/>
                </a:solidFill>
              </a:rPr>
              <a:t>type</a:t>
            </a:r>
            <a:r>
              <a:rPr lang="en-AU" dirty="0" smtClean="0"/>
              <a:t>?  </a:t>
            </a:r>
            <a:r>
              <a:rPr lang="en-AU" dirty="0" smtClean="0">
                <a:solidFill>
                  <a:srgbClr val="7030A0"/>
                </a:solidFill>
              </a:rPr>
              <a:t>Yes</a:t>
            </a:r>
          </a:p>
          <a:p>
            <a:r>
              <a:rPr lang="en-AU" dirty="0" smtClean="0"/>
              <a:t>Do you mean constant data rate, as per the baseline</a:t>
            </a:r>
            <a:r>
              <a:rPr lang="en-AU" baseline="0" dirty="0" smtClean="0"/>
              <a:t> design?</a:t>
            </a:r>
            <a:r>
              <a:rPr lang="en-AU" dirty="0" smtClean="0"/>
              <a:t>   </a:t>
            </a:r>
            <a:r>
              <a:rPr lang="en-AU" dirty="0" smtClean="0">
                <a:solidFill>
                  <a:srgbClr val="7030A0"/>
                </a:solidFill>
              </a:rPr>
              <a:t>Max  network data rate – this is an interface with the </a:t>
            </a:r>
            <a:r>
              <a:rPr lang="en-AU" dirty="0" err="1" smtClean="0">
                <a:solidFill>
                  <a:srgbClr val="7030A0"/>
                </a:solidFill>
              </a:rPr>
              <a:t>SaDT</a:t>
            </a:r>
            <a:r>
              <a:rPr lang="en-AU" dirty="0" smtClean="0">
                <a:solidFill>
                  <a:srgbClr val="7030A0"/>
                </a:solidFill>
              </a:rPr>
              <a:t> who will transport the data.</a:t>
            </a:r>
          </a:p>
          <a:p>
            <a:endParaRPr lang="en-AU" dirty="0" smtClean="0"/>
          </a:p>
          <a:p>
            <a:r>
              <a:rPr lang="en-AU" dirty="0" smtClean="0"/>
              <a:t>Is the interface with</a:t>
            </a:r>
            <a:r>
              <a:rPr lang="en-AU" baseline="0" dirty="0" smtClean="0"/>
              <a:t> CSP or with </a:t>
            </a:r>
            <a:r>
              <a:rPr lang="en-AU" baseline="0" dirty="0" err="1" smtClean="0"/>
              <a:t>SaDT</a:t>
            </a:r>
            <a:r>
              <a:rPr lang="en-AU" baseline="0" dirty="0" smtClean="0"/>
              <a:t> given they are responsible for the network over which the data flows?  </a:t>
            </a:r>
            <a:r>
              <a:rPr lang="en-AU" baseline="0" dirty="0" smtClean="0">
                <a:solidFill>
                  <a:srgbClr val="7030A0"/>
                </a:solidFill>
              </a:rPr>
              <a:t>Good question. There</a:t>
            </a:r>
            <a:r>
              <a:rPr lang="en-AU" dirty="0" smtClean="0">
                <a:solidFill>
                  <a:srgbClr val="7030A0"/>
                </a:solidFill>
              </a:rPr>
              <a:t> are interfaces to both. This depends on where you draw the boundary for </a:t>
            </a:r>
            <a:r>
              <a:rPr lang="en-AU" dirty="0" err="1" smtClean="0">
                <a:solidFill>
                  <a:srgbClr val="7030A0"/>
                </a:solidFill>
              </a:rPr>
              <a:t>SaDT</a:t>
            </a:r>
            <a:r>
              <a:rPr lang="en-AU" dirty="0" smtClean="0">
                <a:solidFill>
                  <a:srgbClr val="7030A0"/>
                </a:solidFill>
              </a:rPr>
              <a:t>. Perhaps for now we should add </a:t>
            </a:r>
            <a:r>
              <a:rPr lang="en-AU" dirty="0" err="1" smtClean="0">
                <a:solidFill>
                  <a:srgbClr val="7030A0"/>
                </a:solidFill>
              </a:rPr>
              <a:t>SaDT</a:t>
            </a:r>
            <a:r>
              <a:rPr lang="en-AU" dirty="0" smtClean="0">
                <a:solidFill>
                  <a:srgbClr val="7030A0"/>
                </a:solidFill>
              </a:rPr>
              <a:t> to this slide?</a:t>
            </a:r>
          </a:p>
          <a:p>
            <a:endParaRPr lang="en-AU" dirty="0" smtClean="0"/>
          </a:p>
          <a:p>
            <a:r>
              <a:rPr lang="en-AU" dirty="0" smtClean="0"/>
              <a:t>I don’t know how you want to represent this, but there are significant issues </a:t>
            </a:r>
            <a:r>
              <a:rPr lang="en-AU" baseline="0" dirty="0" smtClean="0"/>
              <a:t>around where we define the interface.</a:t>
            </a:r>
          </a:p>
          <a:p>
            <a:pPr marL="228600" indent="-228600">
              <a:buAutoNum type="arabicPeriod"/>
            </a:pPr>
            <a:r>
              <a:rPr lang="en-AU" baseline="0" dirty="0" smtClean="0"/>
              <a:t>In the case of  observational data and who is responsible for the terminal equipment at each end of the fibre </a:t>
            </a:r>
            <a:r>
              <a:rPr lang="en-AU" baseline="0" dirty="0" err="1" smtClean="0"/>
              <a:t>SaDT</a:t>
            </a:r>
            <a:r>
              <a:rPr lang="en-AU" baseline="0" dirty="0" smtClean="0"/>
              <a:t> or Dish Array? </a:t>
            </a:r>
            <a:r>
              <a:rPr lang="en-AU" baseline="0" dirty="0" smtClean="0">
                <a:solidFill>
                  <a:srgbClr val="7030A0"/>
                </a:solidFill>
              </a:rPr>
              <a:t>Good question – this is an interface</a:t>
            </a:r>
            <a:r>
              <a:rPr lang="en-AU" dirty="0" smtClean="0">
                <a:solidFill>
                  <a:srgbClr val="7030A0"/>
                </a:solidFill>
              </a:rPr>
              <a:t> with </a:t>
            </a:r>
            <a:r>
              <a:rPr lang="en-AU" dirty="0" err="1" smtClean="0">
                <a:solidFill>
                  <a:srgbClr val="7030A0"/>
                </a:solidFill>
              </a:rPr>
              <a:t>SaDT</a:t>
            </a:r>
            <a:r>
              <a:rPr lang="en-AU" baseline="0" dirty="0" smtClean="0">
                <a:solidFill>
                  <a:srgbClr val="7030A0"/>
                </a:solidFill>
              </a:rPr>
              <a:t>.</a:t>
            </a:r>
          </a:p>
          <a:p>
            <a:pPr marL="228600" indent="-228600">
              <a:buAutoNum type="arabicPeriod"/>
            </a:pPr>
            <a:r>
              <a:rPr lang="en-AU" baseline="0" dirty="0" smtClean="0"/>
              <a:t>Do we draw the line at the fibre patch panel on the antenna where the buried cable comes in and the antenna cable is spliced to it, do we draw the line at the focus?</a:t>
            </a:r>
            <a:r>
              <a:rPr lang="en-AU" baseline="0" dirty="0" smtClean="0">
                <a:solidFill>
                  <a:srgbClr val="7030A0"/>
                </a:solidFill>
              </a:rPr>
              <a:t> Good question. My preference is</a:t>
            </a:r>
            <a:r>
              <a:rPr lang="en-AU" dirty="0" smtClean="0">
                <a:solidFill>
                  <a:srgbClr val="7030A0"/>
                </a:solidFill>
              </a:rPr>
              <a:t> to keep interfaces as simple as possible. Keep the interface at the fibre patch panel. This is an interface with </a:t>
            </a:r>
            <a:r>
              <a:rPr lang="en-AU" dirty="0" err="1" smtClean="0">
                <a:solidFill>
                  <a:srgbClr val="7030A0"/>
                </a:solidFill>
              </a:rPr>
              <a:t>SaDT</a:t>
            </a:r>
            <a:r>
              <a:rPr lang="en-AU" dirty="0" smtClean="0">
                <a:solidFill>
                  <a:srgbClr val="7030A0"/>
                </a:solidFill>
              </a:rPr>
              <a:t>, not CSP.</a:t>
            </a:r>
            <a:endParaRPr lang="en-AU" baseline="0" dirty="0" smtClean="0">
              <a:solidFill>
                <a:srgbClr val="7030A0"/>
              </a:solidFill>
            </a:endParaRPr>
          </a:p>
          <a:p>
            <a:pPr marL="228600" indent="-228600">
              <a:buAutoNum type="arabicPeriod"/>
            </a:pPr>
            <a:r>
              <a:rPr lang="en-AU" baseline="0" dirty="0" smtClean="0"/>
              <a:t>Also integration.  It is likely that we would want the terminal equipment in the same box as the digitiser.  We are not going to want to pipe 10GB/s data around the antenna.  So we may have equipment on the antenna or even in an enclosure that we are responsible for but that belongs to someone else or is designed by someone else.</a:t>
            </a:r>
          </a:p>
          <a:p>
            <a:pPr marL="228600" indent="-228600"/>
            <a:r>
              <a:rPr lang="en-AU" b="1" u="sng" dirty="0" smtClean="0">
                <a:solidFill>
                  <a:srgbClr val="7030A0"/>
                </a:solidFill>
              </a:rPr>
              <a:t>Bottom line: </a:t>
            </a:r>
            <a:r>
              <a:rPr lang="en-AU" dirty="0" smtClean="0">
                <a:solidFill>
                  <a:srgbClr val="7030A0"/>
                </a:solidFill>
              </a:rPr>
              <a:t>Keep the interfaces as simple as possible. Keep the integrated Dishes element as autonomous as possible for independent integration and verification.</a:t>
            </a:r>
          </a:p>
          <a:p>
            <a:pPr marL="228600" indent="-228600">
              <a:buAutoNum type="arabicPeriod"/>
            </a:pPr>
            <a:endParaRPr lang="en-AU" baseline="0" dirty="0" smtClean="0"/>
          </a:p>
          <a:p>
            <a:pPr marL="228600" indent="-228600">
              <a:buNone/>
            </a:pPr>
            <a:endParaRPr lang="en-AU" baseline="0" dirty="0" smtClean="0"/>
          </a:p>
          <a:p>
            <a:pPr marL="228600" indent="-228600">
              <a:buNone/>
            </a:pPr>
            <a:r>
              <a:rPr lang="en-AU" baseline="0" dirty="0" smtClean="0"/>
              <a:t>I don’t know whether I am getting into the detail too much or not.</a:t>
            </a:r>
          </a:p>
        </p:txBody>
      </p:sp>
      <p:sp>
        <p:nvSpPr>
          <p:cNvPr id="4" name="Slide Number Placeholder 3"/>
          <p:cNvSpPr>
            <a:spLocks noGrp="1"/>
          </p:cNvSpPr>
          <p:nvPr>
            <p:ph type="sldNum" sz="quarter" idx="10"/>
          </p:nvPr>
        </p:nvSpPr>
        <p:spPr/>
        <p:txBody>
          <a:bodyPr/>
          <a:lstStyle/>
          <a:p>
            <a:fld id="{8CDAA2F5-0788-4E8B-BA0C-49A0688B5081}" type="slidenum">
              <a:rPr lang="en-AU" smtClean="0"/>
              <a:pPr/>
              <a:t>16</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DAA2F5-0788-4E8B-BA0C-49A0688B5081}" type="slidenum">
              <a:rPr lang="en-AU" smtClean="0"/>
              <a:pPr/>
              <a:t>17</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Do we need absolute time (BAT)?  </a:t>
            </a:r>
            <a:r>
              <a:rPr lang="en-AU" dirty="0" smtClean="0">
                <a:solidFill>
                  <a:srgbClr val="7030A0"/>
                </a:solidFill>
              </a:rPr>
              <a:t>Yes, for data time stamping. For </a:t>
            </a:r>
            <a:r>
              <a:rPr lang="en-AU" dirty="0" err="1" smtClean="0">
                <a:solidFill>
                  <a:srgbClr val="7030A0"/>
                </a:solidFill>
              </a:rPr>
              <a:t>MeerKAT</a:t>
            </a:r>
            <a:r>
              <a:rPr lang="en-AU" dirty="0" smtClean="0">
                <a:solidFill>
                  <a:srgbClr val="7030A0"/>
                </a:solidFill>
              </a:rPr>
              <a:t> we derive absolute time from the network time + 1pps. Will this work differently for SKA1? </a:t>
            </a:r>
          </a:p>
          <a:p>
            <a:r>
              <a:rPr lang="en-AU" dirty="0" smtClean="0">
                <a:solidFill>
                  <a:srgbClr val="000000"/>
                </a:solidFill>
              </a:rPr>
              <a:t>Calibration and/or Built in Test waveforms - timing? </a:t>
            </a:r>
            <a:r>
              <a:rPr lang="en-AU" dirty="0" smtClean="0">
                <a:solidFill>
                  <a:srgbClr val="7030A0"/>
                </a:solidFill>
              </a:rPr>
              <a:t>Yes. For </a:t>
            </a:r>
            <a:r>
              <a:rPr lang="en-AU" dirty="0" err="1" smtClean="0">
                <a:solidFill>
                  <a:srgbClr val="7030A0"/>
                </a:solidFill>
              </a:rPr>
              <a:t>MeerKAT</a:t>
            </a:r>
            <a:r>
              <a:rPr lang="en-AU" dirty="0" smtClean="0">
                <a:solidFill>
                  <a:srgbClr val="7030A0"/>
                </a:solidFill>
              </a:rPr>
              <a:t>, the receiver sends the  control waveform to the noise diode in the feed package.  Thus it is an internal interface. Will this work differently for SKA1?</a:t>
            </a:r>
          </a:p>
          <a:p>
            <a:endParaRPr lang="en-AU" dirty="0" smtClean="0"/>
          </a:p>
          <a:p>
            <a:r>
              <a:rPr lang="en-AU" dirty="0" smtClean="0"/>
              <a:t>Where do we define the </a:t>
            </a:r>
            <a:r>
              <a:rPr lang="en-AU" baseline="0" dirty="0" smtClean="0"/>
              <a:t>interface to be?  What is included and what is not?</a:t>
            </a:r>
          </a:p>
          <a:p>
            <a:r>
              <a:rPr lang="en-AU" baseline="0" dirty="0" smtClean="0"/>
              <a:t>Particularly in the area of reference/LO and clocks:</a:t>
            </a:r>
          </a:p>
          <a:p>
            <a:pPr marL="228600" indent="-228600">
              <a:buFont typeface="+mj-lt"/>
              <a:buAutoNum type="arabicPeriod"/>
            </a:pPr>
            <a:r>
              <a:rPr lang="en-AU" baseline="0" dirty="0" smtClean="0"/>
              <a:t>It is unlikely that we will be routing these signals around the antenna.  So my expectation is that the hardware is likely to be in the same enclosure as the receiver.</a:t>
            </a:r>
          </a:p>
          <a:p>
            <a:pPr marL="228600" indent="-228600">
              <a:buFont typeface="+mj-lt"/>
              <a:buAutoNum type="arabicPeriod"/>
            </a:pPr>
            <a:r>
              <a:rPr lang="en-AU" baseline="0" dirty="0" smtClean="0"/>
              <a:t>The assumption in our </a:t>
            </a:r>
            <a:r>
              <a:rPr lang="en-AU" baseline="0" dirty="0" err="1" smtClean="0"/>
              <a:t>RfP</a:t>
            </a:r>
            <a:r>
              <a:rPr lang="en-AU" baseline="0" dirty="0" smtClean="0"/>
              <a:t> response is that </a:t>
            </a:r>
            <a:r>
              <a:rPr lang="en-AU" baseline="0" dirty="0" err="1" smtClean="0"/>
              <a:t>SaDT</a:t>
            </a:r>
            <a:r>
              <a:rPr lang="en-AU" baseline="0" dirty="0" smtClean="0"/>
              <a:t> provide ALL of the necessary signals in their final form i.e. An LO at the right frequency and the correct power level.</a:t>
            </a:r>
          </a:p>
          <a:p>
            <a:pPr marL="228600" indent="-228600">
              <a:buFont typeface="+mj-lt"/>
              <a:buAutoNum type="arabicPeriod"/>
            </a:pPr>
            <a:r>
              <a:rPr lang="en-AU" baseline="0" dirty="0" smtClean="0"/>
              <a:t>Do </a:t>
            </a:r>
            <a:r>
              <a:rPr lang="en-AU" baseline="0" dirty="0" err="1" smtClean="0"/>
              <a:t>SaDT</a:t>
            </a:r>
            <a:r>
              <a:rPr lang="en-AU" baseline="0" dirty="0" smtClean="0"/>
              <a:t> de the design to our requirement/specification?  How do we work this through?</a:t>
            </a:r>
          </a:p>
          <a:p>
            <a:r>
              <a:rPr lang="en-AU" dirty="0" smtClean="0">
                <a:solidFill>
                  <a:srgbClr val="7030A0"/>
                </a:solidFill>
              </a:rPr>
              <a:t>These are good questions – we need to discuss. The </a:t>
            </a:r>
            <a:r>
              <a:rPr lang="en-AU" dirty="0" err="1" smtClean="0">
                <a:solidFill>
                  <a:srgbClr val="7030A0"/>
                </a:solidFill>
              </a:rPr>
              <a:t>RfP</a:t>
            </a:r>
            <a:r>
              <a:rPr lang="en-AU" dirty="0" smtClean="0">
                <a:solidFill>
                  <a:srgbClr val="7030A0"/>
                </a:solidFill>
              </a:rPr>
              <a:t> response also included a Local Infrastructure (power and data distribution): “</a:t>
            </a:r>
            <a:r>
              <a:rPr lang="en-ZA" i="1" dirty="0" smtClean="0">
                <a:solidFill>
                  <a:srgbClr val="7030A0"/>
                </a:solidFill>
              </a:rPr>
              <a:t>Data distribution includes the provision of a local data network, including network switch, network cabling and fibre network to all Dish sub-elements (Feeds, Receivers, Antenna Controller, etc.). </a:t>
            </a:r>
            <a:r>
              <a:rPr lang="en-AU" dirty="0" smtClean="0">
                <a:solidFill>
                  <a:srgbClr val="7030A0"/>
                </a:solidFill>
              </a:rPr>
              <a:t>”</a:t>
            </a:r>
            <a:endParaRPr lang="en-AU" dirty="0">
              <a:solidFill>
                <a:srgbClr val="7030A0"/>
              </a:solidFill>
            </a:endParaRPr>
          </a:p>
        </p:txBody>
      </p:sp>
      <p:sp>
        <p:nvSpPr>
          <p:cNvPr id="4" name="Slide Number Placeholder 3"/>
          <p:cNvSpPr>
            <a:spLocks noGrp="1"/>
          </p:cNvSpPr>
          <p:nvPr>
            <p:ph type="sldNum" sz="quarter" idx="10"/>
          </p:nvPr>
        </p:nvSpPr>
        <p:spPr/>
        <p:txBody>
          <a:bodyPr/>
          <a:lstStyle/>
          <a:p>
            <a:fld id="{8CDAA2F5-0788-4E8B-BA0C-49A0688B5081}" type="slidenum">
              <a:rPr lang="en-AU" smtClean="0"/>
              <a:pPr/>
              <a:t>18</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DAA2F5-0788-4E8B-BA0C-49A0688B5081}" type="slidenum">
              <a:rPr lang="en-AU" smtClean="0"/>
              <a:pPr/>
              <a:t>19</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DAA2F5-0788-4E8B-BA0C-49A0688B5081}" type="slidenum">
              <a:rPr lang="en-AU" smtClean="0"/>
              <a:pPr/>
              <a:t>2</a:t>
            </a:fld>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AU" dirty="0" smtClean="0"/>
              <a:t>This</a:t>
            </a:r>
            <a:r>
              <a:rPr lang="en-AU" baseline="0" dirty="0" smtClean="0"/>
              <a:t> lot came out of my discussion with John Bunton and Russell Gough today.</a:t>
            </a:r>
          </a:p>
          <a:p>
            <a:endParaRPr lang="en-AU" baseline="0" dirty="0" smtClean="0"/>
          </a:p>
          <a:p>
            <a:r>
              <a:rPr lang="en-AU" baseline="0" dirty="0" smtClean="0"/>
              <a:t>The structure with the enclosure being separate is good.</a:t>
            </a:r>
          </a:p>
          <a:p>
            <a:endParaRPr lang="en-AU" baseline="0" dirty="0" smtClean="0"/>
          </a:p>
          <a:p>
            <a:r>
              <a:rPr lang="en-AU" baseline="0" dirty="0" smtClean="0"/>
              <a:t>The enclosure for the digitisers and </a:t>
            </a:r>
            <a:r>
              <a:rPr lang="en-AU" baseline="0" dirty="0" err="1" smtClean="0"/>
              <a:t>beamformer</a:t>
            </a:r>
            <a:r>
              <a:rPr lang="en-AU" baseline="0" dirty="0" smtClean="0"/>
              <a:t> will probably need the following:</a:t>
            </a:r>
          </a:p>
          <a:p>
            <a:pPr marL="228600" indent="-228600">
              <a:buFont typeface="+mj-lt"/>
              <a:buAutoNum type="arabicPeriod"/>
            </a:pPr>
            <a:r>
              <a:rPr lang="en-AU" baseline="0" dirty="0" smtClean="0"/>
              <a:t>Cooling (environmental control).  </a:t>
            </a:r>
            <a:r>
              <a:rPr lang="en-AU" dirty="0" smtClean="0">
                <a:solidFill>
                  <a:srgbClr val="7030A0"/>
                </a:solidFill>
              </a:rPr>
              <a:t>Boundary of responsibility with infrastructure?</a:t>
            </a:r>
            <a:endParaRPr lang="en-AU" baseline="0" dirty="0" smtClean="0">
              <a:solidFill>
                <a:srgbClr val="7030A0"/>
              </a:solidFill>
            </a:endParaRPr>
          </a:p>
          <a:p>
            <a:pPr marL="228600" indent="-228600">
              <a:buFont typeface="+mj-lt"/>
              <a:buAutoNum type="arabicPeriod"/>
            </a:pPr>
            <a:r>
              <a:rPr lang="en-AU" dirty="0" smtClean="0"/>
              <a:t>A foundation (if it is a dedicated</a:t>
            </a:r>
            <a:r>
              <a:rPr lang="en-AU" baseline="0" dirty="0" smtClean="0"/>
              <a:t> bunker not part of an antenna). </a:t>
            </a:r>
            <a:r>
              <a:rPr lang="en-AU" baseline="0" dirty="0" smtClean="0">
                <a:solidFill>
                  <a:srgbClr val="7030A0"/>
                </a:solidFill>
              </a:rPr>
              <a:t>Yes – add this.</a:t>
            </a:r>
          </a:p>
          <a:p>
            <a:endParaRPr lang="en-AU" baseline="0" dirty="0" smtClean="0"/>
          </a:p>
          <a:p>
            <a:r>
              <a:rPr lang="en-AU" baseline="0" dirty="0" smtClean="0"/>
              <a:t>The following suggestions/questions were raised:</a:t>
            </a:r>
          </a:p>
          <a:p>
            <a:pPr marL="228600" indent="-228600">
              <a:buFont typeface="+mj-lt"/>
              <a:buAutoNum type="arabicPeriod"/>
            </a:pPr>
            <a:r>
              <a:rPr lang="en-AU" baseline="0" dirty="0" smtClean="0"/>
              <a:t>The </a:t>
            </a:r>
            <a:r>
              <a:rPr lang="en-AU" baseline="0" dirty="0" err="1" smtClean="0"/>
              <a:t>beamformer</a:t>
            </a:r>
            <a:r>
              <a:rPr lang="en-AU" baseline="0" dirty="0" smtClean="0"/>
              <a:t> enclosure should be part of dish array not </a:t>
            </a:r>
            <a:r>
              <a:rPr lang="en-AU" baseline="0" dirty="0" err="1" smtClean="0"/>
              <a:t>SaDT</a:t>
            </a:r>
            <a:r>
              <a:rPr lang="en-AU" baseline="0" dirty="0" smtClean="0"/>
              <a:t>? </a:t>
            </a:r>
            <a:r>
              <a:rPr lang="en-AU" baseline="0" dirty="0" smtClean="0">
                <a:solidFill>
                  <a:srgbClr val="7030A0"/>
                </a:solidFill>
              </a:rPr>
              <a:t>I would propose the Dish</a:t>
            </a:r>
            <a:r>
              <a:rPr lang="en-AU" dirty="0" smtClean="0">
                <a:solidFill>
                  <a:srgbClr val="7030A0"/>
                </a:solidFill>
              </a:rPr>
              <a:t> Array if it houses mainly dish array equipment, though we probably have not budgeted for this -</a:t>
            </a:r>
            <a:r>
              <a:rPr lang="en-AU" baseline="0" dirty="0" smtClean="0">
                <a:solidFill>
                  <a:srgbClr val="7030A0"/>
                </a:solidFill>
              </a:rPr>
              <a:t> lets discuss.</a:t>
            </a:r>
          </a:p>
          <a:p>
            <a:pPr marL="228600" indent="-228600">
              <a:buFont typeface="+mj-lt"/>
              <a:buAutoNum type="arabicPeriod"/>
            </a:pPr>
            <a:r>
              <a:rPr lang="en-AU" baseline="0" dirty="0" smtClean="0"/>
              <a:t>Should the </a:t>
            </a:r>
            <a:r>
              <a:rPr lang="en-AU" baseline="0" dirty="0" err="1" smtClean="0"/>
              <a:t>RFoF</a:t>
            </a:r>
            <a:r>
              <a:rPr lang="en-AU" baseline="0" dirty="0" smtClean="0"/>
              <a:t> section of the network be defined as Dish Array or </a:t>
            </a:r>
            <a:r>
              <a:rPr lang="en-AU" baseline="0" dirty="0" err="1" smtClean="0"/>
              <a:t>SaDT</a:t>
            </a:r>
            <a:r>
              <a:rPr lang="en-AU" baseline="0" dirty="0" smtClean="0"/>
              <a:t>?  The link is analogue and the performance of the </a:t>
            </a:r>
            <a:r>
              <a:rPr lang="en-AU" baseline="0" dirty="0" err="1" smtClean="0"/>
              <a:t>RFoF</a:t>
            </a:r>
            <a:r>
              <a:rPr lang="en-AU" baseline="0" dirty="0" smtClean="0"/>
              <a:t> section is very dependant upon terminal equipment and signals going into it so the feeling was it should be dealt with by one group. </a:t>
            </a:r>
            <a:r>
              <a:rPr lang="en-AU" baseline="0" dirty="0" smtClean="0">
                <a:solidFill>
                  <a:srgbClr val="7030A0"/>
                </a:solidFill>
              </a:rPr>
              <a:t>Good question – lets discuss.</a:t>
            </a:r>
          </a:p>
          <a:p>
            <a:pPr marL="228600" indent="-228600">
              <a:buFont typeface="+mj-lt"/>
              <a:buAutoNum type="arabicPeriod"/>
            </a:pPr>
            <a:r>
              <a:rPr lang="en-AU" baseline="0" dirty="0" smtClean="0"/>
              <a:t>The structure of the interfaces need to be capable of working  with a digitisation  “bunker” that is either remote from the antenna or located on or about 1 in every ~10 antennas.  As I understand it there is no clear answer at this stage and there will not be until perhaps the end of stage 1 or even some way into stage 2.  This is also a programmatic issue but this is not really relevant in this context. </a:t>
            </a:r>
            <a:r>
              <a:rPr lang="en-AU" baseline="0" dirty="0" smtClean="0">
                <a:solidFill>
                  <a:srgbClr val="7030A0"/>
                </a:solidFill>
              </a:rPr>
              <a:t>Understood.</a:t>
            </a:r>
            <a:r>
              <a:rPr lang="en-AU" dirty="0" smtClean="0">
                <a:solidFill>
                  <a:srgbClr val="7030A0"/>
                </a:solidFill>
              </a:rPr>
              <a:t> Lets define the interfaces as if there are bunkers – this is the worst case scenario.</a:t>
            </a:r>
            <a:endParaRPr lang="en-AU" baseline="0" dirty="0" smtClean="0">
              <a:solidFill>
                <a:srgbClr val="7030A0"/>
              </a:solidFill>
            </a:endParaRPr>
          </a:p>
        </p:txBody>
      </p:sp>
      <p:sp>
        <p:nvSpPr>
          <p:cNvPr id="4" name="Slide Number Placeholder 3"/>
          <p:cNvSpPr>
            <a:spLocks noGrp="1"/>
          </p:cNvSpPr>
          <p:nvPr>
            <p:ph type="sldNum" sz="quarter" idx="10"/>
          </p:nvPr>
        </p:nvSpPr>
        <p:spPr/>
        <p:txBody>
          <a:bodyPr/>
          <a:lstStyle/>
          <a:p>
            <a:fld id="{8CDAA2F5-0788-4E8B-BA0C-49A0688B5081}" type="slidenum">
              <a:rPr lang="en-AU" smtClean="0"/>
              <a:pPr/>
              <a:t>20</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Digitisation “bunkers”.  Should there be a mention in here?</a:t>
            </a:r>
          </a:p>
          <a:p>
            <a:endParaRPr lang="en-AU" dirty="0" smtClean="0"/>
          </a:p>
          <a:p>
            <a:r>
              <a:rPr lang="en-AU" dirty="0" smtClean="0">
                <a:solidFill>
                  <a:srgbClr val="7030A0"/>
                </a:solidFill>
              </a:rPr>
              <a:t>Yes, I could clarify this in the slide. </a:t>
            </a:r>
            <a:r>
              <a:rPr lang="en-AU" i="1" dirty="0" smtClean="0">
                <a:solidFill>
                  <a:srgbClr val="7030A0"/>
                </a:solidFill>
              </a:rPr>
              <a:t>[done]</a:t>
            </a:r>
          </a:p>
        </p:txBody>
      </p:sp>
      <p:sp>
        <p:nvSpPr>
          <p:cNvPr id="4" name="Slide Number Placeholder 3"/>
          <p:cNvSpPr>
            <a:spLocks noGrp="1"/>
          </p:cNvSpPr>
          <p:nvPr>
            <p:ph type="sldNum" sz="quarter" idx="10"/>
          </p:nvPr>
        </p:nvSpPr>
        <p:spPr/>
        <p:txBody>
          <a:bodyPr/>
          <a:lstStyle/>
          <a:p>
            <a:fld id="{8CDAA2F5-0788-4E8B-BA0C-49A0688B5081}" type="slidenum">
              <a:rPr lang="en-AU" smtClean="0"/>
              <a:pPr/>
              <a:t>21</a:t>
            </a:fld>
            <a:endParaRPr lang="en-A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solidFill>
                  <a:srgbClr val="7030A0"/>
                </a:solidFill>
              </a:rPr>
              <a:t>Change to indicate bunker as separate interface</a:t>
            </a:r>
          </a:p>
          <a:p>
            <a:endParaRPr lang="en-AU" dirty="0" smtClean="0"/>
          </a:p>
          <a:p>
            <a:r>
              <a:rPr lang="en-AU" dirty="0" smtClean="0"/>
              <a:t>Power reticulation on antennas – where does it fit?  Again I think that this is an issue of where we define the interface to be  This</a:t>
            </a:r>
            <a:r>
              <a:rPr lang="en-AU" baseline="0" dirty="0" smtClean="0"/>
              <a:t> is particularly relevant if you intend to use load shedding (turning off and restarting the </a:t>
            </a:r>
            <a:r>
              <a:rPr lang="en-AU" baseline="0" dirty="0" err="1" smtClean="0"/>
              <a:t>cryo</a:t>
            </a:r>
            <a:r>
              <a:rPr lang="en-AU" baseline="0" dirty="0" smtClean="0"/>
              <a:t> compressors).</a:t>
            </a:r>
          </a:p>
          <a:p>
            <a:r>
              <a:rPr lang="en-AU" baseline="0" dirty="0" smtClean="0"/>
              <a:t>Is there are requirement for UPS?  Where does this fit?  How does it fit in with LMC?</a:t>
            </a:r>
            <a:endParaRPr lang="en-AU" dirty="0" smtClean="0"/>
          </a:p>
          <a:p>
            <a:r>
              <a:rPr lang="en-AU" dirty="0" smtClean="0">
                <a:solidFill>
                  <a:srgbClr val="7030A0"/>
                </a:solidFill>
              </a:rPr>
              <a:t>Power reticulation on the antennas is the responsibility of the “Local Infrastructure” part of the Dishes element. The boundary is at the power cable coming into the foundation. This is the only boundary we need to specify now. – see SKA_MID Dish / Power interface slide. </a:t>
            </a:r>
          </a:p>
          <a:p>
            <a:endParaRPr lang="en-AU" dirty="0" smtClean="0"/>
          </a:p>
          <a:p>
            <a:r>
              <a:rPr lang="en-AU" dirty="0" smtClean="0"/>
              <a:t>Power supplies on the antennas – AC to DC conversion each</a:t>
            </a:r>
            <a:r>
              <a:rPr lang="en-AU" baseline="0" dirty="0" smtClean="0"/>
              <a:t> package enclosure done separately or one common power supply in the pedestal.  Who does it belong to?  How does it fit in with LMC?</a:t>
            </a:r>
          </a:p>
          <a:p>
            <a:r>
              <a:rPr lang="en-AU" dirty="0" smtClean="0">
                <a:solidFill>
                  <a:srgbClr val="7030A0"/>
                </a:solidFill>
              </a:rPr>
              <a:t>These are all internal interfaces.</a:t>
            </a:r>
          </a:p>
          <a:p>
            <a:endParaRPr lang="en-AU" dirty="0">
              <a:solidFill>
                <a:srgbClr val="7030A0"/>
              </a:solidFill>
            </a:endParaRPr>
          </a:p>
        </p:txBody>
      </p:sp>
      <p:sp>
        <p:nvSpPr>
          <p:cNvPr id="4" name="Slide Number Placeholder 3"/>
          <p:cNvSpPr>
            <a:spLocks noGrp="1"/>
          </p:cNvSpPr>
          <p:nvPr>
            <p:ph type="sldNum" sz="quarter" idx="10"/>
          </p:nvPr>
        </p:nvSpPr>
        <p:spPr/>
        <p:txBody>
          <a:bodyPr/>
          <a:lstStyle/>
          <a:p>
            <a:fld id="{8CDAA2F5-0788-4E8B-BA0C-49A0688B5081}" type="slidenum">
              <a:rPr lang="en-AU" smtClean="0"/>
              <a:pPr/>
              <a:t>22</a:t>
            </a:fld>
            <a:endParaRPr lang="en-A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CDAA2F5-0788-4E8B-BA0C-49A0688B5081}" type="slidenum">
              <a:rPr lang="en-AU" smtClean="0"/>
              <a:pPr/>
              <a:t>23</a:t>
            </a:fld>
            <a:endParaRPr lang="en-A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This is similar to SKA1_Mid</a:t>
            </a:r>
          </a:p>
          <a:p>
            <a:endParaRPr lang="en-AU" dirty="0" smtClean="0"/>
          </a:p>
          <a:p>
            <a:r>
              <a:rPr lang="en-AU" dirty="0" smtClean="0"/>
              <a:t>Data format , protocol and </a:t>
            </a:r>
            <a:r>
              <a:rPr lang="en-AU" baseline="0" dirty="0" smtClean="0">
                <a:solidFill>
                  <a:srgbClr val="FF0000"/>
                </a:solidFill>
              </a:rPr>
              <a:t>type</a:t>
            </a:r>
            <a:r>
              <a:rPr lang="en-AU" dirty="0" smtClean="0"/>
              <a:t>?</a:t>
            </a:r>
          </a:p>
          <a:p>
            <a:r>
              <a:rPr lang="en-AU" dirty="0" smtClean="0"/>
              <a:t>Do you mean constant data rate, as per the baseline</a:t>
            </a:r>
            <a:r>
              <a:rPr lang="en-AU" baseline="0" dirty="0" smtClean="0"/>
              <a:t> design?</a:t>
            </a:r>
            <a:r>
              <a:rPr lang="en-AU" dirty="0" smtClean="0"/>
              <a:t> </a:t>
            </a:r>
          </a:p>
          <a:p>
            <a:endParaRPr lang="en-AU" dirty="0" smtClean="0"/>
          </a:p>
          <a:p>
            <a:r>
              <a:rPr lang="en-AU" dirty="0" smtClean="0"/>
              <a:t>Is the interface with</a:t>
            </a:r>
            <a:r>
              <a:rPr lang="en-AU" baseline="0" dirty="0" smtClean="0"/>
              <a:t> CSP or with </a:t>
            </a:r>
            <a:r>
              <a:rPr lang="en-AU" baseline="0" dirty="0" err="1" smtClean="0"/>
              <a:t>SaDT</a:t>
            </a:r>
            <a:r>
              <a:rPr lang="en-AU" baseline="0" dirty="0" smtClean="0"/>
              <a:t> given they are responsible for the network over which the data flows?  </a:t>
            </a:r>
            <a:endParaRPr lang="en-AU" dirty="0" smtClean="0"/>
          </a:p>
          <a:p>
            <a:endParaRPr lang="en-AU" dirty="0" smtClean="0"/>
          </a:p>
          <a:p>
            <a:r>
              <a:rPr lang="en-AU" dirty="0" smtClean="0"/>
              <a:t>I don’t know how you want to represent this, but there are significant issues </a:t>
            </a:r>
            <a:r>
              <a:rPr lang="en-AU" baseline="0" dirty="0" smtClean="0"/>
              <a:t>around where we define the interface.</a:t>
            </a:r>
          </a:p>
          <a:p>
            <a:pPr marL="228600" indent="-228600">
              <a:buAutoNum type="arabicPeriod"/>
            </a:pPr>
            <a:r>
              <a:rPr lang="en-AU" baseline="0" dirty="0" smtClean="0"/>
              <a:t>The “digitisation bunker may need to be represented in here somehow.  This may depend upon whether it is in or out of dish array. </a:t>
            </a:r>
            <a:r>
              <a:rPr lang="en-AU" baseline="0" dirty="0" smtClean="0">
                <a:solidFill>
                  <a:srgbClr val="7030A0"/>
                </a:solidFill>
              </a:rPr>
              <a:t>Yes, slide has been modified.</a:t>
            </a:r>
          </a:p>
          <a:p>
            <a:pPr marL="228600" indent="-228600">
              <a:buAutoNum type="arabicPeriod"/>
            </a:pPr>
            <a:r>
              <a:rPr lang="en-AU" baseline="0" dirty="0" smtClean="0"/>
              <a:t>The </a:t>
            </a:r>
            <a:r>
              <a:rPr lang="en-AU" baseline="0" dirty="0" err="1" smtClean="0"/>
              <a:t>RFoF</a:t>
            </a:r>
            <a:r>
              <a:rPr lang="en-AU" baseline="0" dirty="0" smtClean="0"/>
              <a:t> portion of the network, how does this fit in? </a:t>
            </a:r>
            <a:r>
              <a:rPr lang="en-AU" baseline="0" dirty="0" smtClean="0">
                <a:solidFill>
                  <a:srgbClr val="7030A0"/>
                </a:solidFill>
              </a:rPr>
              <a:t>See slide</a:t>
            </a:r>
            <a:r>
              <a:rPr lang="en-AU" dirty="0" smtClean="0">
                <a:solidFill>
                  <a:srgbClr val="7030A0"/>
                </a:solidFill>
              </a:rPr>
              <a:t> on </a:t>
            </a:r>
            <a:r>
              <a:rPr lang="en-AU" dirty="0" err="1" smtClean="0">
                <a:solidFill>
                  <a:srgbClr val="7030A0"/>
                </a:solidFill>
              </a:rPr>
              <a:t>SaDT</a:t>
            </a:r>
            <a:endParaRPr lang="en-AU" baseline="0" dirty="0" smtClean="0">
              <a:solidFill>
                <a:srgbClr val="7030A0"/>
              </a:solidFill>
            </a:endParaRPr>
          </a:p>
          <a:p>
            <a:pPr marL="228600" indent="-228600">
              <a:buAutoNum type="arabicPeriod"/>
            </a:pPr>
            <a:r>
              <a:rPr lang="en-AU" baseline="0" dirty="0" smtClean="0"/>
              <a:t>In the case of digital data and who is responsible for the terminal equipment at each end of the fibre </a:t>
            </a:r>
            <a:r>
              <a:rPr lang="en-AU" baseline="0" dirty="0" err="1" smtClean="0"/>
              <a:t>SaDT</a:t>
            </a:r>
            <a:r>
              <a:rPr lang="en-AU" baseline="0" dirty="0" smtClean="0"/>
              <a:t> or Dish Array?</a:t>
            </a:r>
            <a:r>
              <a:rPr lang="en-AU" baseline="0" dirty="0" smtClean="0">
                <a:solidFill>
                  <a:srgbClr val="7030A0"/>
                </a:solidFill>
              </a:rPr>
              <a:t>  See slide on </a:t>
            </a:r>
            <a:r>
              <a:rPr lang="en-AU" baseline="0" dirty="0" err="1" smtClean="0">
                <a:solidFill>
                  <a:srgbClr val="7030A0"/>
                </a:solidFill>
              </a:rPr>
              <a:t>SaDT</a:t>
            </a:r>
            <a:endParaRPr lang="en-AU" baseline="0" dirty="0" smtClean="0">
              <a:solidFill>
                <a:srgbClr val="7030A0"/>
              </a:solidFill>
            </a:endParaRPr>
          </a:p>
          <a:p>
            <a:pPr marL="228600" indent="-228600">
              <a:buAutoNum type="arabicPeriod"/>
            </a:pPr>
            <a:r>
              <a:rPr lang="en-AU" baseline="0" dirty="0" smtClean="0"/>
              <a:t>Do we draw the line at the fibre patch panel in the bunker?</a:t>
            </a:r>
          </a:p>
          <a:p>
            <a:pPr marL="228600" indent="-228600"/>
            <a:r>
              <a:rPr lang="en-AU" dirty="0" smtClean="0">
                <a:solidFill>
                  <a:srgbClr val="7030A0"/>
                </a:solidFill>
              </a:rPr>
              <a:t>Yes, all good questions – lets discuss.</a:t>
            </a:r>
            <a:endParaRPr lang="en-AU" baseline="0" dirty="0" smtClean="0">
              <a:solidFill>
                <a:srgbClr val="7030A0"/>
              </a:solidFill>
            </a:endParaRPr>
          </a:p>
          <a:p>
            <a:pPr marL="228600" indent="-228600">
              <a:buNone/>
            </a:pPr>
            <a:endParaRPr lang="en-AU" baseline="0" dirty="0" smtClean="0"/>
          </a:p>
        </p:txBody>
      </p:sp>
      <p:sp>
        <p:nvSpPr>
          <p:cNvPr id="4" name="Slide Number Placeholder 3"/>
          <p:cNvSpPr>
            <a:spLocks noGrp="1"/>
          </p:cNvSpPr>
          <p:nvPr>
            <p:ph type="sldNum" sz="quarter" idx="10"/>
          </p:nvPr>
        </p:nvSpPr>
        <p:spPr/>
        <p:txBody>
          <a:bodyPr/>
          <a:lstStyle/>
          <a:p>
            <a:fld id="{8CDAA2F5-0788-4E8B-BA0C-49A0688B5081}" type="slidenum">
              <a:rPr lang="en-AU" smtClean="0"/>
              <a:pPr/>
              <a:t>24</a:t>
            </a:fld>
            <a:endParaRPr lang="en-A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DAA2F5-0788-4E8B-BA0C-49A0688B5081}" type="slidenum">
              <a:rPr lang="en-AU" smtClean="0"/>
              <a:pPr/>
              <a:t>25</a:t>
            </a:fld>
            <a:endParaRPr lang="en-A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We are probably likely to need absolute time (BAT).  This may also be the case for </a:t>
            </a:r>
            <a:r>
              <a:rPr lang="en-AU" dirty="0" err="1" smtClean="0"/>
              <a:t>SKA_mid</a:t>
            </a:r>
            <a:r>
              <a:rPr lang="en-AU" dirty="0" smtClean="0"/>
              <a:t>.</a:t>
            </a:r>
          </a:p>
          <a:p>
            <a:r>
              <a:rPr lang="en-AU" dirty="0" smtClean="0">
                <a:solidFill>
                  <a:srgbClr val="7030A0"/>
                </a:solidFill>
              </a:rPr>
              <a:t>As per SKA_MID notes.</a:t>
            </a:r>
          </a:p>
          <a:p>
            <a:endParaRPr lang="en-AU" dirty="0" smtClean="0">
              <a:solidFill>
                <a:srgbClr val="7030A0"/>
              </a:solidFill>
            </a:endParaRPr>
          </a:p>
          <a:p>
            <a:r>
              <a:rPr lang="en-AU" dirty="0" smtClean="0">
                <a:solidFill>
                  <a:srgbClr val="7030A0"/>
                </a:solidFill>
              </a:rPr>
              <a:t>The ideal boundary with </a:t>
            </a:r>
            <a:r>
              <a:rPr lang="en-AU" dirty="0" err="1" smtClean="0">
                <a:solidFill>
                  <a:srgbClr val="7030A0"/>
                </a:solidFill>
              </a:rPr>
              <a:t>SaDT</a:t>
            </a:r>
            <a:r>
              <a:rPr lang="en-AU" dirty="0" smtClean="0">
                <a:solidFill>
                  <a:srgbClr val="7030A0"/>
                </a:solidFill>
              </a:rPr>
              <a:t> may be </a:t>
            </a:r>
            <a:r>
              <a:rPr lang="en-AU" smtClean="0">
                <a:solidFill>
                  <a:srgbClr val="7030A0"/>
                </a:solidFill>
              </a:rPr>
              <a:t>different</a:t>
            </a:r>
            <a:r>
              <a:rPr lang="en-AU" baseline="0" smtClean="0">
                <a:solidFill>
                  <a:srgbClr val="7030A0"/>
                </a:solidFill>
              </a:rPr>
              <a:t> for SKA1_Mid and SKA1_Survey.</a:t>
            </a:r>
            <a:endParaRPr lang="en-AU" dirty="0" smtClean="0">
              <a:solidFill>
                <a:srgbClr val="7030A0"/>
              </a:solidFill>
            </a:endParaRPr>
          </a:p>
        </p:txBody>
      </p:sp>
      <p:sp>
        <p:nvSpPr>
          <p:cNvPr id="4" name="Slide Number Placeholder 3"/>
          <p:cNvSpPr>
            <a:spLocks noGrp="1"/>
          </p:cNvSpPr>
          <p:nvPr>
            <p:ph type="sldNum" sz="quarter" idx="10"/>
          </p:nvPr>
        </p:nvSpPr>
        <p:spPr/>
        <p:txBody>
          <a:bodyPr/>
          <a:lstStyle/>
          <a:p>
            <a:fld id="{8CDAA2F5-0788-4E8B-BA0C-49A0688B5081}" type="slidenum">
              <a:rPr lang="en-AU" smtClean="0"/>
              <a:pPr/>
              <a:t>26</a:t>
            </a:fld>
            <a:endParaRPr lang="en-A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DAA2F5-0788-4E8B-BA0C-49A0688B5081}" type="slidenum">
              <a:rPr lang="en-AU" smtClean="0"/>
              <a:pPr/>
              <a:t>27</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DAA2F5-0788-4E8B-BA0C-49A0688B5081}"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DAA2F5-0788-4E8B-BA0C-49A0688B5081}"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DAA2F5-0788-4E8B-BA0C-49A0688B5081}"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DAA2F5-0788-4E8B-BA0C-49A0688B5081}"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It strikes me we haven’t done this stage properly yet.  However it should have been done</a:t>
            </a:r>
            <a:r>
              <a:rPr lang="en-AU" baseline="0" dirty="0" smtClean="0"/>
              <a:t> before the </a:t>
            </a:r>
            <a:r>
              <a:rPr lang="en-AU" baseline="0" dirty="0" err="1" smtClean="0"/>
              <a:t>CoDR</a:t>
            </a:r>
            <a:r>
              <a:rPr lang="en-AU" baseline="0" dirty="0" smtClean="0"/>
              <a:t>?  I guess we haven’t done the requirements review yet!  I guess the point is it appears that we have a bit of catching up to do.</a:t>
            </a:r>
          </a:p>
          <a:p>
            <a:endParaRPr lang="en-AU" dirty="0" smtClean="0"/>
          </a:p>
          <a:p>
            <a:r>
              <a:rPr lang="en-AU" dirty="0" smtClean="0">
                <a:solidFill>
                  <a:srgbClr val="7030A0"/>
                </a:solidFill>
              </a:rPr>
              <a:t>Yes, you will see in the SEMP we have included a </a:t>
            </a:r>
            <a:r>
              <a:rPr lang="en-AU" dirty="0" err="1" smtClean="0">
                <a:solidFill>
                  <a:srgbClr val="7030A0"/>
                </a:solidFill>
              </a:rPr>
              <a:t>CoDR</a:t>
            </a:r>
            <a:r>
              <a:rPr lang="en-AU" dirty="0" smtClean="0">
                <a:solidFill>
                  <a:srgbClr val="7030A0"/>
                </a:solidFill>
              </a:rPr>
              <a:t> milestone to cover this catching up work.  </a:t>
            </a:r>
            <a:endParaRPr lang="en-AU" dirty="0">
              <a:solidFill>
                <a:srgbClr val="7030A0"/>
              </a:solidFill>
            </a:endParaRPr>
          </a:p>
        </p:txBody>
      </p:sp>
      <p:sp>
        <p:nvSpPr>
          <p:cNvPr id="4" name="Slide Number Placeholder 3"/>
          <p:cNvSpPr>
            <a:spLocks noGrp="1"/>
          </p:cNvSpPr>
          <p:nvPr>
            <p:ph type="sldNum" sz="quarter" idx="10"/>
          </p:nvPr>
        </p:nvSpPr>
        <p:spPr/>
        <p:txBody>
          <a:bodyPr/>
          <a:lstStyle/>
          <a:p>
            <a:fld id="{8CDAA2F5-0788-4E8B-BA0C-49A0688B5081}" type="slidenum">
              <a:rPr lang="en-AU" smtClean="0"/>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DAA2F5-0788-4E8B-BA0C-49A0688B5081}" type="slidenum">
              <a:rPr lang="en-AU" smtClean="0"/>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DAA2F5-0788-4E8B-BA0C-49A0688B5081}" type="slidenum">
              <a:rPr lang="en-AU" smtClean="0"/>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Picture 6" descr="SKA PP-Front.jp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421" y="-42371"/>
            <a:ext cx="9173748" cy="6929445"/>
          </a:xfrm>
          <a:prstGeom prst="rect">
            <a:avLst/>
          </a:prstGeom>
        </p:spPr>
      </p:pic>
      <p:sp>
        <p:nvSpPr>
          <p:cNvPr id="4" name="Title 3"/>
          <p:cNvSpPr>
            <a:spLocks noGrp="1"/>
          </p:cNvSpPr>
          <p:nvPr>
            <p:ph type="title"/>
          </p:nvPr>
        </p:nvSpPr>
        <p:spPr>
          <a:xfrm>
            <a:off x="4572000" y="3717032"/>
            <a:ext cx="4572000" cy="1143000"/>
          </a:xfrm>
        </p:spPr>
        <p:txBody>
          <a:bodyPr>
            <a:noAutofit/>
          </a:bodyPr>
          <a:lstStyle>
            <a:lvl1pPr>
              <a:defRPr sz="3600">
                <a:solidFill>
                  <a:schemeClr val="bg1"/>
                </a:solidFill>
                <a:latin typeface="Arial" pitchFamily="34" charset="0"/>
                <a:cs typeface="Arial" pitchFamily="34" charset="0"/>
              </a:defRPr>
            </a:lvl1pPr>
          </a:lstStyle>
          <a:p>
            <a:r>
              <a:rPr lang="en-US" smtClean="0"/>
              <a:t>Click to edit Master title style</a:t>
            </a:r>
            <a:endParaRPr lang="en-GB" dirty="0"/>
          </a:p>
        </p:txBody>
      </p:sp>
    </p:spTree>
    <p:extLst>
      <p:ext uri="{BB962C8B-B14F-4D97-AF65-F5344CB8AC3E}">
        <p14:creationId xmlns="" xmlns:p14="http://schemas.microsoft.com/office/powerpoint/2010/main" val="738438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008112"/>
          </a:xfrm>
        </p:spPr>
        <p:txBody>
          <a:bodyPr/>
          <a:lstStyle/>
          <a:p>
            <a:r>
              <a:rPr lang="en-US" smtClean="0"/>
              <a:t>Click to edit Master title style</a:t>
            </a:r>
            <a:endParaRPr lang="en-GB"/>
          </a:p>
        </p:txBody>
      </p:sp>
      <p:sp>
        <p:nvSpPr>
          <p:cNvPr id="7" name="Text Placeholder 6"/>
          <p:cNvSpPr>
            <a:spLocks noGrp="1"/>
          </p:cNvSpPr>
          <p:nvPr>
            <p:ph type="body" sz="quarter" idx="10"/>
          </p:nvPr>
        </p:nvSpPr>
        <p:spPr>
          <a:xfrm>
            <a:off x="539750" y="1628775"/>
            <a:ext cx="8064500" cy="4464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7" name="Picture Placeholder 6"/>
          <p:cNvSpPr>
            <a:spLocks noGrp="1"/>
          </p:cNvSpPr>
          <p:nvPr>
            <p:ph type="pic" sz="quarter" idx="13"/>
          </p:nvPr>
        </p:nvSpPr>
        <p:spPr>
          <a:xfrm>
            <a:off x="539750" y="1557338"/>
            <a:ext cx="8064500" cy="4608512"/>
          </a:xfrm>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
            <a:ext cx="7772400" cy="1340768"/>
          </a:xfrm>
        </p:spPr>
        <p:txBody>
          <a:bodyPr/>
          <a:lstStyle/>
          <a:p>
            <a:r>
              <a:rPr lang="en-US" smtClean="0"/>
              <a:t>Click to edit Master title style</a:t>
            </a:r>
            <a:endParaRPr lang="en-GB" dirty="0"/>
          </a:p>
        </p:txBody>
      </p:sp>
      <p:sp>
        <p:nvSpPr>
          <p:cNvPr id="8" name="Text Placeholder 7"/>
          <p:cNvSpPr>
            <a:spLocks noGrp="1"/>
          </p:cNvSpPr>
          <p:nvPr>
            <p:ph type="body" sz="quarter" idx="13"/>
          </p:nvPr>
        </p:nvSpPr>
        <p:spPr>
          <a:xfrm>
            <a:off x="179388" y="1700808"/>
            <a:ext cx="8569325" cy="43205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016" y="1"/>
            <a:ext cx="5868144" cy="1196752"/>
          </a:xfrm>
        </p:spPr>
        <p:txBody>
          <a:bodyPr/>
          <a:lstStyle/>
          <a:p>
            <a:r>
              <a:rPr lang="en-US" smtClean="0"/>
              <a:t>Click to edit Master title style</a:t>
            </a:r>
            <a:endParaRPr lang="en-GB"/>
          </a:p>
        </p:txBody>
      </p:sp>
      <p:sp>
        <p:nvSpPr>
          <p:cNvPr id="7" name="Text Placeholder 7"/>
          <p:cNvSpPr>
            <a:spLocks noGrp="1"/>
          </p:cNvSpPr>
          <p:nvPr>
            <p:ph type="body" sz="quarter" idx="13"/>
          </p:nvPr>
        </p:nvSpPr>
        <p:spPr>
          <a:xfrm>
            <a:off x="179388" y="1700808"/>
            <a:ext cx="8569325" cy="40324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7" name="Text Placeholder 6"/>
          <p:cNvSpPr>
            <a:spLocks noGrp="1"/>
          </p:cNvSpPr>
          <p:nvPr>
            <p:ph type="body" sz="quarter" idx="10"/>
          </p:nvPr>
        </p:nvSpPr>
        <p:spPr>
          <a:xfrm>
            <a:off x="539750" y="1628775"/>
            <a:ext cx="8064500" cy="4464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7413-3E96-4E81-870A-CFC634801CE8}" type="datetimeFigureOut">
              <a:rPr lang="en-GB" smtClean="0"/>
              <a:pPr/>
              <a:t>25/06/2013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17B2C-AE22-498D-ADE4-EF8D119C6A0C}" type="slidenum">
              <a:rPr lang="en-GB" smtClean="0"/>
              <a:pPr/>
              <a:t>‹#›</a:t>
            </a:fld>
            <a:endParaRPr lang="en-GB"/>
          </a:p>
        </p:txBody>
      </p:sp>
      <p:sp>
        <p:nvSpPr>
          <p:cNvPr id="7" name="Title Placeholder 6"/>
          <p:cNvSpPr>
            <a:spLocks noGrp="1"/>
          </p:cNvSpPr>
          <p:nvPr>
            <p:ph type="title"/>
          </p:nvPr>
        </p:nvSpPr>
        <p:spPr>
          <a:xfrm>
            <a:off x="467544" y="188640"/>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9" name="Text Placeholder 8"/>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026" name="Picture 2"/>
          <p:cNvPicPr>
            <a:picLocks noChangeAspect="1" noChangeArrowheads="1"/>
          </p:cNvPicPr>
          <p:nvPr userDrawn="1"/>
        </p:nvPicPr>
        <p:blipFill>
          <a:blip r:embed="rId8" cstate="print"/>
          <a:srcRect/>
          <a:stretch>
            <a:fillRect/>
          </a:stretch>
        </p:blipFill>
        <p:spPr bwMode="auto">
          <a:xfrm>
            <a:off x="0" y="3214"/>
            <a:ext cx="9144000" cy="1238250"/>
          </a:xfrm>
          <a:prstGeom prst="rect">
            <a:avLst/>
          </a:prstGeom>
          <a:noFill/>
          <a:ln w="9525">
            <a:noFill/>
            <a:miter lim="800000"/>
            <a:headEnd/>
            <a:tailEnd/>
          </a:ln>
        </p:spPr>
      </p:pic>
    </p:spTree>
    <p:extLst>
      <p:ext uri="{BB962C8B-B14F-4D97-AF65-F5344CB8AC3E}">
        <p14:creationId xmlns="" xmlns:p14="http://schemas.microsoft.com/office/powerpoint/2010/main" val="114894223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71" r:id="rId3"/>
    <p:sldLayoutId id="2147483669" r:id="rId4"/>
    <p:sldLayoutId id="2147483670" r:id="rId5"/>
    <p:sldLayoutId id="2147483665" r:id="rId6"/>
  </p:sldLayoutIdLst>
  <p:txStyles>
    <p:titleStyle>
      <a:lvl1pPr algn="l" defTabSz="457200" rtl="0" eaLnBrk="1" latinLnBrk="0" hangingPunct="1">
        <a:spcBef>
          <a:spcPct val="0"/>
        </a:spcBef>
        <a:buNone/>
        <a:defRPr sz="3200" kern="1200">
          <a:solidFill>
            <a:schemeClr val="bg1"/>
          </a:solidFill>
          <a:latin typeface="Arial"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988840"/>
            <a:ext cx="8532440" cy="2871192"/>
          </a:xfrm>
        </p:spPr>
        <p:txBody>
          <a:bodyPr/>
          <a:lstStyle/>
          <a:p>
            <a:r>
              <a:rPr lang="en-GB" dirty="0" smtClean="0"/>
              <a:t>SKA Interface Workshop:</a:t>
            </a:r>
            <a:br>
              <a:rPr lang="en-GB" dirty="0" smtClean="0"/>
            </a:br>
            <a:r>
              <a:rPr lang="en-GB" dirty="0" smtClean="0"/>
              <a:t/>
            </a:r>
            <a:br>
              <a:rPr lang="en-GB" dirty="0" smtClean="0"/>
            </a:br>
            <a:r>
              <a:rPr lang="en-GB" dirty="0" smtClean="0"/>
              <a:t>Dishes External Interfaces</a:t>
            </a:r>
            <a:endParaRPr lang="en-GB" dirty="0"/>
          </a:p>
        </p:txBody>
      </p:sp>
      <p:sp>
        <p:nvSpPr>
          <p:cNvPr id="3" name="TextBox 2"/>
          <p:cNvSpPr txBox="1"/>
          <p:nvPr/>
        </p:nvSpPr>
        <p:spPr>
          <a:xfrm>
            <a:off x="3851920" y="5301208"/>
            <a:ext cx="3168352" cy="1200329"/>
          </a:xfrm>
          <a:prstGeom prst="rect">
            <a:avLst/>
          </a:prstGeom>
          <a:noFill/>
        </p:spPr>
        <p:txBody>
          <a:bodyPr wrap="square" rtlCol="0">
            <a:spAutoFit/>
          </a:bodyPr>
          <a:lstStyle/>
          <a:p>
            <a:r>
              <a:rPr lang="en-ZA" dirty="0" smtClean="0">
                <a:solidFill>
                  <a:schemeClr val="bg1"/>
                </a:solidFill>
              </a:rPr>
              <a:t>Thomas </a:t>
            </a:r>
            <a:r>
              <a:rPr lang="en-ZA" dirty="0" err="1" smtClean="0">
                <a:solidFill>
                  <a:schemeClr val="bg1"/>
                </a:solidFill>
              </a:rPr>
              <a:t>Kusel</a:t>
            </a:r>
            <a:r>
              <a:rPr lang="en-ZA" dirty="0" smtClean="0">
                <a:solidFill>
                  <a:schemeClr val="bg1"/>
                </a:solidFill>
              </a:rPr>
              <a:t> &amp; Mark Bowen</a:t>
            </a:r>
          </a:p>
          <a:p>
            <a:r>
              <a:rPr lang="en-ZA" dirty="0" smtClean="0">
                <a:solidFill>
                  <a:schemeClr val="bg1"/>
                </a:solidFill>
              </a:rPr>
              <a:t>For Dishes consortium</a:t>
            </a:r>
          </a:p>
          <a:p>
            <a:r>
              <a:rPr lang="en-ZA" dirty="0" smtClean="0">
                <a:solidFill>
                  <a:schemeClr val="bg1"/>
                </a:solidFill>
              </a:rPr>
              <a:t>Manchester</a:t>
            </a:r>
          </a:p>
          <a:p>
            <a:r>
              <a:rPr lang="en-ZA" dirty="0" smtClean="0">
                <a:solidFill>
                  <a:schemeClr val="bg1"/>
                </a:solidFill>
              </a:rPr>
              <a:t>June 2013</a:t>
            </a:r>
            <a:endParaRPr lang="en-GB"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Interface Types</a:t>
            </a:r>
            <a:endParaRPr lang="en-ZA" dirty="0"/>
          </a:p>
        </p:txBody>
      </p:sp>
      <p:sp>
        <p:nvSpPr>
          <p:cNvPr id="3" name="Text Placeholder 2"/>
          <p:cNvSpPr>
            <a:spLocks noGrp="1"/>
          </p:cNvSpPr>
          <p:nvPr>
            <p:ph type="body" sz="quarter" idx="10"/>
          </p:nvPr>
        </p:nvSpPr>
        <p:spPr/>
        <p:txBody>
          <a:bodyPr>
            <a:normAutofit/>
          </a:bodyPr>
          <a:lstStyle/>
          <a:p>
            <a:r>
              <a:rPr lang="en-ZA" sz="2800" dirty="0" smtClean="0"/>
              <a:t>Physical</a:t>
            </a:r>
          </a:p>
          <a:p>
            <a:pPr lvl="1"/>
            <a:r>
              <a:rPr lang="en-ZA" sz="2400" dirty="0" smtClean="0"/>
              <a:t>Mechanical</a:t>
            </a:r>
          </a:p>
          <a:p>
            <a:pPr lvl="1"/>
            <a:r>
              <a:rPr lang="en-ZA" sz="2400" dirty="0" smtClean="0"/>
              <a:t>Power &amp; </a:t>
            </a:r>
            <a:r>
              <a:rPr lang="en-ZA" sz="2400" dirty="0" err="1" smtClean="0"/>
              <a:t>Earthing</a:t>
            </a:r>
            <a:endParaRPr lang="en-ZA" sz="2400" dirty="0" smtClean="0"/>
          </a:p>
          <a:p>
            <a:pPr lvl="1"/>
            <a:r>
              <a:rPr lang="en-ZA" sz="2400" dirty="0" smtClean="0"/>
              <a:t>Signal and Data Transport</a:t>
            </a:r>
          </a:p>
          <a:p>
            <a:r>
              <a:rPr lang="en-ZA" sz="2800" dirty="0" smtClean="0"/>
              <a:t>Functional</a:t>
            </a:r>
          </a:p>
          <a:p>
            <a:pPr lvl="1"/>
            <a:r>
              <a:rPr lang="en-ZA" sz="2400" dirty="0" smtClean="0"/>
              <a:t>Signal</a:t>
            </a:r>
          </a:p>
          <a:p>
            <a:pPr lvl="1"/>
            <a:r>
              <a:rPr lang="en-ZA" sz="2400" dirty="0" smtClean="0"/>
              <a:t>Control &amp; Monitoring</a:t>
            </a:r>
          </a:p>
          <a:p>
            <a:pPr lvl="1"/>
            <a:r>
              <a:rPr lang="en-ZA" sz="2400" dirty="0" smtClean="0"/>
              <a:t>Timing &amp; Synchronisation</a:t>
            </a:r>
          </a:p>
          <a:p>
            <a:r>
              <a:rPr lang="en-ZA" sz="2800" dirty="0" smtClean="0"/>
              <a:t>Human / Machine Interfaces</a:t>
            </a:r>
            <a:endParaRPr lang="en-ZA"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988840"/>
            <a:ext cx="8532440" cy="2871192"/>
          </a:xfrm>
        </p:spPr>
        <p:txBody>
          <a:bodyPr/>
          <a:lstStyle/>
          <a:p>
            <a:r>
              <a:rPr lang="en-GB" dirty="0" smtClean="0"/>
              <a:t>SKA Interface Workshop:</a:t>
            </a:r>
            <a:br>
              <a:rPr lang="en-GB" dirty="0" smtClean="0"/>
            </a:br>
            <a:r>
              <a:rPr lang="en-GB" dirty="0" smtClean="0"/>
              <a:t/>
            </a:r>
            <a:br>
              <a:rPr lang="en-GB" dirty="0" smtClean="0"/>
            </a:br>
            <a:r>
              <a:rPr lang="en-GB" dirty="0" smtClean="0"/>
              <a:t>2) SKA_MID Dishes External Interfaces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517632" cy="1008112"/>
          </a:xfrm>
        </p:spPr>
        <p:txBody>
          <a:bodyPr>
            <a:normAutofit fontScale="90000"/>
          </a:bodyPr>
          <a:lstStyle/>
          <a:p>
            <a:r>
              <a:rPr lang="en-ZA" dirty="0" smtClean="0"/>
              <a:t>SKA_MID Dishes External Interfaces - overview</a:t>
            </a:r>
            <a:endParaRPr lang="en-ZA" dirty="0"/>
          </a:p>
        </p:txBody>
      </p:sp>
      <p:sp>
        <p:nvSpPr>
          <p:cNvPr id="7" name="Rounded Rectangle 6"/>
          <p:cNvSpPr/>
          <p:nvPr/>
        </p:nvSpPr>
        <p:spPr>
          <a:xfrm>
            <a:off x="1979712" y="3213305"/>
            <a:ext cx="576064" cy="1152128"/>
          </a:xfrm>
          <a:prstGeom prst="roundRec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solidFill>
                <a:schemeClr val="tx1"/>
              </a:solidFill>
            </a:endParaRPr>
          </a:p>
        </p:txBody>
      </p:sp>
      <p:grpSp>
        <p:nvGrpSpPr>
          <p:cNvPr id="10" name="Group 9"/>
          <p:cNvGrpSpPr/>
          <p:nvPr/>
        </p:nvGrpSpPr>
        <p:grpSpPr>
          <a:xfrm rot="1935418">
            <a:off x="-22655" y="493974"/>
            <a:ext cx="2672198" cy="2839572"/>
            <a:chOff x="-626179" y="1122855"/>
            <a:chExt cx="2672198" cy="2839572"/>
          </a:xfrm>
        </p:grpSpPr>
        <p:sp>
          <p:nvSpPr>
            <p:cNvPr id="4" name="Arc 3"/>
            <p:cNvSpPr/>
            <p:nvPr/>
          </p:nvSpPr>
          <p:spPr>
            <a:xfrm rot="13842056">
              <a:off x="740428" y="2786613"/>
              <a:ext cx="576064" cy="792088"/>
            </a:xfrm>
            <a:prstGeom prst="arc">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6" name="Arc 5"/>
            <p:cNvSpPr/>
            <p:nvPr/>
          </p:nvSpPr>
          <p:spPr>
            <a:xfrm rot="3384022">
              <a:off x="-709866" y="1206542"/>
              <a:ext cx="2839572" cy="2672198"/>
            </a:xfrm>
            <a:prstGeom prst="arc">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8" name="Rounded Rectangle 7"/>
            <p:cNvSpPr/>
            <p:nvPr/>
          </p:nvSpPr>
          <p:spPr>
            <a:xfrm>
              <a:off x="827584" y="3356992"/>
              <a:ext cx="504056" cy="144016"/>
            </a:xfrm>
            <a:prstGeom prst="roundRec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r>
                <a:rPr lang="en-ZA" sz="1100" dirty="0" smtClean="0">
                  <a:solidFill>
                    <a:schemeClr val="tx1"/>
                  </a:solidFill>
                </a:rPr>
                <a:t>SPFs</a:t>
              </a:r>
              <a:endParaRPr lang="en-GB" sz="1100" dirty="0">
                <a:solidFill>
                  <a:schemeClr val="tx1"/>
                </a:solidFill>
              </a:endParaRPr>
            </a:p>
          </p:txBody>
        </p:sp>
        <p:sp>
          <p:nvSpPr>
            <p:cNvPr id="9" name="Rounded Rectangle 8"/>
            <p:cNvSpPr/>
            <p:nvPr/>
          </p:nvSpPr>
          <p:spPr>
            <a:xfrm>
              <a:off x="971600" y="3501008"/>
              <a:ext cx="504056" cy="144016"/>
            </a:xfrm>
            <a:prstGeom prst="roundRec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r>
                <a:rPr lang="en-ZA" sz="1100" dirty="0" smtClean="0">
                  <a:solidFill>
                    <a:schemeClr val="tx1"/>
                  </a:solidFill>
                </a:rPr>
                <a:t>RXs</a:t>
              </a:r>
              <a:endParaRPr lang="en-GB" sz="1100" dirty="0">
                <a:solidFill>
                  <a:schemeClr val="tx1"/>
                </a:solidFill>
              </a:endParaRPr>
            </a:p>
          </p:txBody>
        </p:sp>
      </p:grpSp>
      <p:sp>
        <p:nvSpPr>
          <p:cNvPr id="16" name="TextBox 15"/>
          <p:cNvSpPr txBox="1"/>
          <p:nvPr/>
        </p:nvSpPr>
        <p:spPr>
          <a:xfrm>
            <a:off x="3563888" y="4221088"/>
            <a:ext cx="4438395" cy="2031325"/>
          </a:xfrm>
          <a:prstGeom prst="rect">
            <a:avLst/>
          </a:prstGeom>
          <a:noFill/>
        </p:spPr>
        <p:txBody>
          <a:bodyPr wrap="none" rtlCol="0">
            <a:spAutoFit/>
          </a:bodyPr>
          <a:lstStyle/>
          <a:p>
            <a:pPr marL="342900" indent="-342900"/>
            <a:r>
              <a:rPr lang="en-ZA" b="1" dirty="0" smtClean="0"/>
              <a:t>For each dish:</a:t>
            </a:r>
          </a:p>
          <a:p>
            <a:pPr marL="342900" indent="-342900">
              <a:buFont typeface="Arial" pitchFamily="34" charset="0"/>
              <a:buChar char="•"/>
            </a:pPr>
            <a:r>
              <a:rPr lang="en-ZA" dirty="0" smtClean="0"/>
              <a:t>Foundation (mechanical)</a:t>
            </a:r>
          </a:p>
          <a:p>
            <a:pPr marL="342900" indent="-342900">
              <a:buFont typeface="Arial" pitchFamily="34" charset="0"/>
              <a:buChar char="•"/>
            </a:pPr>
            <a:r>
              <a:rPr lang="en-ZA" dirty="0" smtClean="0"/>
              <a:t>Power &amp; </a:t>
            </a:r>
            <a:r>
              <a:rPr lang="en-ZA" dirty="0" err="1" smtClean="0"/>
              <a:t>Earthing</a:t>
            </a:r>
            <a:endParaRPr lang="en-ZA" dirty="0" smtClean="0"/>
          </a:p>
          <a:p>
            <a:pPr marL="342900" indent="-342900">
              <a:buFont typeface="Arial" pitchFamily="34" charset="0"/>
              <a:buChar char="•"/>
            </a:pPr>
            <a:r>
              <a:rPr lang="en-ZA" dirty="0" smtClean="0"/>
              <a:t>Signal data (functional &amp; fibre)</a:t>
            </a:r>
          </a:p>
          <a:p>
            <a:pPr marL="342900" indent="-342900">
              <a:buFont typeface="Arial" pitchFamily="34" charset="0"/>
              <a:buChar char="•"/>
            </a:pPr>
            <a:r>
              <a:rPr lang="en-ZA" dirty="0" smtClean="0"/>
              <a:t>CAM (functional &amp; fibre)</a:t>
            </a:r>
          </a:p>
          <a:p>
            <a:pPr marL="342900" indent="-342900">
              <a:buFont typeface="Arial" pitchFamily="34" charset="0"/>
              <a:buChar char="•"/>
            </a:pPr>
            <a:r>
              <a:rPr lang="en-ZA" dirty="0" smtClean="0"/>
              <a:t>Time &amp; freq reference (functional &amp; fibre)</a:t>
            </a:r>
          </a:p>
          <a:p>
            <a:pPr marL="342900" indent="-342900">
              <a:buFont typeface="Arial" pitchFamily="34" charset="0"/>
              <a:buChar char="•"/>
            </a:pPr>
            <a:r>
              <a:rPr lang="en-ZA" dirty="0" smtClean="0"/>
              <a:t>Maintainer/Operator (human/machine)</a:t>
            </a:r>
          </a:p>
        </p:txBody>
      </p:sp>
      <p:cxnSp>
        <p:nvCxnSpPr>
          <p:cNvPr id="20" name="Straight Arrow Connector 19"/>
          <p:cNvCxnSpPr/>
          <p:nvPr/>
        </p:nvCxnSpPr>
        <p:spPr>
          <a:xfrm>
            <a:off x="2267744" y="5013176"/>
            <a:ext cx="936104"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2" name="Straight Arrow Connector 21"/>
          <p:cNvCxnSpPr/>
          <p:nvPr/>
        </p:nvCxnSpPr>
        <p:spPr>
          <a:xfrm flipV="1">
            <a:off x="2267744" y="4581128"/>
            <a:ext cx="0" cy="432048"/>
          </a:xfrm>
          <a:prstGeom prst="straightConnector1">
            <a:avLst/>
          </a:prstGeom>
          <a:ln>
            <a:solidFill>
              <a:schemeClr val="accent6"/>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964488" cy="1008112"/>
          </a:xfrm>
        </p:spPr>
        <p:txBody>
          <a:bodyPr>
            <a:normAutofit/>
          </a:bodyPr>
          <a:lstStyle/>
          <a:p>
            <a:r>
              <a:rPr lang="en-ZA" dirty="0" smtClean="0"/>
              <a:t>SKA1_MID Dishes </a:t>
            </a:r>
            <a:r>
              <a:rPr lang="en-ZA" sz="1800" dirty="0" smtClean="0"/>
              <a:t>External Interfaces</a:t>
            </a:r>
            <a:endParaRPr lang="en-ZA" dirty="0"/>
          </a:p>
        </p:txBody>
      </p:sp>
      <p:sp>
        <p:nvSpPr>
          <p:cNvPr id="13" name="Rounded Rectangle 12"/>
          <p:cNvSpPr/>
          <p:nvPr/>
        </p:nvSpPr>
        <p:spPr>
          <a:xfrm>
            <a:off x="3347864" y="1556792"/>
            <a:ext cx="1656184"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Infrastructure</a:t>
            </a:r>
            <a:endParaRPr lang="en-GB" b="1" dirty="0" smtClean="0">
              <a:solidFill>
                <a:schemeClr val="tx2">
                  <a:lumMod val="50000"/>
                </a:schemeClr>
              </a:solidFill>
            </a:endParaRPr>
          </a:p>
        </p:txBody>
      </p:sp>
      <p:cxnSp>
        <p:nvCxnSpPr>
          <p:cNvPr id="15" name="Straight Arrow Connector 14"/>
          <p:cNvCxnSpPr>
            <a:endCxn id="13" idx="1"/>
          </p:cNvCxnSpPr>
          <p:nvPr/>
        </p:nvCxnSpPr>
        <p:spPr>
          <a:xfrm>
            <a:off x="2339752" y="1844824"/>
            <a:ext cx="1008112" cy="0"/>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
        <p:nvSpPr>
          <p:cNvPr id="17" name="TextBox 16"/>
          <p:cNvSpPr txBox="1"/>
          <p:nvPr/>
        </p:nvSpPr>
        <p:spPr>
          <a:xfrm>
            <a:off x="395536" y="2636912"/>
            <a:ext cx="8424936" cy="2062103"/>
          </a:xfrm>
          <a:prstGeom prst="rect">
            <a:avLst/>
          </a:prstGeom>
          <a:noFill/>
        </p:spPr>
        <p:txBody>
          <a:bodyPr wrap="square" rtlCol="0">
            <a:spAutoFit/>
          </a:bodyPr>
          <a:lstStyle/>
          <a:p>
            <a:r>
              <a:rPr lang="en-ZA" sz="2000" b="1" dirty="0" smtClean="0"/>
              <a:t>Foundation: </a:t>
            </a:r>
          </a:p>
          <a:p>
            <a:pPr marL="342900" indent="-342900">
              <a:buFont typeface="Arial" pitchFamily="34" charset="0"/>
              <a:buChar char="•"/>
            </a:pPr>
            <a:r>
              <a:rPr lang="en-ZA" dirty="0" smtClean="0"/>
              <a:t>Structural: Forces, stiffness, etc.</a:t>
            </a:r>
          </a:p>
          <a:p>
            <a:pPr marL="342900" indent="-342900">
              <a:buFont typeface="Arial" pitchFamily="34" charset="0"/>
              <a:buChar char="•"/>
            </a:pPr>
            <a:r>
              <a:rPr lang="en-ZA" dirty="0" smtClean="0"/>
              <a:t>Ring bolts: configuration, tolerances, etc.</a:t>
            </a:r>
          </a:p>
          <a:p>
            <a:pPr marL="342900" indent="-342900">
              <a:buFont typeface="Arial" pitchFamily="34" charset="0"/>
              <a:buChar char="•"/>
            </a:pPr>
            <a:r>
              <a:rPr lang="en-ZA" dirty="0" smtClean="0"/>
              <a:t>Cable conduit entries</a:t>
            </a:r>
          </a:p>
          <a:p>
            <a:pPr marL="342900" indent="-342900">
              <a:buFont typeface="Arial" pitchFamily="34" charset="0"/>
              <a:buChar char="•"/>
            </a:pPr>
            <a:r>
              <a:rPr lang="en-ZA" dirty="0" err="1" smtClean="0"/>
              <a:t>Earthing</a:t>
            </a:r>
            <a:r>
              <a:rPr lang="en-ZA" dirty="0" smtClean="0"/>
              <a:t> </a:t>
            </a:r>
          </a:p>
          <a:p>
            <a:r>
              <a:rPr lang="en-ZA" i="1" u="sng" dirty="0" smtClean="0"/>
              <a:t>NOTE:</a:t>
            </a:r>
            <a:r>
              <a:rPr lang="en-ZA" dirty="0" smtClean="0"/>
              <a:t> This interface will require close cooperation between the two teams during the design of the dish structure. </a:t>
            </a:r>
          </a:p>
        </p:txBody>
      </p:sp>
      <p:sp>
        <p:nvSpPr>
          <p:cNvPr id="26" name="Rounded Rectangle 25"/>
          <p:cNvSpPr/>
          <p:nvPr/>
        </p:nvSpPr>
        <p:spPr>
          <a:xfrm>
            <a:off x="395536" y="1556792"/>
            <a:ext cx="1944216"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SKA_MID Dish</a:t>
            </a:r>
            <a:endParaRPr lang="en-GB" b="1" dirty="0" smtClean="0">
              <a:solidFill>
                <a:schemeClr val="tx2">
                  <a:lumMod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964488" cy="1008112"/>
          </a:xfrm>
        </p:spPr>
        <p:txBody>
          <a:bodyPr>
            <a:normAutofit/>
          </a:bodyPr>
          <a:lstStyle/>
          <a:p>
            <a:r>
              <a:rPr lang="en-ZA" dirty="0" smtClean="0"/>
              <a:t>SKA1_MID Dishes </a:t>
            </a:r>
            <a:r>
              <a:rPr lang="en-ZA" sz="1800" dirty="0" smtClean="0"/>
              <a:t>External Interfaces</a:t>
            </a:r>
            <a:endParaRPr lang="en-ZA" dirty="0"/>
          </a:p>
        </p:txBody>
      </p:sp>
      <p:sp>
        <p:nvSpPr>
          <p:cNvPr id="12" name="Rounded Rectangle 11"/>
          <p:cNvSpPr/>
          <p:nvPr/>
        </p:nvSpPr>
        <p:spPr>
          <a:xfrm>
            <a:off x="395536" y="1556792"/>
            <a:ext cx="1944216"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SKA_MID Dish</a:t>
            </a:r>
            <a:endParaRPr lang="en-GB" b="1" dirty="0" smtClean="0">
              <a:solidFill>
                <a:schemeClr val="tx2">
                  <a:lumMod val="50000"/>
                </a:schemeClr>
              </a:solidFill>
            </a:endParaRPr>
          </a:p>
        </p:txBody>
      </p:sp>
      <p:sp>
        <p:nvSpPr>
          <p:cNvPr id="13" name="Rounded Rectangle 12"/>
          <p:cNvSpPr/>
          <p:nvPr/>
        </p:nvSpPr>
        <p:spPr>
          <a:xfrm>
            <a:off x="3347864" y="1556792"/>
            <a:ext cx="1656184"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Power</a:t>
            </a:r>
            <a:endParaRPr lang="en-GB" b="1" dirty="0" smtClean="0">
              <a:solidFill>
                <a:schemeClr val="tx2">
                  <a:lumMod val="50000"/>
                </a:schemeClr>
              </a:solidFill>
            </a:endParaRPr>
          </a:p>
        </p:txBody>
      </p:sp>
      <p:cxnSp>
        <p:nvCxnSpPr>
          <p:cNvPr id="15" name="Straight Arrow Connector 14"/>
          <p:cNvCxnSpPr>
            <a:endCxn id="13" idx="1"/>
          </p:cNvCxnSpPr>
          <p:nvPr/>
        </p:nvCxnSpPr>
        <p:spPr>
          <a:xfrm>
            <a:off x="2339752" y="1844824"/>
            <a:ext cx="1008112" cy="0"/>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
        <p:nvSpPr>
          <p:cNvPr id="17" name="TextBox 16"/>
          <p:cNvSpPr txBox="1"/>
          <p:nvPr/>
        </p:nvSpPr>
        <p:spPr>
          <a:xfrm>
            <a:off x="323528" y="2492896"/>
            <a:ext cx="8820472" cy="4278094"/>
          </a:xfrm>
          <a:prstGeom prst="rect">
            <a:avLst/>
          </a:prstGeom>
          <a:noFill/>
        </p:spPr>
        <p:txBody>
          <a:bodyPr wrap="square" rtlCol="0">
            <a:spAutoFit/>
          </a:bodyPr>
          <a:lstStyle/>
          <a:p>
            <a:r>
              <a:rPr lang="en-ZA" sz="2000" b="1" dirty="0" smtClean="0"/>
              <a:t>Power supply: </a:t>
            </a:r>
          </a:p>
          <a:p>
            <a:pPr marL="342900" indent="-342900">
              <a:buFont typeface="Arial" pitchFamily="34" charset="0"/>
              <a:buChar char="•"/>
            </a:pPr>
            <a:r>
              <a:rPr lang="en-ZA" dirty="0" smtClean="0"/>
              <a:t>Power consumption &amp; power factor</a:t>
            </a:r>
          </a:p>
          <a:p>
            <a:pPr marL="342900" indent="-342900">
              <a:buFont typeface="Arial" pitchFamily="34" charset="0"/>
              <a:buChar char="•"/>
            </a:pPr>
            <a:r>
              <a:rPr lang="en-ZA" dirty="0" smtClean="0"/>
              <a:t>Power quality (voltage, frequency, THD)</a:t>
            </a:r>
          </a:p>
          <a:p>
            <a:pPr marL="342900" indent="-342900">
              <a:buFont typeface="Arial" pitchFamily="34" charset="0"/>
              <a:buChar char="•"/>
            </a:pPr>
            <a:r>
              <a:rPr lang="en-ZA" dirty="0" smtClean="0"/>
              <a:t>Power reliability</a:t>
            </a:r>
          </a:p>
          <a:p>
            <a:pPr marL="342900" indent="-342900">
              <a:buFont typeface="Arial" pitchFamily="34" charset="0"/>
              <a:buChar char="•"/>
            </a:pPr>
            <a:r>
              <a:rPr lang="en-ZA" dirty="0" err="1" smtClean="0"/>
              <a:t>Earthing</a:t>
            </a:r>
            <a:r>
              <a:rPr lang="en-ZA" dirty="0" smtClean="0"/>
              <a:t> requirements (</a:t>
            </a:r>
            <a:r>
              <a:rPr lang="el-GR" dirty="0" smtClean="0"/>
              <a:t>Ω</a:t>
            </a:r>
            <a:r>
              <a:rPr lang="en-ZA" dirty="0" smtClean="0"/>
              <a:t> to ground)</a:t>
            </a:r>
          </a:p>
          <a:p>
            <a:pPr marL="342900" indent="-342900">
              <a:buFont typeface="Arial" pitchFamily="34" charset="0"/>
              <a:buChar char="•"/>
            </a:pPr>
            <a:r>
              <a:rPr lang="en-ZA" dirty="0" err="1" smtClean="0"/>
              <a:t>Earthing</a:t>
            </a:r>
            <a:r>
              <a:rPr lang="en-ZA" dirty="0" smtClean="0"/>
              <a:t> connections</a:t>
            </a:r>
          </a:p>
          <a:p>
            <a:pPr marL="342900" indent="-342900">
              <a:buFont typeface="Arial" pitchFamily="34" charset="0"/>
              <a:buChar char="•"/>
            </a:pPr>
            <a:r>
              <a:rPr lang="en-ZA" dirty="0" smtClean="0"/>
              <a:t>Lightning surge protection: boundaries of responsibility</a:t>
            </a:r>
          </a:p>
          <a:p>
            <a:pPr marL="342900" indent="-342900"/>
            <a:r>
              <a:rPr lang="en-ZA" i="1" u="sng" dirty="0" smtClean="0"/>
              <a:t>NOTE:</a:t>
            </a:r>
            <a:r>
              <a:rPr lang="en-ZA" dirty="0" smtClean="0"/>
              <a:t> a lightning protection design is required on a system level for the power supply.</a:t>
            </a:r>
          </a:p>
          <a:p>
            <a:pPr marL="342900" indent="-342900"/>
            <a:endParaRPr lang="en-ZA" dirty="0" smtClean="0"/>
          </a:p>
          <a:p>
            <a:pPr marL="342900" indent="-342900"/>
            <a:r>
              <a:rPr lang="en-ZA" dirty="0" smtClean="0"/>
              <a:t>Assumptions:</a:t>
            </a:r>
          </a:p>
          <a:p>
            <a:pPr marL="342900" indent="-342900">
              <a:buFont typeface="Arial" pitchFamily="34" charset="0"/>
              <a:buChar char="•"/>
            </a:pPr>
            <a:r>
              <a:rPr lang="en-ZA" dirty="0" smtClean="0"/>
              <a:t>Goal is for SKA_MID Dish to fit into a power budget (nominally 12kVA), based on existing infrastructure constraints.</a:t>
            </a:r>
          </a:p>
          <a:p>
            <a:pPr marL="342900" indent="-342900">
              <a:buFont typeface="Arial" pitchFamily="34" charset="0"/>
              <a:buChar char="•"/>
            </a:pPr>
            <a:r>
              <a:rPr lang="en-ZA" dirty="0" smtClean="0"/>
              <a:t>Power reticulation on the Dish forms part of the Dishes Element.</a:t>
            </a:r>
          </a:p>
          <a:p>
            <a:pPr marL="342900" indent="-342900">
              <a:buFont typeface="Arial" pitchFamily="34" charset="0"/>
              <a:buChar char="•"/>
            </a:pPr>
            <a:r>
              <a:rPr lang="en-ZA" dirty="0" smtClean="0"/>
              <a:t>Power will be interruptible, thus we need to make provision for UPS (for stow &amp; network connectivity).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964488" cy="1008112"/>
          </a:xfrm>
        </p:spPr>
        <p:txBody>
          <a:bodyPr>
            <a:normAutofit/>
          </a:bodyPr>
          <a:lstStyle/>
          <a:p>
            <a:r>
              <a:rPr lang="en-ZA" dirty="0" smtClean="0"/>
              <a:t>SKA1_MID Dishes </a:t>
            </a:r>
            <a:r>
              <a:rPr lang="en-ZA" sz="1800" dirty="0" smtClean="0"/>
              <a:t>External Interfaces</a:t>
            </a:r>
            <a:endParaRPr lang="en-ZA" dirty="0"/>
          </a:p>
        </p:txBody>
      </p:sp>
      <p:sp>
        <p:nvSpPr>
          <p:cNvPr id="13" name="Rounded Rectangle 12"/>
          <p:cNvSpPr/>
          <p:nvPr/>
        </p:nvSpPr>
        <p:spPr>
          <a:xfrm>
            <a:off x="3347864" y="1556792"/>
            <a:ext cx="1656184"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Telescope Manager</a:t>
            </a:r>
            <a:endParaRPr lang="en-GB" b="1" dirty="0" smtClean="0">
              <a:solidFill>
                <a:schemeClr val="tx2">
                  <a:lumMod val="50000"/>
                </a:schemeClr>
              </a:solidFill>
            </a:endParaRPr>
          </a:p>
        </p:txBody>
      </p:sp>
      <p:cxnSp>
        <p:nvCxnSpPr>
          <p:cNvPr id="15" name="Straight Arrow Connector 14"/>
          <p:cNvCxnSpPr>
            <a:endCxn id="13" idx="1"/>
          </p:cNvCxnSpPr>
          <p:nvPr/>
        </p:nvCxnSpPr>
        <p:spPr>
          <a:xfrm>
            <a:off x="2339752" y="1844824"/>
            <a:ext cx="1008112" cy="0"/>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
        <p:nvSpPr>
          <p:cNvPr id="17" name="TextBox 16"/>
          <p:cNvSpPr txBox="1"/>
          <p:nvPr/>
        </p:nvSpPr>
        <p:spPr>
          <a:xfrm>
            <a:off x="395536" y="2708920"/>
            <a:ext cx="8424936" cy="4031873"/>
          </a:xfrm>
          <a:prstGeom prst="rect">
            <a:avLst/>
          </a:prstGeom>
          <a:noFill/>
        </p:spPr>
        <p:txBody>
          <a:bodyPr wrap="square" rtlCol="0">
            <a:spAutoFit/>
          </a:bodyPr>
          <a:lstStyle/>
          <a:p>
            <a:r>
              <a:rPr lang="en-ZA" sz="2000" b="1" dirty="0" smtClean="0"/>
              <a:t>Control and Monitoring: </a:t>
            </a:r>
            <a:r>
              <a:rPr lang="en-ZA" dirty="0" smtClean="0"/>
              <a:t>of the following components:</a:t>
            </a:r>
          </a:p>
          <a:p>
            <a:pPr marL="457200" indent="-457200">
              <a:buFont typeface="Arial" pitchFamily="34" charset="0"/>
              <a:buChar char="•"/>
            </a:pPr>
            <a:r>
              <a:rPr lang="en-ZA" dirty="0" smtClean="0"/>
              <a:t>Dish Structure (pointing)</a:t>
            </a:r>
          </a:p>
          <a:p>
            <a:pPr marL="457200" indent="-457200">
              <a:buFont typeface="Arial" pitchFamily="34" charset="0"/>
              <a:buChar char="•"/>
            </a:pPr>
            <a:r>
              <a:rPr lang="en-ZA" dirty="0" smtClean="0"/>
              <a:t>Feed packages (SPF Band 1, 2, 3/4/5) + </a:t>
            </a:r>
            <a:r>
              <a:rPr lang="en-ZA" dirty="0" err="1" smtClean="0"/>
              <a:t>cryo</a:t>
            </a:r>
            <a:r>
              <a:rPr lang="en-ZA" dirty="0" smtClean="0"/>
              <a:t> system + helium system</a:t>
            </a:r>
          </a:p>
          <a:p>
            <a:pPr marL="457200" indent="-457200">
              <a:buFont typeface="Arial" pitchFamily="34" charset="0"/>
              <a:buChar char="•"/>
            </a:pPr>
            <a:r>
              <a:rPr lang="en-ZA" dirty="0" smtClean="0"/>
              <a:t>Receivers </a:t>
            </a:r>
          </a:p>
          <a:p>
            <a:pPr marL="457200" indent="-457200">
              <a:buFont typeface="Arial" pitchFamily="34" charset="0"/>
              <a:buChar char="•"/>
            </a:pPr>
            <a:r>
              <a:rPr lang="en-ZA" dirty="0" smtClean="0"/>
              <a:t>Dish Infrastructure (power, safety, etc.)</a:t>
            </a:r>
          </a:p>
          <a:p>
            <a:pPr marL="457200" indent="-457200">
              <a:buFont typeface="Arial" pitchFamily="34" charset="0"/>
              <a:buChar char="•"/>
            </a:pPr>
            <a:endParaRPr lang="en-ZA" dirty="0" smtClean="0"/>
          </a:p>
          <a:p>
            <a:pPr marL="457200" indent="-457200"/>
            <a:r>
              <a:rPr lang="en-ZA" i="1" u="sng" dirty="0" smtClean="0"/>
              <a:t>NOTES</a:t>
            </a:r>
            <a:r>
              <a:rPr lang="en-ZA" dirty="0" smtClean="0"/>
              <a:t>: </a:t>
            </a:r>
          </a:p>
          <a:p>
            <a:pPr marL="457200" indent="-457200">
              <a:buFont typeface="Arial" pitchFamily="34" charset="0"/>
              <a:buChar char="•"/>
            </a:pPr>
            <a:r>
              <a:rPr lang="en-ZA" dirty="0" smtClean="0"/>
              <a:t>Agree on a protocol for CAM early.</a:t>
            </a:r>
          </a:p>
          <a:p>
            <a:pPr marL="457200" indent="-457200">
              <a:buFont typeface="Arial" pitchFamily="34" charset="0"/>
              <a:buChar char="•"/>
            </a:pPr>
            <a:r>
              <a:rPr lang="en-ZA" dirty="0" smtClean="0"/>
              <a:t>Agree on maximum # monitoring points (if this is an issue for TM).</a:t>
            </a:r>
          </a:p>
          <a:p>
            <a:pPr marL="457200" indent="-457200">
              <a:buFont typeface="Arial" pitchFamily="34" charset="0"/>
              <a:buChar char="•"/>
            </a:pPr>
            <a:r>
              <a:rPr lang="en-ZA" dirty="0" smtClean="0"/>
              <a:t>Fault reporting based on FMECA analysis.</a:t>
            </a:r>
          </a:p>
          <a:p>
            <a:pPr marL="457200" indent="-457200">
              <a:buFont typeface="Arial" pitchFamily="34" charset="0"/>
              <a:buChar char="•"/>
            </a:pPr>
            <a:r>
              <a:rPr lang="en-ZA" dirty="0" smtClean="0"/>
              <a:t>Antenna based LMC hardware and software required.</a:t>
            </a:r>
          </a:p>
          <a:p>
            <a:pPr marL="457200" indent="-457200">
              <a:buFont typeface="Arial" pitchFamily="34" charset="0"/>
              <a:buChar char="•"/>
            </a:pPr>
            <a:r>
              <a:rPr lang="en-ZA" dirty="0" smtClean="0"/>
              <a:t>CAM implementation must meet EMI/RFI requirements.</a:t>
            </a:r>
          </a:p>
          <a:p>
            <a:pPr marL="457200" indent="-457200">
              <a:buFont typeface="Arial" pitchFamily="34" charset="0"/>
              <a:buChar char="•"/>
            </a:pPr>
            <a:endParaRPr lang="en-ZA" dirty="0" smtClean="0"/>
          </a:p>
          <a:p>
            <a:r>
              <a:rPr lang="en-ZA" sz="2000" b="1" dirty="0" smtClean="0"/>
              <a:t> </a:t>
            </a:r>
          </a:p>
        </p:txBody>
      </p:sp>
      <p:sp>
        <p:nvSpPr>
          <p:cNvPr id="26" name="Rounded Rectangle 25"/>
          <p:cNvSpPr/>
          <p:nvPr/>
        </p:nvSpPr>
        <p:spPr>
          <a:xfrm>
            <a:off x="395536" y="1556792"/>
            <a:ext cx="1944216"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SKA_MID Dish</a:t>
            </a:r>
            <a:endParaRPr lang="en-GB" b="1" dirty="0" smtClean="0">
              <a:solidFill>
                <a:schemeClr val="tx2">
                  <a:lumMod val="5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964488" cy="1008112"/>
          </a:xfrm>
        </p:spPr>
        <p:txBody>
          <a:bodyPr>
            <a:normAutofit/>
          </a:bodyPr>
          <a:lstStyle/>
          <a:p>
            <a:r>
              <a:rPr lang="en-ZA" dirty="0" smtClean="0"/>
              <a:t>SKA1_MID Dishes </a:t>
            </a:r>
            <a:r>
              <a:rPr lang="en-ZA" sz="1800" dirty="0" smtClean="0"/>
              <a:t>External Interfaces</a:t>
            </a:r>
            <a:endParaRPr lang="en-ZA" dirty="0"/>
          </a:p>
        </p:txBody>
      </p:sp>
      <p:sp>
        <p:nvSpPr>
          <p:cNvPr id="13" name="Rounded Rectangle 12"/>
          <p:cNvSpPr/>
          <p:nvPr/>
        </p:nvSpPr>
        <p:spPr>
          <a:xfrm>
            <a:off x="3347864" y="1556792"/>
            <a:ext cx="1656184"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Central Signal Processor</a:t>
            </a:r>
            <a:endParaRPr lang="en-GB" b="1" dirty="0" smtClean="0">
              <a:solidFill>
                <a:schemeClr val="tx2">
                  <a:lumMod val="50000"/>
                </a:schemeClr>
              </a:solidFill>
            </a:endParaRPr>
          </a:p>
        </p:txBody>
      </p:sp>
      <p:cxnSp>
        <p:nvCxnSpPr>
          <p:cNvPr id="15" name="Straight Arrow Connector 14"/>
          <p:cNvCxnSpPr>
            <a:endCxn id="13" idx="1"/>
          </p:cNvCxnSpPr>
          <p:nvPr/>
        </p:nvCxnSpPr>
        <p:spPr>
          <a:xfrm>
            <a:off x="2339752" y="1844824"/>
            <a:ext cx="1008112" cy="0"/>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
        <p:nvSpPr>
          <p:cNvPr id="17" name="TextBox 16"/>
          <p:cNvSpPr txBox="1"/>
          <p:nvPr/>
        </p:nvSpPr>
        <p:spPr>
          <a:xfrm>
            <a:off x="323528" y="2348880"/>
            <a:ext cx="8424936" cy="2646878"/>
          </a:xfrm>
          <a:prstGeom prst="rect">
            <a:avLst/>
          </a:prstGeom>
          <a:noFill/>
        </p:spPr>
        <p:txBody>
          <a:bodyPr wrap="square" rtlCol="0">
            <a:spAutoFit/>
          </a:bodyPr>
          <a:lstStyle/>
          <a:p>
            <a:r>
              <a:rPr lang="en-ZA" sz="2000" b="1" dirty="0" smtClean="0"/>
              <a:t>Digitized data: </a:t>
            </a:r>
            <a:r>
              <a:rPr lang="en-ZA" sz="2000" dirty="0" smtClean="0"/>
              <a:t>(functional interface)</a:t>
            </a:r>
            <a:endParaRPr lang="en-ZA" dirty="0" smtClean="0"/>
          </a:p>
          <a:p>
            <a:pPr marL="457200" indent="-457200">
              <a:buFont typeface="Arial" pitchFamily="34" charset="0"/>
              <a:buChar char="•"/>
            </a:pPr>
            <a:r>
              <a:rPr lang="en-ZA" dirty="0" smtClean="0"/>
              <a:t>Data format, protocol &amp; type.  (7-layer ISO model)</a:t>
            </a:r>
          </a:p>
          <a:p>
            <a:pPr marL="457200" indent="-457200">
              <a:buFont typeface="Arial" pitchFamily="34" charset="0"/>
              <a:buChar char="•"/>
            </a:pPr>
            <a:r>
              <a:rPr lang="en-ZA" dirty="0" smtClean="0"/>
              <a:t>Details for the functional interface for each of the Receivers will be captured in ICDs.</a:t>
            </a:r>
          </a:p>
          <a:p>
            <a:pPr marL="457200" indent="-457200">
              <a:buFont typeface="Arial" pitchFamily="34" charset="0"/>
              <a:buChar char="•"/>
            </a:pPr>
            <a:endParaRPr lang="en-ZA" dirty="0" smtClean="0"/>
          </a:p>
          <a:p>
            <a:pPr marL="457200" indent="-457200"/>
            <a:r>
              <a:rPr lang="en-ZA" i="1" u="sng" dirty="0" smtClean="0"/>
              <a:t>NOTES</a:t>
            </a:r>
            <a:r>
              <a:rPr lang="en-ZA" dirty="0" smtClean="0"/>
              <a:t>: </a:t>
            </a:r>
          </a:p>
          <a:p>
            <a:pPr marL="457200" indent="-457200">
              <a:buFont typeface="Arial" pitchFamily="34" charset="0"/>
              <a:buChar char="•"/>
            </a:pPr>
            <a:r>
              <a:rPr lang="en-ZA" dirty="0" smtClean="0"/>
              <a:t>This is a functional interface.</a:t>
            </a:r>
          </a:p>
          <a:p>
            <a:pPr marL="457200" indent="-457200">
              <a:buFont typeface="Arial" pitchFamily="34" charset="0"/>
              <a:buChar char="•"/>
            </a:pPr>
            <a:r>
              <a:rPr lang="en-ZA" dirty="0" smtClean="0"/>
              <a:t>Data transport is facilitated by the </a:t>
            </a:r>
            <a:r>
              <a:rPr lang="en-ZA" dirty="0" err="1" smtClean="0"/>
              <a:t>SaDT</a:t>
            </a:r>
            <a:r>
              <a:rPr lang="en-ZA" dirty="0" smtClean="0"/>
              <a:t>.</a:t>
            </a:r>
          </a:p>
          <a:p>
            <a:r>
              <a:rPr lang="en-ZA" sz="2000" b="1" dirty="0" smtClean="0"/>
              <a:t> </a:t>
            </a:r>
          </a:p>
        </p:txBody>
      </p:sp>
      <p:sp>
        <p:nvSpPr>
          <p:cNvPr id="26" name="Rounded Rectangle 25"/>
          <p:cNvSpPr/>
          <p:nvPr/>
        </p:nvSpPr>
        <p:spPr>
          <a:xfrm>
            <a:off x="395536" y="1556792"/>
            <a:ext cx="1944216"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SKA_MID Dish</a:t>
            </a:r>
            <a:endParaRPr lang="en-GB" b="1" dirty="0" smtClean="0">
              <a:solidFill>
                <a:schemeClr val="tx2">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964488" cy="1008112"/>
          </a:xfrm>
        </p:spPr>
        <p:txBody>
          <a:bodyPr>
            <a:normAutofit/>
          </a:bodyPr>
          <a:lstStyle/>
          <a:p>
            <a:r>
              <a:rPr lang="en-ZA" dirty="0" smtClean="0"/>
              <a:t>SKA1_MID Dishes </a:t>
            </a:r>
            <a:r>
              <a:rPr lang="en-ZA" sz="1800" dirty="0" smtClean="0"/>
              <a:t>External Interfaces</a:t>
            </a:r>
            <a:endParaRPr lang="en-ZA" dirty="0"/>
          </a:p>
        </p:txBody>
      </p:sp>
      <p:sp>
        <p:nvSpPr>
          <p:cNvPr id="7" name="Rounded Rectangle 6"/>
          <p:cNvSpPr/>
          <p:nvPr/>
        </p:nvSpPr>
        <p:spPr>
          <a:xfrm>
            <a:off x="3203848" y="1484784"/>
            <a:ext cx="1800200"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Signal &amp; Data transport</a:t>
            </a:r>
            <a:endParaRPr lang="en-GB" b="1" dirty="0" smtClean="0">
              <a:solidFill>
                <a:schemeClr val="tx2">
                  <a:lumMod val="50000"/>
                </a:schemeClr>
              </a:solidFill>
            </a:endParaRPr>
          </a:p>
        </p:txBody>
      </p:sp>
      <p:cxnSp>
        <p:nvCxnSpPr>
          <p:cNvPr id="8" name="Straight Arrow Connector 7"/>
          <p:cNvCxnSpPr>
            <a:endCxn id="7" idx="1"/>
          </p:cNvCxnSpPr>
          <p:nvPr/>
        </p:nvCxnSpPr>
        <p:spPr>
          <a:xfrm>
            <a:off x="2195736" y="1772816"/>
            <a:ext cx="1008112" cy="0"/>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
        <p:nvSpPr>
          <p:cNvPr id="9" name="Rounded Rectangle 8"/>
          <p:cNvSpPr/>
          <p:nvPr/>
        </p:nvSpPr>
        <p:spPr>
          <a:xfrm>
            <a:off x="251520" y="1484784"/>
            <a:ext cx="1944216"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SKA_MID Dish</a:t>
            </a:r>
            <a:endParaRPr lang="en-GB" b="1" dirty="0" smtClean="0">
              <a:solidFill>
                <a:schemeClr val="tx2">
                  <a:lumMod val="50000"/>
                </a:schemeClr>
              </a:solidFill>
            </a:endParaRPr>
          </a:p>
        </p:txBody>
      </p:sp>
      <p:sp>
        <p:nvSpPr>
          <p:cNvPr id="11" name="TextBox 10"/>
          <p:cNvSpPr txBox="1"/>
          <p:nvPr/>
        </p:nvSpPr>
        <p:spPr>
          <a:xfrm>
            <a:off x="251520" y="2276872"/>
            <a:ext cx="8424936" cy="3785652"/>
          </a:xfrm>
          <a:prstGeom prst="rect">
            <a:avLst/>
          </a:prstGeom>
          <a:noFill/>
        </p:spPr>
        <p:txBody>
          <a:bodyPr wrap="square" rtlCol="0">
            <a:spAutoFit/>
          </a:bodyPr>
          <a:lstStyle/>
          <a:p>
            <a:endParaRPr lang="en-ZA" sz="2000" b="1" dirty="0" smtClean="0"/>
          </a:p>
          <a:p>
            <a:r>
              <a:rPr lang="en-ZA" sz="2000" b="1" dirty="0" smtClean="0"/>
              <a:t>Requirements:</a:t>
            </a:r>
            <a:endParaRPr lang="en-ZA" dirty="0" smtClean="0"/>
          </a:p>
          <a:p>
            <a:pPr marL="457200" indent="-457200">
              <a:buFont typeface="Arial" pitchFamily="34" charset="0"/>
              <a:buChar char="•"/>
            </a:pPr>
            <a:r>
              <a:rPr lang="en-ZA" dirty="0" smtClean="0"/>
              <a:t>Synchronisation mechanisms (e.g. noise diode control)</a:t>
            </a:r>
          </a:p>
          <a:p>
            <a:pPr marL="457200" indent="-457200">
              <a:buFont typeface="Arial" pitchFamily="34" charset="0"/>
              <a:buChar char="•"/>
            </a:pPr>
            <a:r>
              <a:rPr lang="en-ZA" dirty="0" smtClean="0"/>
              <a:t>Performance requirements for synchronisation &amp; timing links</a:t>
            </a:r>
          </a:p>
          <a:p>
            <a:pPr marL="457200" indent="-457200">
              <a:buFont typeface="Arial" pitchFamily="34" charset="0"/>
              <a:buChar char="•"/>
            </a:pPr>
            <a:r>
              <a:rPr lang="en-ZA" dirty="0" smtClean="0"/>
              <a:t>Data transport requirements for CAM and Observation data links</a:t>
            </a:r>
          </a:p>
          <a:p>
            <a:pPr marL="457200" indent="-457200">
              <a:buFont typeface="Arial" pitchFamily="34" charset="0"/>
              <a:buChar char="•"/>
            </a:pPr>
            <a:endParaRPr lang="en-ZA" dirty="0" smtClean="0"/>
          </a:p>
          <a:p>
            <a:pPr marL="457200" indent="-457200"/>
            <a:r>
              <a:rPr lang="en-ZA" i="1" u="sng" dirty="0" smtClean="0"/>
              <a:t>NOTES</a:t>
            </a:r>
            <a:r>
              <a:rPr lang="en-ZA" dirty="0" smtClean="0"/>
              <a:t>: </a:t>
            </a:r>
          </a:p>
          <a:p>
            <a:pPr marL="457200" indent="-457200"/>
            <a:r>
              <a:rPr lang="en-ZA" dirty="0" smtClean="0"/>
              <a:t>Clarify boundary of responsibility at the Dish for terminal equipment &amp; on-Dish fibres:</a:t>
            </a:r>
          </a:p>
          <a:p>
            <a:pPr marL="457200" indent="-457200">
              <a:buFont typeface="Arial" pitchFamily="34" charset="0"/>
              <a:buChar char="•"/>
            </a:pPr>
            <a:r>
              <a:rPr lang="en-ZA" dirty="0" smtClean="0"/>
              <a:t>Observation data.</a:t>
            </a:r>
          </a:p>
          <a:p>
            <a:pPr marL="457200" indent="-457200">
              <a:buFont typeface="Arial" pitchFamily="34" charset="0"/>
              <a:buChar char="•"/>
            </a:pPr>
            <a:r>
              <a:rPr lang="en-ZA" dirty="0" smtClean="0"/>
              <a:t>CAM data.</a:t>
            </a:r>
          </a:p>
          <a:p>
            <a:pPr marL="457200" indent="-457200">
              <a:buFont typeface="Arial" pitchFamily="34" charset="0"/>
              <a:buChar char="•"/>
            </a:pPr>
            <a:r>
              <a:rPr lang="en-ZA" dirty="0" smtClean="0"/>
              <a:t>Synch &amp; Timing signals.</a:t>
            </a:r>
          </a:p>
          <a:p>
            <a:pPr marL="457200" indent="-457200">
              <a:buFont typeface="Arial" pitchFamily="34" charset="0"/>
              <a:buChar char="•"/>
            </a:pPr>
            <a:r>
              <a:rPr lang="en-ZA" dirty="0" smtClean="0"/>
              <a:t>EMI/RFI compliance.</a:t>
            </a:r>
          </a:p>
          <a:p>
            <a:r>
              <a:rPr lang="en-ZA" sz="2000" b="1"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964488" cy="1008112"/>
          </a:xfrm>
        </p:spPr>
        <p:txBody>
          <a:bodyPr>
            <a:normAutofit/>
          </a:bodyPr>
          <a:lstStyle/>
          <a:p>
            <a:r>
              <a:rPr lang="en-ZA" dirty="0" smtClean="0"/>
              <a:t>SKA1_MID Dishes </a:t>
            </a:r>
            <a:r>
              <a:rPr lang="en-ZA" sz="1800" dirty="0" smtClean="0"/>
              <a:t>External Interfaces</a:t>
            </a:r>
            <a:endParaRPr lang="en-ZA" dirty="0"/>
          </a:p>
        </p:txBody>
      </p:sp>
      <p:sp>
        <p:nvSpPr>
          <p:cNvPr id="7" name="Rounded Rectangle 6"/>
          <p:cNvSpPr/>
          <p:nvPr/>
        </p:nvSpPr>
        <p:spPr>
          <a:xfrm>
            <a:off x="3203848" y="1484784"/>
            <a:ext cx="1800200"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Synchronisation &amp; timing</a:t>
            </a:r>
            <a:endParaRPr lang="en-GB" b="1" dirty="0" smtClean="0">
              <a:solidFill>
                <a:schemeClr val="tx2">
                  <a:lumMod val="50000"/>
                </a:schemeClr>
              </a:solidFill>
            </a:endParaRPr>
          </a:p>
        </p:txBody>
      </p:sp>
      <p:cxnSp>
        <p:nvCxnSpPr>
          <p:cNvPr id="8" name="Straight Arrow Connector 7"/>
          <p:cNvCxnSpPr>
            <a:endCxn id="7" idx="1"/>
          </p:cNvCxnSpPr>
          <p:nvPr/>
        </p:nvCxnSpPr>
        <p:spPr>
          <a:xfrm>
            <a:off x="2195736" y="1772816"/>
            <a:ext cx="1008112" cy="0"/>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
        <p:nvSpPr>
          <p:cNvPr id="9" name="Rounded Rectangle 8"/>
          <p:cNvSpPr/>
          <p:nvPr/>
        </p:nvSpPr>
        <p:spPr>
          <a:xfrm>
            <a:off x="251520" y="1484784"/>
            <a:ext cx="1944216"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SKA_MID Dish</a:t>
            </a:r>
            <a:endParaRPr lang="en-GB" b="1" dirty="0" smtClean="0">
              <a:solidFill>
                <a:schemeClr val="tx2">
                  <a:lumMod val="50000"/>
                </a:schemeClr>
              </a:solidFill>
            </a:endParaRPr>
          </a:p>
        </p:txBody>
      </p:sp>
      <p:sp>
        <p:nvSpPr>
          <p:cNvPr id="11" name="TextBox 10"/>
          <p:cNvSpPr txBox="1"/>
          <p:nvPr/>
        </p:nvSpPr>
        <p:spPr>
          <a:xfrm>
            <a:off x="251520" y="2276872"/>
            <a:ext cx="8424936" cy="2646878"/>
          </a:xfrm>
          <a:prstGeom prst="rect">
            <a:avLst/>
          </a:prstGeom>
          <a:noFill/>
        </p:spPr>
        <p:txBody>
          <a:bodyPr wrap="square" rtlCol="0">
            <a:spAutoFit/>
          </a:bodyPr>
          <a:lstStyle/>
          <a:p>
            <a:r>
              <a:rPr lang="en-ZA" sz="2000" b="1" dirty="0" smtClean="0"/>
              <a:t>Synchronisation &amp; timing:</a:t>
            </a:r>
            <a:endParaRPr lang="en-ZA" dirty="0" smtClean="0"/>
          </a:p>
          <a:p>
            <a:pPr marL="457200" indent="-457200">
              <a:buFont typeface="Arial" pitchFamily="34" charset="0"/>
              <a:buChar char="•"/>
            </a:pPr>
            <a:r>
              <a:rPr lang="en-ZA" dirty="0" smtClean="0"/>
              <a:t>Network absolute time (e.g. PTP) for pointing.</a:t>
            </a:r>
          </a:p>
          <a:p>
            <a:pPr marL="457200" indent="-457200">
              <a:buFont typeface="Arial" pitchFamily="34" charset="0"/>
              <a:buChar char="•"/>
            </a:pPr>
            <a:r>
              <a:rPr lang="en-ZA" dirty="0" smtClean="0"/>
              <a:t>High resolution absolute time reference (1pps + PTP) for data time stamping.</a:t>
            </a:r>
          </a:p>
          <a:p>
            <a:pPr marL="457200" indent="-457200">
              <a:buFont typeface="Arial" pitchFamily="34" charset="0"/>
              <a:buChar char="•"/>
            </a:pPr>
            <a:r>
              <a:rPr lang="en-ZA" dirty="0" smtClean="0"/>
              <a:t>Receiver down-conversion LO reference.</a:t>
            </a:r>
          </a:p>
          <a:p>
            <a:pPr marL="457200" indent="-457200">
              <a:buFont typeface="Arial" pitchFamily="34" charset="0"/>
              <a:buChar char="•"/>
            </a:pPr>
            <a:r>
              <a:rPr lang="en-ZA" dirty="0" smtClean="0"/>
              <a:t>Sampling clock.</a:t>
            </a:r>
          </a:p>
          <a:p>
            <a:pPr marL="457200" indent="-457200">
              <a:buFont typeface="Arial" pitchFamily="34" charset="0"/>
              <a:buChar char="•"/>
            </a:pPr>
            <a:endParaRPr lang="en-ZA" dirty="0" smtClean="0"/>
          </a:p>
          <a:p>
            <a:pPr marL="457200" indent="-457200"/>
            <a:r>
              <a:rPr lang="en-ZA" i="1" u="sng" dirty="0" smtClean="0"/>
              <a:t>NOTES</a:t>
            </a:r>
            <a:r>
              <a:rPr lang="en-ZA" dirty="0" smtClean="0"/>
              <a:t>: </a:t>
            </a:r>
          </a:p>
          <a:p>
            <a:pPr marL="457200" indent="-457200">
              <a:buFont typeface="Arial" pitchFamily="34" charset="0"/>
              <a:buChar char="•"/>
            </a:pPr>
            <a:r>
              <a:rPr lang="en-ZA" dirty="0" smtClean="0"/>
              <a:t>See notes on </a:t>
            </a:r>
            <a:r>
              <a:rPr lang="en-ZA" dirty="0" err="1" smtClean="0"/>
              <a:t>SaDT</a:t>
            </a:r>
            <a:r>
              <a:rPr lang="en-ZA" dirty="0" smtClean="0"/>
              <a:t> – boundaries of responsibility need clarification.</a:t>
            </a:r>
          </a:p>
          <a:p>
            <a:r>
              <a:rPr lang="en-ZA" sz="2000" b="1"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988840"/>
            <a:ext cx="8532440" cy="2871192"/>
          </a:xfrm>
        </p:spPr>
        <p:txBody>
          <a:bodyPr/>
          <a:lstStyle/>
          <a:p>
            <a:r>
              <a:rPr lang="en-GB" dirty="0" smtClean="0"/>
              <a:t>SKA Interface Workshop:</a:t>
            </a:r>
            <a:br>
              <a:rPr lang="en-GB" dirty="0" smtClean="0"/>
            </a:br>
            <a:r>
              <a:rPr lang="en-GB" dirty="0" smtClean="0"/>
              <a:t/>
            </a:r>
            <a:br>
              <a:rPr lang="en-GB" dirty="0" smtClean="0"/>
            </a:br>
            <a:r>
              <a:rPr lang="en-GB" dirty="0" smtClean="0"/>
              <a:t>2) SKA_SURVEY Dishes External Interfaces</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Overview of this presentation</a:t>
            </a:r>
            <a:endParaRPr lang="en-ZA" dirty="0"/>
          </a:p>
        </p:txBody>
      </p:sp>
      <p:sp>
        <p:nvSpPr>
          <p:cNvPr id="3" name="Text Placeholder 2"/>
          <p:cNvSpPr>
            <a:spLocks noGrp="1"/>
          </p:cNvSpPr>
          <p:nvPr>
            <p:ph type="body" sz="quarter" idx="10"/>
          </p:nvPr>
        </p:nvSpPr>
        <p:spPr>
          <a:xfrm>
            <a:off x="323528" y="1484784"/>
            <a:ext cx="8496944" cy="5184576"/>
          </a:xfrm>
        </p:spPr>
        <p:txBody>
          <a:bodyPr>
            <a:normAutofit/>
          </a:bodyPr>
          <a:lstStyle/>
          <a:p>
            <a:pPr marL="457200" indent="-457200">
              <a:buFont typeface="+mj-lt"/>
              <a:buAutoNum type="arabicParenR"/>
            </a:pPr>
            <a:r>
              <a:rPr lang="en-ZA" sz="2400" dirty="0" smtClean="0"/>
              <a:t>Approach</a:t>
            </a:r>
          </a:p>
          <a:p>
            <a:pPr marL="457200" indent="-457200">
              <a:buFont typeface="+mj-lt"/>
              <a:buAutoNum type="arabicParenR"/>
            </a:pPr>
            <a:r>
              <a:rPr lang="en-ZA" sz="2400" dirty="0" smtClean="0"/>
              <a:t>SKA_MID Dishes external interfaces</a:t>
            </a:r>
          </a:p>
          <a:p>
            <a:pPr marL="457200" indent="-457200">
              <a:buFont typeface="+mj-lt"/>
              <a:buAutoNum type="arabicParenR"/>
            </a:pPr>
            <a:r>
              <a:rPr lang="en-ZA" sz="2400" dirty="0" smtClean="0"/>
              <a:t>SKA_SURVEY Dishes external interfaces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517632" cy="1008112"/>
          </a:xfrm>
        </p:spPr>
        <p:txBody>
          <a:bodyPr>
            <a:normAutofit fontScale="90000"/>
          </a:bodyPr>
          <a:lstStyle/>
          <a:p>
            <a:r>
              <a:rPr lang="en-ZA" dirty="0" err="1" smtClean="0"/>
              <a:t>SKA_Survey</a:t>
            </a:r>
            <a:r>
              <a:rPr lang="en-ZA" dirty="0" smtClean="0"/>
              <a:t> Dishes External Interfaces - overview</a:t>
            </a:r>
            <a:endParaRPr lang="en-ZA" dirty="0"/>
          </a:p>
        </p:txBody>
      </p:sp>
      <p:grpSp>
        <p:nvGrpSpPr>
          <p:cNvPr id="12" name="Group 11"/>
          <p:cNvGrpSpPr/>
          <p:nvPr/>
        </p:nvGrpSpPr>
        <p:grpSpPr>
          <a:xfrm>
            <a:off x="-540568" y="116632"/>
            <a:ext cx="2672198" cy="3871459"/>
            <a:chOff x="-22655" y="493974"/>
            <a:chExt cx="2672198" cy="3871459"/>
          </a:xfrm>
        </p:grpSpPr>
        <p:sp>
          <p:nvSpPr>
            <p:cNvPr id="7" name="Rounded Rectangle 6"/>
            <p:cNvSpPr/>
            <p:nvPr/>
          </p:nvSpPr>
          <p:spPr>
            <a:xfrm>
              <a:off x="1979712" y="3213305"/>
              <a:ext cx="576064" cy="1152128"/>
            </a:xfrm>
            <a:prstGeom prst="roundRec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solidFill>
                  <a:schemeClr val="tx1"/>
                </a:solidFill>
              </a:endParaRPr>
            </a:p>
          </p:txBody>
        </p:sp>
        <p:sp>
          <p:nvSpPr>
            <p:cNvPr id="4" name="Arc 3"/>
            <p:cNvSpPr/>
            <p:nvPr/>
          </p:nvSpPr>
          <p:spPr>
            <a:xfrm rot="15777474">
              <a:off x="953202" y="2228964"/>
              <a:ext cx="576064" cy="792088"/>
            </a:xfrm>
            <a:prstGeom prst="arc">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6" name="Arc 5"/>
            <p:cNvSpPr/>
            <p:nvPr/>
          </p:nvSpPr>
          <p:spPr>
            <a:xfrm rot="5319440">
              <a:off x="-106342" y="577661"/>
              <a:ext cx="2839572" cy="2672198"/>
            </a:xfrm>
            <a:prstGeom prst="arc">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8" name="Rounded Rectangle 7"/>
            <p:cNvSpPr/>
            <p:nvPr/>
          </p:nvSpPr>
          <p:spPr>
            <a:xfrm rot="21138660">
              <a:off x="825727" y="2879507"/>
              <a:ext cx="504056" cy="144016"/>
            </a:xfrm>
            <a:prstGeom prst="roundRec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r>
                <a:rPr lang="en-ZA" sz="1100" dirty="0" smtClean="0">
                  <a:solidFill>
                    <a:schemeClr val="tx1"/>
                  </a:solidFill>
                </a:rPr>
                <a:t>PAFs</a:t>
              </a:r>
              <a:endParaRPr lang="en-GB" sz="1100" dirty="0">
                <a:solidFill>
                  <a:schemeClr val="tx1"/>
                </a:solidFill>
              </a:endParaRPr>
            </a:p>
          </p:txBody>
        </p:sp>
      </p:grpSp>
      <p:sp>
        <p:nvSpPr>
          <p:cNvPr id="16" name="TextBox 15"/>
          <p:cNvSpPr txBox="1"/>
          <p:nvPr/>
        </p:nvSpPr>
        <p:spPr>
          <a:xfrm>
            <a:off x="61597" y="4581128"/>
            <a:ext cx="4582411" cy="2031325"/>
          </a:xfrm>
          <a:prstGeom prst="rect">
            <a:avLst/>
          </a:prstGeom>
          <a:noFill/>
        </p:spPr>
        <p:txBody>
          <a:bodyPr wrap="square" rtlCol="0">
            <a:spAutoFit/>
          </a:bodyPr>
          <a:lstStyle/>
          <a:p>
            <a:pPr marL="342900" indent="-342900">
              <a:buFont typeface="Arial" pitchFamily="34" charset="0"/>
              <a:buChar char="•"/>
            </a:pPr>
            <a:r>
              <a:rPr lang="en-ZA" dirty="0" smtClean="0"/>
              <a:t>Foundation (mechanical)</a:t>
            </a:r>
          </a:p>
          <a:p>
            <a:pPr marL="342900" indent="-342900">
              <a:buFont typeface="Arial" pitchFamily="34" charset="0"/>
              <a:buChar char="•"/>
            </a:pPr>
            <a:r>
              <a:rPr lang="en-ZA" dirty="0" smtClean="0"/>
              <a:t>Power &amp; </a:t>
            </a:r>
            <a:r>
              <a:rPr lang="en-ZA" dirty="0" err="1" smtClean="0"/>
              <a:t>Earthing</a:t>
            </a:r>
            <a:endParaRPr lang="en-ZA" dirty="0" smtClean="0"/>
          </a:p>
          <a:p>
            <a:pPr marL="342900" indent="-342900">
              <a:buFont typeface="Arial" pitchFamily="34" charset="0"/>
              <a:buChar char="•"/>
            </a:pPr>
            <a:r>
              <a:rPr lang="en-ZA" dirty="0" smtClean="0"/>
              <a:t>RF over Fibre (functional &amp; fibre)</a:t>
            </a:r>
          </a:p>
          <a:p>
            <a:pPr marL="342900" indent="-342900">
              <a:buFont typeface="Arial" pitchFamily="34" charset="0"/>
              <a:buChar char="•"/>
            </a:pPr>
            <a:r>
              <a:rPr lang="en-ZA" dirty="0" smtClean="0"/>
              <a:t>Dishes CAM (functional &amp; fibre)</a:t>
            </a:r>
          </a:p>
          <a:p>
            <a:pPr marL="342900" indent="-342900">
              <a:buFont typeface="Arial" pitchFamily="34" charset="0"/>
              <a:buChar char="•"/>
            </a:pPr>
            <a:r>
              <a:rPr lang="en-ZA" dirty="0" smtClean="0"/>
              <a:t>Dishes time &amp; freq reference (functional &amp; fibre)</a:t>
            </a:r>
          </a:p>
          <a:p>
            <a:pPr marL="342900" indent="-342900">
              <a:buFont typeface="Arial" pitchFamily="34" charset="0"/>
              <a:buChar char="•"/>
            </a:pPr>
            <a:r>
              <a:rPr lang="en-ZA" dirty="0" smtClean="0"/>
              <a:t>Maintainer/Operator (human/machine)</a:t>
            </a:r>
          </a:p>
        </p:txBody>
      </p:sp>
      <p:cxnSp>
        <p:nvCxnSpPr>
          <p:cNvPr id="14" name="Straight Arrow Connector 13"/>
          <p:cNvCxnSpPr/>
          <p:nvPr/>
        </p:nvCxnSpPr>
        <p:spPr>
          <a:xfrm>
            <a:off x="1763688" y="4149080"/>
            <a:ext cx="0" cy="432048"/>
          </a:xfrm>
          <a:prstGeom prst="straightConnector1">
            <a:avLst/>
          </a:prstGeom>
          <a:ln>
            <a:solidFill>
              <a:schemeClr val="accent6"/>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7" name="Rounded Rectangle 16"/>
          <p:cNvSpPr/>
          <p:nvPr/>
        </p:nvSpPr>
        <p:spPr>
          <a:xfrm>
            <a:off x="5004048" y="3140968"/>
            <a:ext cx="1440160" cy="792088"/>
          </a:xfrm>
          <a:prstGeom prst="roundRec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solidFill>
                <a:schemeClr val="tx1"/>
              </a:solidFill>
            </a:endParaRPr>
          </a:p>
        </p:txBody>
      </p:sp>
      <p:sp>
        <p:nvSpPr>
          <p:cNvPr id="23" name="TextBox 22"/>
          <p:cNvSpPr txBox="1"/>
          <p:nvPr/>
        </p:nvSpPr>
        <p:spPr>
          <a:xfrm>
            <a:off x="5004048" y="3140968"/>
            <a:ext cx="1512168" cy="792088"/>
          </a:xfrm>
          <a:prstGeom prst="rect">
            <a:avLst/>
          </a:prstGeom>
          <a:ln>
            <a:no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sz="1400" dirty="0" smtClean="0"/>
              <a:t>Digitisers &amp; beam formers</a:t>
            </a:r>
            <a:endParaRPr lang="en-GB" sz="1400" dirty="0" smtClean="0"/>
          </a:p>
        </p:txBody>
      </p:sp>
      <p:cxnSp>
        <p:nvCxnSpPr>
          <p:cNvPr id="24" name="Straight Arrow Connector 23"/>
          <p:cNvCxnSpPr/>
          <p:nvPr/>
        </p:nvCxnSpPr>
        <p:spPr>
          <a:xfrm>
            <a:off x="5724128" y="4077072"/>
            <a:ext cx="0" cy="432048"/>
          </a:xfrm>
          <a:prstGeom prst="straightConnector1">
            <a:avLst/>
          </a:prstGeom>
          <a:ln>
            <a:solidFill>
              <a:schemeClr val="accent6"/>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4705605" y="4581128"/>
            <a:ext cx="4438395" cy="2031325"/>
          </a:xfrm>
          <a:prstGeom prst="rect">
            <a:avLst/>
          </a:prstGeom>
          <a:noFill/>
        </p:spPr>
        <p:txBody>
          <a:bodyPr wrap="square" rtlCol="0">
            <a:spAutoFit/>
          </a:bodyPr>
          <a:lstStyle/>
          <a:p>
            <a:pPr marL="342900" indent="-342900">
              <a:buFont typeface="Arial" pitchFamily="34" charset="0"/>
              <a:buChar char="•"/>
            </a:pPr>
            <a:r>
              <a:rPr lang="en-ZA" dirty="0" smtClean="0"/>
              <a:t>Foundation</a:t>
            </a:r>
          </a:p>
          <a:p>
            <a:pPr marL="342900" indent="-342900">
              <a:buFont typeface="Arial" pitchFamily="34" charset="0"/>
              <a:buChar char="•"/>
            </a:pPr>
            <a:r>
              <a:rPr lang="en-ZA" dirty="0" smtClean="0"/>
              <a:t>Power &amp; </a:t>
            </a:r>
            <a:r>
              <a:rPr lang="en-ZA" dirty="0" err="1" smtClean="0"/>
              <a:t>Earthing</a:t>
            </a:r>
            <a:r>
              <a:rPr lang="en-ZA" dirty="0" smtClean="0"/>
              <a:t> </a:t>
            </a:r>
          </a:p>
          <a:p>
            <a:pPr marL="342900" indent="-342900">
              <a:buFont typeface="Arial" pitchFamily="34" charset="0"/>
              <a:buChar char="•"/>
            </a:pPr>
            <a:r>
              <a:rPr lang="en-ZA" dirty="0" smtClean="0"/>
              <a:t>Cooling</a:t>
            </a:r>
          </a:p>
          <a:p>
            <a:pPr marL="342900" indent="-342900">
              <a:buFont typeface="Arial" pitchFamily="34" charset="0"/>
              <a:buChar char="•"/>
            </a:pPr>
            <a:r>
              <a:rPr lang="en-ZA" dirty="0" smtClean="0"/>
              <a:t>Signal Data (functional &amp; fibre)</a:t>
            </a:r>
          </a:p>
          <a:p>
            <a:pPr marL="342900" indent="-342900">
              <a:buFont typeface="Arial" pitchFamily="34" charset="0"/>
              <a:buChar char="•"/>
            </a:pPr>
            <a:r>
              <a:rPr lang="en-ZA" dirty="0" smtClean="0"/>
              <a:t>Receivers CAM (functional &amp; fibre)</a:t>
            </a:r>
          </a:p>
          <a:p>
            <a:pPr marL="342900" indent="-342900">
              <a:buFont typeface="Arial" pitchFamily="34" charset="0"/>
              <a:buChar char="•"/>
            </a:pPr>
            <a:r>
              <a:rPr lang="en-ZA" dirty="0" smtClean="0"/>
              <a:t>Receivers Time &amp; freq reference (functional &amp; fibre)</a:t>
            </a:r>
          </a:p>
        </p:txBody>
      </p:sp>
      <p:cxnSp>
        <p:nvCxnSpPr>
          <p:cNvPr id="27" name="Straight Arrow Connector 26"/>
          <p:cNvCxnSpPr/>
          <p:nvPr/>
        </p:nvCxnSpPr>
        <p:spPr>
          <a:xfrm>
            <a:off x="2123728" y="3645024"/>
            <a:ext cx="273630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6588224" y="3645024"/>
            <a:ext cx="158417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4211960" y="3501008"/>
            <a:ext cx="64807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a:off x="4211960" y="3356992"/>
            <a:ext cx="64807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2051720" y="3356992"/>
            <a:ext cx="1512168" cy="288032"/>
          </a:xfrm>
          <a:prstGeom prst="rect">
            <a:avLst/>
          </a:prstGeom>
          <a:ln>
            <a:noFill/>
          </a:ln>
        </p:spPr>
        <p:style>
          <a:lnRef idx="2">
            <a:schemeClr val="accent1"/>
          </a:lnRef>
          <a:fillRef idx="0">
            <a:schemeClr val="accent1"/>
          </a:fillRef>
          <a:effectRef idx="1">
            <a:schemeClr val="accent1"/>
          </a:effectRef>
          <a:fontRef idx="minor">
            <a:schemeClr val="tx1"/>
          </a:fontRef>
        </p:style>
        <p:txBody>
          <a:bodyPr rtlCol="0" anchor="ctr"/>
          <a:lstStyle/>
          <a:p>
            <a:r>
              <a:rPr lang="en-ZA" sz="1400" dirty="0" smtClean="0"/>
              <a:t>RF over fibre</a:t>
            </a:r>
            <a:endParaRPr lang="en-GB" sz="1400" dirty="0" smtClean="0"/>
          </a:p>
        </p:txBody>
      </p:sp>
      <p:sp>
        <p:nvSpPr>
          <p:cNvPr id="36" name="TextBox 35"/>
          <p:cNvSpPr txBox="1"/>
          <p:nvPr/>
        </p:nvSpPr>
        <p:spPr>
          <a:xfrm>
            <a:off x="6588224" y="3356992"/>
            <a:ext cx="1512168" cy="288032"/>
          </a:xfrm>
          <a:prstGeom prst="rect">
            <a:avLst/>
          </a:prstGeom>
          <a:ln>
            <a:noFill/>
          </a:ln>
        </p:spPr>
        <p:style>
          <a:lnRef idx="2">
            <a:schemeClr val="accent1"/>
          </a:lnRef>
          <a:fillRef idx="0">
            <a:schemeClr val="accent1"/>
          </a:fillRef>
          <a:effectRef idx="1">
            <a:schemeClr val="accent1"/>
          </a:effectRef>
          <a:fontRef idx="minor">
            <a:schemeClr val="tx1"/>
          </a:fontRef>
        </p:style>
        <p:txBody>
          <a:bodyPr rtlCol="0" anchor="ctr"/>
          <a:lstStyle/>
          <a:p>
            <a:r>
              <a:rPr lang="en-ZA" sz="1400" dirty="0" smtClean="0"/>
              <a:t>Digital data</a:t>
            </a:r>
            <a:endParaRPr lang="en-GB" sz="1400" dirty="0" smtClean="0"/>
          </a:p>
        </p:txBody>
      </p:sp>
      <p:sp>
        <p:nvSpPr>
          <p:cNvPr id="37" name="TextBox 36"/>
          <p:cNvSpPr txBox="1"/>
          <p:nvPr/>
        </p:nvSpPr>
        <p:spPr>
          <a:xfrm>
            <a:off x="5004048" y="2852936"/>
            <a:ext cx="1296144" cy="288032"/>
          </a:xfrm>
          <a:prstGeom prst="rect">
            <a:avLst/>
          </a:prstGeom>
          <a:ln>
            <a:noFill/>
          </a:ln>
        </p:spPr>
        <p:style>
          <a:lnRef idx="2">
            <a:schemeClr val="accent1"/>
          </a:lnRef>
          <a:fillRef idx="0">
            <a:schemeClr val="accent1"/>
          </a:fillRef>
          <a:effectRef idx="1">
            <a:schemeClr val="accent1"/>
          </a:effectRef>
          <a:fontRef idx="minor">
            <a:schemeClr val="tx1"/>
          </a:fontRef>
        </p:style>
        <p:txBody>
          <a:bodyPr rtlCol="0" anchor="ctr"/>
          <a:lstStyle/>
          <a:p>
            <a:r>
              <a:rPr lang="en-ZA" sz="1400" dirty="0" smtClean="0"/>
              <a:t>enclosure</a:t>
            </a:r>
            <a:endParaRPr lang="en-GB" sz="1400" dirty="0" smtClean="0"/>
          </a:p>
        </p:txBody>
      </p:sp>
      <p:sp>
        <p:nvSpPr>
          <p:cNvPr id="38" name="TextBox 37"/>
          <p:cNvSpPr txBox="1"/>
          <p:nvPr/>
        </p:nvSpPr>
        <p:spPr>
          <a:xfrm>
            <a:off x="1619672" y="2492896"/>
            <a:ext cx="504056" cy="360040"/>
          </a:xfrm>
          <a:prstGeom prst="rect">
            <a:avLst/>
          </a:prstGeom>
          <a:ln>
            <a:noFill/>
          </a:ln>
        </p:spPr>
        <p:style>
          <a:lnRef idx="2">
            <a:schemeClr val="accent1"/>
          </a:lnRef>
          <a:fillRef idx="0">
            <a:schemeClr val="accent1"/>
          </a:fillRef>
          <a:effectRef idx="1">
            <a:schemeClr val="accent1"/>
          </a:effectRef>
          <a:fontRef idx="minor">
            <a:schemeClr val="tx1"/>
          </a:fontRef>
        </p:style>
        <p:txBody>
          <a:bodyPr rtlCol="0" anchor="ctr"/>
          <a:lstStyle/>
          <a:p>
            <a:r>
              <a:rPr lang="en-ZA" sz="1400" dirty="0" smtClean="0"/>
              <a:t>dish</a:t>
            </a:r>
            <a:endParaRPr lang="en-GB" sz="1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964488" cy="1008112"/>
          </a:xfrm>
        </p:spPr>
        <p:txBody>
          <a:bodyPr>
            <a:normAutofit/>
          </a:bodyPr>
          <a:lstStyle/>
          <a:p>
            <a:r>
              <a:rPr lang="en-ZA" dirty="0" smtClean="0"/>
              <a:t>SKA1_SURVEY Dishes </a:t>
            </a:r>
            <a:r>
              <a:rPr lang="en-ZA" sz="1800" dirty="0" smtClean="0"/>
              <a:t>External Interfaces</a:t>
            </a:r>
            <a:endParaRPr lang="en-ZA" dirty="0"/>
          </a:p>
        </p:txBody>
      </p:sp>
      <p:sp>
        <p:nvSpPr>
          <p:cNvPr id="13" name="Rounded Rectangle 12"/>
          <p:cNvSpPr/>
          <p:nvPr/>
        </p:nvSpPr>
        <p:spPr>
          <a:xfrm>
            <a:off x="3347864" y="1628800"/>
            <a:ext cx="1656184"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Infrastructure</a:t>
            </a:r>
            <a:endParaRPr lang="en-GB" b="1" dirty="0" smtClean="0">
              <a:solidFill>
                <a:schemeClr val="tx2">
                  <a:lumMod val="50000"/>
                </a:schemeClr>
              </a:solidFill>
            </a:endParaRPr>
          </a:p>
        </p:txBody>
      </p:sp>
      <p:cxnSp>
        <p:nvCxnSpPr>
          <p:cNvPr id="15" name="Straight Arrow Connector 14"/>
          <p:cNvCxnSpPr>
            <a:stCxn id="26" idx="3"/>
            <a:endCxn id="13" idx="1"/>
          </p:cNvCxnSpPr>
          <p:nvPr/>
        </p:nvCxnSpPr>
        <p:spPr>
          <a:xfrm>
            <a:off x="2339752" y="1772816"/>
            <a:ext cx="1008112" cy="144016"/>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
        <p:nvSpPr>
          <p:cNvPr id="17" name="TextBox 16"/>
          <p:cNvSpPr txBox="1"/>
          <p:nvPr/>
        </p:nvSpPr>
        <p:spPr>
          <a:xfrm>
            <a:off x="395536" y="2924944"/>
            <a:ext cx="8424936" cy="2246769"/>
          </a:xfrm>
          <a:prstGeom prst="rect">
            <a:avLst/>
          </a:prstGeom>
          <a:noFill/>
        </p:spPr>
        <p:txBody>
          <a:bodyPr wrap="square" rtlCol="0">
            <a:spAutoFit/>
          </a:bodyPr>
          <a:lstStyle/>
          <a:p>
            <a:r>
              <a:rPr lang="en-ZA" sz="2000" b="1" dirty="0" smtClean="0"/>
              <a:t>Dish foundation: </a:t>
            </a:r>
            <a:r>
              <a:rPr lang="en-ZA" sz="2000" dirty="0" smtClean="0"/>
              <a:t>same as for SKA_MID.</a:t>
            </a:r>
          </a:p>
          <a:p>
            <a:endParaRPr lang="en-ZA" sz="2000" dirty="0" smtClean="0"/>
          </a:p>
          <a:p>
            <a:r>
              <a:rPr lang="en-ZA" sz="2000" b="1" dirty="0" smtClean="0"/>
              <a:t>Receiver enclosure :</a:t>
            </a:r>
          </a:p>
          <a:p>
            <a:pPr marL="457200" indent="-457200">
              <a:buFont typeface="Arial" pitchFamily="34" charset="0"/>
              <a:buChar char="•"/>
            </a:pPr>
            <a:r>
              <a:rPr lang="en-ZA" sz="2000" dirty="0" smtClean="0"/>
              <a:t>Foundation &amp; </a:t>
            </a:r>
            <a:r>
              <a:rPr lang="en-ZA" sz="2000" dirty="0" err="1" smtClean="0"/>
              <a:t>earthing</a:t>
            </a:r>
            <a:endParaRPr lang="en-ZA" sz="2000" dirty="0" smtClean="0"/>
          </a:p>
          <a:p>
            <a:endParaRPr lang="en-ZA" sz="2000" dirty="0" smtClean="0"/>
          </a:p>
          <a:p>
            <a:endParaRPr lang="en-ZA" sz="2000" b="1" dirty="0" smtClean="0"/>
          </a:p>
          <a:p>
            <a:endParaRPr lang="en-ZA" sz="2000" b="1" dirty="0" smtClean="0"/>
          </a:p>
        </p:txBody>
      </p:sp>
      <p:sp>
        <p:nvSpPr>
          <p:cNvPr id="26" name="Rounded Rectangle 25"/>
          <p:cNvSpPr/>
          <p:nvPr/>
        </p:nvSpPr>
        <p:spPr>
          <a:xfrm>
            <a:off x="323528" y="1484784"/>
            <a:ext cx="2016224"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t" anchorCtr="0"/>
          <a:lstStyle/>
          <a:p>
            <a:pPr algn="ctr"/>
            <a:r>
              <a:rPr lang="en-ZA" b="1" dirty="0" smtClean="0">
                <a:solidFill>
                  <a:schemeClr val="tx2">
                    <a:lumMod val="50000"/>
                  </a:schemeClr>
                </a:solidFill>
              </a:rPr>
              <a:t>SKA_SURVEY Dish</a:t>
            </a:r>
            <a:endParaRPr lang="en-GB" b="1" dirty="0" smtClean="0">
              <a:solidFill>
                <a:schemeClr val="tx2">
                  <a:lumMod val="50000"/>
                </a:schemeClr>
              </a:solidFill>
            </a:endParaRPr>
          </a:p>
        </p:txBody>
      </p:sp>
      <p:sp>
        <p:nvSpPr>
          <p:cNvPr id="7" name="Rounded Rectangle 6"/>
          <p:cNvSpPr/>
          <p:nvPr/>
        </p:nvSpPr>
        <p:spPr>
          <a:xfrm>
            <a:off x="395536" y="1844824"/>
            <a:ext cx="2016224"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SKA_SURVEY Dish Receiver enclosure</a:t>
            </a:r>
            <a:endParaRPr lang="en-GB" b="1" dirty="0" smtClean="0">
              <a:solidFill>
                <a:schemeClr val="tx2">
                  <a:lumMod val="50000"/>
                </a:schemeClr>
              </a:solidFill>
            </a:endParaRPr>
          </a:p>
        </p:txBody>
      </p:sp>
      <p:cxnSp>
        <p:nvCxnSpPr>
          <p:cNvPr id="8" name="Straight Arrow Connector 7"/>
          <p:cNvCxnSpPr>
            <a:stCxn id="7" idx="3"/>
            <a:endCxn id="13" idx="1"/>
          </p:cNvCxnSpPr>
          <p:nvPr/>
        </p:nvCxnSpPr>
        <p:spPr>
          <a:xfrm flipV="1">
            <a:off x="2411760" y="1916832"/>
            <a:ext cx="936104" cy="216024"/>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964488" cy="1008112"/>
          </a:xfrm>
        </p:spPr>
        <p:txBody>
          <a:bodyPr>
            <a:normAutofit/>
          </a:bodyPr>
          <a:lstStyle/>
          <a:p>
            <a:r>
              <a:rPr lang="en-ZA" dirty="0" smtClean="0"/>
              <a:t>SKA1_SURVEY Dishes </a:t>
            </a:r>
            <a:r>
              <a:rPr lang="en-ZA" sz="1800" dirty="0" smtClean="0"/>
              <a:t>External Interfaces</a:t>
            </a:r>
            <a:endParaRPr lang="en-ZA" dirty="0"/>
          </a:p>
        </p:txBody>
      </p:sp>
      <p:sp>
        <p:nvSpPr>
          <p:cNvPr id="17" name="TextBox 16"/>
          <p:cNvSpPr txBox="1"/>
          <p:nvPr/>
        </p:nvSpPr>
        <p:spPr>
          <a:xfrm>
            <a:off x="323528" y="2492896"/>
            <a:ext cx="8424936" cy="3231654"/>
          </a:xfrm>
          <a:prstGeom prst="rect">
            <a:avLst/>
          </a:prstGeom>
          <a:noFill/>
        </p:spPr>
        <p:txBody>
          <a:bodyPr wrap="square" rtlCol="0">
            <a:spAutoFit/>
          </a:bodyPr>
          <a:lstStyle/>
          <a:p>
            <a:r>
              <a:rPr lang="en-ZA" sz="2000" b="1" dirty="0" smtClean="0"/>
              <a:t>Power supply to Dish:  </a:t>
            </a:r>
            <a:r>
              <a:rPr lang="en-ZA" sz="2000" dirty="0" smtClean="0"/>
              <a:t>similar to SKA_MID dish</a:t>
            </a:r>
          </a:p>
          <a:p>
            <a:endParaRPr lang="en-ZA" sz="2000" b="1" dirty="0" smtClean="0"/>
          </a:p>
          <a:p>
            <a:r>
              <a:rPr lang="en-ZA" sz="2000" b="1" dirty="0" smtClean="0"/>
              <a:t> Power supply to Receivers Enclosure:</a:t>
            </a:r>
          </a:p>
          <a:p>
            <a:pPr marL="342900" indent="-342900">
              <a:buFont typeface="Arial" pitchFamily="34" charset="0"/>
              <a:buChar char="•"/>
            </a:pPr>
            <a:r>
              <a:rPr lang="en-ZA" dirty="0" smtClean="0"/>
              <a:t>Power consumption &amp; power factor</a:t>
            </a:r>
          </a:p>
          <a:p>
            <a:pPr marL="342900" indent="-342900">
              <a:buFont typeface="Arial" pitchFamily="34" charset="0"/>
              <a:buChar char="•"/>
            </a:pPr>
            <a:r>
              <a:rPr lang="en-ZA" dirty="0" smtClean="0"/>
              <a:t>Power supply configuration </a:t>
            </a:r>
          </a:p>
          <a:p>
            <a:pPr marL="342900" indent="-342900">
              <a:buFont typeface="Arial" pitchFamily="34" charset="0"/>
              <a:buChar char="•"/>
            </a:pPr>
            <a:r>
              <a:rPr lang="en-ZA" dirty="0" smtClean="0"/>
              <a:t>Power quality (voltage, frequency, THD)</a:t>
            </a:r>
          </a:p>
          <a:p>
            <a:pPr marL="342900" indent="-342900">
              <a:buFont typeface="Arial" pitchFamily="34" charset="0"/>
              <a:buChar char="•"/>
            </a:pPr>
            <a:r>
              <a:rPr lang="en-ZA" dirty="0" smtClean="0"/>
              <a:t>Power reliability</a:t>
            </a:r>
          </a:p>
          <a:p>
            <a:pPr marL="342900" indent="-342900">
              <a:buFont typeface="Arial" pitchFamily="34" charset="0"/>
              <a:buChar char="•"/>
            </a:pPr>
            <a:r>
              <a:rPr lang="en-ZA" dirty="0" err="1" smtClean="0"/>
              <a:t>Earthing</a:t>
            </a:r>
            <a:r>
              <a:rPr lang="en-ZA" dirty="0" smtClean="0"/>
              <a:t> requirements (</a:t>
            </a:r>
            <a:r>
              <a:rPr lang="el-GR" dirty="0" smtClean="0"/>
              <a:t>Ω</a:t>
            </a:r>
            <a:r>
              <a:rPr lang="en-ZA" dirty="0" smtClean="0"/>
              <a:t> to ground)</a:t>
            </a:r>
          </a:p>
          <a:p>
            <a:pPr marL="342900" indent="-342900">
              <a:buFont typeface="Arial" pitchFamily="34" charset="0"/>
              <a:buChar char="•"/>
            </a:pPr>
            <a:r>
              <a:rPr lang="en-ZA" dirty="0" err="1" smtClean="0"/>
              <a:t>Earthing</a:t>
            </a:r>
            <a:r>
              <a:rPr lang="en-ZA" dirty="0" smtClean="0"/>
              <a:t> connections</a:t>
            </a:r>
          </a:p>
          <a:p>
            <a:pPr marL="342900" indent="-342900">
              <a:buFont typeface="Arial" pitchFamily="34" charset="0"/>
              <a:buChar char="•"/>
            </a:pPr>
            <a:r>
              <a:rPr lang="en-ZA" dirty="0" smtClean="0"/>
              <a:t>Lightning surge protection: boundaries of responsibility</a:t>
            </a:r>
          </a:p>
          <a:p>
            <a:pPr marL="342900" indent="-342900">
              <a:buFont typeface="Arial" pitchFamily="34" charset="0"/>
              <a:buChar char="•"/>
            </a:pPr>
            <a:r>
              <a:rPr lang="en-ZA" dirty="0" smtClean="0"/>
              <a:t>Some level of UPS is required.</a:t>
            </a:r>
          </a:p>
        </p:txBody>
      </p:sp>
      <p:sp>
        <p:nvSpPr>
          <p:cNvPr id="7" name="Rounded Rectangle 6"/>
          <p:cNvSpPr/>
          <p:nvPr/>
        </p:nvSpPr>
        <p:spPr>
          <a:xfrm>
            <a:off x="3347864" y="1628800"/>
            <a:ext cx="1656184"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Power</a:t>
            </a:r>
            <a:endParaRPr lang="en-GB" b="1" dirty="0" smtClean="0">
              <a:solidFill>
                <a:schemeClr val="tx2">
                  <a:lumMod val="50000"/>
                </a:schemeClr>
              </a:solidFill>
            </a:endParaRPr>
          </a:p>
        </p:txBody>
      </p:sp>
      <p:cxnSp>
        <p:nvCxnSpPr>
          <p:cNvPr id="8" name="Straight Arrow Connector 7"/>
          <p:cNvCxnSpPr>
            <a:stCxn id="9" idx="3"/>
            <a:endCxn id="7" idx="1"/>
          </p:cNvCxnSpPr>
          <p:nvPr/>
        </p:nvCxnSpPr>
        <p:spPr>
          <a:xfrm>
            <a:off x="2339752" y="1772816"/>
            <a:ext cx="1008112" cy="144016"/>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
        <p:nvSpPr>
          <p:cNvPr id="9" name="Rounded Rectangle 8"/>
          <p:cNvSpPr/>
          <p:nvPr/>
        </p:nvSpPr>
        <p:spPr>
          <a:xfrm>
            <a:off x="323528" y="1484784"/>
            <a:ext cx="2016224"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t" anchorCtr="0"/>
          <a:lstStyle/>
          <a:p>
            <a:pPr algn="ctr"/>
            <a:r>
              <a:rPr lang="en-ZA" b="1" dirty="0" smtClean="0">
                <a:solidFill>
                  <a:schemeClr val="tx2">
                    <a:lumMod val="50000"/>
                  </a:schemeClr>
                </a:solidFill>
              </a:rPr>
              <a:t>SKA_SURVEY Dish</a:t>
            </a:r>
            <a:endParaRPr lang="en-GB" b="1" dirty="0" smtClean="0">
              <a:solidFill>
                <a:schemeClr val="tx2">
                  <a:lumMod val="50000"/>
                </a:schemeClr>
              </a:solidFill>
            </a:endParaRPr>
          </a:p>
        </p:txBody>
      </p:sp>
      <p:sp>
        <p:nvSpPr>
          <p:cNvPr id="10" name="Rounded Rectangle 9"/>
          <p:cNvSpPr/>
          <p:nvPr/>
        </p:nvSpPr>
        <p:spPr>
          <a:xfrm>
            <a:off x="395536" y="1844824"/>
            <a:ext cx="2016224"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SKA_SURVEY Dish Receiver enclosure</a:t>
            </a:r>
            <a:endParaRPr lang="en-GB" b="1" dirty="0" smtClean="0">
              <a:solidFill>
                <a:schemeClr val="tx2">
                  <a:lumMod val="50000"/>
                </a:schemeClr>
              </a:solidFill>
            </a:endParaRPr>
          </a:p>
        </p:txBody>
      </p:sp>
      <p:cxnSp>
        <p:nvCxnSpPr>
          <p:cNvPr id="11" name="Straight Arrow Connector 10"/>
          <p:cNvCxnSpPr>
            <a:stCxn id="10" idx="3"/>
            <a:endCxn id="7" idx="1"/>
          </p:cNvCxnSpPr>
          <p:nvPr/>
        </p:nvCxnSpPr>
        <p:spPr>
          <a:xfrm flipV="1">
            <a:off x="2411760" y="1916832"/>
            <a:ext cx="936104" cy="216024"/>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964488" cy="1008112"/>
          </a:xfrm>
        </p:spPr>
        <p:txBody>
          <a:bodyPr>
            <a:normAutofit/>
          </a:bodyPr>
          <a:lstStyle/>
          <a:p>
            <a:r>
              <a:rPr lang="en-ZA" dirty="0" smtClean="0"/>
              <a:t>SKA1_SURVEY Dishes </a:t>
            </a:r>
            <a:r>
              <a:rPr lang="en-ZA" sz="1800" dirty="0" smtClean="0"/>
              <a:t>External Interfaces</a:t>
            </a:r>
            <a:endParaRPr lang="en-ZA" dirty="0"/>
          </a:p>
        </p:txBody>
      </p:sp>
      <p:sp>
        <p:nvSpPr>
          <p:cNvPr id="13" name="Rounded Rectangle 12"/>
          <p:cNvSpPr/>
          <p:nvPr/>
        </p:nvSpPr>
        <p:spPr>
          <a:xfrm>
            <a:off x="3347864" y="1556792"/>
            <a:ext cx="1656184"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Telescope Manager</a:t>
            </a:r>
            <a:endParaRPr lang="en-GB" b="1" dirty="0" smtClean="0">
              <a:solidFill>
                <a:schemeClr val="tx2">
                  <a:lumMod val="50000"/>
                </a:schemeClr>
              </a:solidFill>
            </a:endParaRPr>
          </a:p>
        </p:txBody>
      </p:sp>
      <p:sp>
        <p:nvSpPr>
          <p:cNvPr id="17" name="TextBox 16"/>
          <p:cNvSpPr txBox="1"/>
          <p:nvPr/>
        </p:nvSpPr>
        <p:spPr>
          <a:xfrm>
            <a:off x="395536" y="2708920"/>
            <a:ext cx="8424936" cy="2646878"/>
          </a:xfrm>
          <a:prstGeom prst="rect">
            <a:avLst/>
          </a:prstGeom>
          <a:noFill/>
        </p:spPr>
        <p:txBody>
          <a:bodyPr wrap="square" rtlCol="0">
            <a:spAutoFit/>
          </a:bodyPr>
          <a:lstStyle/>
          <a:p>
            <a:r>
              <a:rPr lang="en-ZA" sz="2000" b="1" dirty="0" smtClean="0"/>
              <a:t>Control and Monitoring: </a:t>
            </a:r>
            <a:r>
              <a:rPr lang="en-ZA" dirty="0" smtClean="0"/>
              <a:t>of the following components at the Dish:</a:t>
            </a:r>
          </a:p>
          <a:p>
            <a:pPr marL="457200" indent="-457200">
              <a:buFont typeface="Arial" pitchFamily="34" charset="0"/>
              <a:buChar char="•"/>
            </a:pPr>
            <a:r>
              <a:rPr lang="en-ZA" dirty="0" smtClean="0"/>
              <a:t>Dish Structure (pointing)</a:t>
            </a:r>
          </a:p>
          <a:p>
            <a:pPr marL="457200" indent="-457200">
              <a:buFont typeface="Arial" pitchFamily="34" charset="0"/>
              <a:buChar char="•"/>
            </a:pPr>
            <a:r>
              <a:rPr lang="en-ZA" dirty="0" smtClean="0"/>
              <a:t>Feed packages (PAF Band 1, 2, 3) + PAF cooling system</a:t>
            </a:r>
          </a:p>
          <a:p>
            <a:pPr marL="457200" indent="-457200">
              <a:buFont typeface="Arial" pitchFamily="34" charset="0"/>
              <a:buChar char="•"/>
            </a:pPr>
            <a:r>
              <a:rPr lang="en-ZA" dirty="0" smtClean="0"/>
              <a:t>Dish Infrastructure (power, safety, etc.)</a:t>
            </a:r>
          </a:p>
          <a:p>
            <a:pPr marL="457200" indent="-457200">
              <a:buFont typeface="Arial" pitchFamily="34" charset="0"/>
              <a:buChar char="•"/>
            </a:pPr>
            <a:endParaRPr lang="en-ZA" dirty="0" smtClean="0"/>
          </a:p>
          <a:p>
            <a:r>
              <a:rPr lang="en-ZA" sz="2000" b="1" dirty="0" smtClean="0"/>
              <a:t>Control and Monitoring: </a:t>
            </a:r>
            <a:r>
              <a:rPr lang="en-ZA" dirty="0" smtClean="0"/>
              <a:t>of the following components at the Receivers Enclosure:</a:t>
            </a:r>
          </a:p>
          <a:p>
            <a:pPr marL="457200" indent="-457200">
              <a:buFont typeface="Arial" pitchFamily="34" charset="0"/>
              <a:buChar char="•"/>
            </a:pPr>
            <a:r>
              <a:rPr lang="en-ZA" dirty="0" smtClean="0"/>
              <a:t>Receivers &amp; Beam Formers</a:t>
            </a:r>
          </a:p>
          <a:p>
            <a:pPr marL="457200" indent="-457200">
              <a:buFont typeface="Arial" pitchFamily="34" charset="0"/>
              <a:buChar char="•"/>
            </a:pPr>
            <a:r>
              <a:rPr lang="en-ZA" dirty="0" smtClean="0"/>
              <a:t>Array Covariance Matrix (ACM) and </a:t>
            </a:r>
            <a:r>
              <a:rPr lang="en-ZA" dirty="0" err="1" smtClean="0"/>
              <a:t>beamformer</a:t>
            </a:r>
            <a:r>
              <a:rPr lang="en-ZA" dirty="0" smtClean="0"/>
              <a:t> weight generation .</a:t>
            </a:r>
          </a:p>
          <a:p>
            <a:pPr marL="457200" indent="-457200">
              <a:buFont typeface="Arial" pitchFamily="34" charset="0"/>
              <a:buChar char="•"/>
            </a:pPr>
            <a:r>
              <a:rPr lang="en-ZA" dirty="0" smtClean="0"/>
              <a:t>Enclosure infrastructure (cooling, power, safety, etc.)</a:t>
            </a:r>
          </a:p>
        </p:txBody>
      </p:sp>
      <p:cxnSp>
        <p:nvCxnSpPr>
          <p:cNvPr id="7" name="Straight Arrow Connector 6"/>
          <p:cNvCxnSpPr>
            <a:stCxn id="8" idx="3"/>
          </p:cNvCxnSpPr>
          <p:nvPr/>
        </p:nvCxnSpPr>
        <p:spPr>
          <a:xfrm>
            <a:off x="2339752" y="1772816"/>
            <a:ext cx="1008112" cy="144016"/>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
        <p:nvSpPr>
          <p:cNvPr id="8" name="Rounded Rectangle 7"/>
          <p:cNvSpPr/>
          <p:nvPr/>
        </p:nvSpPr>
        <p:spPr>
          <a:xfrm>
            <a:off x="323528" y="1484784"/>
            <a:ext cx="2016224"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t" anchorCtr="0"/>
          <a:lstStyle/>
          <a:p>
            <a:pPr algn="ctr"/>
            <a:r>
              <a:rPr lang="en-ZA" b="1" dirty="0" smtClean="0">
                <a:solidFill>
                  <a:schemeClr val="tx2">
                    <a:lumMod val="50000"/>
                  </a:schemeClr>
                </a:solidFill>
              </a:rPr>
              <a:t>SKA_SURVEY Dish</a:t>
            </a:r>
            <a:endParaRPr lang="en-GB" b="1" dirty="0" smtClean="0">
              <a:solidFill>
                <a:schemeClr val="tx2">
                  <a:lumMod val="50000"/>
                </a:schemeClr>
              </a:solidFill>
            </a:endParaRPr>
          </a:p>
        </p:txBody>
      </p:sp>
      <p:sp>
        <p:nvSpPr>
          <p:cNvPr id="9" name="Rounded Rectangle 8"/>
          <p:cNvSpPr/>
          <p:nvPr/>
        </p:nvSpPr>
        <p:spPr>
          <a:xfrm>
            <a:off x="395536" y="1844824"/>
            <a:ext cx="2016224"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SKA_SURVEY Dish Receiver enclosure</a:t>
            </a:r>
            <a:endParaRPr lang="en-GB" b="1" dirty="0" smtClean="0">
              <a:solidFill>
                <a:schemeClr val="tx2">
                  <a:lumMod val="50000"/>
                </a:schemeClr>
              </a:solidFill>
            </a:endParaRPr>
          </a:p>
        </p:txBody>
      </p:sp>
      <p:cxnSp>
        <p:nvCxnSpPr>
          <p:cNvPr id="10" name="Straight Arrow Connector 9"/>
          <p:cNvCxnSpPr>
            <a:stCxn id="9" idx="3"/>
          </p:cNvCxnSpPr>
          <p:nvPr/>
        </p:nvCxnSpPr>
        <p:spPr>
          <a:xfrm flipV="1">
            <a:off x="2411760" y="1916832"/>
            <a:ext cx="936104" cy="216024"/>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964488" cy="1008112"/>
          </a:xfrm>
        </p:spPr>
        <p:txBody>
          <a:bodyPr>
            <a:normAutofit/>
          </a:bodyPr>
          <a:lstStyle/>
          <a:p>
            <a:r>
              <a:rPr lang="en-ZA" dirty="0" smtClean="0"/>
              <a:t>SKA1_SURVEY Dishes </a:t>
            </a:r>
            <a:r>
              <a:rPr lang="en-ZA" sz="1800" dirty="0" smtClean="0"/>
              <a:t>External Interfaces</a:t>
            </a:r>
            <a:endParaRPr lang="en-ZA" dirty="0"/>
          </a:p>
        </p:txBody>
      </p:sp>
      <p:sp>
        <p:nvSpPr>
          <p:cNvPr id="13" name="Rounded Rectangle 12"/>
          <p:cNvSpPr/>
          <p:nvPr/>
        </p:nvSpPr>
        <p:spPr>
          <a:xfrm>
            <a:off x="3347864" y="1556792"/>
            <a:ext cx="1656184"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Central Signal Processor</a:t>
            </a:r>
            <a:endParaRPr lang="en-GB" b="1" dirty="0" smtClean="0">
              <a:solidFill>
                <a:schemeClr val="tx2">
                  <a:lumMod val="50000"/>
                </a:schemeClr>
              </a:solidFill>
            </a:endParaRPr>
          </a:p>
        </p:txBody>
      </p:sp>
      <p:cxnSp>
        <p:nvCxnSpPr>
          <p:cNvPr id="15" name="Straight Arrow Connector 14"/>
          <p:cNvCxnSpPr>
            <a:endCxn id="13" idx="1"/>
          </p:cNvCxnSpPr>
          <p:nvPr/>
        </p:nvCxnSpPr>
        <p:spPr>
          <a:xfrm>
            <a:off x="2339752" y="1844824"/>
            <a:ext cx="1008112" cy="0"/>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
        <p:nvSpPr>
          <p:cNvPr id="17" name="TextBox 16"/>
          <p:cNvSpPr txBox="1"/>
          <p:nvPr/>
        </p:nvSpPr>
        <p:spPr>
          <a:xfrm>
            <a:off x="323528" y="2348880"/>
            <a:ext cx="8424936" cy="2769989"/>
          </a:xfrm>
          <a:prstGeom prst="rect">
            <a:avLst/>
          </a:prstGeom>
          <a:noFill/>
        </p:spPr>
        <p:txBody>
          <a:bodyPr wrap="square" rtlCol="0">
            <a:spAutoFit/>
          </a:bodyPr>
          <a:lstStyle/>
          <a:p>
            <a:r>
              <a:rPr lang="en-ZA" sz="2000" b="1" dirty="0" smtClean="0"/>
              <a:t>Digitized data:</a:t>
            </a:r>
            <a:endParaRPr lang="en-ZA" dirty="0" smtClean="0"/>
          </a:p>
          <a:p>
            <a:pPr marL="457200" indent="-457200">
              <a:buFont typeface="Arial" pitchFamily="34" charset="0"/>
              <a:buChar char="•"/>
            </a:pPr>
            <a:r>
              <a:rPr lang="en-ZA" dirty="0" smtClean="0"/>
              <a:t>Data format, protocol &amp; type (7-layer ISO model).</a:t>
            </a:r>
          </a:p>
          <a:p>
            <a:pPr marL="457200" indent="-457200">
              <a:buFont typeface="Arial" pitchFamily="34" charset="0"/>
              <a:buChar char="•"/>
            </a:pPr>
            <a:r>
              <a:rPr lang="en-ZA" dirty="0" smtClean="0"/>
              <a:t>Details for the functional interface for each of the Receivers will be captured in ICDs.</a:t>
            </a:r>
          </a:p>
          <a:p>
            <a:r>
              <a:rPr lang="en-ZA" sz="2000" b="1" dirty="0" smtClean="0"/>
              <a:t> </a:t>
            </a:r>
          </a:p>
          <a:p>
            <a:pPr marL="457200" indent="-457200"/>
            <a:r>
              <a:rPr lang="en-ZA" sz="2000" i="1" u="sng" dirty="0" smtClean="0"/>
              <a:t>NOTES</a:t>
            </a:r>
            <a:r>
              <a:rPr lang="en-ZA" sz="2000" dirty="0" smtClean="0"/>
              <a:t>: </a:t>
            </a:r>
          </a:p>
          <a:p>
            <a:pPr marL="457200" indent="-457200">
              <a:buFont typeface="Arial" pitchFamily="34" charset="0"/>
              <a:buChar char="•"/>
            </a:pPr>
            <a:r>
              <a:rPr lang="en-ZA" sz="2000" dirty="0" smtClean="0"/>
              <a:t>This is a functional interface.</a:t>
            </a:r>
          </a:p>
          <a:p>
            <a:pPr marL="457200" indent="-457200">
              <a:buFont typeface="Arial" pitchFamily="34" charset="0"/>
              <a:buChar char="•"/>
            </a:pPr>
            <a:r>
              <a:rPr lang="en-ZA" sz="2000" dirty="0" smtClean="0"/>
              <a:t>Data transport is facilitated by the </a:t>
            </a:r>
            <a:r>
              <a:rPr lang="en-ZA" sz="2000" dirty="0" err="1" smtClean="0"/>
              <a:t>SaDT</a:t>
            </a:r>
            <a:r>
              <a:rPr lang="en-ZA" sz="2000" dirty="0" smtClean="0"/>
              <a:t>.</a:t>
            </a:r>
          </a:p>
          <a:p>
            <a:endParaRPr lang="en-ZA" sz="2000" b="1" dirty="0" smtClean="0"/>
          </a:p>
        </p:txBody>
      </p:sp>
      <p:sp>
        <p:nvSpPr>
          <p:cNvPr id="7" name="Rounded Rectangle 6"/>
          <p:cNvSpPr/>
          <p:nvPr/>
        </p:nvSpPr>
        <p:spPr>
          <a:xfrm>
            <a:off x="323528" y="1556792"/>
            <a:ext cx="2016224"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SKA_SURVEY Dish Receiver enclosure</a:t>
            </a:r>
            <a:endParaRPr lang="en-GB" b="1" dirty="0" smtClean="0">
              <a:solidFill>
                <a:schemeClr val="tx2">
                  <a:lumMod val="50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964488" cy="1008112"/>
          </a:xfrm>
        </p:spPr>
        <p:txBody>
          <a:bodyPr>
            <a:normAutofit/>
          </a:bodyPr>
          <a:lstStyle/>
          <a:p>
            <a:r>
              <a:rPr lang="en-ZA" dirty="0" smtClean="0"/>
              <a:t>SKA1_SURVEY Dishes </a:t>
            </a:r>
            <a:r>
              <a:rPr lang="en-ZA" sz="1800" dirty="0" smtClean="0"/>
              <a:t>External Interfaces</a:t>
            </a:r>
            <a:endParaRPr lang="en-ZA" dirty="0"/>
          </a:p>
        </p:txBody>
      </p:sp>
      <p:sp>
        <p:nvSpPr>
          <p:cNvPr id="7" name="Rounded Rectangle 6"/>
          <p:cNvSpPr/>
          <p:nvPr/>
        </p:nvSpPr>
        <p:spPr>
          <a:xfrm>
            <a:off x="3203848" y="1484784"/>
            <a:ext cx="1800200"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Signal &amp; Data transport</a:t>
            </a:r>
            <a:endParaRPr lang="en-GB" b="1" dirty="0" smtClean="0">
              <a:solidFill>
                <a:schemeClr val="tx2">
                  <a:lumMod val="50000"/>
                </a:schemeClr>
              </a:solidFill>
            </a:endParaRPr>
          </a:p>
        </p:txBody>
      </p:sp>
      <p:cxnSp>
        <p:nvCxnSpPr>
          <p:cNvPr id="10" name="Straight Arrow Connector 9"/>
          <p:cNvCxnSpPr>
            <a:stCxn id="12" idx="3"/>
            <a:endCxn id="7" idx="1"/>
          </p:cNvCxnSpPr>
          <p:nvPr/>
        </p:nvCxnSpPr>
        <p:spPr>
          <a:xfrm>
            <a:off x="2195736" y="1772816"/>
            <a:ext cx="1008112" cy="0"/>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
        <p:nvSpPr>
          <p:cNvPr id="12" name="Rounded Rectangle 11"/>
          <p:cNvSpPr/>
          <p:nvPr/>
        </p:nvSpPr>
        <p:spPr>
          <a:xfrm>
            <a:off x="179512" y="1484784"/>
            <a:ext cx="2016224"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t" anchorCtr="0"/>
          <a:lstStyle/>
          <a:p>
            <a:pPr algn="ctr"/>
            <a:r>
              <a:rPr lang="en-ZA" b="1" dirty="0" smtClean="0">
                <a:solidFill>
                  <a:schemeClr val="tx2">
                    <a:lumMod val="50000"/>
                  </a:schemeClr>
                </a:solidFill>
              </a:rPr>
              <a:t>SKA_SURVEY Dish</a:t>
            </a:r>
            <a:endParaRPr lang="en-GB" b="1" dirty="0" smtClean="0">
              <a:solidFill>
                <a:schemeClr val="tx2">
                  <a:lumMod val="50000"/>
                </a:schemeClr>
              </a:solidFill>
            </a:endParaRPr>
          </a:p>
        </p:txBody>
      </p:sp>
      <p:sp>
        <p:nvSpPr>
          <p:cNvPr id="16" name="TextBox 15"/>
          <p:cNvSpPr txBox="1"/>
          <p:nvPr/>
        </p:nvSpPr>
        <p:spPr>
          <a:xfrm>
            <a:off x="251520" y="2276872"/>
            <a:ext cx="8892480" cy="4339650"/>
          </a:xfrm>
          <a:prstGeom prst="rect">
            <a:avLst/>
          </a:prstGeom>
          <a:noFill/>
        </p:spPr>
        <p:txBody>
          <a:bodyPr wrap="square" rtlCol="0">
            <a:spAutoFit/>
          </a:bodyPr>
          <a:lstStyle/>
          <a:p>
            <a:endParaRPr lang="en-ZA" sz="2000" b="1" dirty="0" smtClean="0"/>
          </a:p>
          <a:p>
            <a:r>
              <a:rPr lang="en-ZA" sz="2000" b="1" dirty="0" smtClean="0"/>
              <a:t>Requirements:</a:t>
            </a:r>
            <a:endParaRPr lang="en-ZA" dirty="0" smtClean="0"/>
          </a:p>
          <a:p>
            <a:pPr marL="457200" indent="-457200">
              <a:buFont typeface="Arial" pitchFamily="34" charset="0"/>
              <a:buChar char="•"/>
            </a:pPr>
            <a:r>
              <a:rPr lang="en-ZA" dirty="0" smtClean="0"/>
              <a:t>Performance requirements for RF over fibre links (Dish to Enclosure)</a:t>
            </a:r>
          </a:p>
          <a:p>
            <a:pPr marL="457200" indent="-457200">
              <a:buFont typeface="Arial" pitchFamily="34" charset="0"/>
              <a:buChar char="•"/>
            </a:pPr>
            <a:r>
              <a:rPr lang="en-ZA" dirty="0" smtClean="0"/>
              <a:t>Performance requirements for synchronisation &amp; timing links (Dish/Enclosure to S&amp;T)</a:t>
            </a:r>
          </a:p>
          <a:p>
            <a:pPr marL="457200" indent="-457200">
              <a:buFont typeface="Arial" pitchFamily="34" charset="0"/>
              <a:buChar char="•"/>
            </a:pPr>
            <a:r>
              <a:rPr lang="en-ZA" dirty="0" smtClean="0"/>
              <a:t>Data transport requirements for digital observation data (Enclosure to CSP)</a:t>
            </a:r>
          </a:p>
          <a:p>
            <a:pPr marL="457200" indent="-457200">
              <a:buFont typeface="Arial" pitchFamily="34" charset="0"/>
              <a:buChar char="•"/>
            </a:pPr>
            <a:r>
              <a:rPr lang="en-ZA" dirty="0" smtClean="0"/>
              <a:t>Data transport requirements for CAM data links (Dish/ Enclosure to TM)</a:t>
            </a:r>
          </a:p>
          <a:p>
            <a:pPr marL="457200" indent="-457200">
              <a:buFont typeface="Arial" pitchFamily="34" charset="0"/>
              <a:buChar char="•"/>
            </a:pPr>
            <a:endParaRPr lang="en-ZA" dirty="0" smtClean="0"/>
          </a:p>
          <a:p>
            <a:pPr marL="457200" indent="-457200"/>
            <a:r>
              <a:rPr lang="en-ZA" i="1" u="sng" dirty="0" smtClean="0"/>
              <a:t>NOTES</a:t>
            </a:r>
            <a:r>
              <a:rPr lang="en-ZA" dirty="0" smtClean="0"/>
              <a:t>: </a:t>
            </a:r>
          </a:p>
          <a:p>
            <a:r>
              <a:rPr lang="en-ZA" dirty="0" smtClean="0"/>
              <a:t>Clarify boundary of responsibility at the Dish and at the Receivers Enclosure, </a:t>
            </a:r>
          </a:p>
          <a:p>
            <a:r>
              <a:rPr lang="en-ZA" dirty="0" smtClean="0"/>
              <a:t>for terminal equipment &amp; on-Dish fibres:</a:t>
            </a:r>
          </a:p>
          <a:p>
            <a:pPr marL="457200" indent="-457200">
              <a:buFont typeface="Arial" pitchFamily="34" charset="0"/>
              <a:buChar char="•"/>
            </a:pPr>
            <a:r>
              <a:rPr lang="en-ZA" dirty="0" smtClean="0"/>
              <a:t>RF over Fibre.</a:t>
            </a:r>
          </a:p>
          <a:p>
            <a:pPr marL="457200" indent="-457200">
              <a:buFont typeface="Arial" pitchFamily="34" charset="0"/>
              <a:buChar char="•"/>
            </a:pPr>
            <a:r>
              <a:rPr lang="en-ZA" dirty="0" smtClean="0"/>
              <a:t>CAM data.</a:t>
            </a:r>
          </a:p>
          <a:p>
            <a:pPr marL="457200" indent="-457200">
              <a:buFont typeface="Arial" pitchFamily="34" charset="0"/>
              <a:buChar char="•"/>
            </a:pPr>
            <a:r>
              <a:rPr lang="en-ZA" dirty="0" smtClean="0"/>
              <a:t>Synch &amp; Timing signals.</a:t>
            </a:r>
          </a:p>
          <a:p>
            <a:pPr marL="457200" indent="-457200">
              <a:buFont typeface="Arial" pitchFamily="34" charset="0"/>
              <a:buChar char="•"/>
            </a:pPr>
            <a:r>
              <a:rPr lang="en-ZA" dirty="0" smtClean="0"/>
              <a:t>EMI/RFI compliance.</a:t>
            </a:r>
          </a:p>
          <a:p>
            <a:r>
              <a:rPr lang="en-ZA" sz="2000" b="1" dirty="0" smtClean="0"/>
              <a:t> </a:t>
            </a:r>
          </a:p>
        </p:txBody>
      </p:sp>
      <p:sp>
        <p:nvSpPr>
          <p:cNvPr id="17" name="Rounded Rectangle 16"/>
          <p:cNvSpPr/>
          <p:nvPr/>
        </p:nvSpPr>
        <p:spPr>
          <a:xfrm>
            <a:off x="251520" y="1916832"/>
            <a:ext cx="2016224"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SKA_SURVEY Dish Receiver enclosure</a:t>
            </a:r>
            <a:endParaRPr lang="en-GB" b="1" dirty="0" smtClean="0">
              <a:solidFill>
                <a:schemeClr val="tx2">
                  <a:lumMod val="50000"/>
                </a:schemeClr>
              </a:solidFill>
            </a:endParaRPr>
          </a:p>
        </p:txBody>
      </p:sp>
      <p:cxnSp>
        <p:nvCxnSpPr>
          <p:cNvPr id="18" name="Straight Arrow Connector 17"/>
          <p:cNvCxnSpPr>
            <a:stCxn id="17" idx="3"/>
            <a:endCxn id="7" idx="1"/>
          </p:cNvCxnSpPr>
          <p:nvPr/>
        </p:nvCxnSpPr>
        <p:spPr>
          <a:xfrm flipV="1">
            <a:off x="2267744" y="1772816"/>
            <a:ext cx="936104" cy="432048"/>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964488" cy="1008112"/>
          </a:xfrm>
        </p:spPr>
        <p:txBody>
          <a:bodyPr>
            <a:normAutofit/>
          </a:bodyPr>
          <a:lstStyle/>
          <a:p>
            <a:r>
              <a:rPr lang="en-ZA" dirty="0" smtClean="0"/>
              <a:t>SKA1_SURVEY Dishes </a:t>
            </a:r>
            <a:r>
              <a:rPr lang="en-ZA" sz="1800" dirty="0" smtClean="0"/>
              <a:t>External Interfaces</a:t>
            </a:r>
            <a:endParaRPr lang="en-ZA" dirty="0"/>
          </a:p>
        </p:txBody>
      </p:sp>
      <p:sp>
        <p:nvSpPr>
          <p:cNvPr id="7" name="Rounded Rectangle 6"/>
          <p:cNvSpPr/>
          <p:nvPr/>
        </p:nvSpPr>
        <p:spPr>
          <a:xfrm>
            <a:off x="3203848" y="1484784"/>
            <a:ext cx="1800200"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Synchronisation &amp; timing</a:t>
            </a:r>
            <a:endParaRPr lang="en-GB" b="1" dirty="0" smtClean="0">
              <a:solidFill>
                <a:schemeClr val="tx2">
                  <a:lumMod val="50000"/>
                </a:schemeClr>
              </a:solidFill>
            </a:endParaRPr>
          </a:p>
        </p:txBody>
      </p:sp>
      <p:sp>
        <p:nvSpPr>
          <p:cNvPr id="11" name="TextBox 10"/>
          <p:cNvSpPr txBox="1"/>
          <p:nvPr/>
        </p:nvSpPr>
        <p:spPr>
          <a:xfrm>
            <a:off x="251520" y="2708920"/>
            <a:ext cx="8424936" cy="3754874"/>
          </a:xfrm>
          <a:prstGeom prst="rect">
            <a:avLst/>
          </a:prstGeom>
          <a:noFill/>
        </p:spPr>
        <p:txBody>
          <a:bodyPr wrap="square" rtlCol="0">
            <a:spAutoFit/>
          </a:bodyPr>
          <a:lstStyle/>
          <a:p>
            <a:r>
              <a:rPr lang="en-ZA" sz="2000" b="1" dirty="0" smtClean="0"/>
              <a:t>Synchronisation &amp; timing:</a:t>
            </a:r>
            <a:endParaRPr lang="en-ZA" dirty="0" smtClean="0"/>
          </a:p>
          <a:p>
            <a:pPr marL="457200" indent="-457200">
              <a:buFont typeface="Arial" pitchFamily="34" charset="0"/>
              <a:buChar char="•"/>
            </a:pPr>
            <a:r>
              <a:rPr lang="en-ZA" dirty="0" smtClean="0"/>
              <a:t>Dishes:</a:t>
            </a:r>
          </a:p>
          <a:p>
            <a:pPr marL="914400" lvl="1" indent="-457200">
              <a:buFont typeface="Arial" pitchFamily="34" charset="0"/>
              <a:buChar char="•"/>
            </a:pPr>
            <a:r>
              <a:rPr lang="en-ZA" dirty="0" smtClean="0"/>
              <a:t>Network absolute time (e.g. PTP) for pointing.</a:t>
            </a:r>
          </a:p>
          <a:p>
            <a:pPr marL="914400" lvl="1" indent="-457200">
              <a:buFont typeface="Arial" pitchFamily="34" charset="0"/>
              <a:buChar char="•"/>
            </a:pPr>
            <a:r>
              <a:rPr lang="en-ZA" dirty="0" smtClean="0"/>
              <a:t>Calibration source timing.</a:t>
            </a:r>
          </a:p>
          <a:p>
            <a:pPr marL="457200" indent="-457200">
              <a:buFont typeface="Arial" pitchFamily="34" charset="0"/>
              <a:buChar char="•"/>
            </a:pPr>
            <a:endParaRPr lang="en-ZA" dirty="0" smtClean="0"/>
          </a:p>
          <a:p>
            <a:pPr marL="457200" indent="-457200">
              <a:buFont typeface="Arial" pitchFamily="34" charset="0"/>
              <a:buChar char="•"/>
            </a:pPr>
            <a:r>
              <a:rPr lang="en-ZA" dirty="0" smtClean="0"/>
              <a:t>Receiver Enclosure:</a:t>
            </a:r>
          </a:p>
          <a:p>
            <a:pPr marL="914400" lvl="1" indent="-457200">
              <a:buFont typeface="Arial" pitchFamily="34" charset="0"/>
              <a:buChar char="•"/>
            </a:pPr>
            <a:r>
              <a:rPr lang="en-ZA" dirty="0" smtClean="0"/>
              <a:t>Sampling clock</a:t>
            </a:r>
          </a:p>
          <a:p>
            <a:pPr marL="914400" lvl="1" indent="-457200">
              <a:buFont typeface="Arial" pitchFamily="34" charset="0"/>
              <a:buChar char="•"/>
            </a:pPr>
            <a:r>
              <a:rPr lang="en-ZA" dirty="0" smtClean="0"/>
              <a:t>High resolution absolute time reference (1pps + PTP) for data time stamping.</a:t>
            </a:r>
          </a:p>
          <a:p>
            <a:pPr marL="914400" lvl="1" indent="-457200">
              <a:buFont typeface="Arial" pitchFamily="34" charset="0"/>
              <a:buChar char="•"/>
            </a:pPr>
            <a:endParaRPr lang="en-ZA" sz="2000" b="1" dirty="0" smtClean="0"/>
          </a:p>
          <a:p>
            <a:pPr marL="457200" indent="-457200"/>
            <a:r>
              <a:rPr lang="en-ZA" i="1" u="sng" dirty="0" smtClean="0"/>
              <a:t>NOTES</a:t>
            </a:r>
            <a:r>
              <a:rPr lang="en-ZA" dirty="0" smtClean="0"/>
              <a:t>: </a:t>
            </a:r>
          </a:p>
          <a:p>
            <a:pPr marL="457200" indent="-457200">
              <a:buFont typeface="Arial" pitchFamily="34" charset="0"/>
              <a:buChar char="•"/>
            </a:pPr>
            <a:r>
              <a:rPr lang="en-ZA" dirty="0" smtClean="0"/>
              <a:t>See notes on </a:t>
            </a:r>
            <a:r>
              <a:rPr lang="en-ZA" dirty="0" err="1" smtClean="0"/>
              <a:t>SaDT</a:t>
            </a:r>
            <a:r>
              <a:rPr lang="en-ZA" dirty="0" smtClean="0"/>
              <a:t> – boundaries of responsibility need clarification.</a:t>
            </a:r>
          </a:p>
          <a:p>
            <a:pPr marL="457200" indent="-457200">
              <a:buFont typeface="Arial" pitchFamily="34" charset="0"/>
              <a:buChar char="•"/>
            </a:pPr>
            <a:r>
              <a:rPr lang="en-ZA" dirty="0" err="1" smtClean="0"/>
              <a:t>SKA_Mid</a:t>
            </a:r>
            <a:r>
              <a:rPr lang="en-ZA" dirty="0" smtClean="0"/>
              <a:t> and </a:t>
            </a:r>
            <a:r>
              <a:rPr lang="en-ZA" dirty="0" err="1" smtClean="0"/>
              <a:t>SKA_Survey</a:t>
            </a:r>
            <a:r>
              <a:rPr lang="en-ZA" dirty="0" smtClean="0"/>
              <a:t> boundaries may be different.</a:t>
            </a:r>
            <a:r>
              <a:rPr lang="en-ZA" b="1" dirty="0" smtClean="0"/>
              <a:t> </a:t>
            </a:r>
          </a:p>
          <a:p>
            <a:pPr marL="457200" indent="-457200">
              <a:buFont typeface="Arial" pitchFamily="34" charset="0"/>
              <a:buChar char="•"/>
            </a:pPr>
            <a:endParaRPr lang="en-ZA" b="1" dirty="0" smtClean="0"/>
          </a:p>
        </p:txBody>
      </p:sp>
      <p:cxnSp>
        <p:nvCxnSpPr>
          <p:cNvPr id="10" name="Straight Arrow Connector 9"/>
          <p:cNvCxnSpPr>
            <a:stCxn id="12" idx="3"/>
          </p:cNvCxnSpPr>
          <p:nvPr/>
        </p:nvCxnSpPr>
        <p:spPr>
          <a:xfrm>
            <a:off x="2195736" y="1628800"/>
            <a:ext cx="1008112" cy="144016"/>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
        <p:nvSpPr>
          <p:cNvPr id="12" name="Rounded Rectangle 11"/>
          <p:cNvSpPr/>
          <p:nvPr/>
        </p:nvSpPr>
        <p:spPr>
          <a:xfrm>
            <a:off x="179512" y="1340768"/>
            <a:ext cx="2016224"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t" anchorCtr="0"/>
          <a:lstStyle/>
          <a:p>
            <a:pPr algn="ctr"/>
            <a:r>
              <a:rPr lang="en-ZA" b="1" dirty="0" smtClean="0">
                <a:solidFill>
                  <a:schemeClr val="tx2">
                    <a:lumMod val="50000"/>
                  </a:schemeClr>
                </a:solidFill>
              </a:rPr>
              <a:t>SKA_SURVEY Dish</a:t>
            </a:r>
            <a:endParaRPr lang="en-GB" b="1" dirty="0" smtClean="0">
              <a:solidFill>
                <a:schemeClr val="tx2">
                  <a:lumMod val="50000"/>
                </a:schemeClr>
              </a:solidFill>
            </a:endParaRPr>
          </a:p>
        </p:txBody>
      </p:sp>
      <p:sp>
        <p:nvSpPr>
          <p:cNvPr id="13" name="Rounded Rectangle 12"/>
          <p:cNvSpPr/>
          <p:nvPr/>
        </p:nvSpPr>
        <p:spPr>
          <a:xfrm>
            <a:off x="251520" y="1700808"/>
            <a:ext cx="2016224" cy="576064"/>
          </a:xfrm>
          <a:prstGeom prst="roundRect">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r>
              <a:rPr lang="en-ZA" b="1" dirty="0" smtClean="0">
                <a:solidFill>
                  <a:schemeClr val="tx2">
                    <a:lumMod val="50000"/>
                  </a:schemeClr>
                </a:solidFill>
              </a:rPr>
              <a:t>SKA_SURVEY Dish Receiver enclosure</a:t>
            </a:r>
            <a:endParaRPr lang="en-GB" b="1" dirty="0" smtClean="0">
              <a:solidFill>
                <a:schemeClr val="tx2">
                  <a:lumMod val="50000"/>
                </a:schemeClr>
              </a:solidFill>
            </a:endParaRPr>
          </a:p>
        </p:txBody>
      </p:sp>
      <p:cxnSp>
        <p:nvCxnSpPr>
          <p:cNvPr id="14" name="Straight Arrow Connector 13"/>
          <p:cNvCxnSpPr>
            <a:stCxn id="13" idx="3"/>
          </p:cNvCxnSpPr>
          <p:nvPr/>
        </p:nvCxnSpPr>
        <p:spPr>
          <a:xfrm flipV="1">
            <a:off x="2267744" y="1772816"/>
            <a:ext cx="936104" cy="216024"/>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Text Placeholder 2"/>
          <p:cNvSpPr>
            <a:spLocks noGrp="1"/>
          </p:cNvSpPr>
          <p:nvPr>
            <p:ph type="body" sz="quarter" idx="10"/>
          </p:nvPr>
        </p:nvSpPr>
        <p:spPr>
          <a:xfrm>
            <a:off x="323528" y="1484784"/>
            <a:ext cx="8496944" cy="5184576"/>
          </a:xfrm>
        </p:spPr>
        <p:txBody>
          <a:bodyPr>
            <a:normAutofit/>
          </a:bodyPr>
          <a:lstStyle/>
          <a:p>
            <a:pPr marL="457200" indent="-457200">
              <a:buFont typeface="+mj-lt"/>
              <a:buAutoNum type="arabicParenR"/>
            </a:pPr>
            <a:r>
              <a:rPr lang="en-ZA" sz="2400" dirty="0" smtClean="0"/>
              <a:t>Boundaries of responsibility need some clarification.</a:t>
            </a:r>
          </a:p>
          <a:p>
            <a:pPr marL="457200" indent="-457200">
              <a:buFont typeface="+mj-lt"/>
              <a:buAutoNum type="arabicParenR"/>
            </a:pPr>
            <a:r>
              <a:rPr lang="en-ZA" sz="2400" dirty="0" smtClean="0"/>
              <a:t>Otherwise, no serious concept driving interface issues.</a:t>
            </a:r>
          </a:p>
          <a:p>
            <a:pPr marL="857250" lvl="1" indent="-457200"/>
            <a:r>
              <a:rPr lang="en-ZA" sz="2000" dirty="0" smtClean="0"/>
              <a:t>Will assume a power consumption limit for SKA_MID.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988840"/>
            <a:ext cx="8532440" cy="2871192"/>
          </a:xfrm>
        </p:spPr>
        <p:txBody>
          <a:bodyPr/>
          <a:lstStyle/>
          <a:p>
            <a:r>
              <a:rPr lang="en-GB" dirty="0" smtClean="0"/>
              <a:t>SKA Interface Workshop:</a:t>
            </a:r>
            <a:br>
              <a:rPr lang="en-GB" dirty="0" smtClean="0"/>
            </a:br>
            <a:r>
              <a:rPr lang="en-GB" dirty="0" smtClean="0"/>
              <a:t/>
            </a:r>
            <a:br>
              <a:rPr lang="en-GB" dirty="0" smtClean="0"/>
            </a:br>
            <a:r>
              <a:rPr lang="en-GB" dirty="0" smtClean="0"/>
              <a:t>1) Approach</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Foundation of interface definitions</a:t>
            </a:r>
            <a:endParaRPr lang="en-ZA" dirty="0"/>
          </a:p>
        </p:txBody>
      </p:sp>
      <p:sp>
        <p:nvSpPr>
          <p:cNvPr id="4" name="Text Placeholder 3"/>
          <p:cNvSpPr>
            <a:spLocks noGrp="1"/>
          </p:cNvSpPr>
          <p:nvPr>
            <p:ph type="body" sz="quarter" idx="10"/>
          </p:nvPr>
        </p:nvSpPr>
        <p:spPr>
          <a:xfrm>
            <a:off x="179512" y="1628800"/>
            <a:ext cx="8748464" cy="4752528"/>
          </a:xfrm>
        </p:spPr>
        <p:txBody>
          <a:bodyPr>
            <a:normAutofit/>
          </a:bodyPr>
          <a:lstStyle/>
          <a:p>
            <a:pPr marL="0" indent="0">
              <a:buNone/>
            </a:pPr>
            <a:r>
              <a:rPr lang="en-ZA" sz="2400" dirty="0" smtClean="0"/>
              <a:t>Interface = boundary between “items”</a:t>
            </a:r>
          </a:p>
          <a:p>
            <a:pPr marL="0" indent="0">
              <a:buNone/>
            </a:pPr>
            <a:endParaRPr lang="en-ZA" sz="2400" dirty="0" smtClean="0"/>
          </a:p>
          <a:p>
            <a:pPr marL="0" indent="0">
              <a:buNone/>
            </a:pPr>
            <a:r>
              <a:rPr lang="en-ZA" sz="2400" dirty="0" smtClean="0"/>
              <a:t>“items” are defined in the Product Breakdown Structure (PBS)</a:t>
            </a:r>
          </a:p>
          <a:p>
            <a:pPr marL="0" indent="0">
              <a:buNone/>
            </a:pPr>
            <a:endParaRPr lang="en-ZA" sz="2400" dirty="0" smtClean="0"/>
          </a:p>
          <a:p>
            <a:pPr marL="0" indent="0">
              <a:buNone/>
            </a:pPr>
            <a:endParaRPr lang="en-ZA" sz="2400" dirty="0" smtClean="0"/>
          </a:p>
          <a:p>
            <a:pPr marL="0" indent="0">
              <a:buNone/>
            </a:pPr>
            <a:r>
              <a:rPr lang="en-ZA" sz="2400" dirty="0" smtClean="0"/>
              <a:t>Thus: the PBS is the foundation for all interface definitions. Without an agreed PBS, interface definitions are unstable.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Assumed SKA1 PBS</a:t>
            </a:r>
            <a:endParaRPr lang="en-ZA" dirty="0"/>
          </a:p>
        </p:txBody>
      </p:sp>
      <p:pic>
        <p:nvPicPr>
          <p:cNvPr id="3" name="Picture 2"/>
          <p:cNvPicPr>
            <a:picLocks noChangeAspect="1" noChangeArrowheads="1"/>
          </p:cNvPicPr>
          <p:nvPr/>
        </p:nvPicPr>
        <p:blipFill>
          <a:blip r:embed="rId3" cstate="print"/>
          <a:srcRect/>
          <a:stretch>
            <a:fillRect/>
          </a:stretch>
        </p:blipFill>
        <p:spPr bwMode="auto">
          <a:xfrm>
            <a:off x="1043608" y="1329015"/>
            <a:ext cx="6912768" cy="539052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2967706" y="1340768"/>
            <a:ext cx="6068790" cy="5445224"/>
          </a:xfrm>
          <a:prstGeom prst="rect">
            <a:avLst/>
          </a:prstGeom>
          <a:noFill/>
          <a:ln w="9525">
            <a:noFill/>
            <a:miter lim="800000"/>
            <a:headEnd/>
            <a:tailEnd/>
          </a:ln>
        </p:spPr>
      </p:pic>
      <p:sp>
        <p:nvSpPr>
          <p:cNvPr id="2" name="Title 1"/>
          <p:cNvSpPr>
            <a:spLocks noGrp="1"/>
          </p:cNvSpPr>
          <p:nvPr>
            <p:ph type="title"/>
          </p:nvPr>
        </p:nvSpPr>
        <p:spPr/>
        <p:txBody>
          <a:bodyPr/>
          <a:lstStyle/>
          <a:p>
            <a:r>
              <a:rPr lang="en-ZA" dirty="0" smtClean="0"/>
              <a:t>Developing ICDs</a:t>
            </a:r>
            <a:endParaRPr lang="en-ZA" dirty="0"/>
          </a:p>
        </p:txBody>
      </p:sp>
      <p:sp>
        <p:nvSpPr>
          <p:cNvPr id="4" name="Text Placeholder 3"/>
          <p:cNvSpPr>
            <a:spLocks noGrp="1"/>
          </p:cNvSpPr>
          <p:nvPr>
            <p:ph type="body" sz="quarter" idx="10"/>
          </p:nvPr>
        </p:nvSpPr>
        <p:spPr>
          <a:xfrm>
            <a:off x="-252536" y="1268760"/>
            <a:ext cx="4896544" cy="2016224"/>
          </a:xfrm>
        </p:spPr>
        <p:txBody>
          <a:bodyPr>
            <a:normAutofit/>
          </a:bodyPr>
          <a:lstStyle/>
          <a:p>
            <a:pPr indent="0">
              <a:buNone/>
            </a:pPr>
            <a:r>
              <a:rPr lang="en-ZA" sz="2400" dirty="0" smtClean="0"/>
              <a:t>Iterative approach, following the product development stages.</a:t>
            </a:r>
          </a:p>
          <a:p>
            <a:pPr indent="0">
              <a:buNone/>
            </a:pPr>
            <a:r>
              <a:rPr lang="en-ZA" sz="2000" dirty="0" smtClean="0"/>
              <a:t>(adopted by a number of consortia)</a:t>
            </a:r>
          </a:p>
        </p:txBody>
      </p:sp>
      <p:sp>
        <p:nvSpPr>
          <p:cNvPr id="6" name="Rectangle 5"/>
          <p:cNvSpPr/>
          <p:nvPr/>
        </p:nvSpPr>
        <p:spPr>
          <a:xfrm>
            <a:off x="5724128" y="3212976"/>
            <a:ext cx="1224136" cy="3024336"/>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2967706" y="1340768"/>
            <a:ext cx="6068790" cy="5445224"/>
          </a:xfrm>
          <a:prstGeom prst="rect">
            <a:avLst/>
          </a:prstGeom>
          <a:noFill/>
          <a:ln w="9525">
            <a:noFill/>
            <a:miter lim="800000"/>
            <a:headEnd/>
            <a:tailEnd/>
          </a:ln>
        </p:spPr>
      </p:pic>
      <p:sp>
        <p:nvSpPr>
          <p:cNvPr id="2" name="Title 1"/>
          <p:cNvSpPr>
            <a:spLocks noGrp="1"/>
          </p:cNvSpPr>
          <p:nvPr>
            <p:ph type="title"/>
          </p:nvPr>
        </p:nvSpPr>
        <p:spPr/>
        <p:txBody>
          <a:bodyPr/>
          <a:lstStyle/>
          <a:p>
            <a:r>
              <a:rPr lang="en-ZA" dirty="0" smtClean="0"/>
              <a:t>Developing ICDs</a:t>
            </a:r>
            <a:endParaRPr lang="en-ZA" dirty="0"/>
          </a:p>
        </p:txBody>
      </p:sp>
      <p:sp>
        <p:nvSpPr>
          <p:cNvPr id="6" name="Rectangle 5"/>
          <p:cNvSpPr/>
          <p:nvPr/>
        </p:nvSpPr>
        <p:spPr>
          <a:xfrm>
            <a:off x="5724128" y="3212976"/>
            <a:ext cx="1224136" cy="3024336"/>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ounded Rectangular Callout 7"/>
          <p:cNvSpPr/>
          <p:nvPr/>
        </p:nvSpPr>
        <p:spPr>
          <a:xfrm>
            <a:off x="179512" y="1340768"/>
            <a:ext cx="4248472" cy="1440160"/>
          </a:xfrm>
          <a:prstGeom prst="wedgeRoundRectCallout">
            <a:avLst>
              <a:gd name="adj1" fmla="val 84718"/>
              <a:gd name="adj2" fmla="val 131213"/>
              <a:gd name="adj3" fmla="val 16667"/>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r>
              <a:rPr lang="en-ZA" b="1" dirty="0" smtClean="0">
                <a:solidFill>
                  <a:schemeClr val="tx2">
                    <a:lumMod val="50000"/>
                  </a:schemeClr>
                </a:solidFill>
              </a:rPr>
              <a:t>Concept stage:</a:t>
            </a:r>
          </a:p>
          <a:p>
            <a:pPr algn="ctr"/>
            <a:r>
              <a:rPr lang="en-ZA" dirty="0" smtClean="0">
                <a:solidFill>
                  <a:schemeClr val="tx2">
                    <a:lumMod val="50000"/>
                  </a:schemeClr>
                </a:solidFill>
              </a:rPr>
              <a:t>Agree the critical requirements and implementation details first: </a:t>
            </a:r>
          </a:p>
          <a:p>
            <a:pPr algn="ctr"/>
            <a:r>
              <a:rPr lang="en-ZA" dirty="0" smtClean="0">
                <a:solidFill>
                  <a:schemeClr val="tx2">
                    <a:lumMod val="50000"/>
                  </a:schemeClr>
                </a:solidFill>
              </a:rPr>
              <a:t>Architecture drivers. </a:t>
            </a:r>
          </a:p>
          <a:p>
            <a:pPr algn="ctr"/>
            <a:r>
              <a:rPr lang="en-ZA" dirty="0" smtClean="0">
                <a:solidFill>
                  <a:schemeClr val="tx2">
                    <a:lumMod val="50000"/>
                  </a:schemeClr>
                </a:solidFill>
              </a:rPr>
              <a:t>Cost, performance &amp; schedule drivers.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2967706" y="1340768"/>
            <a:ext cx="6068790" cy="5445224"/>
          </a:xfrm>
          <a:prstGeom prst="rect">
            <a:avLst/>
          </a:prstGeom>
          <a:noFill/>
          <a:ln w="9525">
            <a:noFill/>
            <a:miter lim="800000"/>
            <a:headEnd/>
            <a:tailEnd/>
          </a:ln>
        </p:spPr>
      </p:pic>
      <p:sp>
        <p:nvSpPr>
          <p:cNvPr id="2" name="Title 1"/>
          <p:cNvSpPr>
            <a:spLocks noGrp="1"/>
          </p:cNvSpPr>
          <p:nvPr>
            <p:ph type="title"/>
          </p:nvPr>
        </p:nvSpPr>
        <p:spPr/>
        <p:txBody>
          <a:bodyPr/>
          <a:lstStyle/>
          <a:p>
            <a:r>
              <a:rPr lang="en-ZA" dirty="0" smtClean="0"/>
              <a:t>Developing ICDs</a:t>
            </a:r>
            <a:endParaRPr lang="en-ZA" dirty="0"/>
          </a:p>
        </p:txBody>
      </p:sp>
      <p:sp>
        <p:nvSpPr>
          <p:cNvPr id="6" name="Rectangle 5"/>
          <p:cNvSpPr/>
          <p:nvPr/>
        </p:nvSpPr>
        <p:spPr>
          <a:xfrm>
            <a:off x="5724128" y="3212976"/>
            <a:ext cx="1224136" cy="3024336"/>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ounded Rectangular Callout 7"/>
          <p:cNvSpPr/>
          <p:nvPr/>
        </p:nvSpPr>
        <p:spPr>
          <a:xfrm>
            <a:off x="179512" y="1340768"/>
            <a:ext cx="4248472" cy="1440160"/>
          </a:xfrm>
          <a:prstGeom prst="wedgeRoundRectCallout">
            <a:avLst>
              <a:gd name="adj1" fmla="val 84159"/>
              <a:gd name="adj2" fmla="val 200478"/>
              <a:gd name="adj3" fmla="val 16667"/>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r>
              <a:rPr lang="en-ZA" b="1" dirty="0" smtClean="0">
                <a:solidFill>
                  <a:schemeClr val="tx2">
                    <a:lumMod val="50000"/>
                  </a:schemeClr>
                </a:solidFill>
              </a:rPr>
              <a:t>Requirements / Prelim design stage:</a:t>
            </a:r>
          </a:p>
          <a:p>
            <a:pPr algn="ctr"/>
            <a:r>
              <a:rPr lang="en-ZA" dirty="0" smtClean="0">
                <a:solidFill>
                  <a:schemeClr val="tx2">
                    <a:lumMod val="50000"/>
                  </a:schemeClr>
                </a:solidFill>
              </a:rPr>
              <a:t>Next agree </a:t>
            </a:r>
            <a:r>
              <a:rPr lang="en-ZA" b="1" dirty="0" smtClean="0">
                <a:solidFill>
                  <a:schemeClr val="tx2">
                    <a:lumMod val="50000"/>
                  </a:schemeClr>
                </a:solidFill>
              </a:rPr>
              <a:t>all</a:t>
            </a:r>
            <a:r>
              <a:rPr lang="en-ZA" dirty="0" smtClean="0">
                <a:solidFill>
                  <a:schemeClr val="tx2">
                    <a:lumMod val="50000"/>
                  </a:schemeClr>
                </a:solidFill>
              </a:rPr>
              <a:t> the requirements + implementation details that are available. Typically, at this stage not all implementation details are available yet.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2967706" y="1340768"/>
            <a:ext cx="6068790" cy="5445224"/>
          </a:xfrm>
          <a:prstGeom prst="rect">
            <a:avLst/>
          </a:prstGeom>
          <a:noFill/>
          <a:ln w="9525">
            <a:noFill/>
            <a:miter lim="800000"/>
            <a:headEnd/>
            <a:tailEnd/>
          </a:ln>
        </p:spPr>
      </p:pic>
      <p:sp>
        <p:nvSpPr>
          <p:cNvPr id="2" name="Title 1"/>
          <p:cNvSpPr>
            <a:spLocks noGrp="1"/>
          </p:cNvSpPr>
          <p:nvPr>
            <p:ph type="title"/>
          </p:nvPr>
        </p:nvSpPr>
        <p:spPr/>
        <p:txBody>
          <a:bodyPr/>
          <a:lstStyle/>
          <a:p>
            <a:r>
              <a:rPr lang="en-ZA" dirty="0" smtClean="0"/>
              <a:t>Developing ICDs</a:t>
            </a:r>
            <a:endParaRPr lang="en-ZA" dirty="0"/>
          </a:p>
        </p:txBody>
      </p:sp>
      <p:sp>
        <p:nvSpPr>
          <p:cNvPr id="6" name="Rectangle 5"/>
          <p:cNvSpPr/>
          <p:nvPr/>
        </p:nvSpPr>
        <p:spPr>
          <a:xfrm>
            <a:off x="5724128" y="3212976"/>
            <a:ext cx="1224136" cy="3024336"/>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ounded Rectangular Callout 7"/>
          <p:cNvSpPr/>
          <p:nvPr/>
        </p:nvSpPr>
        <p:spPr>
          <a:xfrm>
            <a:off x="179512" y="1340768"/>
            <a:ext cx="4248472" cy="1440160"/>
          </a:xfrm>
          <a:prstGeom prst="wedgeRoundRectCallout">
            <a:avLst>
              <a:gd name="adj1" fmla="val 86395"/>
              <a:gd name="adj2" fmla="val 258199"/>
              <a:gd name="adj3" fmla="val 16667"/>
            </a:avLst>
          </a:prstGeom>
          <a:solidFill>
            <a:schemeClr val="accent2">
              <a:lumMod val="20000"/>
              <a:lumOff val="80000"/>
            </a:schemeClr>
          </a:solidFill>
          <a:ln>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r>
              <a:rPr lang="en-ZA" b="1" dirty="0" smtClean="0">
                <a:solidFill>
                  <a:schemeClr val="tx2">
                    <a:lumMod val="50000"/>
                  </a:schemeClr>
                </a:solidFill>
              </a:rPr>
              <a:t>Detail Design stage:</a:t>
            </a:r>
          </a:p>
          <a:p>
            <a:pPr algn="ctr"/>
            <a:r>
              <a:rPr lang="en-ZA" dirty="0" smtClean="0">
                <a:solidFill>
                  <a:schemeClr val="tx2">
                    <a:lumMod val="50000"/>
                  </a:schemeClr>
                </a:solidFill>
              </a:rPr>
              <a:t>Finally, make sure that all implementation details are agreed before finalising the detailed design.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KA_Presentation_Theme">
  <a:themeElements>
    <a:clrScheme name="SKA1">
      <a:dk1>
        <a:srgbClr val="7F7F7F"/>
      </a:dk1>
      <a:lt1>
        <a:srgbClr val="FFFFFF"/>
      </a:lt1>
      <a:dk2>
        <a:srgbClr val="7F7F7F"/>
      </a:dk2>
      <a:lt2>
        <a:srgbClr val="FFFFFF"/>
      </a:lt2>
      <a:accent1>
        <a:srgbClr val="00AEEF"/>
      </a:accent1>
      <a:accent2>
        <a:srgbClr val="0054A4"/>
      </a:accent2>
      <a:accent3>
        <a:srgbClr val="9BBB59"/>
      </a:accent3>
      <a:accent4>
        <a:srgbClr val="8064A2"/>
      </a:accent4>
      <a:accent5>
        <a:srgbClr val="4BACC6"/>
      </a:accent5>
      <a:accent6>
        <a:srgbClr val="F79646"/>
      </a:accent6>
      <a:hlink>
        <a:srgbClr val="0054A4"/>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SKA_Presentation_Theme</Template>
  <TotalTime>4046</TotalTime>
  <Words>2942</Words>
  <Application>Microsoft Office PowerPoint</Application>
  <PresentationFormat>On-screen Show (4:3)</PresentationFormat>
  <Paragraphs>349</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SKA_Presentation_Theme</vt:lpstr>
      <vt:lpstr>SKA Interface Workshop:  Dishes External Interfaces</vt:lpstr>
      <vt:lpstr>Overview of this presentation</vt:lpstr>
      <vt:lpstr>SKA Interface Workshop:  1) Approach</vt:lpstr>
      <vt:lpstr>Foundation of interface definitions</vt:lpstr>
      <vt:lpstr>Assumed SKA1 PBS</vt:lpstr>
      <vt:lpstr>Developing ICDs</vt:lpstr>
      <vt:lpstr>Developing ICDs</vt:lpstr>
      <vt:lpstr>Developing ICDs</vt:lpstr>
      <vt:lpstr>Developing ICDs</vt:lpstr>
      <vt:lpstr>Interface Types</vt:lpstr>
      <vt:lpstr>SKA Interface Workshop:  2) SKA_MID Dishes External Interfaces</vt:lpstr>
      <vt:lpstr>SKA_MID Dishes External Interfaces - overview</vt:lpstr>
      <vt:lpstr>SKA1_MID Dishes External Interfaces</vt:lpstr>
      <vt:lpstr>SKA1_MID Dishes External Interfaces</vt:lpstr>
      <vt:lpstr>SKA1_MID Dishes External Interfaces</vt:lpstr>
      <vt:lpstr>SKA1_MID Dishes External Interfaces</vt:lpstr>
      <vt:lpstr>SKA1_MID Dishes External Interfaces</vt:lpstr>
      <vt:lpstr>SKA1_MID Dishes External Interfaces</vt:lpstr>
      <vt:lpstr>SKA Interface Workshop:  2) SKA_SURVEY Dishes External Interfaces</vt:lpstr>
      <vt:lpstr>SKA_Survey Dishes External Interfaces - overview</vt:lpstr>
      <vt:lpstr>SKA1_SURVEY Dishes External Interfaces</vt:lpstr>
      <vt:lpstr>SKA1_SURVEY Dishes External Interfaces</vt:lpstr>
      <vt:lpstr>SKA1_SURVEY Dishes External Interfaces</vt:lpstr>
      <vt:lpstr>SKA1_SURVEY Dishes External Interfaces</vt:lpstr>
      <vt:lpstr>SKA1_SURVEY Dishes External Interfaces</vt:lpstr>
      <vt:lpstr>SKA1_SURVEY Dishes External Interfaces</vt:lpstr>
      <vt:lpstr>Conclusion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Jobowler</dc:creator>
  <cp:lastModifiedBy>Thomas Kusel</cp:lastModifiedBy>
  <cp:revision>162</cp:revision>
  <dcterms:created xsi:type="dcterms:W3CDTF">2011-04-05T09:46:17Z</dcterms:created>
  <dcterms:modified xsi:type="dcterms:W3CDTF">2013-06-25T13:22:10Z</dcterms:modified>
</cp:coreProperties>
</file>