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6"/>
  </p:notesMasterIdLst>
  <p:sldIdLst>
    <p:sldId id="282" r:id="rId2"/>
    <p:sldId id="314" r:id="rId3"/>
    <p:sldId id="260" r:id="rId4"/>
    <p:sldId id="286" r:id="rId5"/>
    <p:sldId id="283" r:id="rId6"/>
    <p:sldId id="284" r:id="rId7"/>
    <p:sldId id="285" r:id="rId8"/>
    <p:sldId id="257" r:id="rId9"/>
    <p:sldId id="308" r:id="rId10"/>
    <p:sldId id="309" r:id="rId11"/>
    <p:sldId id="310" r:id="rId12"/>
    <p:sldId id="312" r:id="rId13"/>
    <p:sldId id="303" r:id="rId14"/>
    <p:sldId id="287" r:id="rId15"/>
    <p:sldId id="304" r:id="rId16"/>
    <p:sldId id="315" r:id="rId17"/>
    <p:sldId id="306" r:id="rId18"/>
    <p:sldId id="307" r:id="rId19"/>
    <p:sldId id="288" r:id="rId20"/>
    <p:sldId id="313" r:id="rId21"/>
    <p:sldId id="293" r:id="rId22"/>
    <p:sldId id="294" r:id="rId23"/>
    <p:sldId id="292" r:id="rId24"/>
    <p:sldId id="295" r:id="rId25"/>
    <p:sldId id="296" r:id="rId26"/>
    <p:sldId id="297" r:id="rId27"/>
    <p:sldId id="298" r:id="rId28"/>
    <p:sldId id="299"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60" r:id="rId50"/>
    <p:sldId id="361" r:id="rId51"/>
    <p:sldId id="355" r:id="rId52"/>
    <p:sldId id="356" r:id="rId53"/>
    <p:sldId id="357" r:id="rId54"/>
    <p:sldId id="35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6" autoAdjust="0"/>
  </p:normalViewPr>
  <p:slideViewPr>
    <p:cSldViewPr>
      <p:cViewPr>
        <p:scale>
          <a:sx n="80" d="100"/>
          <a:sy n="80" d="100"/>
        </p:scale>
        <p:origin x="-117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D3B6C-C1B0-48DE-B79A-D475F2D3AFB3}" type="datetimeFigureOut">
              <a:rPr lang="en-AU" smtClean="0"/>
              <a:pPr/>
              <a:t>25/06/2013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53F40-BC6A-4D75-9FEA-55652BE565A1}"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Incomplete:</a:t>
            </a:r>
          </a:p>
          <a:p>
            <a:r>
              <a:rPr lang="en-AU" dirty="0" smtClean="0"/>
              <a:t>	-</a:t>
            </a:r>
            <a:r>
              <a:rPr lang="en-AU" baseline="0" dirty="0" smtClean="0"/>
              <a:t> Power plant</a:t>
            </a:r>
          </a:p>
          <a:p>
            <a:r>
              <a:rPr lang="en-AU" baseline="0" dirty="0" smtClean="0"/>
              <a:t>	- Weather station</a:t>
            </a:r>
          </a:p>
          <a:p>
            <a:r>
              <a:rPr lang="en-AU" baseline="0" dirty="0" smtClean="0"/>
              <a:t>	- Lightening detection</a:t>
            </a:r>
          </a:p>
          <a:p>
            <a:r>
              <a:rPr lang="en-AU" baseline="0" dirty="0" smtClean="0"/>
              <a:t>	- RFI monitoring system</a:t>
            </a:r>
          </a:p>
          <a:p>
            <a:r>
              <a:rPr lang="en-AU" baseline="0" dirty="0" smtClean="0"/>
              <a:t>	</a:t>
            </a:r>
            <a:r>
              <a:rPr lang="en-AU" dirty="0" smtClean="0"/>
              <a:t/>
            </a:r>
            <a:br>
              <a:rPr lang="en-AU" dirty="0" smtClean="0"/>
            </a:br>
            <a:r>
              <a:rPr lang="en-AU" dirty="0" smtClean="0"/>
              <a:t>RFI</a:t>
            </a:r>
            <a:r>
              <a:rPr lang="en-AU" baseline="0" dirty="0" smtClean="0"/>
              <a:t> Monitoring System – No specifications, probably not DF</a:t>
            </a:r>
          </a:p>
          <a:p>
            <a:endParaRPr lang="en-AU" baseline="0" dirty="0" smtClean="0"/>
          </a:p>
          <a:p>
            <a:r>
              <a:rPr lang="en-AU" baseline="0" dirty="0" smtClean="0"/>
              <a:t>For the sake of AIV, we should consider Boolardy and the MSF as part of the MRO.  </a:t>
            </a:r>
          </a:p>
          <a:p>
            <a:endParaRPr lang="en-AU" baseline="0" dirty="0" smtClean="0"/>
          </a:p>
        </p:txBody>
      </p:sp>
      <p:sp>
        <p:nvSpPr>
          <p:cNvPr id="4" name="Slide Number Placeholder 3"/>
          <p:cNvSpPr>
            <a:spLocks noGrp="1"/>
          </p:cNvSpPr>
          <p:nvPr>
            <p:ph type="sldNum" sz="quarter" idx="10"/>
          </p:nvPr>
        </p:nvSpPr>
        <p:spPr/>
        <p:txBody>
          <a:bodyPr/>
          <a:lstStyle/>
          <a:p>
            <a:fld id="{18E1E8A5-7650-4760-B2E2-35A88E329EA9}" type="slidenum">
              <a:rPr lang="en-AU" smtClean="0"/>
              <a:pPr/>
              <a:t>31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solidFill>
                  <a:srgbClr val="000000"/>
                </a:solidFill>
              </a:rPr>
              <a:t>Coordinating access to the ASKAP system or subsystems for the purpose of design validation, acceptance testing, and ASKAP integration.  This may include:</a:t>
            </a:r>
            <a:endParaRPr lang="en-AU" dirty="0" smtClean="0">
              <a:solidFill>
                <a:srgbClr val="000000"/>
              </a:solidFill>
            </a:endParaRPr>
          </a:p>
          <a:p>
            <a:pPr lvl="1"/>
            <a:r>
              <a:rPr lang="en-GB" dirty="0" smtClean="0">
                <a:solidFill>
                  <a:srgbClr val="000000"/>
                </a:solidFill>
              </a:rPr>
              <a:t>The ASKAP dishes and PAF receiver systems, </a:t>
            </a:r>
            <a:endParaRPr lang="en-AU" dirty="0" smtClean="0">
              <a:solidFill>
                <a:srgbClr val="000000"/>
              </a:solidFill>
            </a:endParaRPr>
          </a:p>
          <a:p>
            <a:pPr lvl="1"/>
            <a:r>
              <a:rPr lang="en-GB" dirty="0" smtClean="0">
                <a:solidFill>
                  <a:srgbClr val="000000"/>
                </a:solidFill>
              </a:rPr>
              <a:t>Fibre or power cabling, </a:t>
            </a:r>
            <a:endParaRPr lang="en-AU" dirty="0" smtClean="0">
              <a:solidFill>
                <a:srgbClr val="000000"/>
              </a:solidFill>
            </a:endParaRPr>
          </a:p>
          <a:p>
            <a:pPr lvl="1"/>
            <a:r>
              <a:rPr lang="en-GB" dirty="0" smtClean="0">
                <a:solidFill>
                  <a:srgbClr val="000000"/>
                </a:solidFill>
              </a:rPr>
              <a:t>Back-end DSP electronics in the control building, </a:t>
            </a:r>
            <a:endParaRPr lang="en-AU" dirty="0" smtClean="0">
              <a:solidFill>
                <a:srgbClr val="000000"/>
              </a:solidFill>
            </a:endParaRPr>
          </a:p>
          <a:p>
            <a:pPr lvl="1"/>
            <a:r>
              <a:rPr lang="en-GB" dirty="0" smtClean="0">
                <a:solidFill>
                  <a:srgbClr val="000000"/>
                </a:solidFill>
              </a:rPr>
              <a:t>Timing, control and monitoring systems in the control building,</a:t>
            </a:r>
            <a:endParaRPr lang="en-AU" dirty="0" smtClean="0">
              <a:solidFill>
                <a:srgbClr val="000000"/>
              </a:solidFill>
            </a:endParaRPr>
          </a:p>
          <a:p>
            <a:pPr lvl="1"/>
            <a:r>
              <a:rPr lang="en-GB" dirty="0" smtClean="0">
                <a:solidFill>
                  <a:srgbClr val="000000"/>
                </a:solidFill>
              </a:rPr>
              <a:t>The power station.</a:t>
            </a:r>
          </a:p>
          <a:p>
            <a:pPr lvl="1"/>
            <a:endParaRPr lang="en-AU" dirty="0" smtClean="0">
              <a:solidFill>
                <a:srgbClr val="000000"/>
              </a:solidFill>
            </a:endParaRPr>
          </a:p>
          <a:p>
            <a:pPr lvl="0"/>
            <a:r>
              <a:rPr lang="en-GB" dirty="0" smtClean="0">
                <a:solidFill>
                  <a:srgbClr val="000000"/>
                </a:solidFill>
              </a:rPr>
              <a:t>Physical and functional limitations of the ASKAP system and subsystems. </a:t>
            </a:r>
          </a:p>
          <a:p>
            <a:pPr lvl="1"/>
            <a:r>
              <a:rPr lang="en-AU" dirty="0" smtClean="0">
                <a:solidFill>
                  <a:srgbClr val="000000"/>
                </a:solidFill>
              </a:rPr>
              <a:t>Data </a:t>
            </a:r>
            <a:r>
              <a:rPr lang="en-AU" dirty="0" smtClean="0">
                <a:solidFill>
                  <a:srgbClr val="000000"/>
                </a:solidFill>
              </a:rPr>
              <a:t>and signal specifications from the receive chain</a:t>
            </a:r>
          </a:p>
          <a:p>
            <a:pPr lvl="1"/>
            <a:r>
              <a:rPr lang="en-AU" dirty="0" smtClean="0">
                <a:solidFill>
                  <a:srgbClr val="000000"/>
                </a:solidFill>
              </a:rPr>
              <a:t>Message types and signal specifications for control and monitoring</a:t>
            </a:r>
          </a:p>
          <a:p>
            <a:pPr lvl="1"/>
            <a:r>
              <a:rPr lang="en-AU" dirty="0" smtClean="0">
                <a:solidFill>
                  <a:srgbClr val="000000"/>
                </a:solidFill>
              </a:rPr>
              <a:t>ASKAP Performance specifications</a:t>
            </a:r>
          </a:p>
          <a:p>
            <a:pPr lvl="1"/>
            <a:r>
              <a:rPr lang="en-AU" dirty="0" smtClean="0">
                <a:solidFill>
                  <a:srgbClr val="000000"/>
                </a:solidFill>
              </a:rPr>
              <a:t>Location of the interfaces</a:t>
            </a:r>
          </a:p>
          <a:p>
            <a:pPr lvl="1"/>
            <a:r>
              <a:rPr lang="en-AU" dirty="0" smtClean="0">
                <a:solidFill>
                  <a:srgbClr val="000000"/>
                </a:solidFill>
              </a:rPr>
              <a:t>Limitations of the existing interfaces</a:t>
            </a:r>
          </a:p>
          <a:p>
            <a:pPr lvl="1"/>
            <a:r>
              <a:rPr lang="en-AU" dirty="0" smtClean="0">
                <a:solidFill>
                  <a:srgbClr val="000000"/>
                </a:solidFill>
              </a:rPr>
              <a:t>(Changeability of the existing interfaces)</a:t>
            </a:r>
          </a:p>
          <a:p>
            <a:pPr lvl="0"/>
            <a:endParaRPr lang="en-AU" dirty="0" smtClean="0">
              <a:solidFill>
                <a:srgbClr val="000000"/>
              </a:solidFill>
            </a:endParaRPr>
          </a:p>
          <a:p>
            <a:r>
              <a:rPr lang="en-GB" dirty="0" smtClean="0">
                <a:solidFill>
                  <a:srgbClr val="000000"/>
                </a:solidFill>
              </a:rPr>
              <a:t>Constraints relating to organisational aspects, for example:</a:t>
            </a:r>
            <a:endParaRPr lang="en-AU" dirty="0" smtClean="0">
              <a:solidFill>
                <a:srgbClr val="000000"/>
              </a:solidFill>
            </a:endParaRPr>
          </a:p>
          <a:p>
            <a:pPr lvl="1"/>
            <a:r>
              <a:rPr lang="en-GB" dirty="0" smtClean="0">
                <a:solidFill>
                  <a:srgbClr val="000000"/>
                </a:solidFill>
              </a:rPr>
              <a:t>Negotiated agreements regarding the long-term design, maintenance and operation of the precursors as they are integrated into SKA1.</a:t>
            </a:r>
            <a:endParaRPr lang="en-AU" dirty="0" smtClean="0">
              <a:solidFill>
                <a:srgbClr val="000000"/>
              </a:solidFill>
            </a:endParaRPr>
          </a:p>
          <a:p>
            <a:endParaRPr lang="en-AU" dirty="0"/>
          </a:p>
        </p:txBody>
      </p:sp>
      <p:sp>
        <p:nvSpPr>
          <p:cNvPr id="4" name="Slide Number Placeholder 3"/>
          <p:cNvSpPr>
            <a:spLocks noGrp="1"/>
          </p:cNvSpPr>
          <p:nvPr>
            <p:ph type="sldNum" sz="quarter" idx="10"/>
          </p:nvPr>
        </p:nvSpPr>
        <p:spPr/>
        <p:txBody>
          <a:bodyPr/>
          <a:lstStyle/>
          <a:p>
            <a:fld id="{29C53F40-BC6A-4D75-9FEA-55652BE565A1}" type="slidenum">
              <a:rPr lang="en-AU" smtClean="0"/>
              <a:pPr/>
              <a:t>48</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Exact</a:t>
            </a:r>
            <a:r>
              <a:rPr lang="en-AU" baseline="0" dirty="0" smtClean="0"/>
              <a:t> location of the interface (i.e. Where the interface is) is TBC in many instances....given the gaps in the baseline design.</a:t>
            </a:r>
          </a:p>
          <a:p>
            <a:r>
              <a:rPr lang="en-AU" baseline="0" dirty="0" smtClean="0"/>
              <a:t/>
            </a:r>
            <a:br>
              <a:rPr lang="en-AU" baseline="0" dirty="0" smtClean="0"/>
            </a:br>
            <a:r>
              <a:rPr lang="en-AU" baseline="0" dirty="0" smtClean="0"/>
              <a:t>Resolve that (2 way)....so that AIV can produce the ICDs.</a:t>
            </a:r>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49</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Exact</a:t>
            </a:r>
            <a:r>
              <a:rPr lang="en-AU" baseline="0" dirty="0" smtClean="0"/>
              <a:t> location of the interface (i.e. Where the interface is) is TBC in many instances....given the gaps in the baseline design.</a:t>
            </a:r>
          </a:p>
          <a:p>
            <a:r>
              <a:rPr lang="en-AU" baseline="0" dirty="0" smtClean="0"/>
              <a:t>Resolve </a:t>
            </a:r>
            <a:r>
              <a:rPr lang="en-AU" baseline="0" dirty="0" smtClean="0"/>
              <a:t>that (2 way)....so that AIV can produce the ICDs.</a:t>
            </a:r>
          </a:p>
          <a:p>
            <a:endParaRPr lang="en-AU" baseline="0" dirty="0" smtClean="0"/>
          </a:p>
          <a:p>
            <a:pPr lvl="1"/>
            <a:r>
              <a:rPr lang="en-AU" dirty="0" smtClean="0">
                <a:solidFill>
                  <a:srgbClr val="000000"/>
                </a:solidFill>
              </a:rPr>
              <a:t>Data and signal specifications from the receive chain</a:t>
            </a:r>
          </a:p>
          <a:p>
            <a:pPr lvl="1"/>
            <a:r>
              <a:rPr lang="en-AU" dirty="0" smtClean="0">
                <a:solidFill>
                  <a:srgbClr val="000000"/>
                </a:solidFill>
              </a:rPr>
              <a:t>Message types and signal specifications for control and monitoring</a:t>
            </a:r>
          </a:p>
          <a:p>
            <a:pPr lvl="1"/>
            <a:r>
              <a:rPr lang="en-AU" dirty="0" smtClean="0">
                <a:solidFill>
                  <a:srgbClr val="000000"/>
                </a:solidFill>
              </a:rPr>
              <a:t>ASKAP Performance specifications</a:t>
            </a:r>
          </a:p>
          <a:p>
            <a:pPr lvl="1"/>
            <a:r>
              <a:rPr lang="en-AU" dirty="0" smtClean="0">
                <a:solidFill>
                  <a:srgbClr val="000000"/>
                </a:solidFill>
              </a:rPr>
              <a:t>Location of the interfaces</a:t>
            </a:r>
          </a:p>
          <a:p>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50</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Based on information within the SKA</a:t>
            </a:r>
            <a:r>
              <a:rPr lang="en-AU" baseline="0" dirty="0" smtClean="0"/>
              <a:t> 1 Baseline Design document.</a:t>
            </a:r>
          </a:p>
          <a:p>
            <a:r>
              <a:rPr lang="en-AU" baseline="0" dirty="0" smtClean="0"/>
              <a:t>Strategy to facilitate SKA 1 assembly, integration and verification mitigating the impact on ASKAP operation.</a:t>
            </a:r>
          </a:p>
          <a:p>
            <a:endParaRPr lang="en-AU" baseline="0" dirty="0" smtClean="0"/>
          </a:p>
          <a:p>
            <a:r>
              <a:rPr lang="en-AU" baseline="0" dirty="0" smtClean="0"/>
              <a:t>Important for planning AIV activities....provision of ICDs and other support....</a:t>
            </a:r>
          </a:p>
          <a:p>
            <a:r>
              <a:rPr lang="en-AU" baseline="0" dirty="0" smtClean="0"/>
              <a:t>Mitigation of technical risks, and development of low-changeability interfaces first!</a:t>
            </a:r>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51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Constraints derived from hosting agreements</a:t>
            </a:r>
            <a:endParaRPr lang="en-AU" dirty="0" smtClean="0">
              <a:solidFill>
                <a:srgbClr val="000000"/>
              </a:solidFill>
            </a:endParaRPr>
          </a:p>
          <a:p>
            <a:pPr lvl="1"/>
            <a:r>
              <a:rPr lang="en-GB" dirty="0" smtClean="0">
                <a:solidFill>
                  <a:srgbClr val="000000"/>
                </a:solidFill>
              </a:rPr>
              <a:t>For example, it is believed that the hosting agreement will determine at what time a precursor may be integrated into the corresponding SKA1 instrument.</a:t>
            </a:r>
            <a:endParaRPr lang="en-AU" dirty="0" smtClean="0">
              <a:solidFill>
                <a:srgbClr val="000000"/>
              </a:solidFill>
            </a:endParaRPr>
          </a:p>
          <a:p>
            <a:pPr lvl="1"/>
            <a:r>
              <a:rPr lang="en-GB" dirty="0" smtClean="0">
                <a:solidFill>
                  <a:srgbClr val="000000"/>
                </a:solidFill>
              </a:rPr>
              <a:t>The hosting agreement might also put constraints on SKA1 construction, so that precursor operations are not unduly hindered (e.g. due to construction-related RFI).</a:t>
            </a:r>
            <a:endParaRPr lang="en-AU" dirty="0" smtClean="0">
              <a:solidFill>
                <a:srgbClr val="000000"/>
              </a:solidFill>
            </a:endParaRPr>
          </a:p>
          <a:p>
            <a:endParaRPr lang="en-AU"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Constraints imposed on SKA elements by existing infrastructure</a:t>
            </a:r>
            <a:endParaRPr lang="en-AU"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Specifically infrastructure that will not change as part of SKA1 construction, and that will be used by SKA1 Elements.</a:t>
            </a:r>
            <a:endParaRPr lang="en-AU" dirty="0" smtClean="0">
              <a:solidFill>
                <a:srgbClr val="000000"/>
              </a:solidFill>
            </a:endParaRP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Constraints imposed by local regulations</a:t>
            </a:r>
            <a:endParaRPr lang="en-AU"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These include working within radio quiet zones, guidelines on how to access the sites, etc.</a:t>
            </a:r>
            <a:endParaRPr lang="en-AU" dirty="0" smtClean="0">
              <a:solidFill>
                <a:srgbClr val="000000"/>
              </a:solidFill>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32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General rules and guidelines for access to Boolardy Station and the MRO.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This will include safety inductions, accommodation arrangements and compliance with the Indigenous Land Use Agreement (ILUA).</a:t>
            </a:r>
            <a:endParaRPr lang="en-AU" dirty="0" smtClean="0">
              <a:solidFill>
                <a:srgbClr val="000000"/>
              </a:solidFill>
            </a:endParaRPr>
          </a:p>
          <a:p>
            <a:endParaRPr lang="en-AU" dirty="0" smtClean="0"/>
          </a:p>
          <a:p>
            <a:r>
              <a:rPr lang="en-GB" dirty="0" smtClean="0">
                <a:solidFill>
                  <a:srgbClr val="000000"/>
                </a:solidFill>
              </a:rPr>
              <a:t>Constraints arising from existing science programs.</a:t>
            </a:r>
            <a:endParaRPr lang="en-AU" dirty="0" smtClean="0">
              <a:solidFill>
                <a:srgbClr val="000000"/>
              </a:solidFill>
            </a:endParaRPr>
          </a:p>
          <a:p>
            <a:pPr lvl="0"/>
            <a:r>
              <a:rPr lang="en-GB" dirty="0" smtClean="0">
                <a:solidFill>
                  <a:srgbClr val="000000"/>
                </a:solidFill>
              </a:rPr>
              <a:t>Working around scheduled observing periods for ASKAP, the MWA and other MRO-based telescopes.</a:t>
            </a:r>
            <a:endParaRPr lang="en-AU" dirty="0" smtClean="0">
              <a:solidFill>
                <a:srgbClr val="000000"/>
              </a:solidFill>
            </a:endParaRPr>
          </a:p>
          <a:p>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33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Exact</a:t>
            </a:r>
            <a:r>
              <a:rPr lang="en-AU" baseline="0" dirty="0" smtClean="0"/>
              <a:t> location of the interface (i.e. Where the interface is) is TBC in many instances....given the gaps in the baseline design.</a:t>
            </a:r>
          </a:p>
          <a:p>
            <a:r>
              <a:rPr lang="en-AU" baseline="0" dirty="0" smtClean="0"/>
              <a:t/>
            </a:r>
            <a:br>
              <a:rPr lang="en-AU" baseline="0" dirty="0" smtClean="0"/>
            </a:br>
            <a:r>
              <a:rPr lang="en-AU" baseline="0" dirty="0" smtClean="0"/>
              <a:t>Resolve that (2 way)....so that AIV can produce the ICDs.</a:t>
            </a:r>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35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Column with multiple</a:t>
            </a:r>
            <a:r>
              <a:rPr lang="en-AU" baseline="0" dirty="0" smtClean="0"/>
              <a:t> Xs =&gt; One or more ICDs.</a:t>
            </a:r>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36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May be documented, but not as an ICD.</a:t>
            </a:r>
          </a:p>
          <a:p>
            <a:endParaRPr lang="en-AU" dirty="0" smtClean="0"/>
          </a:p>
          <a:p>
            <a:r>
              <a:rPr lang="en-AU" dirty="0" smtClean="0"/>
              <a:t>Site access = Inductions, training, accommodation,</a:t>
            </a:r>
            <a:r>
              <a:rPr lang="en-AU" baseline="0" dirty="0" smtClean="0"/>
              <a:t> </a:t>
            </a:r>
            <a:r>
              <a:rPr lang="en-AU" dirty="0" smtClean="0"/>
              <a:t>co-ordination</a:t>
            </a:r>
            <a:r>
              <a:rPr lang="en-AU" baseline="0" dirty="0" smtClean="0"/>
              <a:t> of visits etc.</a:t>
            </a:r>
          </a:p>
          <a:p>
            <a:endParaRPr lang="en-AU" baseline="0" dirty="0" smtClean="0"/>
          </a:p>
          <a:p>
            <a:r>
              <a:rPr lang="en-AU" baseline="0" dirty="0" smtClean="0"/>
              <a:t>Site test facilities = hot load, test equipment, electronics lab, etc.</a:t>
            </a:r>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37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Based on information within the SKA</a:t>
            </a:r>
            <a:r>
              <a:rPr lang="en-AU" baseline="0" dirty="0" smtClean="0"/>
              <a:t> 1 Baseline Design document.</a:t>
            </a:r>
          </a:p>
          <a:p>
            <a:r>
              <a:rPr lang="en-AU" baseline="0" dirty="0" smtClean="0"/>
              <a:t>Strategy to facilitate SKA 1 assembly, integration and verification mitigating the impact on ASKAP operation.</a:t>
            </a:r>
          </a:p>
          <a:p>
            <a:endParaRPr lang="en-AU" baseline="0" dirty="0" smtClean="0"/>
          </a:p>
          <a:p>
            <a:r>
              <a:rPr lang="en-AU" baseline="0" dirty="0" smtClean="0"/>
              <a:t>Important for planning AIV activities....provision of ICDs and other support....</a:t>
            </a:r>
          </a:p>
          <a:p>
            <a:r>
              <a:rPr lang="en-AU" baseline="0" dirty="0" smtClean="0"/>
              <a:t>Mitigation of technical risks, and development of low-changeability interfaces first!</a:t>
            </a:r>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38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From</a:t>
            </a:r>
            <a:r>
              <a:rPr lang="en-AU" baseline="0" dirty="0" smtClean="0"/>
              <a:t> the AIV Technical  Description</a:t>
            </a:r>
          </a:p>
          <a:p>
            <a:endParaRPr lang="en-AU" baseline="0" dirty="0" smtClean="0"/>
          </a:p>
          <a:p>
            <a:pPr>
              <a:buFontTx/>
              <a:buChar char="-"/>
            </a:pPr>
            <a:r>
              <a:rPr lang="en-AU" baseline="0" dirty="0" smtClean="0"/>
              <a:t> Regulating site access</a:t>
            </a:r>
          </a:p>
          <a:p>
            <a:pPr>
              <a:buFontTx/>
              <a:buChar char="-"/>
            </a:pPr>
            <a:r>
              <a:rPr lang="en-AU" baseline="0" dirty="0" smtClean="0"/>
              <a:t> Logistics for site activities</a:t>
            </a:r>
          </a:p>
          <a:p>
            <a:pPr>
              <a:buFontTx/>
              <a:buChar char="-"/>
            </a:pPr>
            <a:r>
              <a:rPr lang="en-AU" baseline="0" dirty="0" smtClean="0"/>
              <a:t> Dialogue with stakeholders &amp; creation of relevant ICDs</a:t>
            </a:r>
          </a:p>
          <a:p>
            <a:pPr>
              <a:buFontTx/>
              <a:buChar char="-"/>
            </a:pPr>
            <a:endParaRPr lang="en-AU" dirty="0"/>
          </a:p>
        </p:txBody>
      </p:sp>
      <p:sp>
        <p:nvSpPr>
          <p:cNvPr id="4" name="Slide Number Placeholder 3"/>
          <p:cNvSpPr>
            <a:spLocks noGrp="1"/>
          </p:cNvSpPr>
          <p:nvPr>
            <p:ph type="sldNum" sz="quarter" idx="10"/>
          </p:nvPr>
        </p:nvSpPr>
        <p:spPr/>
        <p:txBody>
          <a:bodyPr/>
          <a:lstStyle/>
          <a:p>
            <a:fld id="{18E1E8A5-7650-4760-B2E2-35A88E329EA9}" type="slidenum">
              <a:rPr lang="en-AU" smtClean="0"/>
              <a:pPr/>
              <a:t>39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5858A221-6633-46A0-AAB8-C28740E49C93}" type="slidenum">
              <a:rPr lang="en-AU" smtClean="0">
                <a:latin typeface="Calibri" pitchFamily="34" charset="0"/>
                <a:ea typeface="ＭＳ Ｐゴシック" pitchFamily="34" charset="-128"/>
              </a:rPr>
              <a:pPr/>
              <a:t>44</a:t>
            </a:fld>
            <a:endParaRPr lang="en-AU" smtClean="0">
              <a:latin typeface="Calibri" pitchFamily="34" charset="0"/>
              <a:ea typeface="ＭＳ Ｐゴシック" pitchFamily="34" charset="-128"/>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SKA PP-Front.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1" y="-42371"/>
            <a:ext cx="9173748" cy="6929445"/>
          </a:xfrm>
          <a:prstGeom prst="rect">
            <a:avLst/>
          </a:prstGeom>
        </p:spPr>
      </p:pic>
      <p:sp>
        <p:nvSpPr>
          <p:cNvPr id="4" name="Title 3"/>
          <p:cNvSpPr>
            <a:spLocks noGrp="1"/>
          </p:cNvSpPr>
          <p:nvPr>
            <p:ph type="title"/>
          </p:nvPr>
        </p:nvSpPr>
        <p:spPr>
          <a:xfrm>
            <a:off x="4572000" y="3717032"/>
            <a:ext cx="4572000" cy="1143000"/>
          </a:xfrm>
        </p:spPr>
        <p:txBody>
          <a:bodyPr>
            <a:noAutofit/>
          </a:bodyPr>
          <a:lstStyle>
            <a:lvl1pPr>
              <a:defRPr sz="360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xmlns="" val="73843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539750" y="1628775"/>
            <a:ext cx="80645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Picture Placeholder 6"/>
          <p:cNvSpPr>
            <a:spLocks noGrp="1"/>
          </p:cNvSpPr>
          <p:nvPr>
            <p:ph type="pic" sz="quarter" idx="13"/>
          </p:nvPr>
        </p:nvSpPr>
        <p:spPr>
          <a:xfrm>
            <a:off x="539750" y="1557338"/>
            <a:ext cx="8064500" cy="4608512"/>
          </a:xfrm>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
            <a:ext cx="7772400" cy="1340768"/>
          </a:xfrm>
        </p:spPr>
        <p:txBody>
          <a:bodyPr/>
          <a:lstStyle/>
          <a:p>
            <a:r>
              <a:rPr lang="en-US" smtClean="0"/>
              <a:t>Click to edit Master title style</a:t>
            </a:r>
            <a:endParaRPr lang="en-GB" dirty="0"/>
          </a:p>
        </p:txBody>
      </p:sp>
      <p:sp>
        <p:nvSpPr>
          <p:cNvPr id="8" name="Text Placeholder 7"/>
          <p:cNvSpPr>
            <a:spLocks noGrp="1"/>
          </p:cNvSpPr>
          <p:nvPr>
            <p:ph type="body" sz="quarter" idx="13"/>
          </p:nvPr>
        </p:nvSpPr>
        <p:spPr>
          <a:xfrm>
            <a:off x="179388" y="1700808"/>
            <a:ext cx="8569325" cy="432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016" y="1"/>
            <a:ext cx="5868144" cy="1196752"/>
          </a:xfrm>
        </p:spPr>
        <p:txBody>
          <a:bodyPr/>
          <a:lstStyle/>
          <a:p>
            <a:r>
              <a:rPr lang="en-US" smtClean="0"/>
              <a:t>Click to edit Master title style</a:t>
            </a:r>
            <a:endParaRPr lang="en-GB"/>
          </a:p>
        </p:txBody>
      </p:sp>
      <p:sp>
        <p:nvSpPr>
          <p:cNvPr id="7" name="Text Placeholder 7"/>
          <p:cNvSpPr>
            <a:spLocks noGrp="1"/>
          </p:cNvSpPr>
          <p:nvPr>
            <p:ph type="body" sz="quarter" idx="13"/>
          </p:nvPr>
        </p:nvSpPr>
        <p:spPr>
          <a:xfrm>
            <a:off x="179388" y="1700808"/>
            <a:ext cx="8569325" cy="4032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539750" y="1628775"/>
            <a:ext cx="80645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pPr>
              <a:defRPr/>
            </a:pPr>
            <a:r>
              <a:rPr lang="en-US"/>
              <a:t>CSIRO - ASKAP SKANZ 2012</a:t>
            </a:r>
            <a:endParaRPr lang="en-AU">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AU"/>
              <a:t>ASKAP - Grant Hampson - Xilinx/Avnet Meeting 18-May-12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7413-3E96-4E81-870A-CFC634801CE8}" type="datetimeFigureOut">
              <a:rPr lang="en-GB" smtClean="0"/>
              <a:pPr/>
              <a:t>25/06/2013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17B2C-AE22-498D-ADE4-EF8D119C6A0C}" type="slidenum">
              <a:rPr lang="en-GB" smtClean="0"/>
              <a:pPr/>
              <a:t>‹#›</a:t>
            </a:fld>
            <a:endParaRPr lang="en-GB"/>
          </a:p>
        </p:txBody>
      </p:sp>
      <p:sp>
        <p:nvSpPr>
          <p:cNvPr id="7" name="Title Placeholder 6"/>
          <p:cNvSpPr>
            <a:spLocks noGrp="1"/>
          </p:cNvSpPr>
          <p:nvPr>
            <p:ph type="title"/>
          </p:nvPr>
        </p:nvSpPr>
        <p:spPr>
          <a:xfrm>
            <a:off x="467544" y="188640"/>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9" name="Text Placeholder 8"/>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26" name="Picture 2"/>
          <p:cNvPicPr>
            <a:picLocks noChangeAspect="1" noChangeArrowheads="1"/>
          </p:cNvPicPr>
          <p:nvPr userDrawn="1"/>
        </p:nvPicPr>
        <p:blipFill>
          <a:blip r:embed="rId10" cstate="print"/>
          <a:srcRect/>
          <a:stretch>
            <a:fillRect/>
          </a:stretch>
        </p:blipFill>
        <p:spPr bwMode="auto">
          <a:xfrm>
            <a:off x="0" y="3214"/>
            <a:ext cx="9144000" cy="1238250"/>
          </a:xfrm>
          <a:prstGeom prst="rect">
            <a:avLst/>
          </a:prstGeom>
          <a:noFill/>
          <a:ln w="9525">
            <a:noFill/>
            <a:miter lim="800000"/>
            <a:headEnd/>
            <a:tailEnd/>
          </a:ln>
        </p:spPr>
      </p:pic>
    </p:spTree>
    <p:extLst>
      <p:ext uri="{BB962C8B-B14F-4D97-AF65-F5344CB8AC3E}">
        <p14:creationId xmlns:p14="http://schemas.microsoft.com/office/powerpoint/2010/main" xmlns="" val="11489422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1" r:id="rId3"/>
    <p:sldLayoutId id="2147483669" r:id="rId4"/>
    <p:sldLayoutId id="2147483670" r:id="rId5"/>
    <p:sldLayoutId id="2147483665" r:id="rId6"/>
    <p:sldLayoutId id="2147483672" r:id="rId7"/>
    <p:sldLayoutId id="2147483673" r:id="rId8"/>
  </p:sldLayoutIdLst>
  <p:txStyles>
    <p:titleStyle>
      <a:lvl1pPr algn="l" defTabSz="4572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8532440" cy="2871192"/>
          </a:xfrm>
        </p:spPr>
        <p:txBody>
          <a:bodyPr/>
          <a:lstStyle/>
          <a:p>
            <a:r>
              <a:rPr lang="en-GB" dirty="0" smtClean="0"/>
              <a:t>SKA Interface Workshop:</a:t>
            </a:r>
            <a:br>
              <a:rPr lang="en-GB" dirty="0" smtClean="0"/>
            </a:br>
            <a:r>
              <a:rPr lang="en-GB" dirty="0" smtClean="0"/>
              <a:t/>
            </a:r>
            <a:br>
              <a:rPr lang="en-GB" dirty="0" smtClean="0"/>
            </a:br>
            <a:r>
              <a:rPr lang="en-GB" dirty="0" smtClean="0"/>
              <a:t>AIV interfaces</a:t>
            </a:r>
            <a:endParaRPr lang="en-GB" dirty="0"/>
          </a:p>
        </p:txBody>
      </p:sp>
      <p:sp>
        <p:nvSpPr>
          <p:cNvPr id="3" name="TextBox 2"/>
          <p:cNvSpPr txBox="1"/>
          <p:nvPr/>
        </p:nvSpPr>
        <p:spPr>
          <a:xfrm>
            <a:off x="3851920" y="5301208"/>
            <a:ext cx="2232248" cy="923330"/>
          </a:xfrm>
          <a:prstGeom prst="rect">
            <a:avLst/>
          </a:prstGeom>
          <a:noFill/>
        </p:spPr>
        <p:txBody>
          <a:bodyPr wrap="square" rtlCol="0">
            <a:spAutoFit/>
          </a:bodyPr>
          <a:lstStyle/>
          <a:p>
            <a:r>
              <a:rPr lang="en-ZA" dirty="0" smtClean="0">
                <a:solidFill>
                  <a:schemeClr val="bg1"/>
                </a:solidFill>
              </a:rPr>
              <a:t>AIV consortium</a:t>
            </a:r>
          </a:p>
          <a:p>
            <a:r>
              <a:rPr lang="en-ZA" dirty="0" smtClean="0">
                <a:solidFill>
                  <a:schemeClr val="bg1"/>
                </a:solidFill>
              </a:rPr>
              <a:t>Manchester</a:t>
            </a:r>
          </a:p>
          <a:p>
            <a:r>
              <a:rPr lang="en-ZA" dirty="0" smtClean="0">
                <a:solidFill>
                  <a:schemeClr val="bg1"/>
                </a:solidFill>
              </a:rPr>
              <a:t>June 2013</a:t>
            </a:r>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t="18504" b="15901"/>
          <a:stretch>
            <a:fillRect/>
          </a:stretch>
        </p:blipFill>
        <p:spPr bwMode="auto">
          <a:xfrm>
            <a:off x="0" y="1225550"/>
            <a:ext cx="9144000" cy="558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ZA" dirty="0" smtClean="0"/>
              <a:t>Context: </a:t>
            </a:r>
            <a:r>
              <a:rPr lang="en-ZA" sz="2400" dirty="0" smtClean="0"/>
              <a:t>SA Site Infrastructure</a:t>
            </a:r>
            <a:endParaRPr lang="en-ZA" dirty="0"/>
          </a:p>
        </p:txBody>
      </p:sp>
      <p:cxnSp>
        <p:nvCxnSpPr>
          <p:cNvPr id="19" name="Straight Arrow Connector 18"/>
          <p:cNvCxnSpPr/>
          <p:nvPr/>
        </p:nvCxnSpPr>
        <p:spPr>
          <a:xfrm flipH="1" flipV="1">
            <a:off x="1763688" y="3068960"/>
            <a:ext cx="1584176" cy="504056"/>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pic>
        <p:nvPicPr>
          <p:cNvPr id="21" name="Picture 2"/>
          <p:cNvPicPr>
            <a:picLocks noChangeAspect="1" noChangeArrowheads="1"/>
          </p:cNvPicPr>
          <p:nvPr/>
        </p:nvPicPr>
        <p:blipFill>
          <a:blip r:embed="rId3" cstate="print"/>
          <a:srcRect l="13553" t="17236" r="12754" b="8089"/>
          <a:stretch>
            <a:fillRect/>
          </a:stretch>
        </p:blipFill>
        <p:spPr bwMode="auto">
          <a:xfrm>
            <a:off x="3203848" y="1249862"/>
            <a:ext cx="5616624" cy="5302693"/>
          </a:xfrm>
          <a:prstGeom prst="rect">
            <a:avLst/>
          </a:prstGeom>
          <a:noFill/>
          <a:ln w="57150">
            <a:solidFill>
              <a:schemeClr val="bg1"/>
            </a:solidFill>
            <a:miter lim="800000"/>
            <a:headEnd/>
            <a:tailEnd/>
          </a:ln>
        </p:spPr>
      </p:pic>
      <p:sp>
        <p:nvSpPr>
          <p:cNvPr id="20" name="TextBox 7"/>
          <p:cNvSpPr txBox="1">
            <a:spLocks noChangeArrowheads="1"/>
          </p:cNvSpPr>
          <p:nvPr/>
        </p:nvSpPr>
        <p:spPr bwMode="auto">
          <a:xfrm>
            <a:off x="7092280" y="5733256"/>
            <a:ext cx="1440160" cy="584775"/>
          </a:xfrm>
          <a:prstGeom prst="rect">
            <a:avLst/>
          </a:prstGeom>
          <a:solidFill>
            <a:schemeClr val="bg1"/>
          </a:solidFill>
          <a:ln w="9525">
            <a:noFill/>
            <a:miter lim="800000"/>
            <a:headEnd/>
            <a:tailEnd/>
          </a:ln>
        </p:spPr>
        <p:txBody>
          <a:bodyPr wrap="square">
            <a:spAutoFit/>
          </a:bodyPr>
          <a:lstStyle/>
          <a:p>
            <a:r>
              <a:rPr lang="en-ZA" sz="1600" b="1" dirty="0" err="1" smtClean="0">
                <a:solidFill>
                  <a:schemeClr val="tx2">
                    <a:lumMod val="50000"/>
                  </a:schemeClr>
                </a:solidFill>
              </a:rPr>
              <a:t>MeerKAT</a:t>
            </a:r>
            <a:r>
              <a:rPr lang="en-ZA" sz="1600" b="1" dirty="0" smtClean="0">
                <a:solidFill>
                  <a:schemeClr val="tx2">
                    <a:lumMod val="50000"/>
                  </a:schemeClr>
                </a:solidFill>
              </a:rPr>
              <a:t> array configuration</a:t>
            </a:r>
            <a:endParaRPr lang="en-GB" sz="1600" b="1" dirty="0">
              <a:solidFill>
                <a:schemeClr val="tx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13553" t="17236" b="8089"/>
          <a:stretch>
            <a:fillRect/>
          </a:stretch>
        </p:blipFill>
        <p:spPr bwMode="auto">
          <a:xfrm>
            <a:off x="0" y="1268760"/>
            <a:ext cx="5278782" cy="4248473"/>
          </a:xfrm>
          <a:prstGeom prst="rect">
            <a:avLst/>
          </a:prstGeom>
          <a:noFill/>
          <a:ln w="57150">
            <a:noFill/>
            <a:miter lim="800000"/>
            <a:headEnd/>
            <a:tailEnd/>
          </a:ln>
        </p:spPr>
      </p:pic>
      <p:sp>
        <p:nvSpPr>
          <p:cNvPr id="2" name="Title 1"/>
          <p:cNvSpPr>
            <a:spLocks noGrp="1"/>
          </p:cNvSpPr>
          <p:nvPr>
            <p:ph type="title"/>
          </p:nvPr>
        </p:nvSpPr>
        <p:spPr/>
        <p:txBody>
          <a:bodyPr>
            <a:normAutofit/>
          </a:bodyPr>
          <a:lstStyle/>
          <a:p>
            <a:r>
              <a:rPr lang="en-ZA" dirty="0" smtClean="0"/>
              <a:t>Context: </a:t>
            </a:r>
            <a:r>
              <a:rPr lang="en-ZA" sz="2400" dirty="0" smtClean="0"/>
              <a:t>SA Site Infrastructure (Land &amp; Roads)</a:t>
            </a:r>
            <a:endParaRPr lang="en-ZA" dirty="0"/>
          </a:p>
        </p:txBody>
      </p:sp>
      <p:cxnSp>
        <p:nvCxnSpPr>
          <p:cNvPr id="19" name="Straight Arrow Connector 18"/>
          <p:cNvCxnSpPr/>
          <p:nvPr/>
        </p:nvCxnSpPr>
        <p:spPr>
          <a:xfrm flipH="1" flipV="1">
            <a:off x="2195736" y="3140968"/>
            <a:ext cx="864096" cy="864096"/>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descr="CoreRoads.jpg"/>
          <p:cNvPicPr>
            <a:picLocks noChangeAspect="1"/>
          </p:cNvPicPr>
          <p:nvPr/>
        </p:nvPicPr>
        <p:blipFill>
          <a:blip r:embed="rId3" cstate="print"/>
          <a:srcRect/>
          <a:stretch>
            <a:fillRect/>
          </a:stretch>
        </p:blipFill>
        <p:spPr bwMode="auto">
          <a:xfrm>
            <a:off x="2627784" y="2859587"/>
            <a:ext cx="6516216" cy="3998413"/>
          </a:xfrm>
          <a:prstGeom prst="rect">
            <a:avLst/>
          </a:prstGeom>
          <a:noFill/>
          <a:ln w="57150">
            <a:solidFill>
              <a:schemeClr val="bg1"/>
            </a:solidFill>
            <a:miter lim="800000"/>
            <a:headEnd/>
            <a:tailEnd/>
          </a:ln>
        </p:spPr>
      </p:pic>
      <p:sp>
        <p:nvSpPr>
          <p:cNvPr id="10" name="TextBox 7"/>
          <p:cNvSpPr txBox="1">
            <a:spLocks noChangeArrowheads="1"/>
          </p:cNvSpPr>
          <p:nvPr/>
        </p:nvSpPr>
        <p:spPr bwMode="auto">
          <a:xfrm>
            <a:off x="7524328" y="2996952"/>
            <a:ext cx="1440160" cy="584775"/>
          </a:xfrm>
          <a:prstGeom prst="rect">
            <a:avLst/>
          </a:prstGeom>
          <a:solidFill>
            <a:schemeClr val="bg1"/>
          </a:solidFill>
          <a:ln w="9525">
            <a:noFill/>
            <a:miter lim="800000"/>
            <a:headEnd/>
            <a:tailEnd/>
          </a:ln>
        </p:spPr>
        <p:txBody>
          <a:bodyPr wrap="square">
            <a:spAutoFit/>
          </a:bodyPr>
          <a:lstStyle/>
          <a:p>
            <a:r>
              <a:rPr lang="en-ZA" sz="1600" b="1" dirty="0" err="1" smtClean="0">
                <a:solidFill>
                  <a:schemeClr val="tx2">
                    <a:lumMod val="50000"/>
                  </a:schemeClr>
                </a:solidFill>
              </a:rPr>
              <a:t>MeerKAT</a:t>
            </a:r>
            <a:r>
              <a:rPr lang="en-ZA" sz="1600" b="1" dirty="0" smtClean="0">
                <a:solidFill>
                  <a:schemeClr val="tx2">
                    <a:lumMod val="50000"/>
                  </a:schemeClr>
                </a:solidFill>
              </a:rPr>
              <a:t> array: roads</a:t>
            </a:r>
            <a:endParaRPr lang="en-GB" sz="1600" b="1" dirty="0">
              <a:solidFill>
                <a:schemeClr val="tx2">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13553" t="17236" b="8089"/>
          <a:stretch>
            <a:fillRect/>
          </a:stretch>
        </p:blipFill>
        <p:spPr bwMode="auto">
          <a:xfrm>
            <a:off x="0" y="1268760"/>
            <a:ext cx="5278782" cy="4248473"/>
          </a:xfrm>
          <a:prstGeom prst="rect">
            <a:avLst/>
          </a:prstGeom>
          <a:noFill/>
          <a:ln w="57150">
            <a:noFill/>
            <a:miter lim="800000"/>
            <a:headEnd/>
            <a:tailEnd/>
          </a:ln>
        </p:spPr>
      </p:pic>
      <p:sp>
        <p:nvSpPr>
          <p:cNvPr id="2" name="Title 1"/>
          <p:cNvSpPr>
            <a:spLocks noGrp="1"/>
          </p:cNvSpPr>
          <p:nvPr>
            <p:ph type="title"/>
          </p:nvPr>
        </p:nvSpPr>
        <p:spPr/>
        <p:txBody>
          <a:bodyPr>
            <a:normAutofit/>
          </a:bodyPr>
          <a:lstStyle/>
          <a:p>
            <a:r>
              <a:rPr lang="en-ZA" dirty="0" smtClean="0"/>
              <a:t>Context: </a:t>
            </a:r>
            <a:r>
              <a:rPr lang="en-ZA" sz="2400" dirty="0" smtClean="0"/>
              <a:t>SA Site Infrastructure (Land &amp; Roads)</a:t>
            </a:r>
            <a:endParaRPr lang="en-ZA" dirty="0"/>
          </a:p>
        </p:txBody>
      </p:sp>
      <p:cxnSp>
        <p:nvCxnSpPr>
          <p:cNvPr id="19" name="Straight Arrow Connector 18"/>
          <p:cNvCxnSpPr/>
          <p:nvPr/>
        </p:nvCxnSpPr>
        <p:spPr>
          <a:xfrm flipH="1">
            <a:off x="1619672" y="4293096"/>
            <a:ext cx="576064" cy="792088"/>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2105511" y="2483924"/>
            <a:ext cx="7038489" cy="4374076"/>
          </a:xfrm>
          <a:prstGeom prst="rect">
            <a:avLst/>
          </a:prstGeom>
          <a:noFill/>
          <a:ln w="38100">
            <a:solidFill>
              <a:schemeClr val="bg1"/>
            </a:solidFill>
            <a:miter lim="800000"/>
            <a:headEnd/>
            <a:tailEnd/>
          </a:ln>
        </p:spPr>
      </p:pic>
      <p:sp>
        <p:nvSpPr>
          <p:cNvPr id="14" name="TextBox 7"/>
          <p:cNvSpPr txBox="1">
            <a:spLocks noChangeArrowheads="1"/>
          </p:cNvSpPr>
          <p:nvPr/>
        </p:nvSpPr>
        <p:spPr bwMode="auto">
          <a:xfrm>
            <a:off x="7164288" y="3573016"/>
            <a:ext cx="1008112" cy="646331"/>
          </a:xfrm>
          <a:prstGeom prst="rect">
            <a:avLst/>
          </a:prstGeom>
          <a:solidFill>
            <a:schemeClr val="bg1">
              <a:alpha val="52000"/>
            </a:schemeClr>
          </a:solidFill>
          <a:ln w="9525">
            <a:noFill/>
            <a:miter lim="800000"/>
            <a:headEnd/>
            <a:tailEnd/>
          </a:ln>
        </p:spPr>
        <p:txBody>
          <a:bodyPr wrap="square">
            <a:spAutoFit/>
          </a:bodyPr>
          <a:lstStyle/>
          <a:p>
            <a:pPr algn="ctr"/>
            <a:r>
              <a:rPr lang="en-ZA" sz="1200" b="1" dirty="0">
                <a:solidFill>
                  <a:srgbClr val="002060"/>
                </a:solidFill>
              </a:rPr>
              <a:t>Dish </a:t>
            </a:r>
            <a:r>
              <a:rPr lang="en-ZA" sz="1200" b="1" dirty="0" smtClean="0">
                <a:solidFill>
                  <a:srgbClr val="002060"/>
                </a:solidFill>
              </a:rPr>
              <a:t>manufacture shed</a:t>
            </a:r>
            <a:endParaRPr lang="en-GB" sz="1200" b="1" dirty="0">
              <a:solidFill>
                <a:srgbClr val="002060"/>
              </a:solidFill>
            </a:endParaRPr>
          </a:p>
        </p:txBody>
      </p:sp>
      <p:sp>
        <p:nvSpPr>
          <p:cNvPr id="16" name="TextBox 9"/>
          <p:cNvSpPr txBox="1">
            <a:spLocks noChangeArrowheads="1"/>
          </p:cNvSpPr>
          <p:nvPr/>
        </p:nvSpPr>
        <p:spPr bwMode="auto">
          <a:xfrm>
            <a:off x="2339752" y="2780928"/>
            <a:ext cx="1680103" cy="461665"/>
          </a:xfrm>
          <a:prstGeom prst="rect">
            <a:avLst/>
          </a:prstGeom>
          <a:solidFill>
            <a:schemeClr val="bg1">
              <a:alpha val="52000"/>
            </a:schemeClr>
          </a:solidFill>
          <a:ln w="9525">
            <a:noFill/>
            <a:miter lim="800000"/>
            <a:headEnd/>
            <a:tailEnd/>
          </a:ln>
        </p:spPr>
        <p:txBody>
          <a:bodyPr wrap="square">
            <a:spAutoFit/>
          </a:bodyPr>
          <a:lstStyle/>
          <a:p>
            <a:pPr algn="ctr"/>
            <a:r>
              <a:rPr lang="en-ZA" sz="1200" b="1" dirty="0">
                <a:solidFill>
                  <a:srgbClr val="002060"/>
                </a:solidFill>
              </a:rPr>
              <a:t>Backup power plant with rotary UPS</a:t>
            </a:r>
            <a:endParaRPr lang="en-GB" sz="1200" b="1" dirty="0">
              <a:solidFill>
                <a:srgbClr val="002060"/>
              </a:solidFill>
            </a:endParaRPr>
          </a:p>
        </p:txBody>
      </p:sp>
      <p:sp>
        <p:nvSpPr>
          <p:cNvPr id="17" name="TextBox 10"/>
          <p:cNvSpPr txBox="1">
            <a:spLocks noChangeArrowheads="1"/>
          </p:cNvSpPr>
          <p:nvPr/>
        </p:nvSpPr>
        <p:spPr bwMode="auto">
          <a:xfrm>
            <a:off x="3563888" y="5842337"/>
            <a:ext cx="1001448" cy="1015663"/>
          </a:xfrm>
          <a:prstGeom prst="rect">
            <a:avLst/>
          </a:prstGeom>
          <a:solidFill>
            <a:schemeClr val="bg1">
              <a:alpha val="52000"/>
            </a:schemeClr>
          </a:solidFill>
          <a:ln w="9525">
            <a:noFill/>
            <a:miter lim="800000"/>
            <a:headEnd/>
            <a:tailEnd/>
          </a:ln>
        </p:spPr>
        <p:txBody>
          <a:bodyPr wrap="square">
            <a:spAutoFit/>
          </a:bodyPr>
          <a:lstStyle/>
          <a:p>
            <a:pPr algn="ctr"/>
            <a:r>
              <a:rPr lang="en-ZA" sz="1200" b="1" dirty="0" smtClean="0">
                <a:solidFill>
                  <a:srgbClr val="002060"/>
                </a:solidFill>
              </a:rPr>
              <a:t>Karoo</a:t>
            </a:r>
          </a:p>
          <a:p>
            <a:pPr algn="ctr"/>
            <a:r>
              <a:rPr lang="en-ZA" sz="1200" b="1" dirty="0" smtClean="0">
                <a:solidFill>
                  <a:srgbClr val="002060"/>
                </a:solidFill>
              </a:rPr>
              <a:t>Array Processor Building</a:t>
            </a:r>
          </a:p>
          <a:p>
            <a:pPr algn="ctr"/>
            <a:r>
              <a:rPr lang="en-ZA" sz="1200" b="1" dirty="0" smtClean="0">
                <a:solidFill>
                  <a:srgbClr val="002060"/>
                </a:solidFill>
              </a:rPr>
              <a:t>(KAPB)</a:t>
            </a:r>
            <a:endParaRPr lang="en-GB" sz="1200" b="1" dirty="0">
              <a:solidFill>
                <a:srgbClr val="002060"/>
              </a:solidFill>
            </a:endParaRPr>
          </a:p>
        </p:txBody>
      </p:sp>
      <p:sp>
        <p:nvSpPr>
          <p:cNvPr id="18" name="TextBox 11"/>
          <p:cNvSpPr txBox="1">
            <a:spLocks noChangeArrowheads="1"/>
          </p:cNvSpPr>
          <p:nvPr/>
        </p:nvSpPr>
        <p:spPr bwMode="auto">
          <a:xfrm>
            <a:off x="2987824" y="5301208"/>
            <a:ext cx="720080" cy="276999"/>
          </a:xfrm>
          <a:prstGeom prst="rect">
            <a:avLst/>
          </a:prstGeom>
          <a:solidFill>
            <a:schemeClr val="bg1">
              <a:alpha val="52000"/>
            </a:schemeClr>
          </a:solidFill>
          <a:ln w="9525">
            <a:noFill/>
            <a:miter lim="800000"/>
            <a:headEnd/>
            <a:tailEnd/>
          </a:ln>
        </p:spPr>
        <p:txBody>
          <a:bodyPr wrap="square">
            <a:spAutoFit/>
          </a:bodyPr>
          <a:lstStyle/>
          <a:p>
            <a:pPr algn="ctr"/>
            <a:r>
              <a:rPr lang="en-ZA" sz="1200" b="1" dirty="0">
                <a:solidFill>
                  <a:srgbClr val="002060"/>
                </a:solidFill>
              </a:rPr>
              <a:t>HVAC</a:t>
            </a:r>
            <a:endParaRPr lang="en-GB" sz="1200" b="1" dirty="0">
              <a:solidFill>
                <a:srgbClr val="002060"/>
              </a:solidFill>
            </a:endParaRPr>
          </a:p>
        </p:txBody>
      </p:sp>
      <p:cxnSp>
        <p:nvCxnSpPr>
          <p:cNvPr id="20" name="Straight Arrow Connector 25"/>
          <p:cNvCxnSpPr>
            <a:cxnSpLocks noChangeShapeType="1"/>
            <a:stCxn id="17" idx="0"/>
          </p:cNvCxnSpPr>
          <p:nvPr/>
        </p:nvCxnSpPr>
        <p:spPr bwMode="auto">
          <a:xfrm flipV="1">
            <a:off x="4064612" y="5085184"/>
            <a:ext cx="507388" cy="757153"/>
          </a:xfrm>
          <a:prstGeom prst="straightConnector1">
            <a:avLst/>
          </a:prstGeom>
          <a:noFill/>
          <a:ln w="25400" algn="ctr">
            <a:solidFill>
              <a:srgbClr val="000000"/>
            </a:solidFill>
            <a:round/>
            <a:headEnd/>
            <a:tailEnd type="arrow" w="med" len="med"/>
          </a:ln>
        </p:spPr>
      </p:cxnSp>
      <p:cxnSp>
        <p:nvCxnSpPr>
          <p:cNvPr id="21" name="Straight Arrow Connector 26"/>
          <p:cNvCxnSpPr>
            <a:cxnSpLocks noChangeShapeType="1"/>
            <a:stCxn id="18" idx="0"/>
          </p:cNvCxnSpPr>
          <p:nvPr/>
        </p:nvCxnSpPr>
        <p:spPr bwMode="auto">
          <a:xfrm flipV="1">
            <a:off x="3347864" y="4869160"/>
            <a:ext cx="648072" cy="432048"/>
          </a:xfrm>
          <a:prstGeom prst="straightConnector1">
            <a:avLst/>
          </a:prstGeom>
          <a:noFill/>
          <a:ln w="25400" algn="ctr">
            <a:solidFill>
              <a:srgbClr val="000000"/>
            </a:solidFill>
            <a:round/>
            <a:headEnd/>
            <a:tailEnd type="arrow" w="med" len="med"/>
          </a:ln>
        </p:spPr>
      </p:cxnSp>
      <p:cxnSp>
        <p:nvCxnSpPr>
          <p:cNvPr id="22" name="Straight Arrow Connector 27"/>
          <p:cNvCxnSpPr>
            <a:cxnSpLocks noChangeShapeType="1"/>
            <a:stCxn id="16" idx="2"/>
          </p:cNvCxnSpPr>
          <p:nvPr/>
        </p:nvCxnSpPr>
        <p:spPr bwMode="auto">
          <a:xfrm>
            <a:off x="3179804" y="3242593"/>
            <a:ext cx="456092" cy="1122511"/>
          </a:xfrm>
          <a:prstGeom prst="straightConnector1">
            <a:avLst/>
          </a:prstGeom>
          <a:noFill/>
          <a:ln w="25400" algn="ctr">
            <a:solidFill>
              <a:srgbClr val="000000"/>
            </a:solidFill>
            <a:round/>
            <a:headEnd/>
            <a:tailEnd type="arrow" w="med" len="med"/>
          </a:ln>
        </p:spPr>
      </p:cxnSp>
      <p:sp>
        <p:nvSpPr>
          <p:cNvPr id="23" name="TextBox 7"/>
          <p:cNvSpPr txBox="1">
            <a:spLocks noChangeArrowheads="1"/>
          </p:cNvSpPr>
          <p:nvPr/>
        </p:nvSpPr>
        <p:spPr bwMode="auto">
          <a:xfrm>
            <a:off x="5436096" y="5301208"/>
            <a:ext cx="1008112" cy="646331"/>
          </a:xfrm>
          <a:prstGeom prst="rect">
            <a:avLst/>
          </a:prstGeom>
          <a:solidFill>
            <a:schemeClr val="bg1">
              <a:alpha val="52000"/>
            </a:schemeClr>
          </a:solidFill>
          <a:ln w="9525">
            <a:noFill/>
            <a:miter lim="800000"/>
            <a:headEnd/>
            <a:tailEnd/>
          </a:ln>
        </p:spPr>
        <p:txBody>
          <a:bodyPr wrap="square">
            <a:spAutoFit/>
          </a:bodyPr>
          <a:lstStyle/>
          <a:p>
            <a:pPr algn="ctr"/>
            <a:r>
              <a:rPr lang="en-ZA" sz="1200" b="1" dirty="0" smtClean="0">
                <a:solidFill>
                  <a:srgbClr val="002060"/>
                </a:solidFill>
              </a:rPr>
              <a:t>Pedestal integration shed</a:t>
            </a:r>
            <a:endParaRPr lang="en-GB" sz="1200"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Interface Identification Matrix</a:t>
            </a:r>
            <a:endParaRPr lang="en-ZA" dirty="0"/>
          </a:p>
        </p:txBody>
      </p:sp>
      <p:graphicFrame>
        <p:nvGraphicFramePr>
          <p:cNvPr id="5" name="Table 4"/>
          <p:cNvGraphicFramePr>
            <a:graphicFrameLocks noGrp="1"/>
          </p:cNvGraphicFramePr>
          <p:nvPr/>
        </p:nvGraphicFramePr>
        <p:xfrm>
          <a:off x="1043608" y="2132856"/>
          <a:ext cx="7920882" cy="4536510"/>
        </p:xfrm>
        <a:graphic>
          <a:graphicData uri="http://schemas.openxmlformats.org/drawingml/2006/table">
            <a:tbl>
              <a:tblPr/>
              <a:tblGrid>
                <a:gridCol w="648072"/>
                <a:gridCol w="2520280"/>
                <a:gridCol w="950506"/>
                <a:gridCol w="950506"/>
                <a:gridCol w="950506"/>
                <a:gridCol w="950506"/>
                <a:gridCol w="950506"/>
              </a:tblGrid>
              <a:tr h="301429">
                <a:tc>
                  <a:txBody>
                    <a:bodyPr/>
                    <a:lstStyle/>
                    <a:p>
                      <a:pPr algn="l" fontAlgn="b"/>
                      <a:endParaRPr lang="en-GB"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1600" b="1" i="0" u="none" strike="noStrike" dirty="0">
                          <a:solidFill>
                            <a:srgbClr val="000000"/>
                          </a:solidFill>
                          <a:latin typeface="Calibri"/>
                        </a:rPr>
                        <a:t>SA site 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2857">
                <a:tc>
                  <a:txBody>
                    <a:bodyPr/>
                    <a:lstStyle/>
                    <a:p>
                      <a:pPr algn="ctr" fontAlgn="b"/>
                      <a:endParaRPr lang="en-GB" sz="12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Land &amp; Roads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Buildings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Electrical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Data &amp; Comms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Vehicles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92D05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43608" y="2132856"/>
          <a:ext cx="7920882" cy="4536510"/>
        </p:xfrm>
        <a:graphic>
          <a:graphicData uri="http://schemas.openxmlformats.org/drawingml/2006/table">
            <a:tbl>
              <a:tblPr/>
              <a:tblGrid>
                <a:gridCol w="648072"/>
                <a:gridCol w="2520280"/>
                <a:gridCol w="950506"/>
                <a:gridCol w="950506"/>
                <a:gridCol w="950506"/>
                <a:gridCol w="950506"/>
                <a:gridCol w="950506"/>
              </a:tblGrid>
              <a:tr h="301429">
                <a:tc>
                  <a:txBody>
                    <a:bodyPr/>
                    <a:lstStyle/>
                    <a:p>
                      <a:pPr algn="l" fontAlgn="b"/>
                      <a:endParaRPr lang="en-GB"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1600" b="1" i="0" u="none" strike="noStrike" dirty="0">
                          <a:solidFill>
                            <a:srgbClr val="000000"/>
                          </a:solidFill>
                          <a:latin typeface="Calibri"/>
                        </a:rPr>
                        <a:t>SA site 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2857">
                <a:tc>
                  <a:txBody>
                    <a:bodyPr/>
                    <a:lstStyle/>
                    <a:p>
                      <a:pPr algn="ctr" fontAlgn="b"/>
                      <a:endParaRPr lang="en-GB" sz="12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Land &amp; Roads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Buildings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Electrical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Data &amp; Comms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Vehicles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latin typeface="Calibri"/>
                        </a:rPr>
                        <a:t>Dish (including phased array feeds)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8" name="Rounded Rectangular Callout 7"/>
          <p:cNvSpPr/>
          <p:nvPr/>
        </p:nvSpPr>
        <p:spPr>
          <a:xfrm>
            <a:off x="179512" y="1340768"/>
            <a:ext cx="3888432" cy="2088232"/>
          </a:xfrm>
          <a:prstGeom prst="wedgeRoundRectCallout">
            <a:avLst>
              <a:gd name="adj1" fmla="val 90784"/>
              <a:gd name="adj2" fmla="val 17200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ZA" dirty="0" smtClean="0">
              <a:solidFill>
                <a:schemeClr val="tx1">
                  <a:lumMod val="50000"/>
                </a:schemeClr>
              </a:solidFill>
            </a:endParaRPr>
          </a:p>
        </p:txBody>
      </p:sp>
      <p:sp>
        <p:nvSpPr>
          <p:cNvPr id="7" name="Rounded Rectangular Callout 6"/>
          <p:cNvSpPr/>
          <p:nvPr/>
        </p:nvSpPr>
        <p:spPr>
          <a:xfrm>
            <a:off x="179512" y="1340768"/>
            <a:ext cx="3960440" cy="2088232"/>
          </a:xfrm>
          <a:prstGeom prst="wedgeRoundRectCallout">
            <a:avLst>
              <a:gd name="adj1" fmla="val 65131"/>
              <a:gd name="adj2" fmla="val 1710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Constraints:</a:t>
            </a:r>
            <a:r>
              <a:rPr lang="en-ZA" dirty="0" smtClean="0">
                <a:solidFill>
                  <a:schemeClr val="tx1">
                    <a:lumMod val="50000"/>
                  </a:schemeClr>
                </a:solidFill>
              </a:rPr>
              <a:t>	</a:t>
            </a:r>
          </a:p>
          <a:p>
            <a:r>
              <a:rPr lang="en-ZA" dirty="0" err="1" smtClean="0">
                <a:solidFill>
                  <a:schemeClr val="tx1">
                    <a:lumMod val="50000"/>
                  </a:schemeClr>
                </a:solidFill>
              </a:rPr>
              <a:t>MeerKAT</a:t>
            </a:r>
            <a:r>
              <a:rPr lang="en-ZA" dirty="0" smtClean="0">
                <a:solidFill>
                  <a:schemeClr val="tx1">
                    <a:lumMod val="50000"/>
                  </a:schemeClr>
                </a:solidFill>
              </a:rPr>
              <a:t> array layout, roads &amp; reticulation place constrains on:</a:t>
            </a:r>
          </a:p>
          <a:p>
            <a:pPr>
              <a:buFontTx/>
              <a:buChar char="-"/>
            </a:pPr>
            <a:r>
              <a:rPr lang="en-ZA" dirty="0" smtClean="0">
                <a:solidFill>
                  <a:schemeClr val="tx1">
                    <a:lumMod val="50000"/>
                  </a:schemeClr>
                </a:solidFill>
              </a:rPr>
              <a:t> SKA1_MID Array layout</a:t>
            </a:r>
          </a:p>
          <a:p>
            <a:pPr>
              <a:buFontTx/>
              <a:buChar char="-"/>
            </a:pPr>
            <a:r>
              <a:rPr lang="en-ZA" dirty="0" smtClean="0">
                <a:solidFill>
                  <a:schemeClr val="tx1">
                    <a:lumMod val="50000"/>
                  </a:schemeClr>
                </a:solidFill>
              </a:rPr>
              <a:t> SKA1_MID Reticulation (trenches)</a:t>
            </a:r>
          </a:p>
          <a:p>
            <a:pPr>
              <a:buFontTx/>
              <a:buChar char="-"/>
            </a:pPr>
            <a:r>
              <a:rPr lang="en-ZA" dirty="0" smtClean="0">
                <a:solidFill>
                  <a:schemeClr val="tx1">
                    <a:lumMod val="50000"/>
                  </a:schemeClr>
                </a:solidFill>
              </a:rPr>
              <a:t> SKA1_MID Roads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43608" y="2132856"/>
          <a:ext cx="7920882" cy="4536510"/>
        </p:xfrm>
        <a:graphic>
          <a:graphicData uri="http://schemas.openxmlformats.org/drawingml/2006/table">
            <a:tbl>
              <a:tblPr/>
              <a:tblGrid>
                <a:gridCol w="648072"/>
                <a:gridCol w="2520280"/>
                <a:gridCol w="950506"/>
                <a:gridCol w="950506"/>
                <a:gridCol w="950506"/>
                <a:gridCol w="950506"/>
                <a:gridCol w="950506"/>
              </a:tblGrid>
              <a:tr h="301429">
                <a:tc>
                  <a:txBody>
                    <a:bodyPr/>
                    <a:lstStyle/>
                    <a:p>
                      <a:pPr algn="l" fontAlgn="b"/>
                      <a:endParaRPr lang="en-GB"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1600" b="1" i="0" u="none" strike="noStrike" dirty="0">
                          <a:solidFill>
                            <a:srgbClr val="000000"/>
                          </a:solidFill>
                          <a:latin typeface="Calibri"/>
                        </a:rPr>
                        <a:t>SA site 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2857">
                <a:tc>
                  <a:txBody>
                    <a:bodyPr/>
                    <a:lstStyle/>
                    <a:p>
                      <a:pPr algn="ctr" fontAlgn="b"/>
                      <a:endParaRPr lang="en-GB" sz="12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Land &amp; Roads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Buildings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Electrical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Data &amp; Comms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Vehicles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6" name="Rounded Rectangular Callout 5"/>
          <p:cNvSpPr/>
          <p:nvPr/>
        </p:nvSpPr>
        <p:spPr>
          <a:xfrm>
            <a:off x="179512" y="1340768"/>
            <a:ext cx="4104456" cy="1584176"/>
          </a:xfrm>
          <a:prstGeom prst="wedgeRoundRectCallout">
            <a:avLst>
              <a:gd name="adj1" fmla="val 83149"/>
              <a:gd name="adj2" fmla="val 9965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ZA" dirty="0" smtClean="0">
              <a:solidFill>
                <a:schemeClr val="tx1">
                  <a:lumMod val="50000"/>
                </a:schemeClr>
              </a:solidFill>
            </a:endParaRPr>
          </a:p>
        </p:txBody>
      </p:sp>
      <p:sp>
        <p:nvSpPr>
          <p:cNvPr id="10" name="Rounded Rectangular Callout 9"/>
          <p:cNvSpPr/>
          <p:nvPr/>
        </p:nvSpPr>
        <p:spPr>
          <a:xfrm>
            <a:off x="179512" y="1340768"/>
            <a:ext cx="4104456" cy="1584176"/>
          </a:xfrm>
          <a:prstGeom prst="wedgeRoundRectCallout">
            <a:avLst>
              <a:gd name="adj1" fmla="val 81622"/>
              <a:gd name="adj2" fmla="val 1573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ZA" dirty="0" smtClean="0">
              <a:solidFill>
                <a:schemeClr val="tx1">
                  <a:lumMod val="50000"/>
                </a:schemeClr>
              </a:solidFill>
            </a:endParaRPr>
          </a:p>
        </p:txBody>
      </p:sp>
      <p:sp>
        <p:nvSpPr>
          <p:cNvPr id="7" name="Rounded Rectangular Callout 6"/>
          <p:cNvSpPr/>
          <p:nvPr/>
        </p:nvSpPr>
        <p:spPr>
          <a:xfrm>
            <a:off x="179512" y="1340768"/>
            <a:ext cx="4104456" cy="1584176"/>
          </a:xfrm>
          <a:prstGeom prst="wedgeRoundRectCallout">
            <a:avLst>
              <a:gd name="adj1" fmla="val 82538"/>
              <a:gd name="adj2" fmla="val 1221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Assumption: </a:t>
            </a:r>
            <a:r>
              <a:rPr lang="en-ZA" dirty="0" smtClean="0">
                <a:solidFill>
                  <a:schemeClr val="tx1">
                    <a:lumMod val="50000"/>
                  </a:schemeClr>
                </a:solidFill>
              </a:rPr>
              <a:t>SDP &amp; CSP &amp; TM are housed in KAPB.</a:t>
            </a:r>
            <a:endParaRPr lang="en-ZA" b="1" dirty="0" smtClean="0">
              <a:solidFill>
                <a:schemeClr val="tx1">
                  <a:lumMod val="50000"/>
                </a:schemeClr>
              </a:solidFill>
            </a:endParaRPr>
          </a:p>
          <a:p>
            <a:r>
              <a:rPr lang="en-ZA" b="1" dirty="0" smtClean="0">
                <a:solidFill>
                  <a:schemeClr val="tx1">
                    <a:lumMod val="50000"/>
                  </a:schemeClr>
                </a:solidFill>
              </a:rPr>
              <a:t>Constraints:</a:t>
            </a:r>
            <a:r>
              <a:rPr lang="en-ZA" dirty="0" smtClean="0">
                <a:solidFill>
                  <a:schemeClr val="tx1">
                    <a:lumMod val="50000"/>
                  </a:schemeClr>
                </a:solidFill>
              </a:rPr>
              <a:t>	</a:t>
            </a:r>
          </a:p>
          <a:p>
            <a:pPr>
              <a:buFontTx/>
              <a:buChar char="-"/>
            </a:pPr>
            <a:r>
              <a:rPr lang="en-ZA" dirty="0" smtClean="0">
                <a:solidFill>
                  <a:schemeClr val="tx1">
                    <a:lumMod val="50000"/>
                  </a:schemeClr>
                </a:solidFill>
              </a:rPr>
              <a:t>KAPB rack space: ~75 racks</a:t>
            </a:r>
          </a:p>
          <a:p>
            <a:pPr>
              <a:buFontTx/>
              <a:buChar char="-"/>
            </a:pPr>
            <a:r>
              <a:rPr lang="en-ZA" dirty="0" smtClean="0">
                <a:solidFill>
                  <a:schemeClr val="tx1">
                    <a:lumMod val="50000"/>
                  </a:schemeClr>
                </a:solidFill>
              </a:rPr>
              <a:t> KAPB power &amp; cooling: ~6kW per rack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43608" y="2132856"/>
          <a:ext cx="7920882" cy="4536510"/>
        </p:xfrm>
        <a:graphic>
          <a:graphicData uri="http://schemas.openxmlformats.org/drawingml/2006/table">
            <a:tbl>
              <a:tblPr/>
              <a:tblGrid>
                <a:gridCol w="648072"/>
                <a:gridCol w="2520280"/>
                <a:gridCol w="950506"/>
                <a:gridCol w="950506"/>
                <a:gridCol w="950506"/>
                <a:gridCol w="950506"/>
                <a:gridCol w="950506"/>
              </a:tblGrid>
              <a:tr h="301429">
                <a:tc>
                  <a:txBody>
                    <a:bodyPr/>
                    <a:lstStyle/>
                    <a:p>
                      <a:pPr algn="l" fontAlgn="b"/>
                      <a:endParaRPr lang="en-GB"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1600" b="1" i="0" u="none" strike="noStrike" dirty="0">
                          <a:solidFill>
                            <a:srgbClr val="000000"/>
                          </a:solidFill>
                          <a:latin typeface="Calibri"/>
                        </a:rPr>
                        <a:t>SA site 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2857">
                <a:tc>
                  <a:txBody>
                    <a:bodyPr/>
                    <a:lstStyle/>
                    <a:p>
                      <a:pPr algn="ctr" fontAlgn="b"/>
                      <a:endParaRPr lang="en-GB" sz="12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Land &amp; Roads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Buildings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Electrical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Data &amp; Comms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Vehicles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6" name="Rounded Rectangular Callout 5"/>
          <p:cNvSpPr/>
          <p:nvPr/>
        </p:nvSpPr>
        <p:spPr>
          <a:xfrm>
            <a:off x="179512" y="1340768"/>
            <a:ext cx="3888432" cy="1584176"/>
          </a:xfrm>
          <a:prstGeom prst="wedgeRoundRectCallout">
            <a:avLst>
              <a:gd name="adj1" fmla="val 114605"/>
              <a:gd name="adj2" fmla="val 7341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Constraint:</a:t>
            </a:r>
            <a:r>
              <a:rPr lang="en-ZA" dirty="0" smtClean="0">
                <a:solidFill>
                  <a:schemeClr val="tx1">
                    <a:lumMod val="50000"/>
                  </a:schemeClr>
                </a:solidFill>
              </a:rPr>
              <a:t>	</a:t>
            </a:r>
          </a:p>
          <a:p>
            <a:r>
              <a:rPr lang="en-ZA" dirty="0" smtClean="0">
                <a:solidFill>
                  <a:schemeClr val="tx1">
                    <a:lumMod val="50000"/>
                  </a:schemeClr>
                </a:solidFill>
              </a:rPr>
              <a:t>Existing infrastructure can supply up to 12kVA to each Dish. More than this will require expensive upgrade to site infrastructure.</a:t>
            </a:r>
          </a:p>
        </p:txBody>
      </p:sp>
      <p:sp>
        <p:nvSpPr>
          <p:cNvPr id="7" name="Rounded Rectangular Callout 6"/>
          <p:cNvSpPr/>
          <p:nvPr/>
        </p:nvSpPr>
        <p:spPr>
          <a:xfrm>
            <a:off x="179512" y="1340768"/>
            <a:ext cx="3888432" cy="1584176"/>
          </a:xfrm>
          <a:prstGeom prst="wedgeRoundRectCallout">
            <a:avLst>
              <a:gd name="adj1" fmla="val 113994"/>
              <a:gd name="adj2" fmla="val 27281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Constraint:</a:t>
            </a:r>
            <a:r>
              <a:rPr lang="en-ZA" dirty="0" smtClean="0">
                <a:solidFill>
                  <a:schemeClr val="tx1">
                    <a:lumMod val="50000"/>
                  </a:schemeClr>
                </a:solidFill>
              </a:rPr>
              <a:t>	</a:t>
            </a:r>
          </a:p>
          <a:p>
            <a:r>
              <a:rPr lang="en-ZA" dirty="0" smtClean="0">
                <a:solidFill>
                  <a:schemeClr val="tx1">
                    <a:lumMod val="50000"/>
                  </a:schemeClr>
                </a:solidFill>
              </a:rPr>
              <a:t>Existing infrastructure can supply up to 12kVA to each Dish. More than this will require expensive upgrade to site infrastructure.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43608" y="2132856"/>
          <a:ext cx="7920882" cy="4536510"/>
        </p:xfrm>
        <a:graphic>
          <a:graphicData uri="http://schemas.openxmlformats.org/drawingml/2006/table">
            <a:tbl>
              <a:tblPr/>
              <a:tblGrid>
                <a:gridCol w="648072"/>
                <a:gridCol w="2520280"/>
                <a:gridCol w="950506"/>
                <a:gridCol w="950506"/>
                <a:gridCol w="950506"/>
                <a:gridCol w="950506"/>
                <a:gridCol w="950506"/>
              </a:tblGrid>
              <a:tr h="301429">
                <a:tc>
                  <a:txBody>
                    <a:bodyPr/>
                    <a:lstStyle/>
                    <a:p>
                      <a:pPr algn="l" fontAlgn="b"/>
                      <a:endParaRPr lang="en-GB"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1600" b="1" i="0" u="none" strike="noStrike" dirty="0">
                          <a:solidFill>
                            <a:srgbClr val="000000"/>
                          </a:solidFill>
                          <a:latin typeface="Calibri"/>
                        </a:rPr>
                        <a:t>SA site 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2857">
                <a:tc>
                  <a:txBody>
                    <a:bodyPr/>
                    <a:lstStyle/>
                    <a:p>
                      <a:pPr algn="ctr" fontAlgn="b"/>
                      <a:endParaRPr lang="en-GB" sz="12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Land &amp; Roads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Buildings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Electrical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Data &amp; Comms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Vehicles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8" name="Rounded Rectangular Callout 7"/>
          <p:cNvSpPr/>
          <p:nvPr/>
        </p:nvSpPr>
        <p:spPr>
          <a:xfrm>
            <a:off x="179512" y="1340768"/>
            <a:ext cx="3888432" cy="1584176"/>
          </a:xfrm>
          <a:prstGeom prst="wedgeRoundRectCallout">
            <a:avLst>
              <a:gd name="adj1" fmla="val 139038"/>
              <a:gd name="adj2" fmla="val 10040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Interface: </a:t>
            </a:r>
            <a:r>
              <a:rPr lang="en-ZA" dirty="0" smtClean="0">
                <a:solidFill>
                  <a:schemeClr val="tx1">
                    <a:lumMod val="50000"/>
                  </a:schemeClr>
                </a:solidFill>
              </a:rPr>
              <a:t>Monitoring of existing infrastructure components by TM (from </a:t>
            </a:r>
            <a:r>
              <a:rPr lang="en-ZA" dirty="0" err="1" smtClean="0">
                <a:solidFill>
                  <a:schemeClr val="tx1">
                    <a:lumMod val="50000"/>
                  </a:schemeClr>
                </a:solidFill>
              </a:rPr>
              <a:t>MeerKAT</a:t>
            </a:r>
            <a:r>
              <a:rPr lang="en-ZA" dirty="0" smtClean="0">
                <a:solidFill>
                  <a:schemeClr val="tx1">
                    <a:lumMod val="50000"/>
                  </a:schemeClr>
                </a:solidFill>
              </a:rPr>
              <a:t> Building Management System)</a:t>
            </a:r>
            <a:endParaRPr lang="en-ZA" b="1" dirty="0" smtClean="0">
              <a:solidFill>
                <a:schemeClr val="tx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43608" y="2132856"/>
          <a:ext cx="7920882" cy="4536510"/>
        </p:xfrm>
        <a:graphic>
          <a:graphicData uri="http://schemas.openxmlformats.org/drawingml/2006/table">
            <a:tbl>
              <a:tblPr/>
              <a:tblGrid>
                <a:gridCol w="648072"/>
                <a:gridCol w="2520280"/>
                <a:gridCol w="950506"/>
                <a:gridCol w="950506"/>
                <a:gridCol w="950506"/>
                <a:gridCol w="950506"/>
                <a:gridCol w="950506"/>
              </a:tblGrid>
              <a:tr h="301429">
                <a:tc>
                  <a:txBody>
                    <a:bodyPr/>
                    <a:lstStyle/>
                    <a:p>
                      <a:pPr algn="l" fontAlgn="b"/>
                      <a:endParaRPr lang="en-GB"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1600" b="1" i="0" u="none" strike="noStrike" dirty="0">
                          <a:solidFill>
                            <a:srgbClr val="000000"/>
                          </a:solidFill>
                          <a:latin typeface="Calibri"/>
                        </a:rPr>
                        <a:t>SA site 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02857">
                <a:tc>
                  <a:txBody>
                    <a:bodyPr/>
                    <a:lstStyle/>
                    <a:p>
                      <a:pPr algn="ctr" fontAlgn="b"/>
                      <a:endParaRPr lang="en-GB" sz="12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Land &amp; Roads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Buildings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Electrical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Data &amp; Comms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Vehicles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Infrastructure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4028">
                <a:tc vMerge="1">
                  <a:txBody>
                    <a:bodyPr/>
                    <a:lstStyle/>
                    <a:p>
                      <a:endParaRPr lang="en-GB"/>
                    </a:p>
                  </a:txBody>
                  <a:tcPr/>
                </a:tc>
                <a:tc>
                  <a:txBody>
                    <a:bodyPr/>
                    <a:lstStyle/>
                    <a:p>
                      <a:pPr algn="ctr" fontAlgn="ctr"/>
                      <a:r>
                        <a:rPr lang="en-GB" sz="1400" b="0" i="0" u="none" strike="noStrike">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8" name="Rounded Rectangular Callout 7"/>
          <p:cNvSpPr/>
          <p:nvPr/>
        </p:nvSpPr>
        <p:spPr>
          <a:xfrm>
            <a:off x="179512" y="1340768"/>
            <a:ext cx="3888432" cy="1584176"/>
          </a:xfrm>
          <a:prstGeom prst="wedgeRoundRectCallout">
            <a:avLst>
              <a:gd name="adj1" fmla="val 161027"/>
              <a:gd name="adj2" fmla="val 24508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dirty="0" smtClean="0">
                <a:solidFill>
                  <a:schemeClr val="tx1">
                    <a:lumMod val="50000"/>
                  </a:schemeClr>
                </a:solidFill>
              </a:rPr>
              <a:t>Existing on site vehicles that could be used for SKA1_MID construction &amp; maintenance.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8532440" cy="2871192"/>
          </a:xfrm>
        </p:spPr>
        <p:txBody>
          <a:bodyPr/>
          <a:lstStyle/>
          <a:p>
            <a:r>
              <a:rPr lang="en-GB" dirty="0" smtClean="0"/>
              <a:t>SKA Interface Workshop:</a:t>
            </a:r>
            <a:br>
              <a:rPr lang="en-GB" dirty="0" smtClean="0"/>
            </a:br>
            <a:r>
              <a:rPr lang="en-GB" dirty="0" smtClean="0"/>
              <a:t/>
            </a:r>
            <a:br>
              <a:rPr lang="en-GB" dirty="0" smtClean="0"/>
            </a:br>
            <a:r>
              <a:rPr lang="en-GB" dirty="0" smtClean="0"/>
              <a:t>2) b. SKA1_MID  </a:t>
            </a:r>
            <a:r>
              <a:rPr lang="en-GB" dirty="0" smtClean="0">
                <a:sym typeface="Wingdings" pitchFamily="2" charset="2"/>
              </a:rPr>
              <a:t>  </a:t>
            </a:r>
            <a:r>
              <a:rPr lang="en-GB" dirty="0" err="1" smtClean="0">
                <a:sym typeface="Wingdings" pitchFamily="2" charset="2"/>
              </a:rPr>
              <a:t>MeerKAT</a:t>
            </a:r>
            <a:endParaRPr lang="en-GB" dirty="0"/>
          </a:p>
        </p:txBody>
      </p:sp>
      <p:sp>
        <p:nvSpPr>
          <p:cNvPr id="3" name="TextBox 2"/>
          <p:cNvSpPr txBox="1"/>
          <p:nvPr/>
        </p:nvSpPr>
        <p:spPr>
          <a:xfrm>
            <a:off x="3851920" y="5301208"/>
            <a:ext cx="2232248" cy="923330"/>
          </a:xfrm>
          <a:prstGeom prst="rect">
            <a:avLst/>
          </a:prstGeom>
          <a:noFill/>
        </p:spPr>
        <p:txBody>
          <a:bodyPr wrap="square" rtlCol="0">
            <a:spAutoFit/>
          </a:bodyPr>
          <a:lstStyle/>
          <a:p>
            <a:r>
              <a:rPr lang="en-ZA" dirty="0" smtClean="0">
                <a:solidFill>
                  <a:schemeClr val="bg1"/>
                </a:solidFill>
              </a:rPr>
              <a:t>T Kusel and R Lord</a:t>
            </a:r>
          </a:p>
          <a:p>
            <a:r>
              <a:rPr lang="en-ZA" dirty="0" smtClean="0">
                <a:solidFill>
                  <a:schemeClr val="bg1"/>
                </a:solidFill>
              </a:rPr>
              <a:t>Manchester</a:t>
            </a:r>
          </a:p>
          <a:p>
            <a:r>
              <a:rPr lang="en-ZA" dirty="0" smtClean="0">
                <a:solidFill>
                  <a:schemeClr val="bg1"/>
                </a:solidFill>
              </a:rPr>
              <a:t>June 2013</a:t>
            </a:r>
            <a:endParaRPr lang="en-GB"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AIV consortium responsibility</a:t>
            </a:r>
            <a:endParaRPr lang="en-ZA" dirty="0"/>
          </a:p>
        </p:txBody>
      </p:sp>
      <p:sp>
        <p:nvSpPr>
          <p:cNvPr id="7" name="Text Placeholder 6"/>
          <p:cNvSpPr>
            <a:spLocks noGrp="1"/>
          </p:cNvSpPr>
          <p:nvPr>
            <p:ph type="body" sz="quarter" idx="10"/>
          </p:nvPr>
        </p:nvSpPr>
        <p:spPr>
          <a:xfrm>
            <a:off x="179512" y="2564904"/>
            <a:ext cx="8424738" cy="3815952"/>
          </a:xfrm>
        </p:spPr>
        <p:txBody>
          <a:bodyPr/>
          <a:lstStyle/>
          <a:p>
            <a:pPr>
              <a:buNone/>
            </a:pPr>
            <a:r>
              <a:rPr lang="en-ZA" dirty="0" smtClean="0"/>
              <a:t>Identify constraints (interfaces) between:</a:t>
            </a:r>
          </a:p>
          <a:p>
            <a:pPr lvl="1"/>
            <a:r>
              <a:rPr lang="en-ZA" dirty="0" smtClean="0"/>
              <a:t>SKA1 elements and existing infrastructure</a:t>
            </a:r>
          </a:p>
          <a:p>
            <a:pPr lvl="1"/>
            <a:r>
              <a:rPr lang="en-ZA" dirty="0" smtClean="0"/>
              <a:t>SKA1 elements and pre-cursors</a:t>
            </a:r>
            <a:endParaRPr lang="en-GB" dirty="0"/>
          </a:p>
        </p:txBody>
      </p:sp>
      <p:sp>
        <p:nvSpPr>
          <p:cNvPr id="8" name="TextBox 7"/>
          <p:cNvSpPr txBox="1"/>
          <p:nvPr/>
        </p:nvSpPr>
        <p:spPr>
          <a:xfrm>
            <a:off x="179512" y="1772816"/>
            <a:ext cx="5262979" cy="523220"/>
          </a:xfrm>
          <a:prstGeom prst="rect">
            <a:avLst/>
          </a:prstGeom>
          <a:noFill/>
        </p:spPr>
        <p:txBody>
          <a:bodyPr wrap="none" rtlCol="0">
            <a:spAutoFit/>
          </a:bodyPr>
          <a:lstStyle/>
          <a:p>
            <a:r>
              <a:rPr lang="en-ZA" sz="2800" dirty="0" smtClean="0">
                <a:solidFill>
                  <a:schemeClr val="bg1">
                    <a:lumMod val="50000"/>
                  </a:schemeClr>
                </a:solidFill>
                <a:latin typeface="Arial" pitchFamily="34" charset="0"/>
                <a:cs typeface="Arial" pitchFamily="34" charset="0"/>
              </a:rPr>
              <a:t>For the purpose of this meeting:</a:t>
            </a:r>
            <a:endParaRPr lang="en-GB" sz="2800" dirty="0">
              <a:solidFill>
                <a:schemeClr val="bg1">
                  <a:lumMod val="50000"/>
                </a:schemeClr>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High-Level Assumptions</a:t>
            </a:r>
            <a:endParaRPr lang="en-ZA" dirty="0"/>
          </a:p>
        </p:txBody>
      </p:sp>
      <p:graphicFrame>
        <p:nvGraphicFramePr>
          <p:cNvPr id="4" name="Table 3"/>
          <p:cNvGraphicFramePr>
            <a:graphicFrameLocks noGrp="1"/>
          </p:cNvGraphicFramePr>
          <p:nvPr/>
        </p:nvGraphicFramePr>
        <p:xfrm>
          <a:off x="611560" y="2564904"/>
          <a:ext cx="7776864" cy="3024335"/>
        </p:xfrm>
        <a:graphic>
          <a:graphicData uri="http://schemas.openxmlformats.org/drawingml/2006/table">
            <a:tbl>
              <a:tblPr/>
              <a:tblGrid>
                <a:gridCol w="3080008"/>
                <a:gridCol w="1180362"/>
                <a:gridCol w="3516494"/>
              </a:tblGrid>
              <a:tr h="604867">
                <a:tc>
                  <a:txBody>
                    <a:bodyPr/>
                    <a:lstStyle/>
                    <a:p>
                      <a:pPr algn="ctr" fontAlgn="ctr"/>
                      <a:r>
                        <a:rPr lang="en-ZA" sz="2000" b="1" i="0" u="none" strike="noStrike" dirty="0">
                          <a:solidFill>
                            <a:srgbClr val="000000"/>
                          </a:solidFill>
                          <a:latin typeface="Calibri"/>
                        </a:rPr>
                        <a:t>SKA1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ZA" sz="2000" b="0" i="0" u="none" strike="noStrike" dirty="0">
                          <a:solidFill>
                            <a:srgbClr val="000000"/>
                          </a:solidFill>
                          <a:latin typeface="Calibri"/>
                        </a:rPr>
                        <a:t> </a:t>
                      </a:r>
                      <a:endParaRPr lang="en-ZA" sz="2000" b="0" i="0" u="none" strike="noStrike" dirty="0" smtClean="0">
                        <a:solidFill>
                          <a:srgbClr val="000000"/>
                        </a:solidFill>
                        <a:latin typeface="Calibri"/>
                      </a:endParaRPr>
                    </a:p>
                    <a:p>
                      <a:pPr algn="ctr" fontAlgn="ctr"/>
                      <a:endParaRPr lang="en-ZA" sz="2000" b="0" i="0" u="none" strike="noStrike" dirty="0" smtClean="0">
                        <a:solidFill>
                          <a:srgbClr val="000000"/>
                        </a:solidFill>
                        <a:latin typeface="Calibri"/>
                      </a:endParaRPr>
                    </a:p>
                    <a:p>
                      <a:pPr algn="ctr" fontAlgn="ctr"/>
                      <a:r>
                        <a:rPr lang="en-ZA" sz="2000" b="0" i="0" u="none" strike="noStrike" dirty="0" smtClean="0">
                          <a:solidFill>
                            <a:srgbClr val="000000"/>
                          </a:solidFill>
                          <a:latin typeface="Calibri"/>
                        </a:rPr>
                        <a:t>replaces</a:t>
                      </a:r>
                      <a:endParaRPr lang="en-ZA"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000" b="1" i="0" u="none" strike="noStrike">
                          <a:solidFill>
                            <a:srgbClr val="000000"/>
                          </a:solidFill>
                          <a:latin typeface="Calibri"/>
                        </a:rPr>
                        <a:t>MeerKAT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867">
                <a:tc>
                  <a:txBody>
                    <a:bodyPr/>
                    <a:lstStyle/>
                    <a:p>
                      <a:pPr algn="ctr" fontAlgn="ctr"/>
                      <a:r>
                        <a:rPr lang="en-ZA" sz="2000" b="0" i="0" u="none" strike="noStrike">
                          <a:solidFill>
                            <a:srgbClr val="000000"/>
                          </a:solidFill>
                          <a:latin typeface="Calibri"/>
                        </a:rPr>
                        <a:t>Central Signal Processor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ZA" sz="20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000" b="0" i="0" u="none" strike="noStrike">
                          <a:solidFill>
                            <a:srgbClr val="000000"/>
                          </a:solidFill>
                          <a:latin typeface="Calibri"/>
                        </a:rPr>
                        <a:t>Correlator Beamformer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867">
                <a:tc>
                  <a:txBody>
                    <a:bodyPr/>
                    <a:lstStyle/>
                    <a:p>
                      <a:pPr algn="ctr" fontAlgn="ctr"/>
                      <a:r>
                        <a:rPr lang="en-ZA" sz="2000" b="0" i="0" u="none" strike="noStrike">
                          <a:solidFill>
                            <a:srgbClr val="000000"/>
                          </a:solidFill>
                          <a:latin typeface="Calibri"/>
                        </a:rPr>
                        <a:t>Telescope Manager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ctr"/>
                      <a:r>
                        <a:rPr lang="en-ZA" sz="2000" b="0" i="0" u="none" strike="noStrike" dirty="0">
                          <a:solidFill>
                            <a:srgbClr val="000000"/>
                          </a:solidFill>
                          <a:latin typeface="Calibri"/>
                        </a:rPr>
                        <a:t>Control &amp; 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867">
                <a:tc>
                  <a:txBody>
                    <a:bodyPr/>
                    <a:lstStyle/>
                    <a:p>
                      <a:pPr algn="ctr" fontAlgn="ctr"/>
                      <a:r>
                        <a:rPr lang="en-ZA" sz="2000" b="0" i="0" u="none" strike="noStrike">
                          <a:solidFill>
                            <a:srgbClr val="000000"/>
                          </a:solidFill>
                          <a:latin typeface="Calibri"/>
                        </a:rPr>
                        <a:t>Science Data Processor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ctr"/>
                      <a:r>
                        <a:rPr lang="en-ZA" sz="2000" b="0" i="0" u="none" strike="noStrike" dirty="0">
                          <a:solidFill>
                            <a:srgbClr val="000000"/>
                          </a:solidFill>
                          <a:latin typeface="Calibri"/>
                        </a:rPr>
                        <a:t>Science Processor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867">
                <a:tc>
                  <a:txBody>
                    <a:bodyPr/>
                    <a:lstStyle/>
                    <a:p>
                      <a:pPr algn="ctr" fontAlgn="ctr"/>
                      <a:r>
                        <a:rPr lang="en-ZA" sz="2000" b="0" i="0" u="none" strike="noStrike">
                          <a:solidFill>
                            <a:srgbClr val="000000"/>
                          </a:solidFill>
                          <a:latin typeface="Calibri"/>
                        </a:rPr>
                        <a:t>Timing &amp; Synchronisation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ctr"/>
                      <a:r>
                        <a:rPr lang="en-ZA" sz="2000" b="0" i="0" u="none" strike="noStrike" dirty="0">
                          <a:solidFill>
                            <a:srgbClr val="000000"/>
                          </a:solidFill>
                          <a:latin typeface="Calibri"/>
                        </a:rPr>
                        <a:t>Time &amp; Frequency Reference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6" name="Straight Arrow Connector 5"/>
          <p:cNvCxnSpPr/>
          <p:nvPr/>
        </p:nvCxnSpPr>
        <p:spPr>
          <a:xfrm>
            <a:off x="3563888" y="3501008"/>
            <a:ext cx="16561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563888" y="4077072"/>
            <a:ext cx="16561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63888" y="4725144"/>
            <a:ext cx="16561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491880" y="5301208"/>
            <a:ext cx="16561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9552" y="1484784"/>
            <a:ext cx="7992888" cy="769441"/>
          </a:xfrm>
          <a:prstGeom prst="rect">
            <a:avLst/>
          </a:prstGeom>
          <a:noFill/>
        </p:spPr>
        <p:txBody>
          <a:bodyPr wrap="square" rtlCol="0">
            <a:spAutoFit/>
          </a:bodyPr>
          <a:lstStyle/>
          <a:p>
            <a:r>
              <a:rPr lang="en-ZA" sz="2400" dirty="0" err="1" smtClean="0">
                <a:solidFill>
                  <a:schemeClr val="tx2">
                    <a:lumMod val="50000"/>
                  </a:schemeClr>
                </a:solidFill>
              </a:rPr>
              <a:t>MeerKAT</a:t>
            </a:r>
            <a:r>
              <a:rPr lang="en-ZA" sz="2400" dirty="0" smtClean="0">
                <a:solidFill>
                  <a:schemeClr val="tx2">
                    <a:lumMod val="50000"/>
                  </a:schemeClr>
                </a:solidFill>
              </a:rPr>
              <a:t> Dishes are incorporated into SKA1_MID. </a:t>
            </a:r>
          </a:p>
          <a:p>
            <a:pPr marL="457200" indent="-457200">
              <a:buFont typeface="Calibri" pitchFamily="34" charset="0"/>
              <a:buChar char="-"/>
            </a:pPr>
            <a:r>
              <a:rPr lang="en-ZA" sz="2000" dirty="0" smtClean="0">
                <a:solidFill>
                  <a:schemeClr val="tx2">
                    <a:lumMod val="50000"/>
                  </a:schemeClr>
                </a:solidFill>
              </a:rPr>
              <a:t>What level of retro-fitting is required (feed packages &amp; receivers)?</a:t>
            </a:r>
            <a:endParaRPr lang="en-GB" sz="2000" dirty="0">
              <a:solidFill>
                <a:schemeClr val="tx2">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Context: </a:t>
            </a:r>
            <a:r>
              <a:rPr lang="en-ZA" sz="2400" dirty="0" err="1" smtClean="0"/>
              <a:t>MeerKAT</a:t>
            </a:r>
            <a:r>
              <a:rPr lang="en-ZA" sz="2400" dirty="0" smtClean="0"/>
              <a:t> Receptor</a:t>
            </a:r>
            <a:endParaRPr lang="en-ZA" dirty="0"/>
          </a:p>
        </p:txBody>
      </p:sp>
      <p:pic>
        <p:nvPicPr>
          <p:cNvPr id="5" name="Picture 2"/>
          <p:cNvPicPr>
            <a:picLocks noChangeAspect="1" noChangeArrowheads="1"/>
          </p:cNvPicPr>
          <p:nvPr/>
        </p:nvPicPr>
        <p:blipFill>
          <a:blip r:embed="rId2" cstate="print"/>
          <a:srcRect l="16483" r="14291"/>
          <a:stretch>
            <a:fillRect/>
          </a:stretch>
        </p:blipFill>
        <p:spPr bwMode="auto">
          <a:xfrm>
            <a:off x="2267744" y="1423809"/>
            <a:ext cx="4670767" cy="4491782"/>
          </a:xfrm>
          <a:prstGeom prst="rect">
            <a:avLst/>
          </a:prstGeom>
          <a:noFill/>
          <a:ln w="9525">
            <a:noFill/>
            <a:miter lim="800000"/>
            <a:headEnd/>
            <a:tailEnd/>
          </a:ln>
        </p:spPr>
      </p:pic>
      <p:sp>
        <p:nvSpPr>
          <p:cNvPr id="6" name="TextBox 5"/>
          <p:cNvSpPr txBox="1"/>
          <p:nvPr/>
        </p:nvSpPr>
        <p:spPr>
          <a:xfrm>
            <a:off x="5832648" y="4479503"/>
            <a:ext cx="1942932" cy="461665"/>
          </a:xfrm>
          <a:prstGeom prst="rect">
            <a:avLst/>
          </a:prstGeom>
          <a:noFill/>
        </p:spPr>
        <p:txBody>
          <a:bodyPr wrap="square" rtlCol="0">
            <a:spAutoFit/>
          </a:bodyPr>
          <a:lstStyle/>
          <a:p>
            <a:r>
              <a:rPr lang="en-ZA" sz="1200" b="1" dirty="0" smtClean="0">
                <a:solidFill>
                  <a:schemeClr val="tx1">
                    <a:lumMod val="50000"/>
                  </a:schemeClr>
                </a:solidFill>
                <a:latin typeface="Arial" pitchFamily="34" charset="0"/>
                <a:cs typeface="Arial" pitchFamily="34" charset="0"/>
              </a:rPr>
              <a:t>Pedestal with antenna controller</a:t>
            </a:r>
            <a:endParaRPr lang="en-GB" sz="1200" b="1" dirty="0">
              <a:solidFill>
                <a:schemeClr val="tx1">
                  <a:lumMod val="50000"/>
                </a:schemeClr>
              </a:solidFill>
              <a:latin typeface="Arial" pitchFamily="34" charset="0"/>
              <a:cs typeface="Arial" pitchFamily="34" charset="0"/>
            </a:endParaRPr>
          </a:p>
        </p:txBody>
      </p:sp>
      <p:cxnSp>
        <p:nvCxnSpPr>
          <p:cNvPr id="7" name="Straight Arrow Connector 6"/>
          <p:cNvCxnSpPr/>
          <p:nvPr/>
        </p:nvCxnSpPr>
        <p:spPr bwMode="auto">
          <a:xfrm flipH="1">
            <a:off x="5292080" y="4736177"/>
            <a:ext cx="648072" cy="360040"/>
          </a:xfrm>
          <a:prstGeom prst="straightConnector1">
            <a:avLst/>
          </a:prstGeom>
          <a:solidFill>
            <a:srgbClr val="BBE0E3"/>
          </a:solidFill>
          <a:ln w="12700" cap="flat" cmpd="sng" algn="ctr">
            <a:solidFill>
              <a:srgbClr val="000000"/>
            </a:solidFill>
            <a:prstDash val="solid"/>
            <a:round/>
            <a:headEnd type="none" w="med" len="med"/>
            <a:tailEnd type="triangle"/>
          </a:ln>
          <a:effectLst/>
        </p:spPr>
      </p:cxnSp>
      <p:sp>
        <p:nvSpPr>
          <p:cNvPr id="8" name="TextBox 7"/>
          <p:cNvSpPr txBox="1"/>
          <p:nvPr/>
        </p:nvSpPr>
        <p:spPr>
          <a:xfrm>
            <a:off x="4067944" y="3656057"/>
            <a:ext cx="800219" cy="276999"/>
          </a:xfrm>
          <a:prstGeom prst="rect">
            <a:avLst/>
          </a:prstGeom>
          <a:noFill/>
        </p:spPr>
        <p:txBody>
          <a:bodyPr wrap="none" rtlCol="0">
            <a:spAutoFit/>
          </a:bodyPr>
          <a:lstStyle/>
          <a:p>
            <a:r>
              <a:rPr lang="en-ZA" sz="1200" b="1" dirty="0" smtClean="0">
                <a:solidFill>
                  <a:schemeClr val="tx1">
                    <a:lumMod val="50000"/>
                  </a:schemeClr>
                </a:solidFill>
                <a:latin typeface="Arial" pitchFamily="34" charset="0"/>
                <a:cs typeface="Arial" pitchFamily="34" charset="0"/>
              </a:rPr>
              <a:t>Digitiser</a:t>
            </a:r>
            <a:endParaRPr lang="en-GB" sz="1200" b="1" dirty="0">
              <a:solidFill>
                <a:schemeClr val="tx1">
                  <a:lumMod val="50000"/>
                </a:schemeClr>
              </a:solidFill>
              <a:latin typeface="Arial" pitchFamily="34" charset="0"/>
              <a:cs typeface="Arial" pitchFamily="34" charset="0"/>
            </a:endParaRPr>
          </a:p>
        </p:txBody>
      </p:sp>
      <p:sp>
        <p:nvSpPr>
          <p:cNvPr id="9" name="TextBox 8"/>
          <p:cNvSpPr txBox="1"/>
          <p:nvPr/>
        </p:nvSpPr>
        <p:spPr>
          <a:xfrm>
            <a:off x="3275856" y="6104329"/>
            <a:ext cx="3863558" cy="276999"/>
          </a:xfrm>
          <a:prstGeom prst="rect">
            <a:avLst/>
          </a:prstGeom>
          <a:noFill/>
        </p:spPr>
        <p:txBody>
          <a:bodyPr wrap="none" rtlCol="0">
            <a:spAutoFit/>
          </a:bodyPr>
          <a:lstStyle/>
          <a:p>
            <a:r>
              <a:rPr lang="en-ZA" sz="1200" b="1" dirty="0" smtClean="0">
                <a:solidFill>
                  <a:schemeClr val="tx1">
                    <a:lumMod val="50000"/>
                  </a:schemeClr>
                </a:solidFill>
                <a:latin typeface="Arial" pitchFamily="34" charset="0"/>
                <a:cs typeface="Arial" pitchFamily="34" charset="0"/>
              </a:rPr>
              <a:t>Multiple octave band receivers with vacuum pump</a:t>
            </a:r>
            <a:endParaRPr lang="en-GB" sz="1200" b="1" dirty="0">
              <a:solidFill>
                <a:schemeClr val="tx1">
                  <a:lumMod val="50000"/>
                </a:schemeClr>
              </a:solidFill>
              <a:latin typeface="Arial" pitchFamily="34" charset="0"/>
              <a:cs typeface="Arial" pitchFamily="34" charset="0"/>
            </a:endParaRPr>
          </a:p>
        </p:txBody>
      </p:sp>
      <p:cxnSp>
        <p:nvCxnSpPr>
          <p:cNvPr id="10" name="Straight Arrow Connector 9"/>
          <p:cNvCxnSpPr/>
          <p:nvPr/>
        </p:nvCxnSpPr>
        <p:spPr bwMode="auto">
          <a:xfrm flipH="1">
            <a:off x="4283968" y="3944089"/>
            <a:ext cx="288032" cy="792088"/>
          </a:xfrm>
          <a:prstGeom prst="straightConnector1">
            <a:avLst/>
          </a:prstGeom>
          <a:solidFill>
            <a:srgbClr val="BBE0E3"/>
          </a:solidFill>
          <a:ln w="12700" cap="flat" cmpd="sng" algn="ctr">
            <a:solidFill>
              <a:srgbClr val="000000"/>
            </a:solidFill>
            <a:prstDash val="solid"/>
            <a:round/>
            <a:headEnd type="none" w="med" len="med"/>
            <a:tailEnd type="triangle"/>
          </a:ln>
          <a:effectLst/>
        </p:spPr>
      </p:cxnSp>
      <p:cxnSp>
        <p:nvCxnSpPr>
          <p:cNvPr id="11" name="Straight Arrow Connector 10"/>
          <p:cNvCxnSpPr/>
          <p:nvPr/>
        </p:nvCxnSpPr>
        <p:spPr bwMode="auto">
          <a:xfrm flipV="1">
            <a:off x="3995936" y="4952201"/>
            <a:ext cx="72008" cy="1152128"/>
          </a:xfrm>
          <a:prstGeom prst="straightConnector1">
            <a:avLst/>
          </a:prstGeom>
          <a:solidFill>
            <a:srgbClr val="BBE0E3"/>
          </a:solidFill>
          <a:ln w="12700" cap="flat" cmpd="sng" algn="ctr">
            <a:solidFill>
              <a:srgbClr val="000000"/>
            </a:solidFill>
            <a:prstDash val="solid"/>
            <a:round/>
            <a:headEnd type="none" w="med" len="med"/>
            <a:tailEnd type="triangle"/>
          </a:ln>
          <a:effectLst/>
        </p:spPr>
      </p:cxnSp>
      <p:sp>
        <p:nvSpPr>
          <p:cNvPr id="12" name="TextBox 11"/>
          <p:cNvSpPr txBox="1"/>
          <p:nvPr/>
        </p:nvSpPr>
        <p:spPr>
          <a:xfrm>
            <a:off x="5868144" y="3944089"/>
            <a:ext cx="1800200" cy="461665"/>
          </a:xfrm>
          <a:prstGeom prst="rect">
            <a:avLst/>
          </a:prstGeom>
          <a:noFill/>
        </p:spPr>
        <p:txBody>
          <a:bodyPr wrap="square" rtlCol="0">
            <a:spAutoFit/>
          </a:bodyPr>
          <a:lstStyle/>
          <a:p>
            <a:r>
              <a:rPr lang="en-ZA" sz="1200" b="1" dirty="0" smtClean="0">
                <a:solidFill>
                  <a:schemeClr val="tx1">
                    <a:lumMod val="50000"/>
                  </a:schemeClr>
                </a:solidFill>
                <a:latin typeface="Arial" pitchFamily="34" charset="0"/>
                <a:cs typeface="Arial" pitchFamily="34" charset="0"/>
              </a:rPr>
              <a:t>Helium compressor for cryogenic cooling</a:t>
            </a:r>
            <a:endParaRPr lang="en-GB" sz="1200" b="1" dirty="0">
              <a:solidFill>
                <a:schemeClr val="tx1">
                  <a:lumMod val="50000"/>
                </a:schemeClr>
              </a:solidFill>
              <a:latin typeface="Arial" pitchFamily="34" charset="0"/>
              <a:cs typeface="Arial" pitchFamily="34" charset="0"/>
            </a:endParaRPr>
          </a:p>
        </p:txBody>
      </p:sp>
      <p:cxnSp>
        <p:nvCxnSpPr>
          <p:cNvPr id="13" name="Straight Arrow Connector 12"/>
          <p:cNvCxnSpPr>
            <a:stCxn id="12" idx="1"/>
          </p:cNvCxnSpPr>
          <p:nvPr/>
        </p:nvCxnSpPr>
        <p:spPr bwMode="auto">
          <a:xfrm flipH="1">
            <a:off x="5436096" y="4174922"/>
            <a:ext cx="432048" cy="489247"/>
          </a:xfrm>
          <a:prstGeom prst="straightConnector1">
            <a:avLst/>
          </a:prstGeom>
          <a:solidFill>
            <a:srgbClr val="BBE0E3"/>
          </a:solidFill>
          <a:ln w="12700" cap="flat" cmpd="sng" algn="ctr">
            <a:solidFill>
              <a:srgbClr val="000000"/>
            </a:solidFill>
            <a:prstDash val="solid"/>
            <a:round/>
            <a:headEnd type="none" w="med" len="med"/>
            <a:tailEnd type="triangle"/>
          </a:ln>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07703" y="1700812"/>
          <a:ext cx="6984777" cy="4968548"/>
        </p:xfrm>
        <a:graphic>
          <a:graphicData uri="http://schemas.openxmlformats.org/drawingml/2006/table">
            <a:tbl>
              <a:tblPr/>
              <a:tblGrid>
                <a:gridCol w="460535"/>
                <a:gridCol w="2686453"/>
                <a:gridCol w="1279263"/>
                <a:gridCol w="1279263"/>
                <a:gridCol w="1279263"/>
              </a:tblGrid>
              <a:tr h="298950">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600" b="1" i="0" u="none" strike="noStrike" dirty="0" err="1">
                          <a:solidFill>
                            <a:srgbClr val="000000"/>
                          </a:solidFill>
                          <a:latin typeface="Calibri"/>
                        </a:rPr>
                        <a:t>MeerKAT</a:t>
                      </a:r>
                      <a:endParaRPr lang="en-GB"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67254">
                <a:tc>
                  <a:txBody>
                    <a:bodyPr/>
                    <a:lstStyle/>
                    <a:p>
                      <a:pPr algn="ctr" fontAlgn="b"/>
                      <a:endParaRPr lang="en-GB"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Receptor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Weather </a:t>
                      </a:r>
                      <a:endParaRPr lang="en-GB" sz="1400" b="0" i="0" u="none" strike="noStrike" dirty="0" smtClean="0">
                        <a:solidFill>
                          <a:srgbClr val="000000"/>
                        </a:solidFill>
                        <a:latin typeface="Calibri"/>
                      </a:endParaRPr>
                    </a:p>
                    <a:p>
                      <a:pPr algn="ctr" fontAlgn="ctr"/>
                      <a:r>
                        <a:rPr lang="en-GB" sz="1400" b="0" i="0" u="none" strike="noStrike" dirty="0" smtClean="0">
                          <a:solidFill>
                            <a:srgbClr val="000000"/>
                          </a:solidFill>
                          <a:latin typeface="Calibri"/>
                        </a:rPr>
                        <a:t>Stations</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Array Fibre 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rowSpan="8">
                  <a:txBody>
                    <a:bodyPr/>
                    <a:lstStyle/>
                    <a:p>
                      <a:pPr algn="ctr" fontAlgn="ctr"/>
                      <a:r>
                        <a:rPr lang="en-GB" sz="1600" b="1" i="0" u="none" strike="noStrike" dirty="0" smtClean="0">
                          <a:solidFill>
                            <a:srgbClr val="000000"/>
                          </a:solidFill>
                          <a:latin typeface="Calibri"/>
                        </a:rPr>
                        <a:t>SKA1_MID</a:t>
                      </a:r>
                      <a:endParaRPr lang="en-GB" sz="1600" b="1" i="0" u="none" strike="noStrike" dirty="0">
                        <a:solidFill>
                          <a:srgbClr val="000000"/>
                        </a:solidFill>
                        <a:latin typeface="Calibri"/>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smtClean="0">
                          <a:solidFill>
                            <a:srgbClr val="000000"/>
                          </a:solidFill>
                          <a:latin typeface="Calibri"/>
                        </a:rPr>
                        <a:t>Infrastructure</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2" name="Title 1"/>
          <p:cNvSpPr>
            <a:spLocks noGrp="1"/>
          </p:cNvSpPr>
          <p:nvPr>
            <p:ph type="title"/>
          </p:nvPr>
        </p:nvSpPr>
        <p:spPr/>
        <p:txBody>
          <a:bodyPr/>
          <a:lstStyle/>
          <a:p>
            <a:r>
              <a:rPr lang="en-ZA" dirty="0" smtClean="0"/>
              <a:t>Interface Identification Matrix</a:t>
            </a:r>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907703" y="1700812"/>
          <a:ext cx="6984777" cy="4968548"/>
        </p:xfrm>
        <a:graphic>
          <a:graphicData uri="http://schemas.openxmlformats.org/drawingml/2006/table">
            <a:tbl>
              <a:tblPr/>
              <a:tblGrid>
                <a:gridCol w="460535"/>
                <a:gridCol w="2686453"/>
                <a:gridCol w="1279263"/>
                <a:gridCol w="1279263"/>
                <a:gridCol w="1279263"/>
              </a:tblGrid>
              <a:tr h="298950">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600" b="1" i="0" u="none" strike="noStrike" dirty="0" err="1">
                          <a:solidFill>
                            <a:srgbClr val="000000"/>
                          </a:solidFill>
                          <a:latin typeface="Calibri"/>
                        </a:rPr>
                        <a:t>MeerKAT</a:t>
                      </a:r>
                      <a:endParaRPr lang="en-GB"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67254">
                <a:tc>
                  <a:txBody>
                    <a:bodyPr/>
                    <a:lstStyle/>
                    <a:p>
                      <a:pPr algn="ctr" fontAlgn="b"/>
                      <a:endParaRPr lang="en-GB"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Receptor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Weather </a:t>
                      </a:r>
                      <a:endParaRPr lang="en-GB" sz="1400" b="0" i="0" u="none" strike="noStrike" dirty="0" smtClean="0">
                        <a:solidFill>
                          <a:srgbClr val="000000"/>
                        </a:solidFill>
                        <a:latin typeface="Calibri"/>
                      </a:endParaRPr>
                    </a:p>
                    <a:p>
                      <a:pPr algn="ctr" fontAlgn="ctr"/>
                      <a:r>
                        <a:rPr lang="en-GB" sz="1400" b="0" i="0" u="none" strike="noStrike" dirty="0" smtClean="0">
                          <a:solidFill>
                            <a:srgbClr val="000000"/>
                          </a:solidFill>
                          <a:latin typeface="Calibri"/>
                        </a:rPr>
                        <a:t>Stations</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Array Fibre 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smtClean="0">
                          <a:solidFill>
                            <a:srgbClr val="000000"/>
                          </a:solidFill>
                          <a:latin typeface="Calibri"/>
                        </a:rPr>
                        <a:t>Infrastructure</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6" name="Rounded Rectangular Callout 5"/>
          <p:cNvSpPr/>
          <p:nvPr/>
        </p:nvSpPr>
        <p:spPr>
          <a:xfrm>
            <a:off x="0" y="1268760"/>
            <a:ext cx="5004048" cy="1800200"/>
          </a:xfrm>
          <a:prstGeom prst="wedgeRoundRectCallout">
            <a:avLst>
              <a:gd name="adj1" fmla="val 62157"/>
              <a:gd name="adj2" fmla="val 6167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Q: Will </a:t>
            </a:r>
            <a:r>
              <a:rPr lang="en-ZA" b="1" dirty="0" err="1" smtClean="0">
                <a:solidFill>
                  <a:schemeClr val="tx1">
                    <a:lumMod val="50000"/>
                  </a:schemeClr>
                </a:solidFill>
              </a:rPr>
              <a:t>MeerKAT</a:t>
            </a:r>
            <a:r>
              <a:rPr lang="en-ZA" b="1" dirty="0" smtClean="0">
                <a:solidFill>
                  <a:schemeClr val="tx1">
                    <a:lumMod val="50000"/>
                  </a:schemeClr>
                </a:solidFill>
              </a:rPr>
              <a:t> be retro-fitted with SKA1 SPFs and Receivers?</a:t>
            </a:r>
          </a:p>
          <a:p>
            <a:pPr>
              <a:buFontTx/>
              <a:buChar char="-"/>
            </a:pPr>
            <a:r>
              <a:rPr lang="en-ZA" dirty="0" smtClean="0">
                <a:solidFill>
                  <a:schemeClr val="tx1">
                    <a:lumMod val="50000"/>
                  </a:schemeClr>
                </a:solidFill>
              </a:rPr>
              <a:t> Frequency bands don’t overlap completely; </a:t>
            </a:r>
          </a:p>
          <a:p>
            <a:pPr>
              <a:buFontTx/>
              <a:buChar char="-"/>
            </a:pPr>
            <a:r>
              <a:rPr lang="en-ZA" dirty="0" smtClean="0">
                <a:solidFill>
                  <a:schemeClr val="tx1">
                    <a:lumMod val="50000"/>
                  </a:schemeClr>
                </a:solidFill>
              </a:rPr>
              <a:t> Interfaces: EM (e.g. feed illumination); volume; weight; power; cooling; fibres; etc.</a:t>
            </a:r>
          </a:p>
          <a:p>
            <a:pPr>
              <a:buFontTx/>
              <a:buChar char="-"/>
            </a:pPr>
            <a:r>
              <a:rPr lang="en-ZA" b="1" dirty="0" smtClean="0">
                <a:solidFill>
                  <a:schemeClr val="tx1">
                    <a:lumMod val="50000"/>
                  </a:schemeClr>
                </a:solidFill>
              </a:rPr>
              <a:t> This may be a significant engineering effort.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07703" y="1700812"/>
          <a:ext cx="6984777" cy="4968548"/>
        </p:xfrm>
        <a:graphic>
          <a:graphicData uri="http://schemas.openxmlformats.org/drawingml/2006/table">
            <a:tbl>
              <a:tblPr/>
              <a:tblGrid>
                <a:gridCol w="460535"/>
                <a:gridCol w="2686453"/>
                <a:gridCol w="1279263"/>
                <a:gridCol w="1279263"/>
                <a:gridCol w="1279263"/>
              </a:tblGrid>
              <a:tr h="298950">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600" b="1" i="0" u="none" strike="noStrike" dirty="0" err="1">
                          <a:solidFill>
                            <a:srgbClr val="000000"/>
                          </a:solidFill>
                          <a:latin typeface="Calibri"/>
                        </a:rPr>
                        <a:t>MeerKAT</a:t>
                      </a:r>
                      <a:endParaRPr lang="en-GB"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67254">
                <a:tc>
                  <a:txBody>
                    <a:bodyPr/>
                    <a:lstStyle/>
                    <a:p>
                      <a:pPr algn="ctr" fontAlgn="b"/>
                      <a:endParaRPr lang="en-GB"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Receptor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Weather </a:t>
                      </a:r>
                      <a:endParaRPr lang="en-GB" sz="1400" b="0" i="0" u="none" strike="noStrike" dirty="0" smtClean="0">
                        <a:solidFill>
                          <a:srgbClr val="000000"/>
                        </a:solidFill>
                        <a:latin typeface="Calibri"/>
                      </a:endParaRPr>
                    </a:p>
                    <a:p>
                      <a:pPr algn="ctr" fontAlgn="ctr"/>
                      <a:r>
                        <a:rPr lang="en-GB" sz="1400" b="0" i="0" u="none" strike="noStrike" dirty="0" smtClean="0">
                          <a:solidFill>
                            <a:srgbClr val="000000"/>
                          </a:solidFill>
                          <a:latin typeface="Calibri"/>
                        </a:rPr>
                        <a:t>Stations</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Array Fibre 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smtClean="0">
                          <a:solidFill>
                            <a:srgbClr val="000000"/>
                          </a:solidFill>
                          <a:latin typeface="Calibri"/>
                        </a:rPr>
                        <a:t>Infrastructure</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6" name="Rounded Rectangular Callout 5"/>
          <p:cNvSpPr/>
          <p:nvPr/>
        </p:nvSpPr>
        <p:spPr>
          <a:xfrm>
            <a:off x="107504" y="1268760"/>
            <a:ext cx="4824536" cy="2016224"/>
          </a:xfrm>
          <a:prstGeom prst="wedgeRoundRectCallout">
            <a:avLst>
              <a:gd name="adj1" fmla="val 58435"/>
              <a:gd name="adj2" fmla="val 699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Assumption:</a:t>
            </a:r>
            <a:r>
              <a:rPr lang="en-ZA" dirty="0" smtClean="0">
                <a:solidFill>
                  <a:schemeClr val="tx1">
                    <a:lumMod val="50000"/>
                  </a:schemeClr>
                </a:solidFill>
              </a:rPr>
              <a:t>	</a:t>
            </a:r>
          </a:p>
          <a:p>
            <a:pPr lvl="1"/>
            <a:r>
              <a:rPr lang="en-ZA" dirty="0" smtClean="0">
                <a:solidFill>
                  <a:schemeClr val="tx1">
                    <a:lumMod val="50000"/>
                  </a:schemeClr>
                </a:solidFill>
              </a:rPr>
              <a:t>SKA1 TM will control MK Receptor directly</a:t>
            </a:r>
          </a:p>
          <a:p>
            <a:r>
              <a:rPr lang="en-ZA" b="1" dirty="0" smtClean="0">
                <a:solidFill>
                  <a:schemeClr val="tx1">
                    <a:lumMod val="50000"/>
                  </a:schemeClr>
                </a:solidFill>
              </a:rPr>
              <a:t>Functional interface: </a:t>
            </a:r>
            <a:r>
              <a:rPr lang="en-ZA" dirty="0" smtClean="0">
                <a:solidFill>
                  <a:schemeClr val="tx1">
                    <a:lumMod val="50000"/>
                  </a:schemeClr>
                </a:solidFill>
              </a:rPr>
              <a:t>(if not retro-fit) 	</a:t>
            </a:r>
          </a:p>
          <a:p>
            <a:pPr lvl="1"/>
            <a:r>
              <a:rPr lang="en-ZA" dirty="0" smtClean="0">
                <a:solidFill>
                  <a:schemeClr val="tx1">
                    <a:lumMod val="50000"/>
                  </a:schemeClr>
                </a:solidFill>
              </a:rPr>
              <a:t>Between TM and all MK Receptor components (Motion Controller, SPFs, Digitisers, etc) using KATCP protocol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07703" y="1700812"/>
          <a:ext cx="6984777" cy="4968548"/>
        </p:xfrm>
        <a:graphic>
          <a:graphicData uri="http://schemas.openxmlformats.org/drawingml/2006/table">
            <a:tbl>
              <a:tblPr/>
              <a:tblGrid>
                <a:gridCol w="460535"/>
                <a:gridCol w="2686453"/>
                <a:gridCol w="1279263"/>
                <a:gridCol w="1279263"/>
                <a:gridCol w="1279263"/>
              </a:tblGrid>
              <a:tr h="298950">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600" b="1" i="0" u="none" strike="noStrike" dirty="0" err="1">
                          <a:solidFill>
                            <a:srgbClr val="000000"/>
                          </a:solidFill>
                          <a:latin typeface="Calibri"/>
                        </a:rPr>
                        <a:t>MeerKAT</a:t>
                      </a:r>
                      <a:endParaRPr lang="en-GB"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67254">
                <a:tc>
                  <a:txBody>
                    <a:bodyPr/>
                    <a:lstStyle/>
                    <a:p>
                      <a:pPr algn="ctr" fontAlgn="b"/>
                      <a:endParaRPr lang="en-GB"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Receptor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Weather </a:t>
                      </a:r>
                      <a:endParaRPr lang="en-GB" sz="1400" b="0" i="0" u="none" strike="noStrike" dirty="0" smtClean="0">
                        <a:solidFill>
                          <a:srgbClr val="000000"/>
                        </a:solidFill>
                        <a:latin typeface="Calibri"/>
                      </a:endParaRPr>
                    </a:p>
                    <a:p>
                      <a:pPr algn="ctr" fontAlgn="ctr"/>
                      <a:r>
                        <a:rPr lang="en-GB" sz="1400" b="0" i="0" u="none" strike="noStrike" dirty="0" smtClean="0">
                          <a:solidFill>
                            <a:srgbClr val="000000"/>
                          </a:solidFill>
                          <a:latin typeface="Calibri"/>
                        </a:rPr>
                        <a:t>Stations</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Array Fibre 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smtClean="0">
                          <a:solidFill>
                            <a:srgbClr val="000000"/>
                          </a:solidFill>
                          <a:latin typeface="Calibri"/>
                        </a:rPr>
                        <a:t>Infrastructure</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6" name="Rounded Rectangular Callout 5"/>
          <p:cNvSpPr/>
          <p:nvPr/>
        </p:nvSpPr>
        <p:spPr>
          <a:xfrm>
            <a:off x="179512" y="1340768"/>
            <a:ext cx="4824536" cy="2088232"/>
          </a:xfrm>
          <a:prstGeom prst="wedgeRoundRectCallout">
            <a:avLst>
              <a:gd name="adj1" fmla="val 55481"/>
              <a:gd name="adj2" fmla="val 14633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Assumption:</a:t>
            </a:r>
            <a:r>
              <a:rPr lang="en-ZA" dirty="0" smtClean="0">
                <a:solidFill>
                  <a:schemeClr val="tx1">
                    <a:lumMod val="50000"/>
                  </a:schemeClr>
                </a:solidFill>
              </a:rPr>
              <a:t>	</a:t>
            </a:r>
          </a:p>
          <a:p>
            <a:pPr lvl="1"/>
            <a:r>
              <a:rPr lang="en-ZA" dirty="0" smtClean="0">
                <a:solidFill>
                  <a:schemeClr val="tx1">
                    <a:lumMod val="50000"/>
                  </a:schemeClr>
                </a:solidFill>
              </a:rPr>
              <a:t>SKA1 T&amp;S will replace MK TFR</a:t>
            </a:r>
          </a:p>
          <a:p>
            <a:r>
              <a:rPr lang="en-ZA" b="1" dirty="0" smtClean="0">
                <a:solidFill>
                  <a:schemeClr val="tx1">
                    <a:lumMod val="50000"/>
                  </a:schemeClr>
                </a:solidFill>
              </a:rPr>
              <a:t>Functional interface: </a:t>
            </a:r>
            <a:r>
              <a:rPr lang="en-ZA" dirty="0" smtClean="0">
                <a:solidFill>
                  <a:schemeClr val="tx1">
                    <a:lumMod val="50000"/>
                  </a:schemeClr>
                </a:solidFill>
              </a:rPr>
              <a:t>(if not retro-fit) 	</a:t>
            </a:r>
          </a:p>
          <a:p>
            <a:pPr lvl="1"/>
            <a:r>
              <a:rPr lang="en-ZA" dirty="0" smtClean="0">
                <a:solidFill>
                  <a:schemeClr val="tx1">
                    <a:lumMod val="50000"/>
                  </a:schemeClr>
                </a:solidFill>
              </a:rPr>
              <a:t>Frequency reference</a:t>
            </a:r>
          </a:p>
          <a:p>
            <a:pPr lvl="1"/>
            <a:r>
              <a:rPr lang="en-ZA" dirty="0" smtClean="0">
                <a:solidFill>
                  <a:schemeClr val="tx1">
                    <a:lumMod val="50000"/>
                  </a:schemeClr>
                </a:solidFill>
              </a:rPr>
              <a:t>High accuracy time reference (1pps)</a:t>
            </a:r>
          </a:p>
          <a:p>
            <a:pPr lvl="1"/>
            <a:r>
              <a:rPr lang="en-ZA" dirty="0" smtClean="0">
                <a:solidFill>
                  <a:schemeClr val="tx1">
                    <a:lumMod val="50000"/>
                  </a:schemeClr>
                </a:solidFill>
              </a:rPr>
              <a:t>Network time reference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07703" y="1700812"/>
          <a:ext cx="6984777" cy="4968548"/>
        </p:xfrm>
        <a:graphic>
          <a:graphicData uri="http://schemas.openxmlformats.org/drawingml/2006/table">
            <a:tbl>
              <a:tblPr/>
              <a:tblGrid>
                <a:gridCol w="460535"/>
                <a:gridCol w="2686453"/>
                <a:gridCol w="1279263"/>
                <a:gridCol w="1279263"/>
                <a:gridCol w="1279263"/>
              </a:tblGrid>
              <a:tr h="298950">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600" b="1" i="0" u="none" strike="noStrike" dirty="0" err="1">
                          <a:solidFill>
                            <a:srgbClr val="000000"/>
                          </a:solidFill>
                          <a:latin typeface="Calibri"/>
                        </a:rPr>
                        <a:t>MeerKAT</a:t>
                      </a:r>
                      <a:endParaRPr lang="en-GB"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67254">
                <a:tc>
                  <a:txBody>
                    <a:bodyPr/>
                    <a:lstStyle/>
                    <a:p>
                      <a:pPr algn="ctr" fontAlgn="b"/>
                      <a:endParaRPr lang="en-GB"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Receptor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Weather </a:t>
                      </a:r>
                      <a:endParaRPr lang="en-GB" sz="1400" b="0" i="0" u="none" strike="noStrike" dirty="0" smtClean="0">
                        <a:solidFill>
                          <a:srgbClr val="000000"/>
                        </a:solidFill>
                        <a:latin typeface="Calibri"/>
                      </a:endParaRPr>
                    </a:p>
                    <a:p>
                      <a:pPr algn="ctr" fontAlgn="ctr"/>
                      <a:r>
                        <a:rPr lang="en-GB" sz="1400" b="0" i="0" u="none" strike="noStrike" dirty="0" smtClean="0">
                          <a:solidFill>
                            <a:srgbClr val="000000"/>
                          </a:solidFill>
                          <a:latin typeface="Calibri"/>
                        </a:rPr>
                        <a:t>Stations</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Array Fibre 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smtClean="0">
                          <a:solidFill>
                            <a:srgbClr val="000000"/>
                          </a:solidFill>
                          <a:latin typeface="Calibri"/>
                        </a:rPr>
                        <a:t>Infrastructure</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6" name="Rounded Rectangular Callout 5"/>
          <p:cNvSpPr/>
          <p:nvPr/>
        </p:nvSpPr>
        <p:spPr>
          <a:xfrm>
            <a:off x="179512" y="1340768"/>
            <a:ext cx="4824536" cy="1584176"/>
          </a:xfrm>
          <a:prstGeom prst="wedgeRoundRectCallout">
            <a:avLst>
              <a:gd name="adj1" fmla="val 84526"/>
              <a:gd name="adj2" fmla="val 1026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Functional interface:</a:t>
            </a:r>
            <a:r>
              <a:rPr lang="en-ZA" dirty="0" smtClean="0">
                <a:solidFill>
                  <a:schemeClr val="tx1">
                    <a:lumMod val="50000"/>
                  </a:schemeClr>
                </a:solidFill>
              </a:rPr>
              <a:t>	</a:t>
            </a:r>
          </a:p>
          <a:p>
            <a:pPr lvl="1"/>
            <a:r>
              <a:rPr lang="en-ZA" dirty="0" smtClean="0">
                <a:solidFill>
                  <a:schemeClr val="tx1">
                    <a:lumMod val="50000"/>
                  </a:schemeClr>
                </a:solidFill>
              </a:rPr>
              <a:t>Simple access to weather data via LAN. Agree on protocols.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907703" y="1700812"/>
          <a:ext cx="6984777" cy="4968548"/>
        </p:xfrm>
        <a:graphic>
          <a:graphicData uri="http://schemas.openxmlformats.org/drawingml/2006/table">
            <a:tbl>
              <a:tblPr/>
              <a:tblGrid>
                <a:gridCol w="460535"/>
                <a:gridCol w="2686453"/>
                <a:gridCol w="1279263"/>
                <a:gridCol w="1279263"/>
                <a:gridCol w="1279263"/>
              </a:tblGrid>
              <a:tr h="298950">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600" b="1" i="0" u="none" strike="noStrike" dirty="0" err="1">
                          <a:solidFill>
                            <a:srgbClr val="000000"/>
                          </a:solidFill>
                          <a:latin typeface="Calibri"/>
                        </a:rPr>
                        <a:t>MeerKAT</a:t>
                      </a:r>
                      <a:endParaRPr lang="en-GB"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67254">
                <a:tc>
                  <a:txBody>
                    <a:bodyPr/>
                    <a:lstStyle/>
                    <a:p>
                      <a:pPr algn="ctr" fontAlgn="b"/>
                      <a:endParaRPr lang="en-GB"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Receptor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Weather </a:t>
                      </a:r>
                      <a:endParaRPr lang="en-GB" sz="1400" b="0" i="0" u="none" strike="noStrike" dirty="0" smtClean="0">
                        <a:solidFill>
                          <a:srgbClr val="000000"/>
                        </a:solidFill>
                        <a:latin typeface="Calibri"/>
                      </a:endParaRPr>
                    </a:p>
                    <a:p>
                      <a:pPr algn="ctr" fontAlgn="ctr"/>
                      <a:r>
                        <a:rPr lang="en-GB" sz="1400" b="0" i="0" u="none" strike="noStrike" dirty="0" smtClean="0">
                          <a:solidFill>
                            <a:srgbClr val="000000"/>
                          </a:solidFill>
                          <a:latin typeface="Calibri"/>
                        </a:rPr>
                        <a:t>Stations</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Array Fibre 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smtClean="0">
                          <a:solidFill>
                            <a:srgbClr val="000000"/>
                          </a:solidFill>
                          <a:latin typeface="Calibri"/>
                        </a:rPr>
                        <a:t>Infrastructure</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2" name="Title 1"/>
          <p:cNvSpPr>
            <a:spLocks noGrp="1"/>
          </p:cNvSpPr>
          <p:nvPr>
            <p:ph type="title"/>
          </p:nvPr>
        </p:nvSpPr>
        <p:spPr/>
        <p:txBody>
          <a:bodyPr/>
          <a:lstStyle/>
          <a:p>
            <a:r>
              <a:rPr lang="en-ZA" dirty="0" smtClean="0"/>
              <a:t>Interface Identification</a:t>
            </a:r>
            <a:endParaRPr lang="en-ZA" dirty="0"/>
          </a:p>
        </p:txBody>
      </p:sp>
      <p:sp>
        <p:nvSpPr>
          <p:cNvPr id="5" name="Rounded Rectangular Callout 4"/>
          <p:cNvSpPr/>
          <p:nvPr/>
        </p:nvSpPr>
        <p:spPr>
          <a:xfrm>
            <a:off x="179512" y="1340768"/>
            <a:ext cx="4824536" cy="1584176"/>
          </a:xfrm>
          <a:prstGeom prst="wedgeRoundRectCallout">
            <a:avLst>
              <a:gd name="adj1" fmla="val 107910"/>
              <a:gd name="adj2" fmla="val 214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ZA" dirty="0">
              <a:solidFill>
                <a:schemeClr val="tx1">
                  <a:lumMod val="50000"/>
                </a:schemeClr>
              </a:solidFill>
            </a:endParaRPr>
          </a:p>
        </p:txBody>
      </p:sp>
      <p:sp>
        <p:nvSpPr>
          <p:cNvPr id="6" name="Rounded Rectangular Callout 5"/>
          <p:cNvSpPr/>
          <p:nvPr/>
        </p:nvSpPr>
        <p:spPr>
          <a:xfrm>
            <a:off x="179512" y="1340768"/>
            <a:ext cx="4824536" cy="1584176"/>
          </a:xfrm>
          <a:prstGeom prst="wedgeRoundRectCallout">
            <a:avLst>
              <a:gd name="adj1" fmla="val 109879"/>
              <a:gd name="adj2" fmla="val 18586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Constraints:</a:t>
            </a:r>
          </a:p>
          <a:p>
            <a:pPr lvl="1"/>
            <a:r>
              <a:rPr lang="en-ZA" dirty="0" smtClean="0">
                <a:solidFill>
                  <a:schemeClr val="tx1">
                    <a:lumMod val="50000"/>
                  </a:schemeClr>
                </a:solidFill>
              </a:rPr>
              <a:t>Type of fibre and length of fibre need to be compatible. Terminal equipment compatibility.</a:t>
            </a:r>
            <a:endParaRPr lang="en-ZA" dirty="0">
              <a:solidFill>
                <a:schemeClr val="tx1">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Interface Identification</a:t>
            </a:r>
            <a:endParaRPr lang="en-ZA" dirty="0"/>
          </a:p>
        </p:txBody>
      </p:sp>
      <p:graphicFrame>
        <p:nvGraphicFramePr>
          <p:cNvPr id="4" name="Table 3"/>
          <p:cNvGraphicFramePr>
            <a:graphicFrameLocks noGrp="1"/>
          </p:cNvGraphicFramePr>
          <p:nvPr/>
        </p:nvGraphicFramePr>
        <p:xfrm>
          <a:off x="1907703" y="1700812"/>
          <a:ext cx="6984777" cy="4968548"/>
        </p:xfrm>
        <a:graphic>
          <a:graphicData uri="http://schemas.openxmlformats.org/drawingml/2006/table">
            <a:tbl>
              <a:tblPr/>
              <a:tblGrid>
                <a:gridCol w="460535"/>
                <a:gridCol w="2686453"/>
                <a:gridCol w="1279263"/>
                <a:gridCol w="1279263"/>
                <a:gridCol w="1279263"/>
              </a:tblGrid>
              <a:tr h="298950">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600" b="1" i="0" u="none" strike="noStrike" dirty="0" err="1">
                          <a:solidFill>
                            <a:srgbClr val="000000"/>
                          </a:solidFill>
                          <a:latin typeface="Calibri"/>
                        </a:rPr>
                        <a:t>MeerKAT</a:t>
                      </a:r>
                      <a:endParaRPr lang="en-GB"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67254">
                <a:tc>
                  <a:txBody>
                    <a:bodyPr/>
                    <a:lstStyle/>
                    <a:p>
                      <a:pPr algn="ctr" fontAlgn="b"/>
                      <a:endParaRPr lang="en-GB" sz="11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Receptor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Calibri"/>
                        </a:rPr>
                        <a:t>Weather </a:t>
                      </a:r>
                      <a:endParaRPr lang="en-GB" sz="1400" b="0" i="0" u="none" strike="noStrike" dirty="0" smtClean="0">
                        <a:solidFill>
                          <a:srgbClr val="000000"/>
                        </a:solidFill>
                        <a:latin typeface="Calibri"/>
                      </a:endParaRPr>
                    </a:p>
                    <a:p>
                      <a:pPr algn="ctr" fontAlgn="ctr"/>
                      <a:r>
                        <a:rPr lang="en-GB" sz="1400" b="0" i="0" u="none" strike="noStrike" dirty="0" smtClean="0">
                          <a:solidFill>
                            <a:srgbClr val="000000"/>
                          </a:solidFill>
                          <a:latin typeface="Calibri"/>
                        </a:rPr>
                        <a:t>Stations</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Calibri"/>
                        </a:rPr>
                        <a:t>Array Fibre Network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rowSpan="8">
                  <a:txBody>
                    <a:bodyPr/>
                    <a:lstStyle/>
                    <a:p>
                      <a:pPr algn="ctr" fontAlgn="ctr"/>
                      <a:r>
                        <a:rPr lang="en-GB" sz="1600" b="1" i="0" u="none" strike="noStrike" dirty="0" smtClean="0">
                          <a:solidFill>
                            <a:srgbClr val="000000"/>
                          </a:solidFill>
                          <a:latin typeface="+mn-lt"/>
                        </a:rPr>
                        <a:t>SKA1_MID</a:t>
                      </a:r>
                      <a:endParaRPr lang="en-GB" sz="1600" b="1" i="0" u="none" strike="noStrike" dirty="0">
                        <a:solidFill>
                          <a:srgbClr val="000000"/>
                        </a:solidFill>
                        <a:latin typeface="+mn-lt"/>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latin typeface="Calibri"/>
                        </a:rPr>
                        <a:t>Dishes</a:t>
                      </a:r>
                      <a:endParaRPr lang="en-ZA"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Telescope Manager (TM)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Science Data Processor (SDP)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Central Signal Processor (CSP)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Signal and Data Transport (SDT)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Timing and Synchronisation (T&amp;S)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0293">
                <a:tc vMerge="1">
                  <a:txBody>
                    <a:bodyPr/>
                    <a:lstStyle/>
                    <a:p>
                      <a:endParaRPr lang="en-GB"/>
                    </a:p>
                  </a:txBody>
                  <a:tcPr/>
                </a:tc>
                <a:tc>
                  <a:txBody>
                    <a:bodyPr/>
                    <a:lstStyle/>
                    <a:p>
                      <a:pPr algn="ctr" fontAlgn="ctr"/>
                      <a:r>
                        <a:rPr lang="en-GB" sz="1400" b="0" i="0" u="none" strike="noStrike" dirty="0" smtClean="0">
                          <a:solidFill>
                            <a:srgbClr val="000000"/>
                          </a:solidFill>
                          <a:latin typeface="Calibri"/>
                        </a:rPr>
                        <a:t>Infrastructure</a:t>
                      </a:r>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0293">
                <a:tc vMerge="1">
                  <a:txBody>
                    <a:bodyPr/>
                    <a:lstStyle/>
                    <a:p>
                      <a:endParaRPr lang="en-GB"/>
                    </a:p>
                  </a:txBody>
                  <a:tcPr/>
                </a:tc>
                <a:tc>
                  <a:txBody>
                    <a:bodyPr/>
                    <a:lstStyle/>
                    <a:p>
                      <a:pPr algn="ctr" fontAlgn="ctr"/>
                      <a:r>
                        <a:rPr lang="en-GB" sz="1400" b="0" i="0" u="none" strike="noStrike" dirty="0">
                          <a:solidFill>
                            <a:srgbClr val="000000"/>
                          </a:solidFill>
                          <a:latin typeface="Calibri"/>
                        </a:rPr>
                        <a:t>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4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Rounded Rectangular Callout 5"/>
          <p:cNvSpPr/>
          <p:nvPr/>
        </p:nvSpPr>
        <p:spPr>
          <a:xfrm>
            <a:off x="179512" y="1340768"/>
            <a:ext cx="4824536" cy="1584176"/>
          </a:xfrm>
          <a:prstGeom prst="wedgeRoundRectCallout">
            <a:avLst>
              <a:gd name="adj1" fmla="val 114556"/>
              <a:gd name="adj2" fmla="val 27356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chemeClr val="tx1">
                    <a:lumMod val="50000"/>
                  </a:schemeClr>
                </a:solidFill>
              </a:rPr>
              <a:t>Constraints:</a:t>
            </a:r>
          </a:p>
          <a:p>
            <a:pPr lvl="1"/>
            <a:r>
              <a:rPr lang="en-ZA" dirty="0" smtClean="0">
                <a:solidFill>
                  <a:schemeClr val="tx1">
                    <a:lumMod val="50000"/>
                  </a:schemeClr>
                </a:solidFill>
              </a:rPr>
              <a:t>Underground fibre places routing constraints for trenches</a:t>
            </a:r>
            <a:endParaRPr lang="en-ZA" dirty="0">
              <a:solidFill>
                <a:schemeClr val="tx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88840"/>
            <a:ext cx="8892480" cy="2871192"/>
          </a:xfrm>
        </p:spPr>
        <p:txBody>
          <a:bodyPr/>
          <a:lstStyle/>
          <a:p>
            <a:r>
              <a:rPr lang="en-GB" dirty="0" smtClean="0"/>
              <a:t>SKA Interface Workshop:</a:t>
            </a:r>
            <a:br>
              <a:rPr lang="en-GB" dirty="0" smtClean="0"/>
            </a:br>
            <a:r>
              <a:rPr lang="en-GB" dirty="0" smtClean="0"/>
              <a:t/>
            </a:r>
            <a:br>
              <a:rPr lang="en-GB" dirty="0" smtClean="0"/>
            </a:br>
            <a:r>
              <a:rPr lang="en-GB" dirty="0" smtClean="0"/>
              <a:t>3) a. SKA1_SURVEY  </a:t>
            </a:r>
            <a:r>
              <a:rPr lang="en-GB" dirty="0" smtClean="0">
                <a:sym typeface="Wingdings" pitchFamily="2" charset="2"/>
              </a:rPr>
              <a:t> </a:t>
            </a:r>
            <a:br>
              <a:rPr lang="en-GB" dirty="0" smtClean="0">
                <a:sym typeface="Wingdings" pitchFamily="2" charset="2"/>
              </a:rPr>
            </a:br>
            <a:r>
              <a:rPr lang="en-GB" dirty="0" smtClean="0">
                <a:sym typeface="Wingdings" pitchFamily="2" charset="2"/>
              </a:rPr>
              <a:t>									 Aus Infrastructure</a:t>
            </a:r>
            <a:endParaRPr lang="en-GB" dirty="0"/>
          </a:p>
        </p:txBody>
      </p:sp>
      <p:sp>
        <p:nvSpPr>
          <p:cNvPr id="3" name="TextBox 2"/>
          <p:cNvSpPr txBox="1"/>
          <p:nvPr/>
        </p:nvSpPr>
        <p:spPr>
          <a:xfrm>
            <a:off x="3851920" y="5301208"/>
            <a:ext cx="2232248" cy="923330"/>
          </a:xfrm>
          <a:prstGeom prst="rect">
            <a:avLst/>
          </a:prstGeom>
          <a:noFill/>
        </p:spPr>
        <p:txBody>
          <a:bodyPr wrap="square" rtlCol="0">
            <a:spAutoFit/>
          </a:bodyPr>
          <a:lstStyle/>
          <a:p>
            <a:r>
              <a:rPr lang="en-ZA" dirty="0" smtClean="0">
                <a:solidFill>
                  <a:schemeClr val="bg1"/>
                </a:solidFill>
              </a:rPr>
              <a:t>A Macleod</a:t>
            </a:r>
          </a:p>
          <a:p>
            <a:r>
              <a:rPr lang="en-ZA" dirty="0" smtClean="0">
                <a:solidFill>
                  <a:schemeClr val="bg1"/>
                </a:solidFill>
              </a:rPr>
              <a:t>Manchester</a:t>
            </a:r>
          </a:p>
          <a:p>
            <a:r>
              <a:rPr lang="en-ZA" dirty="0" smtClean="0">
                <a:solidFill>
                  <a:schemeClr val="bg1"/>
                </a:solidFill>
              </a:rPr>
              <a:t>June 2013</a:t>
            </a:r>
            <a:endParaRPr lang="en-GB"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Overview of this presentation</a:t>
            </a:r>
            <a:endParaRPr lang="en-ZA" dirty="0"/>
          </a:p>
        </p:txBody>
      </p:sp>
      <p:sp>
        <p:nvSpPr>
          <p:cNvPr id="3" name="Text Placeholder 2"/>
          <p:cNvSpPr>
            <a:spLocks noGrp="1"/>
          </p:cNvSpPr>
          <p:nvPr>
            <p:ph type="body" sz="quarter" idx="10"/>
          </p:nvPr>
        </p:nvSpPr>
        <p:spPr>
          <a:xfrm>
            <a:off x="323528" y="1484784"/>
            <a:ext cx="8496944" cy="5184576"/>
          </a:xfrm>
        </p:spPr>
        <p:txBody>
          <a:bodyPr>
            <a:normAutofit/>
          </a:bodyPr>
          <a:lstStyle/>
          <a:p>
            <a:pPr marL="457200" indent="-457200">
              <a:buFont typeface="+mj-lt"/>
              <a:buAutoNum type="arabicParenR"/>
            </a:pPr>
            <a:r>
              <a:rPr lang="en-ZA" sz="2400" dirty="0" smtClean="0"/>
              <a:t>Approach</a:t>
            </a:r>
          </a:p>
          <a:p>
            <a:pPr marL="457200" indent="-457200">
              <a:buFont typeface="+mj-lt"/>
              <a:buAutoNum type="arabicParenR"/>
            </a:pPr>
            <a:r>
              <a:rPr lang="en-ZA" sz="2400" dirty="0" smtClean="0"/>
              <a:t>SKA_MID interfaces to:</a:t>
            </a:r>
          </a:p>
          <a:p>
            <a:pPr marL="914400" lvl="1" indent="-457200">
              <a:buFont typeface="+mj-lt"/>
              <a:buAutoNum type="alphaLcPeriod"/>
            </a:pPr>
            <a:r>
              <a:rPr lang="en-ZA" sz="2000" dirty="0" smtClean="0"/>
              <a:t>Existing South African infrastructure</a:t>
            </a:r>
          </a:p>
          <a:p>
            <a:pPr marL="914400" lvl="1" indent="-457200">
              <a:buFont typeface="+mj-lt"/>
              <a:buAutoNum type="alphaLcPeriod"/>
            </a:pPr>
            <a:r>
              <a:rPr lang="en-ZA" sz="2000" dirty="0" err="1" smtClean="0"/>
              <a:t>MeerKAT</a:t>
            </a:r>
            <a:endParaRPr lang="en-ZA" sz="2000" dirty="0" smtClean="0"/>
          </a:p>
          <a:p>
            <a:pPr marL="457200" indent="-457200">
              <a:buFont typeface="+mj-lt"/>
              <a:buAutoNum type="arabicParenR"/>
            </a:pPr>
            <a:r>
              <a:rPr lang="en-ZA" sz="2400" dirty="0" smtClean="0"/>
              <a:t>SKA_SURVEY interfaces to:</a:t>
            </a:r>
          </a:p>
          <a:p>
            <a:pPr marL="914400" lvl="1" indent="-457200">
              <a:buFont typeface="+mj-lt"/>
              <a:buAutoNum type="alphaLcPeriod"/>
            </a:pPr>
            <a:r>
              <a:rPr lang="en-ZA" sz="2000" dirty="0" smtClean="0"/>
              <a:t>Existing Australian infrastructure</a:t>
            </a:r>
          </a:p>
          <a:p>
            <a:pPr marL="914400" lvl="1" indent="-457200">
              <a:buFont typeface="+mj-lt"/>
              <a:buAutoNum type="alphaLcPeriod"/>
            </a:pPr>
            <a:r>
              <a:rPr lang="en-ZA" sz="2000" dirty="0" smtClean="0"/>
              <a:t>ASKAP</a:t>
            </a:r>
          </a:p>
          <a:p>
            <a:pPr marL="457200" indent="-457200">
              <a:buFont typeface="+mj-lt"/>
              <a:buAutoNum type="arabicParenR"/>
            </a:pPr>
            <a:r>
              <a:rPr lang="en-ZA" sz="2400" dirty="0" smtClean="0"/>
              <a:t>SKA_LOW interfaces to:</a:t>
            </a:r>
          </a:p>
          <a:p>
            <a:pPr marL="914400" lvl="1" indent="-457200">
              <a:buFont typeface="+mj-lt"/>
              <a:buAutoNum type="alphaLcPeriod"/>
            </a:pPr>
            <a:r>
              <a:rPr lang="en-ZA" sz="2000" dirty="0" smtClean="0"/>
              <a:t>Existing Australian infrastructure</a:t>
            </a:r>
          </a:p>
          <a:p>
            <a:endParaRPr lang="en-ZA"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tp://ftp.tip.csiro.au/pub/people/con25e/Image/DragonflyMedia_02975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3568" y="260648"/>
            <a:ext cx="7704856" cy="720080"/>
          </a:xfrm>
        </p:spPr>
        <p:txBody>
          <a:bodyPr>
            <a:normAutofit fontScale="90000"/>
          </a:bodyPr>
          <a:lstStyle/>
          <a:p>
            <a:r>
              <a:rPr lang="en-AU" sz="2700" dirty="0" smtClean="0">
                <a:solidFill>
                  <a:srgbClr val="000000"/>
                </a:solidFill>
              </a:rPr>
              <a:t>SKA 1 Survey – MRO </a:t>
            </a:r>
            <a:br>
              <a:rPr lang="en-AU" sz="2700" dirty="0" smtClean="0">
                <a:solidFill>
                  <a:srgbClr val="000000"/>
                </a:solidFill>
              </a:rPr>
            </a:br>
            <a:r>
              <a:rPr lang="en-AU" sz="2700" dirty="0" smtClean="0">
                <a:solidFill>
                  <a:srgbClr val="000000"/>
                </a:solidFill>
              </a:rPr>
              <a:t>Assembly, Integration &amp; Verification</a:t>
            </a:r>
            <a:r>
              <a:rPr lang="en-AU" dirty="0" smtClean="0"/>
              <a:t>	</a:t>
            </a:r>
            <a:endParaRPr lang="en-AU" dirty="0"/>
          </a:p>
        </p:txBody>
      </p:sp>
      <p:sp>
        <p:nvSpPr>
          <p:cNvPr id="3" name="Text Placeholder 2"/>
          <p:cNvSpPr>
            <a:spLocks noGrp="1"/>
          </p:cNvSpPr>
          <p:nvPr>
            <p:ph type="body" sz="quarter" idx="10"/>
          </p:nvPr>
        </p:nvSpPr>
        <p:spPr>
          <a:xfrm>
            <a:off x="539552" y="1196752"/>
            <a:ext cx="8064500" cy="3312368"/>
          </a:xfrm>
        </p:spPr>
        <p:txBody>
          <a:bodyPr>
            <a:normAutofit/>
          </a:bodyPr>
          <a:lstStyle/>
          <a:p>
            <a:r>
              <a:rPr lang="en-AU" sz="2400" dirty="0" smtClean="0">
                <a:solidFill>
                  <a:srgbClr val="000000"/>
                </a:solidFill>
              </a:rPr>
              <a:t>MRO Overview</a:t>
            </a:r>
          </a:p>
          <a:p>
            <a:r>
              <a:rPr lang="en-AU" sz="2400" dirty="0" smtClean="0">
                <a:solidFill>
                  <a:srgbClr val="000000"/>
                </a:solidFill>
              </a:rPr>
              <a:t>MRO Constraints </a:t>
            </a:r>
          </a:p>
          <a:p>
            <a:r>
              <a:rPr lang="en-AU" sz="2400" dirty="0" smtClean="0">
                <a:solidFill>
                  <a:srgbClr val="000000"/>
                </a:solidFill>
              </a:rPr>
              <a:t>MRO Interfaces</a:t>
            </a:r>
            <a:endParaRPr lang="en-AU" sz="2400"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MRO Overview</a:t>
            </a:r>
            <a:endParaRPr lang="en-AU" dirty="0">
              <a:solidFill>
                <a:srgbClr val="000000"/>
              </a:solidFill>
            </a:endParaRPr>
          </a:p>
        </p:txBody>
      </p:sp>
      <p:sp>
        <p:nvSpPr>
          <p:cNvPr id="3" name="Text Placeholder 2"/>
          <p:cNvSpPr>
            <a:spLocks noGrp="1"/>
          </p:cNvSpPr>
          <p:nvPr>
            <p:ph type="body" sz="quarter" idx="10"/>
          </p:nvPr>
        </p:nvSpPr>
        <p:spPr>
          <a:xfrm>
            <a:off x="251520" y="1484784"/>
            <a:ext cx="8568952" cy="5040560"/>
          </a:xfrm>
        </p:spPr>
        <p:txBody>
          <a:bodyPr>
            <a:normAutofit/>
          </a:bodyPr>
          <a:lstStyle/>
          <a:p>
            <a:r>
              <a:rPr lang="en-AU" dirty="0" smtClean="0">
                <a:solidFill>
                  <a:srgbClr val="000000"/>
                </a:solidFill>
              </a:rPr>
              <a:t>Murchison Radio Observatory</a:t>
            </a:r>
          </a:p>
          <a:p>
            <a:pPr lvl="1"/>
            <a:r>
              <a:rPr lang="en-AU" dirty="0" smtClean="0">
                <a:solidFill>
                  <a:srgbClr val="000000"/>
                </a:solidFill>
              </a:rPr>
              <a:t>Land and Environment</a:t>
            </a:r>
          </a:p>
          <a:p>
            <a:pPr lvl="1"/>
            <a:r>
              <a:rPr lang="en-AU" dirty="0" smtClean="0">
                <a:solidFill>
                  <a:srgbClr val="000000"/>
                </a:solidFill>
              </a:rPr>
              <a:t>Fibre link to Geraldton and Repeater Huts</a:t>
            </a:r>
          </a:p>
          <a:p>
            <a:pPr lvl="1"/>
            <a:r>
              <a:rPr lang="en-AU" dirty="0" smtClean="0">
                <a:solidFill>
                  <a:srgbClr val="000000"/>
                </a:solidFill>
              </a:rPr>
              <a:t>Roads and Airstrip</a:t>
            </a:r>
          </a:p>
          <a:p>
            <a:pPr lvl="1"/>
            <a:r>
              <a:rPr lang="en-AU" dirty="0" smtClean="0">
                <a:solidFill>
                  <a:srgbClr val="000000"/>
                </a:solidFill>
              </a:rPr>
              <a:t>Control Building</a:t>
            </a:r>
          </a:p>
          <a:p>
            <a:pPr lvl="1"/>
            <a:r>
              <a:rPr lang="en-AU" dirty="0" smtClean="0">
                <a:solidFill>
                  <a:srgbClr val="000000"/>
                </a:solidFill>
              </a:rPr>
              <a:t>Power Station</a:t>
            </a:r>
          </a:p>
          <a:p>
            <a:pPr lvl="1"/>
            <a:r>
              <a:rPr lang="en-AU" dirty="0" smtClean="0">
                <a:solidFill>
                  <a:srgbClr val="000000"/>
                </a:solidFill>
              </a:rPr>
              <a:t>Weather Station and Lightening Detection</a:t>
            </a:r>
          </a:p>
          <a:p>
            <a:pPr lvl="1"/>
            <a:r>
              <a:rPr lang="en-AU" dirty="0" smtClean="0">
                <a:solidFill>
                  <a:srgbClr val="000000"/>
                </a:solidFill>
              </a:rPr>
              <a:t>RFI Monitoring</a:t>
            </a:r>
          </a:p>
          <a:p>
            <a:pPr lvl="1"/>
            <a:r>
              <a:rPr lang="en-AU" dirty="0" smtClean="0">
                <a:solidFill>
                  <a:srgbClr val="000000"/>
                </a:solidFill>
              </a:rPr>
              <a:t>(Boolardy Station and the MSF)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MRO Constraints</a:t>
            </a:r>
            <a:endParaRPr lang="en-AU" dirty="0">
              <a:solidFill>
                <a:srgbClr val="000000"/>
              </a:solidFill>
            </a:endParaRPr>
          </a:p>
        </p:txBody>
      </p:sp>
      <p:sp>
        <p:nvSpPr>
          <p:cNvPr id="3" name="Text Placeholder 2"/>
          <p:cNvSpPr>
            <a:spLocks noGrp="1"/>
          </p:cNvSpPr>
          <p:nvPr>
            <p:ph type="body" sz="quarter" idx="10"/>
          </p:nvPr>
        </p:nvSpPr>
        <p:spPr/>
        <p:txBody>
          <a:bodyPr>
            <a:normAutofit/>
          </a:bodyPr>
          <a:lstStyle/>
          <a:p>
            <a:r>
              <a:rPr lang="en-GB" dirty="0" smtClean="0">
                <a:solidFill>
                  <a:srgbClr val="000000"/>
                </a:solidFill>
              </a:rPr>
              <a:t>These constraints include (but are not limited to):</a:t>
            </a:r>
            <a:endParaRPr lang="en-AU" dirty="0" smtClean="0">
              <a:solidFill>
                <a:srgbClr val="000000"/>
              </a:solidFill>
            </a:endParaRPr>
          </a:p>
          <a:p>
            <a:pPr lvl="1"/>
            <a:r>
              <a:rPr lang="en-GB" dirty="0" smtClean="0">
                <a:solidFill>
                  <a:srgbClr val="000000"/>
                </a:solidFill>
              </a:rPr>
              <a:t>Constraints derived from hosting agreements</a:t>
            </a:r>
            <a:endParaRPr lang="en-AU" dirty="0" smtClean="0">
              <a:solidFill>
                <a:srgbClr val="000000"/>
              </a:solidFill>
            </a:endParaRPr>
          </a:p>
          <a:p>
            <a:pPr lvl="1"/>
            <a:r>
              <a:rPr lang="en-GB" dirty="0" smtClean="0">
                <a:solidFill>
                  <a:srgbClr val="000000"/>
                </a:solidFill>
              </a:rPr>
              <a:t>Constraints imposed on SKA elements by existing infrastructure</a:t>
            </a:r>
            <a:endParaRPr lang="en-AU" dirty="0" smtClean="0">
              <a:solidFill>
                <a:srgbClr val="000000"/>
              </a:solidFill>
            </a:endParaRPr>
          </a:p>
          <a:p>
            <a:pPr lvl="1"/>
            <a:r>
              <a:rPr lang="en-GB" dirty="0" smtClean="0">
                <a:solidFill>
                  <a:srgbClr val="000000"/>
                </a:solidFill>
              </a:rPr>
              <a:t>Constraints imposed by local regulations</a:t>
            </a:r>
            <a:endParaRPr lang="en-AU" dirty="0" smtClean="0">
              <a:solidFill>
                <a:srgbClr val="000000"/>
              </a:solidFill>
            </a:endParaRPr>
          </a:p>
          <a:p>
            <a:endParaRPr lang="en-A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MRO Constraints</a:t>
            </a:r>
            <a:endParaRPr lang="en-AU" dirty="0">
              <a:solidFill>
                <a:srgbClr val="000000"/>
              </a:solidFill>
            </a:endParaRPr>
          </a:p>
        </p:txBody>
      </p:sp>
      <p:sp>
        <p:nvSpPr>
          <p:cNvPr id="3" name="Text Placeholder 2"/>
          <p:cNvSpPr>
            <a:spLocks noGrp="1"/>
          </p:cNvSpPr>
          <p:nvPr>
            <p:ph type="body" sz="quarter" idx="10"/>
          </p:nvPr>
        </p:nvSpPr>
        <p:spPr/>
        <p:txBody>
          <a:bodyPr>
            <a:normAutofit lnSpcReduction="10000"/>
          </a:bodyPr>
          <a:lstStyle/>
          <a:p>
            <a:r>
              <a:rPr lang="en-GB" dirty="0" smtClean="0">
                <a:solidFill>
                  <a:srgbClr val="000000"/>
                </a:solidFill>
              </a:rPr>
              <a:t>These constraints include (but are not limited to):</a:t>
            </a:r>
            <a:endParaRPr lang="en-AU" dirty="0" smtClean="0">
              <a:solidFill>
                <a:srgbClr val="000000"/>
              </a:solidFill>
            </a:endParaRPr>
          </a:p>
          <a:p>
            <a:pPr lvl="1"/>
            <a:r>
              <a:rPr lang="en-GB" dirty="0" smtClean="0">
                <a:solidFill>
                  <a:srgbClr val="000000"/>
                </a:solidFill>
              </a:rPr>
              <a:t>General rules and guidelines for access to Boolardy Station and the MRO. </a:t>
            </a:r>
            <a:endParaRPr lang="en-AU" dirty="0" smtClean="0">
              <a:solidFill>
                <a:srgbClr val="000000"/>
              </a:solidFill>
            </a:endParaRPr>
          </a:p>
          <a:p>
            <a:pPr lvl="1"/>
            <a:r>
              <a:rPr lang="en-GB" dirty="0" smtClean="0">
                <a:solidFill>
                  <a:srgbClr val="000000"/>
                </a:solidFill>
              </a:rPr>
              <a:t>Constraints arising from existing science programs.</a:t>
            </a:r>
            <a:endParaRPr lang="en-AU" dirty="0" smtClean="0">
              <a:solidFill>
                <a:srgbClr val="000000"/>
              </a:solidFill>
            </a:endParaRPr>
          </a:p>
          <a:p>
            <a:pPr>
              <a:buNone/>
            </a:pPr>
            <a:r>
              <a:rPr lang="en-GB" dirty="0" smtClean="0">
                <a:solidFill>
                  <a:srgbClr val="000000"/>
                </a:solidFill>
              </a:rPr>
              <a:t> </a:t>
            </a:r>
            <a:endParaRPr lang="en-AU" dirty="0" smtClean="0">
              <a:solidFill>
                <a:srgbClr val="000000"/>
              </a:solidFill>
            </a:endParaRPr>
          </a:p>
          <a:p>
            <a:pPr lvl="1"/>
            <a:r>
              <a:rPr lang="en-GB" dirty="0" smtClean="0">
                <a:solidFill>
                  <a:srgbClr val="000000"/>
                </a:solidFill>
              </a:rPr>
              <a:t>Suitable visas for international visitors working on SKA in Australia (not AIV)</a:t>
            </a:r>
            <a:endParaRPr lang="en-AU" dirty="0" smtClean="0">
              <a:solidFill>
                <a:srgbClr val="000000"/>
              </a:solidFill>
            </a:endParaRPr>
          </a:p>
          <a:p>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MRO Interfaces	</a:t>
            </a:r>
            <a:endParaRPr lang="en-AU" dirty="0">
              <a:solidFill>
                <a:srgbClr val="000000"/>
              </a:solidFill>
            </a:endParaRPr>
          </a:p>
        </p:txBody>
      </p:sp>
      <p:sp>
        <p:nvSpPr>
          <p:cNvPr id="3" name="Text Placeholder 2"/>
          <p:cNvSpPr>
            <a:spLocks noGrp="1"/>
          </p:cNvSpPr>
          <p:nvPr>
            <p:ph type="body" sz="quarter" idx="10"/>
          </p:nvPr>
        </p:nvSpPr>
        <p:spPr/>
        <p:txBody>
          <a:bodyPr>
            <a:normAutofit/>
          </a:bodyPr>
          <a:lstStyle/>
          <a:p>
            <a:pPr>
              <a:buNone/>
            </a:pPr>
            <a:r>
              <a:rPr lang="en-AU" sz="2400" dirty="0" smtClean="0">
                <a:solidFill>
                  <a:srgbClr val="000000"/>
                </a:solidFill>
              </a:rPr>
              <a:t>SKA Interface Management Plan, Rev 1</a:t>
            </a:r>
          </a:p>
          <a:p>
            <a:pPr>
              <a:buNone/>
            </a:pPr>
            <a:r>
              <a:rPr lang="en-AU" sz="2400" dirty="0" smtClean="0">
                <a:solidFill>
                  <a:srgbClr val="000000"/>
                </a:solidFill>
              </a:rPr>
              <a:t>	- N</a:t>
            </a:r>
            <a:r>
              <a:rPr lang="en-AU" sz="2400" baseline="30000" dirty="0" smtClean="0">
                <a:solidFill>
                  <a:srgbClr val="000000"/>
                </a:solidFill>
              </a:rPr>
              <a:t>2</a:t>
            </a:r>
            <a:r>
              <a:rPr lang="en-AU" sz="2400" dirty="0" smtClean="0">
                <a:solidFill>
                  <a:srgbClr val="000000"/>
                </a:solidFill>
              </a:rPr>
              <a:t> interface diagram does not show AIV</a:t>
            </a:r>
          </a:p>
          <a:p>
            <a:pPr>
              <a:buNone/>
            </a:pPr>
            <a:r>
              <a:rPr lang="en-AU" sz="2400" dirty="0" smtClean="0">
                <a:solidFill>
                  <a:srgbClr val="000000"/>
                </a:solidFill>
              </a:rPr>
              <a:t>	- Has this document been updated?</a:t>
            </a:r>
          </a:p>
          <a:p>
            <a:pPr>
              <a:buNone/>
            </a:pPr>
            <a:endParaRPr lang="en-AU" sz="2400" dirty="0">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619672" y="3139064"/>
            <a:ext cx="4355976" cy="37189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MRO Interfaces	</a:t>
            </a:r>
            <a:endParaRPr lang="en-AU" dirty="0">
              <a:solidFill>
                <a:srgbClr val="000000"/>
              </a:solidFill>
            </a:endParaRPr>
          </a:p>
        </p:txBody>
      </p:sp>
      <p:sp>
        <p:nvSpPr>
          <p:cNvPr id="3" name="Text Placeholder 2"/>
          <p:cNvSpPr>
            <a:spLocks noGrp="1"/>
          </p:cNvSpPr>
          <p:nvPr>
            <p:ph type="body" sz="quarter" idx="10"/>
          </p:nvPr>
        </p:nvSpPr>
        <p:spPr>
          <a:xfrm>
            <a:off x="2591272" y="1916832"/>
            <a:ext cx="6552728" cy="4464050"/>
          </a:xfrm>
        </p:spPr>
        <p:txBody>
          <a:bodyPr>
            <a:normAutofit/>
          </a:bodyPr>
          <a:lstStyle/>
          <a:p>
            <a:pPr>
              <a:buNone/>
            </a:pPr>
            <a:r>
              <a:rPr lang="en-AU" sz="2400" dirty="0" smtClean="0">
                <a:solidFill>
                  <a:srgbClr val="000000"/>
                </a:solidFill>
              </a:rPr>
              <a:t>N</a:t>
            </a:r>
            <a:r>
              <a:rPr lang="en-AU" sz="2400" baseline="30000" dirty="0" smtClean="0">
                <a:solidFill>
                  <a:srgbClr val="000000"/>
                </a:solidFill>
              </a:rPr>
              <a:t>2</a:t>
            </a:r>
            <a:r>
              <a:rPr lang="en-AU" sz="2400" dirty="0" smtClean="0">
                <a:solidFill>
                  <a:srgbClr val="000000"/>
                </a:solidFill>
              </a:rPr>
              <a:t> interface diagram with AIV</a:t>
            </a:r>
          </a:p>
          <a:p>
            <a:pPr>
              <a:buNone/>
            </a:pPr>
            <a:r>
              <a:rPr lang="en-AU" sz="2400" dirty="0" smtClean="0">
                <a:solidFill>
                  <a:srgbClr val="000000"/>
                </a:solidFill>
              </a:rPr>
              <a:t>AIV Provides MRO ICDs to Internal Customers</a:t>
            </a:r>
          </a:p>
          <a:p>
            <a:pPr>
              <a:buNone/>
            </a:pPr>
            <a:r>
              <a:rPr lang="en-AU" sz="2400" dirty="0" smtClean="0">
                <a:solidFill>
                  <a:srgbClr val="000000"/>
                </a:solidFill>
              </a:rPr>
              <a:t>i.e. AIV is the Leader.</a:t>
            </a:r>
          </a:p>
          <a:p>
            <a:pPr>
              <a:buNone/>
            </a:pPr>
            <a:endParaRPr lang="en-AU" sz="2400" dirty="0" smtClean="0">
              <a:solidFill>
                <a:srgbClr val="000000"/>
              </a:solidFill>
            </a:endParaRPr>
          </a:p>
          <a:p>
            <a:pPr>
              <a:buNone/>
            </a:pPr>
            <a:endParaRPr lang="en-AU" sz="2400" dirty="0" smtClean="0">
              <a:solidFill>
                <a:srgbClr val="000000"/>
              </a:solidFill>
            </a:endParaRPr>
          </a:p>
          <a:p>
            <a:pPr>
              <a:buNone/>
            </a:pPr>
            <a:endParaRPr lang="en-AU" sz="2400" dirty="0">
              <a:solidFill>
                <a:srgbClr val="000000"/>
              </a:solidFill>
            </a:endParaRPr>
          </a:p>
        </p:txBody>
      </p:sp>
      <p:graphicFrame>
        <p:nvGraphicFramePr>
          <p:cNvPr id="5" name="Table 4"/>
          <p:cNvGraphicFramePr>
            <a:graphicFrameLocks noGrp="1"/>
          </p:cNvGraphicFramePr>
          <p:nvPr/>
        </p:nvGraphicFramePr>
        <p:xfrm>
          <a:off x="323528" y="1772816"/>
          <a:ext cx="2160240" cy="4421728"/>
        </p:xfrm>
        <a:graphic>
          <a:graphicData uri="http://schemas.openxmlformats.org/drawingml/2006/table">
            <a:tbl>
              <a:tblPr firstRow="1" bandRow="1">
                <a:tableStyleId>{5C22544A-7EE6-4342-B048-85BDC9FD1C3A}</a:tableStyleId>
              </a:tblPr>
              <a:tblGrid>
                <a:gridCol w="1080120"/>
                <a:gridCol w="1080120"/>
              </a:tblGrid>
              <a:tr h="552716">
                <a:tc>
                  <a:txBody>
                    <a:bodyPr/>
                    <a:lstStyle/>
                    <a:p>
                      <a:endParaRPr lang="en-AU" dirty="0"/>
                    </a:p>
                  </a:txBody>
                  <a:tcPr/>
                </a:tc>
                <a:tc>
                  <a:txBody>
                    <a:bodyPr/>
                    <a:lstStyle/>
                    <a:p>
                      <a:r>
                        <a:rPr lang="en-AU" dirty="0" smtClean="0"/>
                        <a:t>AIV</a:t>
                      </a:r>
                      <a:endParaRPr lang="en-AU" dirty="0"/>
                    </a:p>
                  </a:txBody>
                  <a:tcPr/>
                </a:tc>
              </a:tr>
              <a:tr h="552716">
                <a:tc>
                  <a:txBody>
                    <a:bodyPr/>
                    <a:lstStyle/>
                    <a:p>
                      <a:r>
                        <a:rPr lang="en-AU" dirty="0" smtClean="0"/>
                        <a:t>LFAA</a:t>
                      </a:r>
                    </a:p>
                  </a:txBody>
                  <a:tcPr/>
                </a:tc>
                <a:tc>
                  <a:txBody>
                    <a:bodyPr/>
                    <a:lstStyle/>
                    <a:p>
                      <a:r>
                        <a:rPr lang="en-AU" dirty="0" smtClean="0"/>
                        <a:t>AIV</a:t>
                      </a:r>
                    </a:p>
                  </a:txBody>
                  <a:tcPr/>
                </a:tc>
              </a:tr>
              <a:tr h="552716">
                <a:tc>
                  <a:txBody>
                    <a:bodyPr/>
                    <a:lstStyle/>
                    <a:p>
                      <a:r>
                        <a:rPr lang="en-AU" dirty="0" smtClean="0"/>
                        <a:t>SADT</a:t>
                      </a:r>
                      <a:endParaRPr lang="en-AU" dirty="0"/>
                    </a:p>
                  </a:txBody>
                  <a:tcPr/>
                </a:tc>
                <a:tc>
                  <a:txBody>
                    <a:bodyPr/>
                    <a:lstStyle/>
                    <a:p>
                      <a:r>
                        <a:rPr lang="en-AU" dirty="0" smtClean="0"/>
                        <a:t>AIV</a:t>
                      </a:r>
                      <a:endParaRPr lang="en-AU" dirty="0"/>
                    </a:p>
                  </a:txBody>
                  <a:tcPr/>
                </a:tc>
              </a:tr>
              <a:tr h="552716">
                <a:tc>
                  <a:txBody>
                    <a:bodyPr/>
                    <a:lstStyle/>
                    <a:p>
                      <a:r>
                        <a:rPr lang="en-AU" dirty="0" smtClean="0"/>
                        <a:t>CSP</a:t>
                      </a:r>
                      <a:endParaRPr lang="en-AU" dirty="0"/>
                    </a:p>
                  </a:txBody>
                  <a:tcPr/>
                </a:tc>
                <a:tc>
                  <a:txBody>
                    <a:bodyPr/>
                    <a:lstStyle/>
                    <a:p>
                      <a:r>
                        <a:rPr lang="en-AU" dirty="0" smtClean="0"/>
                        <a:t>AIV</a:t>
                      </a:r>
                      <a:endParaRPr lang="en-AU" dirty="0"/>
                    </a:p>
                  </a:txBody>
                  <a:tcPr/>
                </a:tc>
              </a:tr>
              <a:tr h="552716">
                <a:tc>
                  <a:txBody>
                    <a:bodyPr/>
                    <a:lstStyle/>
                    <a:p>
                      <a:r>
                        <a:rPr lang="en-AU" dirty="0" smtClean="0"/>
                        <a:t>SDP</a:t>
                      </a:r>
                      <a:endParaRPr lang="en-AU" dirty="0"/>
                    </a:p>
                  </a:txBody>
                  <a:tcPr/>
                </a:tc>
                <a:tc>
                  <a:txBody>
                    <a:bodyPr/>
                    <a:lstStyle/>
                    <a:p>
                      <a:r>
                        <a:rPr lang="en-AU" dirty="0" smtClean="0"/>
                        <a:t>AIV</a:t>
                      </a:r>
                      <a:endParaRPr lang="en-AU" dirty="0"/>
                    </a:p>
                  </a:txBody>
                  <a:tcPr/>
                </a:tc>
              </a:tr>
              <a:tr h="552716">
                <a:tc>
                  <a:txBody>
                    <a:bodyPr/>
                    <a:lstStyle/>
                    <a:p>
                      <a:r>
                        <a:rPr lang="en-AU" dirty="0" smtClean="0"/>
                        <a:t>MGR</a:t>
                      </a:r>
                      <a:endParaRPr lang="en-AU" dirty="0"/>
                    </a:p>
                  </a:txBody>
                  <a:tcPr/>
                </a:tc>
                <a:tc>
                  <a:txBody>
                    <a:bodyPr/>
                    <a:lstStyle/>
                    <a:p>
                      <a:r>
                        <a:rPr lang="en-AU" dirty="0" smtClean="0"/>
                        <a:t>AIV</a:t>
                      </a:r>
                      <a:endParaRPr lang="en-AU" dirty="0"/>
                    </a:p>
                  </a:txBody>
                  <a:tcPr/>
                </a:tc>
              </a:tr>
              <a:tr h="552716">
                <a:tc>
                  <a:txBody>
                    <a:bodyPr/>
                    <a:lstStyle/>
                    <a:p>
                      <a:r>
                        <a:rPr lang="en-AU" dirty="0" smtClean="0"/>
                        <a:t>DSH</a:t>
                      </a:r>
                      <a:endParaRPr lang="en-AU" dirty="0"/>
                    </a:p>
                  </a:txBody>
                  <a:tcPr/>
                </a:tc>
                <a:tc>
                  <a:txBody>
                    <a:bodyPr/>
                    <a:lstStyle/>
                    <a:p>
                      <a:r>
                        <a:rPr lang="en-AU" dirty="0" smtClean="0"/>
                        <a:t>AIV</a:t>
                      </a:r>
                      <a:endParaRPr lang="en-AU" dirty="0"/>
                    </a:p>
                  </a:txBody>
                  <a:tcPr/>
                </a:tc>
              </a:tr>
              <a:tr h="552716">
                <a:tc>
                  <a:txBody>
                    <a:bodyPr/>
                    <a:lstStyle/>
                    <a:p>
                      <a:r>
                        <a:rPr lang="en-AU" dirty="0" smtClean="0"/>
                        <a:t>INFRA</a:t>
                      </a:r>
                      <a:endParaRPr lang="en-AU" dirty="0"/>
                    </a:p>
                  </a:txBody>
                  <a:tcPr/>
                </a:tc>
                <a:tc>
                  <a:txBody>
                    <a:bodyPr/>
                    <a:lstStyle/>
                    <a:p>
                      <a:r>
                        <a:rPr lang="en-AU" dirty="0" smtClean="0"/>
                        <a:t>AIV</a:t>
                      </a:r>
                      <a:endParaRPr lang="en-AU"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MRO Interfaces	</a:t>
            </a:r>
            <a:endParaRPr lang="en-AU" dirty="0">
              <a:solidFill>
                <a:srgbClr val="000000"/>
              </a:solidFill>
            </a:endParaRPr>
          </a:p>
        </p:txBody>
      </p:sp>
      <p:sp>
        <p:nvSpPr>
          <p:cNvPr id="3" name="Text Placeholder 2"/>
          <p:cNvSpPr>
            <a:spLocks noGrp="1"/>
          </p:cNvSpPr>
          <p:nvPr>
            <p:ph type="body" sz="quarter" idx="10"/>
          </p:nvPr>
        </p:nvSpPr>
        <p:spPr>
          <a:xfrm>
            <a:off x="323528" y="1340768"/>
            <a:ext cx="8064500" cy="4464050"/>
          </a:xfrm>
        </p:spPr>
        <p:txBody>
          <a:bodyPr>
            <a:normAutofit/>
          </a:bodyPr>
          <a:lstStyle/>
          <a:p>
            <a:pPr>
              <a:buNone/>
            </a:pPr>
            <a:r>
              <a:rPr lang="en-AU" sz="2400" dirty="0" smtClean="0">
                <a:solidFill>
                  <a:srgbClr val="000000"/>
                </a:solidFill>
              </a:rPr>
              <a:t>MRO ICDs to be provided by AIV</a:t>
            </a:r>
            <a:endParaRPr lang="en-AU" sz="2400" dirty="0">
              <a:solidFill>
                <a:srgbClr val="000000"/>
              </a:solidFill>
            </a:endParaRPr>
          </a:p>
        </p:txBody>
      </p:sp>
      <p:graphicFrame>
        <p:nvGraphicFramePr>
          <p:cNvPr id="7" name="Table 6"/>
          <p:cNvGraphicFramePr>
            <a:graphicFrameLocks noGrp="1"/>
          </p:cNvGraphicFramePr>
          <p:nvPr/>
        </p:nvGraphicFramePr>
        <p:xfrm>
          <a:off x="2627783" y="1916833"/>
          <a:ext cx="5998391" cy="4752530"/>
        </p:xfrm>
        <a:graphic>
          <a:graphicData uri="http://schemas.openxmlformats.org/drawingml/2006/table">
            <a:tbl>
              <a:tblPr firstRow="1" bandRow="1">
                <a:tableStyleId>{5C22544A-7EE6-4342-B048-85BDC9FD1C3A}</a:tableStyleId>
              </a:tblPr>
              <a:tblGrid>
                <a:gridCol w="698003"/>
                <a:gridCol w="883398"/>
                <a:gridCol w="883398"/>
                <a:gridCol w="883398"/>
                <a:gridCol w="883398"/>
                <a:gridCol w="883398"/>
                <a:gridCol w="883398"/>
              </a:tblGrid>
              <a:tr h="1204867">
                <a:tc>
                  <a:txBody>
                    <a:bodyPr/>
                    <a:lstStyle/>
                    <a:p>
                      <a:r>
                        <a:rPr lang="en-AU" dirty="0" smtClean="0"/>
                        <a:t>Land, Roads, Airstrip</a:t>
                      </a:r>
                      <a:endParaRPr lang="en-AU" dirty="0"/>
                    </a:p>
                  </a:txBody>
                  <a:tcPr vert="vert270"/>
                </a:tc>
                <a:tc>
                  <a:txBody>
                    <a:bodyPr/>
                    <a:lstStyle/>
                    <a:p>
                      <a:r>
                        <a:rPr lang="en-AU" dirty="0" smtClean="0"/>
                        <a:t>Control Building &amp; BMS</a:t>
                      </a:r>
                      <a:endParaRPr lang="en-AU" dirty="0"/>
                    </a:p>
                  </a:txBody>
                  <a:tcPr vert="vert270"/>
                </a:tc>
                <a:tc>
                  <a:txBody>
                    <a:bodyPr/>
                    <a:lstStyle/>
                    <a:p>
                      <a:r>
                        <a:rPr lang="en-AU" dirty="0" smtClean="0"/>
                        <a:t>Power Plant Including C&amp;M</a:t>
                      </a:r>
                      <a:endParaRPr lang="en-AU" dirty="0"/>
                    </a:p>
                  </a:txBody>
                  <a:tcPr vert="vert270"/>
                </a:tc>
                <a:tc>
                  <a:txBody>
                    <a:bodyPr/>
                    <a:lstStyle/>
                    <a:p>
                      <a:r>
                        <a:rPr lang="en-AU" dirty="0" err="1" smtClean="0"/>
                        <a:t>G’ton</a:t>
                      </a:r>
                      <a:r>
                        <a:rPr lang="en-AU" dirty="0" smtClean="0"/>
                        <a:t> Fibre Link &amp; Repeaters</a:t>
                      </a:r>
                      <a:endParaRPr lang="en-AU" dirty="0"/>
                    </a:p>
                  </a:txBody>
                  <a:tcPr vert="vert270"/>
                </a:tc>
                <a:tc>
                  <a:txBody>
                    <a:bodyPr/>
                    <a:lstStyle/>
                    <a:p>
                      <a:r>
                        <a:rPr lang="en-AU" dirty="0" smtClean="0"/>
                        <a:t>Weather Data</a:t>
                      </a:r>
                      <a:endParaRPr lang="en-AU" dirty="0"/>
                    </a:p>
                  </a:txBody>
                  <a:tcPr vert="vert270"/>
                </a:tc>
                <a:tc>
                  <a:txBody>
                    <a:bodyPr/>
                    <a:lstStyle/>
                    <a:p>
                      <a:r>
                        <a:rPr lang="en-AU" dirty="0" smtClean="0"/>
                        <a:t>On Site Fibre, Data &amp; </a:t>
                      </a:r>
                      <a:r>
                        <a:rPr lang="en-AU" dirty="0" err="1" smtClean="0"/>
                        <a:t>Comms</a:t>
                      </a:r>
                      <a:endParaRPr lang="en-AU" dirty="0"/>
                    </a:p>
                  </a:txBody>
                  <a:tcPr vert="vert270"/>
                </a:tc>
                <a:tc>
                  <a:txBody>
                    <a:bodyPr/>
                    <a:lstStyle/>
                    <a:p>
                      <a:r>
                        <a:rPr lang="en-AU" dirty="0" smtClean="0"/>
                        <a:t>RFI Monitoring</a:t>
                      </a:r>
                      <a:endParaRPr lang="en-AU" dirty="0"/>
                    </a:p>
                  </a:txBody>
                  <a:tcPr vert="vert270"/>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endParaRPr lang="en-AU"/>
                    </a:p>
                  </a:txBody>
                  <a:tcPr/>
                </a:tc>
                <a:tc>
                  <a:txBody>
                    <a:bodyPr/>
                    <a:lstStyle/>
                    <a:p>
                      <a:endParaRPr lang="en-AU" dirty="0"/>
                    </a:p>
                  </a:txBody>
                  <a:tcPr/>
                </a:tc>
                <a:tc>
                  <a:txBody>
                    <a:bodyPr/>
                    <a:lstStyle/>
                    <a:p>
                      <a:endParaRPr lang="en-AU"/>
                    </a:p>
                  </a:txBody>
                  <a:tcPr/>
                </a:tc>
                <a:tc>
                  <a:txBody>
                    <a:bodyPr/>
                    <a:lstStyle/>
                    <a:p>
                      <a:r>
                        <a:rPr lang="en-AU" dirty="0" smtClean="0"/>
                        <a:t>X</a:t>
                      </a:r>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X</a:t>
                      </a:r>
                      <a:endParaRPr lang="en-AU" dirty="0"/>
                    </a:p>
                  </a:txBody>
                  <a:tcPr/>
                </a:tc>
              </a:tr>
              <a:tr h="506809">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endParaRPr lang="en-AU"/>
                    </a:p>
                  </a:txBody>
                  <a:tcPr/>
                </a:tc>
                <a:tc>
                  <a:txBody>
                    <a:bodyPr/>
                    <a:lstStyle/>
                    <a:p>
                      <a:endParaRPr lang="en-AU"/>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endParaRPr lang="en-AU"/>
                    </a:p>
                  </a:txBody>
                  <a:tcPr/>
                </a:tc>
                <a:tc>
                  <a:txBody>
                    <a:bodyPr/>
                    <a:lstStyle/>
                    <a:p>
                      <a:r>
                        <a:rPr lang="en-AU" dirty="0" smtClean="0"/>
                        <a:t>X</a:t>
                      </a:r>
                      <a:endParaRPr lang="en-AU" dirty="0"/>
                    </a:p>
                  </a:txBody>
                  <a:tcPr/>
                </a:tc>
                <a:tc>
                  <a:txBody>
                    <a:bodyPr/>
                    <a:lstStyle/>
                    <a:p>
                      <a:r>
                        <a:rPr lang="en-AU" dirty="0" smtClean="0"/>
                        <a:t>X</a:t>
                      </a:r>
                      <a:endParaRPr lang="en-AU" dirty="0"/>
                    </a:p>
                  </a:txBody>
                  <a:tcPr/>
                </a:tc>
              </a:tr>
            </a:tbl>
          </a:graphicData>
        </a:graphic>
      </p:graphicFrame>
      <p:sp>
        <p:nvSpPr>
          <p:cNvPr id="8" name="Right Arrow 7"/>
          <p:cNvSpPr/>
          <p:nvPr/>
        </p:nvSpPr>
        <p:spPr>
          <a:xfrm>
            <a:off x="1907704" y="4365104"/>
            <a:ext cx="576064"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9" name="Table 8"/>
          <p:cNvGraphicFramePr>
            <a:graphicFrameLocks noGrp="1"/>
          </p:cNvGraphicFramePr>
          <p:nvPr/>
        </p:nvGraphicFramePr>
        <p:xfrm>
          <a:off x="0" y="1988840"/>
          <a:ext cx="1907704" cy="4680521"/>
        </p:xfrm>
        <a:graphic>
          <a:graphicData uri="http://schemas.openxmlformats.org/drawingml/2006/table">
            <a:tbl>
              <a:tblPr firstRow="1" bandRow="1">
                <a:tableStyleId>{5C22544A-7EE6-4342-B048-85BDC9FD1C3A}</a:tableStyleId>
              </a:tblPr>
              <a:tblGrid>
                <a:gridCol w="953852"/>
                <a:gridCol w="953852"/>
              </a:tblGrid>
              <a:tr h="1044259">
                <a:tc>
                  <a:txBody>
                    <a:bodyPr/>
                    <a:lstStyle/>
                    <a:p>
                      <a:endParaRPr lang="en-AU" dirty="0"/>
                    </a:p>
                  </a:txBody>
                  <a:tcPr/>
                </a:tc>
                <a:tc>
                  <a:txBody>
                    <a:bodyPr/>
                    <a:lstStyle/>
                    <a:p>
                      <a:r>
                        <a:rPr lang="en-AU" dirty="0" smtClean="0"/>
                        <a:t>AIV</a:t>
                      </a:r>
                      <a:endParaRPr lang="en-AU" dirty="0"/>
                    </a:p>
                  </a:txBody>
                  <a:tcPr/>
                </a:tc>
              </a:tr>
              <a:tr h="519466">
                <a:tc>
                  <a:txBody>
                    <a:bodyPr/>
                    <a:lstStyle/>
                    <a:p>
                      <a:r>
                        <a:rPr lang="en-AU" dirty="0" smtClean="0"/>
                        <a:t>LFAA</a:t>
                      </a:r>
                    </a:p>
                  </a:txBody>
                  <a:tcPr/>
                </a:tc>
                <a:tc>
                  <a:txBody>
                    <a:bodyPr/>
                    <a:lstStyle/>
                    <a:p>
                      <a:r>
                        <a:rPr lang="en-AU" dirty="0" smtClean="0"/>
                        <a:t>AIV</a:t>
                      </a:r>
                    </a:p>
                  </a:txBody>
                  <a:tcPr/>
                </a:tc>
              </a:tr>
              <a:tr h="519466">
                <a:tc>
                  <a:txBody>
                    <a:bodyPr/>
                    <a:lstStyle/>
                    <a:p>
                      <a:r>
                        <a:rPr lang="en-AU" dirty="0" smtClean="0"/>
                        <a:t>SADT</a:t>
                      </a:r>
                      <a:endParaRPr lang="en-AU" dirty="0"/>
                    </a:p>
                  </a:txBody>
                  <a:tcPr/>
                </a:tc>
                <a:tc>
                  <a:txBody>
                    <a:bodyPr/>
                    <a:lstStyle/>
                    <a:p>
                      <a:r>
                        <a:rPr lang="en-AU" dirty="0" smtClean="0"/>
                        <a:t>AIV</a:t>
                      </a:r>
                      <a:endParaRPr lang="en-AU" dirty="0"/>
                    </a:p>
                  </a:txBody>
                  <a:tcPr/>
                </a:tc>
              </a:tr>
              <a:tr h="519466">
                <a:tc>
                  <a:txBody>
                    <a:bodyPr/>
                    <a:lstStyle/>
                    <a:p>
                      <a:r>
                        <a:rPr lang="en-AU" dirty="0" smtClean="0"/>
                        <a:t>CSP</a:t>
                      </a:r>
                      <a:endParaRPr lang="en-AU" dirty="0"/>
                    </a:p>
                  </a:txBody>
                  <a:tcPr/>
                </a:tc>
                <a:tc>
                  <a:txBody>
                    <a:bodyPr/>
                    <a:lstStyle/>
                    <a:p>
                      <a:r>
                        <a:rPr lang="en-AU" dirty="0" smtClean="0"/>
                        <a:t>AIV</a:t>
                      </a:r>
                      <a:endParaRPr lang="en-AU" dirty="0"/>
                    </a:p>
                  </a:txBody>
                  <a:tcPr/>
                </a:tc>
              </a:tr>
              <a:tr h="519466">
                <a:tc>
                  <a:txBody>
                    <a:bodyPr/>
                    <a:lstStyle/>
                    <a:p>
                      <a:r>
                        <a:rPr lang="en-AU" dirty="0" smtClean="0"/>
                        <a:t>SDP</a:t>
                      </a:r>
                      <a:endParaRPr lang="en-AU" dirty="0"/>
                    </a:p>
                  </a:txBody>
                  <a:tcPr/>
                </a:tc>
                <a:tc>
                  <a:txBody>
                    <a:bodyPr/>
                    <a:lstStyle/>
                    <a:p>
                      <a:r>
                        <a:rPr lang="en-AU" dirty="0" smtClean="0"/>
                        <a:t>AIV</a:t>
                      </a:r>
                      <a:endParaRPr lang="en-AU" dirty="0"/>
                    </a:p>
                  </a:txBody>
                  <a:tcPr/>
                </a:tc>
              </a:tr>
              <a:tr h="519466">
                <a:tc>
                  <a:txBody>
                    <a:bodyPr/>
                    <a:lstStyle/>
                    <a:p>
                      <a:r>
                        <a:rPr lang="en-AU" dirty="0" smtClean="0"/>
                        <a:t>MGR</a:t>
                      </a:r>
                      <a:endParaRPr lang="en-AU" dirty="0"/>
                    </a:p>
                  </a:txBody>
                  <a:tcPr/>
                </a:tc>
                <a:tc>
                  <a:txBody>
                    <a:bodyPr/>
                    <a:lstStyle/>
                    <a:p>
                      <a:r>
                        <a:rPr lang="en-AU" dirty="0" smtClean="0"/>
                        <a:t>AIV</a:t>
                      </a:r>
                      <a:endParaRPr lang="en-AU" dirty="0"/>
                    </a:p>
                  </a:txBody>
                  <a:tcPr/>
                </a:tc>
              </a:tr>
              <a:tr h="519466">
                <a:tc>
                  <a:txBody>
                    <a:bodyPr/>
                    <a:lstStyle/>
                    <a:p>
                      <a:r>
                        <a:rPr lang="en-AU" dirty="0" smtClean="0"/>
                        <a:t>DSH</a:t>
                      </a:r>
                      <a:endParaRPr lang="en-AU" dirty="0"/>
                    </a:p>
                  </a:txBody>
                  <a:tcPr/>
                </a:tc>
                <a:tc>
                  <a:txBody>
                    <a:bodyPr/>
                    <a:lstStyle/>
                    <a:p>
                      <a:r>
                        <a:rPr lang="en-AU" dirty="0" smtClean="0"/>
                        <a:t>AIV</a:t>
                      </a:r>
                      <a:endParaRPr lang="en-AU" dirty="0"/>
                    </a:p>
                  </a:txBody>
                  <a:tcPr/>
                </a:tc>
              </a:tr>
              <a:tr h="519466">
                <a:tc>
                  <a:txBody>
                    <a:bodyPr/>
                    <a:lstStyle/>
                    <a:p>
                      <a:r>
                        <a:rPr lang="en-AU" dirty="0" smtClean="0"/>
                        <a:t>INFRA</a:t>
                      </a:r>
                      <a:endParaRPr lang="en-AU" dirty="0"/>
                    </a:p>
                  </a:txBody>
                  <a:tcPr/>
                </a:tc>
                <a:tc>
                  <a:txBody>
                    <a:bodyPr/>
                    <a:lstStyle/>
                    <a:p>
                      <a:r>
                        <a:rPr lang="en-AU" dirty="0" smtClean="0"/>
                        <a:t>AIV</a:t>
                      </a:r>
                      <a:endParaRPr lang="en-AU"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MRO Interfaces	</a:t>
            </a:r>
            <a:endParaRPr lang="en-AU" dirty="0">
              <a:solidFill>
                <a:srgbClr val="000000"/>
              </a:solidFill>
            </a:endParaRPr>
          </a:p>
        </p:txBody>
      </p:sp>
      <p:sp>
        <p:nvSpPr>
          <p:cNvPr id="3" name="Text Placeholder 2"/>
          <p:cNvSpPr>
            <a:spLocks noGrp="1"/>
          </p:cNvSpPr>
          <p:nvPr>
            <p:ph type="body" sz="quarter" idx="10"/>
          </p:nvPr>
        </p:nvSpPr>
        <p:spPr>
          <a:xfrm>
            <a:off x="0" y="1196752"/>
            <a:ext cx="9144000" cy="3744416"/>
          </a:xfrm>
        </p:spPr>
        <p:txBody>
          <a:bodyPr>
            <a:normAutofit/>
          </a:bodyPr>
          <a:lstStyle/>
          <a:p>
            <a:pPr>
              <a:buNone/>
            </a:pPr>
            <a:r>
              <a:rPr lang="en-AU" sz="2000" dirty="0" smtClean="0">
                <a:solidFill>
                  <a:srgbClr val="000000"/>
                </a:solidFill>
              </a:rPr>
              <a:t>MRO Assembly, Integration and Verification activities to be facilitated by AIV </a:t>
            </a:r>
          </a:p>
          <a:p>
            <a:pPr>
              <a:buNone/>
            </a:pPr>
            <a:r>
              <a:rPr lang="en-AU" sz="2000" dirty="0" smtClean="0">
                <a:solidFill>
                  <a:srgbClr val="000000"/>
                </a:solidFill>
              </a:rPr>
              <a:t>(no ICD)</a:t>
            </a:r>
            <a:endParaRPr lang="en-AU" sz="2000" dirty="0">
              <a:solidFill>
                <a:srgbClr val="000000"/>
              </a:solidFill>
            </a:endParaRPr>
          </a:p>
        </p:txBody>
      </p:sp>
      <p:graphicFrame>
        <p:nvGraphicFramePr>
          <p:cNvPr id="9" name="Table 8"/>
          <p:cNvGraphicFramePr>
            <a:graphicFrameLocks noGrp="1"/>
          </p:cNvGraphicFramePr>
          <p:nvPr/>
        </p:nvGraphicFramePr>
        <p:xfrm>
          <a:off x="3131840" y="1700808"/>
          <a:ext cx="5328591" cy="4915815"/>
        </p:xfrm>
        <a:graphic>
          <a:graphicData uri="http://schemas.openxmlformats.org/drawingml/2006/table">
            <a:tbl>
              <a:tblPr firstRow="1" bandRow="1">
                <a:tableStyleId>{5C22544A-7EE6-4342-B048-85BDC9FD1C3A}</a:tableStyleId>
              </a:tblPr>
              <a:tblGrid>
                <a:gridCol w="727151"/>
                <a:gridCol w="920288"/>
                <a:gridCol w="920288"/>
                <a:gridCol w="920288"/>
                <a:gridCol w="920288"/>
                <a:gridCol w="920288"/>
              </a:tblGrid>
              <a:tr h="1368152">
                <a:tc>
                  <a:txBody>
                    <a:bodyPr/>
                    <a:lstStyle/>
                    <a:p>
                      <a:r>
                        <a:rPr lang="en-AU" dirty="0" smtClean="0"/>
                        <a:t>Site </a:t>
                      </a:r>
                      <a:r>
                        <a:rPr lang="en-AU" baseline="0" dirty="0" smtClean="0"/>
                        <a:t> Access</a:t>
                      </a:r>
                      <a:endParaRPr lang="en-AU" dirty="0"/>
                    </a:p>
                  </a:txBody>
                  <a:tcPr vert="vert270"/>
                </a:tc>
                <a:tc>
                  <a:txBody>
                    <a:bodyPr/>
                    <a:lstStyle/>
                    <a:p>
                      <a:r>
                        <a:rPr lang="en-AU" dirty="0" smtClean="0"/>
                        <a:t>Site Test</a:t>
                      </a:r>
                      <a:r>
                        <a:rPr lang="en-AU" baseline="0" dirty="0" smtClean="0"/>
                        <a:t> Facilities</a:t>
                      </a:r>
                      <a:endParaRPr lang="en-AU" dirty="0"/>
                    </a:p>
                  </a:txBody>
                  <a:tcPr vert="vert270"/>
                </a:tc>
                <a:tc>
                  <a:txBody>
                    <a:bodyPr/>
                    <a:lstStyle/>
                    <a:p>
                      <a:r>
                        <a:rPr lang="en-AU" dirty="0" smtClean="0"/>
                        <a:t>Site Machinery</a:t>
                      </a:r>
                      <a:endParaRPr lang="en-AU" dirty="0"/>
                    </a:p>
                  </a:txBody>
                  <a:tcPr vert="vert270"/>
                </a:tc>
                <a:tc>
                  <a:txBody>
                    <a:bodyPr/>
                    <a:lstStyle/>
                    <a:p>
                      <a:r>
                        <a:rPr lang="en-AU" dirty="0" smtClean="0"/>
                        <a:t>Airstrip</a:t>
                      </a:r>
                      <a:endParaRPr lang="en-AU" dirty="0"/>
                    </a:p>
                  </a:txBody>
                  <a:tcPr vert="vert270"/>
                </a:tc>
                <a:tc>
                  <a:txBody>
                    <a:bodyPr/>
                    <a:lstStyle/>
                    <a:p>
                      <a:r>
                        <a:rPr lang="en-AU" dirty="0" smtClean="0"/>
                        <a:t>MSF &amp;</a:t>
                      </a:r>
                      <a:r>
                        <a:rPr lang="en-AU" baseline="0" dirty="0" smtClean="0"/>
                        <a:t> Boolardy</a:t>
                      </a:r>
                      <a:endParaRPr lang="en-AU" dirty="0"/>
                    </a:p>
                  </a:txBody>
                  <a:tcPr vert="vert270"/>
                </a:tc>
                <a:tc>
                  <a:txBody>
                    <a:bodyPr/>
                    <a:lstStyle/>
                    <a:p>
                      <a:r>
                        <a:rPr lang="en-AU" dirty="0" smtClean="0"/>
                        <a:t>MRO/ASKAP</a:t>
                      </a:r>
                      <a:r>
                        <a:rPr lang="en-AU" baseline="0" dirty="0" smtClean="0"/>
                        <a:t> Design Documents</a:t>
                      </a:r>
                      <a:endParaRPr lang="en-AU" dirty="0"/>
                    </a:p>
                  </a:txBody>
                  <a:tcPr vert="vert270"/>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r h="506809">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bl>
          </a:graphicData>
        </a:graphic>
      </p:graphicFrame>
      <p:sp>
        <p:nvSpPr>
          <p:cNvPr id="10" name="Right Arrow 9"/>
          <p:cNvSpPr/>
          <p:nvPr/>
        </p:nvSpPr>
        <p:spPr>
          <a:xfrm>
            <a:off x="2411761" y="4293095"/>
            <a:ext cx="576064"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11" name="Table 10"/>
          <p:cNvGraphicFramePr>
            <a:graphicFrameLocks noGrp="1"/>
          </p:cNvGraphicFramePr>
          <p:nvPr/>
        </p:nvGraphicFramePr>
        <p:xfrm>
          <a:off x="504057" y="1916831"/>
          <a:ext cx="1907704" cy="4680521"/>
        </p:xfrm>
        <a:graphic>
          <a:graphicData uri="http://schemas.openxmlformats.org/drawingml/2006/table">
            <a:tbl>
              <a:tblPr firstRow="1" bandRow="1">
                <a:tableStyleId>{5C22544A-7EE6-4342-B048-85BDC9FD1C3A}</a:tableStyleId>
              </a:tblPr>
              <a:tblGrid>
                <a:gridCol w="953852"/>
                <a:gridCol w="953852"/>
              </a:tblGrid>
              <a:tr h="1044259">
                <a:tc>
                  <a:txBody>
                    <a:bodyPr/>
                    <a:lstStyle/>
                    <a:p>
                      <a:endParaRPr lang="en-AU" dirty="0"/>
                    </a:p>
                  </a:txBody>
                  <a:tcPr/>
                </a:tc>
                <a:tc>
                  <a:txBody>
                    <a:bodyPr/>
                    <a:lstStyle/>
                    <a:p>
                      <a:r>
                        <a:rPr lang="en-AU" dirty="0" smtClean="0"/>
                        <a:t>AIV</a:t>
                      </a:r>
                      <a:endParaRPr lang="en-AU" dirty="0"/>
                    </a:p>
                  </a:txBody>
                  <a:tcPr/>
                </a:tc>
              </a:tr>
              <a:tr h="519466">
                <a:tc>
                  <a:txBody>
                    <a:bodyPr/>
                    <a:lstStyle/>
                    <a:p>
                      <a:r>
                        <a:rPr lang="en-AU" dirty="0" smtClean="0"/>
                        <a:t>LFAA</a:t>
                      </a:r>
                    </a:p>
                  </a:txBody>
                  <a:tcPr/>
                </a:tc>
                <a:tc>
                  <a:txBody>
                    <a:bodyPr/>
                    <a:lstStyle/>
                    <a:p>
                      <a:r>
                        <a:rPr lang="en-AU" dirty="0" smtClean="0"/>
                        <a:t>AIV</a:t>
                      </a:r>
                    </a:p>
                  </a:txBody>
                  <a:tcPr/>
                </a:tc>
              </a:tr>
              <a:tr h="519466">
                <a:tc>
                  <a:txBody>
                    <a:bodyPr/>
                    <a:lstStyle/>
                    <a:p>
                      <a:r>
                        <a:rPr lang="en-AU" dirty="0" smtClean="0"/>
                        <a:t>SADT</a:t>
                      </a:r>
                      <a:endParaRPr lang="en-AU" dirty="0"/>
                    </a:p>
                  </a:txBody>
                  <a:tcPr/>
                </a:tc>
                <a:tc>
                  <a:txBody>
                    <a:bodyPr/>
                    <a:lstStyle/>
                    <a:p>
                      <a:r>
                        <a:rPr lang="en-AU" dirty="0" smtClean="0"/>
                        <a:t>AIV</a:t>
                      </a:r>
                      <a:endParaRPr lang="en-AU" dirty="0"/>
                    </a:p>
                  </a:txBody>
                  <a:tcPr/>
                </a:tc>
              </a:tr>
              <a:tr h="519466">
                <a:tc>
                  <a:txBody>
                    <a:bodyPr/>
                    <a:lstStyle/>
                    <a:p>
                      <a:r>
                        <a:rPr lang="en-AU" dirty="0" smtClean="0"/>
                        <a:t>CSP</a:t>
                      </a:r>
                      <a:endParaRPr lang="en-AU" dirty="0"/>
                    </a:p>
                  </a:txBody>
                  <a:tcPr/>
                </a:tc>
                <a:tc>
                  <a:txBody>
                    <a:bodyPr/>
                    <a:lstStyle/>
                    <a:p>
                      <a:r>
                        <a:rPr lang="en-AU" dirty="0" smtClean="0"/>
                        <a:t>AIV</a:t>
                      </a:r>
                      <a:endParaRPr lang="en-AU" dirty="0"/>
                    </a:p>
                  </a:txBody>
                  <a:tcPr/>
                </a:tc>
              </a:tr>
              <a:tr h="519466">
                <a:tc>
                  <a:txBody>
                    <a:bodyPr/>
                    <a:lstStyle/>
                    <a:p>
                      <a:r>
                        <a:rPr lang="en-AU" dirty="0" smtClean="0"/>
                        <a:t>SDP</a:t>
                      </a:r>
                      <a:endParaRPr lang="en-AU" dirty="0"/>
                    </a:p>
                  </a:txBody>
                  <a:tcPr/>
                </a:tc>
                <a:tc>
                  <a:txBody>
                    <a:bodyPr/>
                    <a:lstStyle/>
                    <a:p>
                      <a:r>
                        <a:rPr lang="en-AU" dirty="0" smtClean="0"/>
                        <a:t>AIV</a:t>
                      </a:r>
                      <a:endParaRPr lang="en-AU" dirty="0"/>
                    </a:p>
                  </a:txBody>
                  <a:tcPr/>
                </a:tc>
              </a:tr>
              <a:tr h="519466">
                <a:tc>
                  <a:txBody>
                    <a:bodyPr/>
                    <a:lstStyle/>
                    <a:p>
                      <a:r>
                        <a:rPr lang="en-AU" dirty="0" smtClean="0"/>
                        <a:t>MGR</a:t>
                      </a:r>
                      <a:endParaRPr lang="en-AU" dirty="0"/>
                    </a:p>
                  </a:txBody>
                  <a:tcPr/>
                </a:tc>
                <a:tc>
                  <a:txBody>
                    <a:bodyPr/>
                    <a:lstStyle/>
                    <a:p>
                      <a:r>
                        <a:rPr lang="en-AU" dirty="0" smtClean="0"/>
                        <a:t>AIV</a:t>
                      </a:r>
                      <a:endParaRPr lang="en-AU" dirty="0"/>
                    </a:p>
                  </a:txBody>
                  <a:tcPr/>
                </a:tc>
              </a:tr>
              <a:tr h="519466">
                <a:tc>
                  <a:txBody>
                    <a:bodyPr/>
                    <a:lstStyle/>
                    <a:p>
                      <a:r>
                        <a:rPr lang="en-AU" dirty="0" smtClean="0"/>
                        <a:t>DSH</a:t>
                      </a:r>
                      <a:endParaRPr lang="en-AU" dirty="0"/>
                    </a:p>
                  </a:txBody>
                  <a:tcPr/>
                </a:tc>
                <a:tc>
                  <a:txBody>
                    <a:bodyPr/>
                    <a:lstStyle/>
                    <a:p>
                      <a:r>
                        <a:rPr lang="en-AU" dirty="0" smtClean="0"/>
                        <a:t>AIV</a:t>
                      </a:r>
                      <a:endParaRPr lang="en-AU" dirty="0"/>
                    </a:p>
                  </a:txBody>
                  <a:tcPr/>
                </a:tc>
              </a:tr>
              <a:tr h="519466">
                <a:tc>
                  <a:txBody>
                    <a:bodyPr/>
                    <a:lstStyle/>
                    <a:p>
                      <a:r>
                        <a:rPr lang="en-AU" dirty="0" smtClean="0"/>
                        <a:t>INFRA</a:t>
                      </a:r>
                      <a:endParaRPr lang="en-AU" dirty="0"/>
                    </a:p>
                  </a:txBody>
                  <a:tcPr/>
                </a:tc>
                <a:tc>
                  <a:txBody>
                    <a:bodyPr/>
                    <a:lstStyle/>
                    <a:p>
                      <a:r>
                        <a:rPr lang="en-AU" dirty="0" smtClean="0"/>
                        <a:t>AIV</a:t>
                      </a:r>
                      <a:endParaRPr lang="en-AU" dirty="0"/>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Expected SKA1 MRO Delivery Milestones</a:t>
            </a:r>
            <a:endParaRPr lang="en-AU" dirty="0">
              <a:solidFill>
                <a:srgbClr val="000000"/>
              </a:solidFill>
            </a:endParaRPr>
          </a:p>
        </p:txBody>
      </p:sp>
      <p:pic>
        <p:nvPicPr>
          <p:cNvPr id="4" name="Picture 3" descr="AIV Drawing.jpg"/>
          <p:cNvPicPr/>
          <p:nvPr/>
        </p:nvPicPr>
        <p:blipFill>
          <a:blip r:embed="rId3" cstate="print"/>
          <a:stretch>
            <a:fillRect/>
          </a:stretch>
        </p:blipFill>
        <p:spPr>
          <a:xfrm>
            <a:off x="611560" y="1268760"/>
            <a:ext cx="8316416" cy="537321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000000"/>
                </a:solidFill>
              </a:rPr>
              <a:t>General Information: SKA1 MRO Integration</a:t>
            </a:r>
            <a:endParaRPr lang="en-AU" dirty="0">
              <a:solidFill>
                <a:srgbClr val="000000"/>
              </a:solidFill>
            </a:endParaRPr>
          </a:p>
        </p:txBody>
      </p:sp>
      <p:sp>
        <p:nvSpPr>
          <p:cNvPr id="3" name="Text Placeholder 2"/>
          <p:cNvSpPr>
            <a:spLocks noGrp="1"/>
          </p:cNvSpPr>
          <p:nvPr>
            <p:ph type="body" sz="quarter" idx="10"/>
          </p:nvPr>
        </p:nvSpPr>
        <p:spPr>
          <a:xfrm>
            <a:off x="251520" y="1412776"/>
            <a:ext cx="8640960" cy="4968552"/>
          </a:xfrm>
        </p:spPr>
        <p:txBody>
          <a:bodyPr>
            <a:noAutofit/>
          </a:bodyPr>
          <a:lstStyle/>
          <a:p>
            <a:r>
              <a:rPr lang="en-GB" sz="1600" b="1" dirty="0" smtClean="0"/>
              <a:t>AIV Support for SKA1 SURVEY Dish Roll-Out</a:t>
            </a:r>
            <a:r>
              <a:rPr lang="en-AU" sz="1600" b="1" dirty="0" smtClean="0"/>
              <a:t> </a:t>
            </a:r>
            <a:r>
              <a:rPr lang="en-GB" sz="1600" b="1" dirty="0" smtClean="0"/>
              <a:t>will comprise two major activities:</a:t>
            </a:r>
            <a:endParaRPr lang="en-AU" sz="1600" b="1" dirty="0" smtClean="0"/>
          </a:p>
          <a:p>
            <a:endParaRPr lang="en-AU" sz="1600" dirty="0" smtClean="0"/>
          </a:p>
          <a:p>
            <a:pPr lvl="1"/>
            <a:r>
              <a:rPr lang="en-GB" sz="1500" b="1" dirty="0" smtClean="0"/>
              <a:t>Providing access to existing infrastructure and supporting the construction of new infrastructure. </a:t>
            </a:r>
            <a:r>
              <a:rPr lang="en-GB" sz="1500" dirty="0" smtClean="0"/>
              <a:t>That is, </a:t>
            </a:r>
            <a:r>
              <a:rPr lang="en-GB" sz="1500" dirty="0" smtClean="0">
                <a:solidFill>
                  <a:srgbClr val="FF0000"/>
                </a:solidFill>
              </a:rPr>
              <a:t>regulating site access </a:t>
            </a:r>
            <a:r>
              <a:rPr lang="en-GB" sz="1500" dirty="0" smtClean="0"/>
              <a:t>and supporting </a:t>
            </a:r>
            <a:r>
              <a:rPr lang="en-GB" sz="1500" dirty="0" smtClean="0">
                <a:solidFill>
                  <a:srgbClr val="FF0000"/>
                </a:solidFill>
              </a:rPr>
              <a:t>logistics for site activities</a:t>
            </a:r>
            <a:r>
              <a:rPr lang="en-GB" sz="1500" dirty="0" smtClean="0"/>
              <a:t>. Providing access to the MRO and existing infrastructure will require site access agreements, site inductions and propagation of knowledge around the local rules and regulations.    Support for the construction of new infrastructure will include the development of high-level interfaces with low changeability.  AIV will provide input into the development of proposed infrastructure designs through </a:t>
            </a:r>
            <a:r>
              <a:rPr lang="en-GB" sz="1500" dirty="0" smtClean="0">
                <a:solidFill>
                  <a:srgbClr val="FF0000"/>
                </a:solidFill>
              </a:rPr>
              <a:t>interface documentation </a:t>
            </a:r>
            <a:r>
              <a:rPr lang="en-GB" sz="1500" dirty="0" smtClean="0"/>
              <a:t>and </a:t>
            </a:r>
            <a:r>
              <a:rPr lang="en-GB" sz="1500" dirty="0" smtClean="0">
                <a:solidFill>
                  <a:srgbClr val="FF0000"/>
                </a:solidFill>
              </a:rPr>
              <a:t>consultation with all stakeholders</a:t>
            </a:r>
            <a:r>
              <a:rPr lang="en-GB" sz="1500" dirty="0" smtClean="0"/>
              <a:t>.  This may </a:t>
            </a:r>
            <a:r>
              <a:rPr lang="en-GB" sz="1500" strike="sngStrike" dirty="0" smtClean="0"/>
              <a:t>is likely to </a:t>
            </a:r>
            <a:r>
              <a:rPr lang="en-GB" sz="1500" dirty="0" smtClean="0"/>
              <a:t>include site surveys for antenna configuration, installation of underground cabling for fibre and power, supporting the creation of roads, development of repeater huts, </a:t>
            </a:r>
            <a:r>
              <a:rPr lang="en-GB" sz="1500" strike="sngStrike" dirty="0" smtClean="0"/>
              <a:t>control</a:t>
            </a:r>
            <a:r>
              <a:rPr lang="en-GB" sz="1500" dirty="0" smtClean="0"/>
              <a:t> buildings and power systems.</a:t>
            </a:r>
            <a:endParaRPr lang="en-AU" sz="1500" dirty="0" smtClean="0"/>
          </a:p>
          <a:p>
            <a:endParaRPr lang="en-AU" sz="1500" dirty="0" smtClean="0"/>
          </a:p>
          <a:p>
            <a:pPr lvl="1"/>
            <a:r>
              <a:rPr lang="en-GB" sz="1500" b="1" dirty="0" smtClean="0"/>
              <a:t>The second major activity will be supporting the prototyping and demonstration of new SKA1 systems at the MRO site. </a:t>
            </a:r>
            <a:r>
              <a:rPr lang="en-GB" sz="1500" dirty="0" smtClean="0"/>
              <a:t>This may include </a:t>
            </a:r>
            <a:r>
              <a:rPr lang="en-GB" sz="1500" dirty="0" smtClean="0">
                <a:solidFill>
                  <a:srgbClr val="FF0000"/>
                </a:solidFill>
              </a:rPr>
              <a:t>validation or development testing </a:t>
            </a:r>
            <a:r>
              <a:rPr lang="en-GB" sz="1500" dirty="0" smtClean="0"/>
              <a:t>of first-of-type receiver, dish and infrastructure systems. The work may involve the creation (or support for the creation) of particular </a:t>
            </a:r>
            <a:r>
              <a:rPr lang="en-GB" sz="1500" dirty="0" smtClean="0">
                <a:solidFill>
                  <a:srgbClr val="FF0000"/>
                </a:solidFill>
              </a:rPr>
              <a:t>test facilities</a:t>
            </a:r>
            <a:r>
              <a:rPr lang="en-GB" sz="1500" dirty="0" smtClean="0"/>
              <a:t>. It may also involve coordination of </a:t>
            </a:r>
            <a:r>
              <a:rPr lang="en-GB" sz="1500" dirty="0" smtClean="0">
                <a:solidFill>
                  <a:srgbClr val="FF0000"/>
                </a:solidFill>
              </a:rPr>
              <a:t>access to existing facilities </a:t>
            </a:r>
            <a:r>
              <a:rPr lang="en-GB" sz="1500" dirty="0" smtClean="0"/>
              <a:t>including power systems, the control building, weather station, lightning detection and RFI monitoring systems.</a:t>
            </a:r>
            <a:endParaRPr lang="en-AU" sz="1500" dirty="0" smtClean="0"/>
          </a:p>
          <a:p>
            <a:endParaRPr lang="en-AU"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8532440" cy="2871192"/>
          </a:xfrm>
        </p:spPr>
        <p:txBody>
          <a:bodyPr/>
          <a:lstStyle/>
          <a:p>
            <a:r>
              <a:rPr lang="en-GB" dirty="0" smtClean="0"/>
              <a:t>SKA Interface Workshop:</a:t>
            </a:r>
            <a:br>
              <a:rPr lang="en-GB" dirty="0" smtClean="0"/>
            </a:br>
            <a:r>
              <a:rPr lang="en-GB" dirty="0" smtClean="0"/>
              <a:t/>
            </a:r>
            <a:br>
              <a:rPr lang="en-GB" dirty="0" smtClean="0"/>
            </a:br>
            <a:r>
              <a:rPr lang="en-GB" dirty="0" smtClean="0"/>
              <a:t>1) Approach</a:t>
            </a:r>
            <a:endParaRPr lang="en-GB" dirty="0"/>
          </a:p>
        </p:txBody>
      </p:sp>
      <p:sp>
        <p:nvSpPr>
          <p:cNvPr id="3" name="TextBox 2"/>
          <p:cNvSpPr txBox="1"/>
          <p:nvPr/>
        </p:nvSpPr>
        <p:spPr>
          <a:xfrm>
            <a:off x="3851920" y="5301208"/>
            <a:ext cx="2232248" cy="923330"/>
          </a:xfrm>
          <a:prstGeom prst="rect">
            <a:avLst/>
          </a:prstGeom>
          <a:noFill/>
        </p:spPr>
        <p:txBody>
          <a:bodyPr wrap="square" rtlCol="0">
            <a:spAutoFit/>
          </a:bodyPr>
          <a:lstStyle/>
          <a:p>
            <a:r>
              <a:rPr lang="en-ZA" dirty="0" smtClean="0">
                <a:solidFill>
                  <a:schemeClr val="bg1"/>
                </a:solidFill>
              </a:rPr>
              <a:t>T </a:t>
            </a:r>
            <a:r>
              <a:rPr lang="en-ZA" dirty="0" err="1" smtClean="0">
                <a:solidFill>
                  <a:schemeClr val="bg1"/>
                </a:solidFill>
              </a:rPr>
              <a:t>Kusel</a:t>
            </a:r>
            <a:endParaRPr lang="en-ZA" dirty="0" smtClean="0">
              <a:solidFill>
                <a:schemeClr val="bg1"/>
              </a:solidFill>
            </a:endParaRPr>
          </a:p>
          <a:p>
            <a:r>
              <a:rPr lang="en-ZA" dirty="0" smtClean="0">
                <a:solidFill>
                  <a:schemeClr val="bg1"/>
                </a:solidFill>
              </a:rPr>
              <a:t>Manchester</a:t>
            </a:r>
          </a:p>
          <a:p>
            <a:r>
              <a:rPr lang="en-ZA" dirty="0" smtClean="0">
                <a:solidFill>
                  <a:schemeClr val="bg1"/>
                </a:solidFill>
              </a:rPr>
              <a:t>June 2013</a:t>
            </a:r>
            <a:endParaRPr lang="en-GB"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General Information: SKA1 MRO Integration</a:t>
            </a:r>
            <a:endParaRPr lang="en-AU" dirty="0"/>
          </a:p>
        </p:txBody>
      </p:sp>
      <p:sp>
        <p:nvSpPr>
          <p:cNvPr id="3" name="Text Placeholder 2"/>
          <p:cNvSpPr>
            <a:spLocks noGrp="1"/>
          </p:cNvSpPr>
          <p:nvPr>
            <p:ph type="body" sz="quarter" idx="10"/>
          </p:nvPr>
        </p:nvSpPr>
        <p:spPr>
          <a:xfrm>
            <a:off x="395536" y="1484784"/>
            <a:ext cx="8064500" cy="4464050"/>
          </a:xfrm>
        </p:spPr>
        <p:txBody>
          <a:bodyPr>
            <a:normAutofit fontScale="25000" lnSpcReduction="20000"/>
          </a:bodyPr>
          <a:lstStyle/>
          <a:p>
            <a:r>
              <a:rPr lang="en-GB" sz="6400" b="1" dirty="0" smtClean="0"/>
              <a:t>AIV Support for SKA1_SURVEY Array Roll-Out</a:t>
            </a:r>
            <a:endParaRPr lang="en-AU" sz="6400" b="1" dirty="0" smtClean="0"/>
          </a:p>
          <a:p>
            <a:pPr lvl="1"/>
            <a:r>
              <a:rPr lang="en-GB" sz="6000" dirty="0" smtClean="0"/>
              <a:t>The SKA1_SURVEY Array Roll-Out will overlap with the SKA1_SURVEY Dish Roll-Out. The work will support the </a:t>
            </a:r>
            <a:r>
              <a:rPr lang="en-GB" sz="6000" dirty="0" smtClean="0">
                <a:solidFill>
                  <a:srgbClr val="FF0000"/>
                </a:solidFill>
              </a:rPr>
              <a:t>assembly, installation and verification </a:t>
            </a:r>
            <a:r>
              <a:rPr lang="en-GB" sz="6000" dirty="0" smtClean="0"/>
              <a:t>of the receiver electronics and other (non-infrastructure) sub-systems into the SKA1 system.  This work will include deployment of Receiver Electronics, Back-End pre-processing and Network Communication Systems, Timing, and Control and Monitoring Systems. It will include </a:t>
            </a:r>
            <a:r>
              <a:rPr lang="en-GB" sz="6000" dirty="0" smtClean="0">
                <a:solidFill>
                  <a:schemeClr val="bg1">
                    <a:lumMod val="50000"/>
                  </a:schemeClr>
                </a:solidFill>
              </a:rPr>
              <a:t>site acceptance testing of production items</a:t>
            </a:r>
            <a:r>
              <a:rPr lang="en-GB" sz="6000" dirty="0" smtClean="0"/>
              <a:t>. It will also include higher-level integration and demonstration/validation of higher-level end-to-end SKA1 functionality.</a:t>
            </a:r>
            <a:endParaRPr lang="en-AU" sz="6000" dirty="0" smtClean="0"/>
          </a:p>
          <a:p>
            <a:pPr>
              <a:buNone/>
            </a:pPr>
            <a:r>
              <a:rPr lang="en-GB" sz="4600" dirty="0" smtClean="0"/>
              <a:t> </a:t>
            </a:r>
            <a:endParaRPr lang="en-AU" sz="4600" dirty="0" smtClean="0"/>
          </a:p>
          <a:p>
            <a:pPr lvl="1"/>
            <a:r>
              <a:rPr lang="en-GB" sz="6000" dirty="0" smtClean="0">
                <a:solidFill>
                  <a:srgbClr val="FF0000"/>
                </a:solidFill>
              </a:rPr>
              <a:t>Retro-fitting and regression testing </a:t>
            </a:r>
            <a:r>
              <a:rPr lang="en-GB" sz="6000" dirty="0" smtClean="0"/>
              <a:t>of non-compliant systems will be supported as required.</a:t>
            </a:r>
            <a:endParaRPr lang="en-AU" sz="6000" dirty="0" smtClean="0"/>
          </a:p>
          <a:p>
            <a:pPr>
              <a:buNone/>
            </a:pPr>
            <a:r>
              <a:rPr lang="en-GB" sz="4600" dirty="0" smtClean="0"/>
              <a:t> </a:t>
            </a:r>
            <a:endParaRPr lang="en-AU" sz="4600" dirty="0" smtClean="0"/>
          </a:p>
          <a:p>
            <a:pPr lvl="1"/>
            <a:r>
              <a:rPr lang="en-GB" sz="6000" dirty="0" smtClean="0"/>
              <a:t>Verification of </a:t>
            </a:r>
            <a:r>
              <a:rPr lang="en-GB" sz="6000" dirty="0" smtClean="0">
                <a:solidFill>
                  <a:srgbClr val="FF0000"/>
                </a:solidFill>
              </a:rPr>
              <a:t>physical and functional interfaces with the ASKAP antennas </a:t>
            </a:r>
            <a:r>
              <a:rPr lang="en-GB" sz="6000" dirty="0" smtClean="0"/>
              <a:t>will start during this phase. Initially this may include the use of a small number of ASKAP antennas (probably 2 or 3) that have been taken off-line. Verification should include a demonstration of scalability in preparation for full ASKAP integration.</a:t>
            </a:r>
            <a:endParaRPr lang="en-AU" sz="6000" dirty="0" smtClean="0"/>
          </a:p>
          <a:p>
            <a:pPr>
              <a:buNone/>
            </a:pPr>
            <a:r>
              <a:rPr lang="en-GB" sz="4600" dirty="0" smtClean="0"/>
              <a:t> </a:t>
            </a:r>
            <a:endParaRPr lang="en-AU" sz="4600" dirty="0" smtClean="0"/>
          </a:p>
          <a:p>
            <a:pPr lvl="1"/>
            <a:r>
              <a:rPr lang="en-GB" sz="6000" dirty="0" smtClean="0"/>
              <a:t>Agreements regarding the </a:t>
            </a:r>
            <a:r>
              <a:rPr lang="en-GB" sz="6000" dirty="0" smtClean="0">
                <a:solidFill>
                  <a:srgbClr val="FF0000"/>
                </a:solidFill>
              </a:rPr>
              <a:t>ongoing access to MRO and ASKAP </a:t>
            </a:r>
            <a:r>
              <a:rPr lang="en-GB" sz="6000" dirty="0" smtClean="0"/>
              <a:t>facilities may need to be revisited and re-negotiated at this stage, prior to the completion of SKA1-ASKAP integration.</a:t>
            </a:r>
            <a:endParaRPr lang="en-AU" sz="6000" dirty="0" smtClean="0"/>
          </a:p>
          <a:p>
            <a:endParaRPr lang="en-A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88840"/>
            <a:ext cx="8892480" cy="2871192"/>
          </a:xfrm>
        </p:spPr>
        <p:txBody>
          <a:bodyPr/>
          <a:lstStyle/>
          <a:p>
            <a:r>
              <a:rPr lang="en-GB" dirty="0" smtClean="0"/>
              <a:t>SKA Interface Workshop:</a:t>
            </a:r>
            <a:br>
              <a:rPr lang="en-GB" dirty="0" smtClean="0"/>
            </a:br>
            <a:r>
              <a:rPr lang="en-GB" dirty="0" smtClean="0"/>
              <a:t/>
            </a:r>
            <a:br>
              <a:rPr lang="en-GB" dirty="0" smtClean="0"/>
            </a:br>
            <a:r>
              <a:rPr lang="en-GB" dirty="0" smtClean="0"/>
              <a:t>3) b. SKA1_SURVEY  </a:t>
            </a:r>
            <a:r>
              <a:rPr lang="en-GB" dirty="0" smtClean="0">
                <a:sym typeface="Wingdings" pitchFamily="2" charset="2"/>
              </a:rPr>
              <a:t>  ASKAP</a:t>
            </a:r>
            <a:endParaRPr lang="en-GB" dirty="0"/>
          </a:p>
        </p:txBody>
      </p:sp>
      <p:sp>
        <p:nvSpPr>
          <p:cNvPr id="3" name="TextBox 2"/>
          <p:cNvSpPr txBox="1"/>
          <p:nvPr/>
        </p:nvSpPr>
        <p:spPr>
          <a:xfrm>
            <a:off x="3851920" y="5301208"/>
            <a:ext cx="2232248" cy="923330"/>
          </a:xfrm>
          <a:prstGeom prst="rect">
            <a:avLst/>
          </a:prstGeom>
          <a:noFill/>
        </p:spPr>
        <p:txBody>
          <a:bodyPr wrap="square" rtlCol="0">
            <a:spAutoFit/>
          </a:bodyPr>
          <a:lstStyle/>
          <a:p>
            <a:r>
              <a:rPr lang="en-ZA" dirty="0" smtClean="0">
                <a:solidFill>
                  <a:schemeClr val="bg1"/>
                </a:solidFill>
              </a:rPr>
              <a:t>A Macleod</a:t>
            </a:r>
          </a:p>
          <a:p>
            <a:r>
              <a:rPr lang="en-ZA" dirty="0" smtClean="0">
                <a:solidFill>
                  <a:schemeClr val="bg1"/>
                </a:solidFill>
              </a:rPr>
              <a:t>Manchester</a:t>
            </a:r>
          </a:p>
          <a:p>
            <a:r>
              <a:rPr lang="en-ZA" dirty="0" smtClean="0">
                <a:solidFill>
                  <a:schemeClr val="bg1"/>
                </a:solidFill>
              </a:rPr>
              <a:t>June 2013</a:t>
            </a:r>
            <a:endParaRPr lang="en-GB"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704856" cy="720080"/>
          </a:xfrm>
        </p:spPr>
        <p:txBody>
          <a:bodyPr>
            <a:normAutofit fontScale="90000"/>
          </a:bodyPr>
          <a:lstStyle/>
          <a:p>
            <a:r>
              <a:rPr lang="en-AU" sz="2700" dirty="0" smtClean="0">
                <a:solidFill>
                  <a:srgbClr val="000000"/>
                </a:solidFill>
              </a:rPr>
              <a:t>SKA 1 Survey – ASKAP</a:t>
            </a:r>
            <a:br>
              <a:rPr lang="en-AU" sz="2700" dirty="0" smtClean="0">
                <a:solidFill>
                  <a:srgbClr val="000000"/>
                </a:solidFill>
              </a:rPr>
            </a:br>
            <a:r>
              <a:rPr lang="en-AU" sz="2700" dirty="0" smtClean="0">
                <a:solidFill>
                  <a:srgbClr val="000000"/>
                </a:solidFill>
              </a:rPr>
              <a:t>Assembly, Integration &amp; Verification</a:t>
            </a:r>
            <a:r>
              <a:rPr lang="en-AU" dirty="0" smtClean="0"/>
              <a:t>	</a:t>
            </a:r>
            <a:endParaRPr lang="en-AU" dirty="0"/>
          </a:p>
        </p:txBody>
      </p:sp>
      <p:sp>
        <p:nvSpPr>
          <p:cNvPr id="3" name="Text Placeholder 2"/>
          <p:cNvSpPr>
            <a:spLocks noGrp="1"/>
          </p:cNvSpPr>
          <p:nvPr>
            <p:ph type="body" sz="quarter" idx="10"/>
          </p:nvPr>
        </p:nvSpPr>
        <p:spPr>
          <a:xfrm>
            <a:off x="539552" y="1628800"/>
            <a:ext cx="8064500" cy="1800200"/>
          </a:xfrm>
        </p:spPr>
        <p:txBody>
          <a:bodyPr>
            <a:normAutofit/>
          </a:bodyPr>
          <a:lstStyle/>
          <a:p>
            <a:r>
              <a:rPr lang="en-AU" sz="2400" dirty="0" smtClean="0">
                <a:solidFill>
                  <a:srgbClr val="000000"/>
                </a:solidFill>
              </a:rPr>
              <a:t>ASKAP Overview</a:t>
            </a:r>
          </a:p>
          <a:p>
            <a:r>
              <a:rPr lang="en-AU" sz="2400" dirty="0" smtClean="0">
                <a:solidFill>
                  <a:srgbClr val="000000"/>
                </a:solidFill>
              </a:rPr>
              <a:t>ASKAP Constraints </a:t>
            </a:r>
          </a:p>
          <a:p>
            <a:r>
              <a:rPr lang="en-AU" sz="2400" dirty="0" smtClean="0">
                <a:solidFill>
                  <a:srgbClr val="000000"/>
                </a:solidFill>
              </a:rPr>
              <a:t>ASKAP Integration </a:t>
            </a:r>
            <a:endParaRPr lang="en-AU" sz="2400" dirty="0">
              <a:solidFill>
                <a:srgbClr val="000000"/>
              </a:solidFill>
            </a:endParaRPr>
          </a:p>
        </p:txBody>
      </p:sp>
      <p:pic>
        <p:nvPicPr>
          <p:cNvPr id="5" name="Picture 9"/>
          <p:cNvPicPr>
            <a:picLocks noChangeAspect="1" noChangeArrowheads="1"/>
          </p:cNvPicPr>
          <p:nvPr/>
        </p:nvPicPr>
        <p:blipFill>
          <a:blip r:embed="rId2" cstate="print"/>
          <a:srcRect l="8125" t="37212" r="14375" b="13913"/>
          <a:stretch>
            <a:fillRect/>
          </a:stretch>
        </p:blipFill>
        <p:spPr bwMode="auto">
          <a:xfrm>
            <a:off x="0" y="3429000"/>
            <a:ext cx="9144000" cy="3429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ASKAP Overview</a:t>
            </a:r>
            <a:endParaRPr lang="en-AU" dirty="0">
              <a:solidFill>
                <a:srgbClr val="000000"/>
              </a:solidFill>
            </a:endParaRPr>
          </a:p>
        </p:txBody>
      </p:sp>
      <p:sp>
        <p:nvSpPr>
          <p:cNvPr id="4" name="Text Box 2"/>
          <p:cNvSpPr txBox="1">
            <a:spLocks noGrp="1" noChangeArrowheads="1"/>
          </p:cNvSpPr>
          <p:nvPr>
            <p:ph type="body" sz="quarter" idx="10"/>
          </p:nvPr>
        </p:nvSpPr>
        <p:spPr bwMode="auto">
          <a:xfrm>
            <a:off x="251520" y="1268760"/>
            <a:ext cx="8064500" cy="3730252"/>
          </a:xfrm>
          <a:prstGeom prst="rect">
            <a:avLst/>
          </a:prstGeom>
          <a:noFill/>
          <a:ln w="9525">
            <a:noFill/>
            <a:miter lim="800000"/>
            <a:headEnd/>
            <a:tailEnd/>
          </a:ln>
        </p:spPr>
        <p:txBody>
          <a:bodyPr>
            <a:spAutoFit/>
          </a:bodyPr>
          <a:lstStyle/>
          <a:p>
            <a:r>
              <a:rPr lang="en-AU" sz="1800" b="1" dirty="0"/>
              <a:t>A sensitive wide field-of-view telescope</a:t>
            </a:r>
          </a:p>
          <a:p>
            <a:r>
              <a:rPr lang="en-AU" sz="1400" dirty="0" smtClean="0"/>
              <a:t>Number </a:t>
            </a:r>
            <a:r>
              <a:rPr lang="en-AU" sz="1400" dirty="0"/>
              <a:t>of dishes			36 </a:t>
            </a:r>
          </a:p>
          <a:p>
            <a:r>
              <a:rPr lang="en-AU" sz="1400" dirty="0"/>
              <a:t>Dish diameter	 		12 m</a:t>
            </a:r>
          </a:p>
          <a:p>
            <a:r>
              <a:rPr lang="en-AU" sz="1400" dirty="0"/>
              <a:t>Max baseline	 		6km</a:t>
            </a:r>
          </a:p>
          <a:p>
            <a:r>
              <a:rPr lang="en-AU" sz="1400" dirty="0"/>
              <a:t>Resolution				10</a:t>
            </a:r>
            <a:r>
              <a:rPr lang="en-AU" sz="1400" dirty="0">
                <a:sym typeface="Verdana" pitchFamily="34" charset="0"/>
              </a:rPr>
              <a:t>” (6km array), 30” (2km core)</a:t>
            </a:r>
          </a:p>
          <a:p>
            <a:endParaRPr lang="en-AU" sz="1400" dirty="0">
              <a:solidFill>
                <a:srgbClr val="FF0000"/>
              </a:solidFill>
            </a:endParaRPr>
          </a:p>
          <a:p>
            <a:r>
              <a:rPr lang="en-AU" sz="1400" dirty="0"/>
              <a:t>Sensitivity				</a:t>
            </a:r>
            <a:r>
              <a:rPr lang="en-AU" sz="1400" dirty="0" smtClean="0"/>
              <a:t>70 </a:t>
            </a:r>
            <a:r>
              <a:rPr lang="en-AU" sz="1400" dirty="0"/>
              <a:t>m</a:t>
            </a:r>
            <a:r>
              <a:rPr lang="en-AU" sz="1400" baseline="30000" dirty="0"/>
              <a:t>2</a:t>
            </a:r>
            <a:r>
              <a:rPr lang="en-AU" sz="1400" dirty="0"/>
              <a:t>/K</a:t>
            </a:r>
          </a:p>
          <a:p>
            <a:r>
              <a:rPr lang="en-AU" sz="1400" dirty="0"/>
              <a:t>Field of View				</a:t>
            </a:r>
            <a:r>
              <a:rPr lang="en-AU" sz="1400" dirty="0" smtClean="0"/>
              <a:t>30 </a:t>
            </a:r>
            <a:r>
              <a:rPr lang="en-AU" sz="1400" dirty="0"/>
              <a:t>deg</a:t>
            </a:r>
            <a:r>
              <a:rPr lang="en-AU" sz="1400" baseline="30000" dirty="0"/>
              <a:t>2</a:t>
            </a:r>
          </a:p>
          <a:p>
            <a:r>
              <a:rPr lang="en-AU" sz="1400" dirty="0"/>
              <a:t>Speed					</a:t>
            </a:r>
            <a:r>
              <a:rPr lang="en-AU" sz="1400" dirty="0" smtClean="0"/>
              <a:t>1.5x10</a:t>
            </a:r>
            <a:r>
              <a:rPr lang="en-AU" sz="1400" baseline="30000" dirty="0" smtClean="0"/>
              <a:t>5</a:t>
            </a:r>
            <a:r>
              <a:rPr lang="en-AU" sz="1400" dirty="0" smtClean="0"/>
              <a:t> </a:t>
            </a:r>
            <a:r>
              <a:rPr lang="en-AU" sz="1400" dirty="0"/>
              <a:t>m</a:t>
            </a:r>
            <a:r>
              <a:rPr lang="en-AU" sz="1400" baseline="30000" dirty="0"/>
              <a:t>4</a:t>
            </a:r>
            <a:r>
              <a:rPr lang="en-AU" sz="1400" dirty="0"/>
              <a:t>/K</a:t>
            </a:r>
            <a:r>
              <a:rPr lang="en-AU" sz="1400" baseline="30000" dirty="0"/>
              <a:t>2.</a:t>
            </a:r>
            <a:r>
              <a:rPr lang="en-AU" sz="1400" dirty="0"/>
              <a:t>deg</a:t>
            </a:r>
            <a:r>
              <a:rPr lang="en-AU" sz="1400" baseline="30000" dirty="0"/>
              <a:t>2</a:t>
            </a:r>
          </a:p>
          <a:p>
            <a:endParaRPr lang="en-AU" sz="1400" dirty="0"/>
          </a:p>
          <a:p>
            <a:r>
              <a:rPr lang="en-AU" sz="1400" dirty="0"/>
              <a:t>Observing frequency		700 – 1800 MHz</a:t>
            </a:r>
          </a:p>
          <a:p>
            <a:r>
              <a:rPr lang="en-AU" sz="1400" dirty="0"/>
              <a:t>Processed Bandwidth		300 MHz</a:t>
            </a:r>
          </a:p>
          <a:p>
            <a:r>
              <a:rPr lang="en-AU" sz="1400" dirty="0"/>
              <a:t>Channels				</a:t>
            </a:r>
            <a:r>
              <a:rPr lang="en-AU" sz="1400" dirty="0" smtClean="0"/>
              <a:t>16k</a:t>
            </a:r>
            <a:endParaRPr lang="en-AU" sz="1400" dirty="0"/>
          </a:p>
          <a:p>
            <a:r>
              <a:rPr lang="en-AU" sz="1400" dirty="0"/>
              <a:t>Focal Plane Phased Array 	188 elements (94 dual </a:t>
            </a:r>
            <a:r>
              <a:rPr lang="en-AU" sz="1400" dirty="0" err="1"/>
              <a:t>pol</a:t>
            </a:r>
            <a:r>
              <a:rPr lang="en-AU" sz="1400" dirty="0"/>
              <a:t>)</a:t>
            </a:r>
          </a:p>
        </p:txBody>
      </p:sp>
      <p:sp>
        <p:nvSpPr>
          <p:cNvPr id="5" name="Rounded Rectangle 4"/>
          <p:cNvSpPr/>
          <p:nvPr/>
        </p:nvSpPr>
        <p:spPr>
          <a:xfrm>
            <a:off x="179512" y="5094312"/>
            <a:ext cx="914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dirty="0"/>
              <a:t>Phased Array Feed</a:t>
            </a:r>
          </a:p>
        </p:txBody>
      </p:sp>
      <p:sp>
        <p:nvSpPr>
          <p:cNvPr id="6" name="Rounded Rectangle 5"/>
          <p:cNvSpPr/>
          <p:nvPr/>
        </p:nvSpPr>
        <p:spPr>
          <a:xfrm>
            <a:off x="1246312" y="5246712"/>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dirty="0"/>
              <a:t>Gain</a:t>
            </a:r>
          </a:p>
        </p:txBody>
      </p:sp>
      <p:sp>
        <p:nvSpPr>
          <p:cNvPr id="7" name="Rounded Rectangle 6"/>
          <p:cNvSpPr/>
          <p:nvPr/>
        </p:nvSpPr>
        <p:spPr>
          <a:xfrm>
            <a:off x="2008312" y="5094312"/>
            <a:ext cx="1066800" cy="7620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AU" sz="1600" dirty="0"/>
              <a:t>RF Signal Transport</a:t>
            </a:r>
          </a:p>
          <a:p>
            <a:pPr algn="ctr">
              <a:defRPr/>
            </a:pPr>
            <a:r>
              <a:rPr lang="en-AU" sz="1600" dirty="0"/>
              <a:t>7km</a:t>
            </a:r>
          </a:p>
        </p:txBody>
      </p:sp>
      <p:sp>
        <p:nvSpPr>
          <p:cNvPr id="8" name="Rounded Rectangle 7"/>
          <p:cNvSpPr/>
          <p:nvPr/>
        </p:nvSpPr>
        <p:spPr>
          <a:xfrm>
            <a:off x="4903912" y="5018112"/>
            <a:ext cx="838200" cy="914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AU" sz="1600" dirty="0"/>
              <a:t>Coarse</a:t>
            </a:r>
          </a:p>
          <a:p>
            <a:pPr algn="ctr">
              <a:defRPr/>
            </a:pPr>
            <a:r>
              <a:rPr lang="en-AU" sz="1600" dirty="0"/>
              <a:t>Filter Bank</a:t>
            </a:r>
          </a:p>
        </p:txBody>
      </p:sp>
      <p:sp>
        <p:nvSpPr>
          <p:cNvPr id="9" name="Rounded Rectangle 8"/>
          <p:cNvSpPr/>
          <p:nvPr/>
        </p:nvSpPr>
        <p:spPr>
          <a:xfrm>
            <a:off x="5894512" y="5246712"/>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dirty="0"/>
              <a:t>Beam</a:t>
            </a:r>
            <a:br>
              <a:rPr lang="en-AU" sz="1600" dirty="0"/>
            </a:br>
            <a:r>
              <a:rPr lang="en-AU" sz="1600" dirty="0"/>
              <a:t>Former</a:t>
            </a:r>
          </a:p>
        </p:txBody>
      </p:sp>
      <p:sp>
        <p:nvSpPr>
          <p:cNvPr id="10" name="Rounded Rectangle 9"/>
          <p:cNvSpPr/>
          <p:nvPr/>
        </p:nvSpPr>
        <p:spPr>
          <a:xfrm>
            <a:off x="7723312" y="5246712"/>
            <a:ext cx="1143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dirty="0" err="1"/>
              <a:t>Correlator</a:t>
            </a:r>
            <a:endParaRPr lang="en-AU" sz="1600" dirty="0"/>
          </a:p>
        </p:txBody>
      </p:sp>
      <p:sp>
        <p:nvSpPr>
          <p:cNvPr id="11" name="Pentagon 10"/>
          <p:cNvSpPr/>
          <p:nvPr/>
        </p:nvSpPr>
        <p:spPr>
          <a:xfrm flipH="1">
            <a:off x="3989512" y="5170512"/>
            <a:ext cx="7620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dirty="0"/>
              <a:t>ADC</a:t>
            </a:r>
          </a:p>
        </p:txBody>
      </p:sp>
      <p:cxnSp>
        <p:nvCxnSpPr>
          <p:cNvPr id="12" name="Straight Arrow Connector 11"/>
          <p:cNvCxnSpPr>
            <a:stCxn id="5" idx="3"/>
            <a:endCxn id="6" idx="1"/>
          </p:cNvCxnSpPr>
          <p:nvPr/>
        </p:nvCxnSpPr>
        <p:spPr>
          <a:xfrm>
            <a:off x="10939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6" idx="3"/>
            <a:endCxn id="7" idx="1"/>
          </p:cNvCxnSpPr>
          <p:nvPr/>
        </p:nvCxnSpPr>
        <p:spPr>
          <a:xfrm>
            <a:off x="18559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Rounded Rectangle 13"/>
          <p:cNvSpPr/>
          <p:nvPr/>
        </p:nvSpPr>
        <p:spPr>
          <a:xfrm>
            <a:off x="179512" y="6237312"/>
            <a:ext cx="8686800" cy="4572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AU" dirty="0"/>
              <a:t>Control, Monitoring and Timing</a:t>
            </a:r>
          </a:p>
        </p:txBody>
      </p:sp>
      <p:sp>
        <p:nvSpPr>
          <p:cNvPr id="15" name="Rounded Rectangle 14"/>
          <p:cNvSpPr/>
          <p:nvPr/>
        </p:nvSpPr>
        <p:spPr>
          <a:xfrm>
            <a:off x="3227512" y="5246712"/>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dirty="0"/>
              <a:t>Gain</a:t>
            </a:r>
          </a:p>
        </p:txBody>
      </p:sp>
      <p:cxnSp>
        <p:nvCxnSpPr>
          <p:cNvPr id="16" name="Straight Arrow Connector 15"/>
          <p:cNvCxnSpPr>
            <a:stCxn id="15" idx="3"/>
            <a:endCxn id="11" idx="3"/>
          </p:cNvCxnSpPr>
          <p:nvPr/>
        </p:nvCxnSpPr>
        <p:spPr>
          <a:xfrm>
            <a:off x="38371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7" idx="3"/>
            <a:endCxn id="15" idx="1"/>
          </p:cNvCxnSpPr>
          <p:nvPr/>
        </p:nvCxnSpPr>
        <p:spPr>
          <a:xfrm>
            <a:off x="30751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Rounded Rectangle 17"/>
          <p:cNvSpPr/>
          <p:nvPr/>
        </p:nvSpPr>
        <p:spPr>
          <a:xfrm>
            <a:off x="6885112" y="5018112"/>
            <a:ext cx="685800" cy="914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AU" sz="1600" dirty="0"/>
              <a:t>Fine</a:t>
            </a:r>
          </a:p>
          <a:p>
            <a:pPr algn="ctr">
              <a:defRPr/>
            </a:pPr>
            <a:r>
              <a:rPr lang="en-AU" sz="1600" dirty="0"/>
              <a:t>Filter Bank</a:t>
            </a:r>
          </a:p>
        </p:txBody>
      </p:sp>
      <p:cxnSp>
        <p:nvCxnSpPr>
          <p:cNvPr id="19" name="Straight Arrow Connector 18"/>
          <p:cNvCxnSpPr>
            <a:stCxn id="18" idx="3"/>
            <a:endCxn id="10" idx="1"/>
          </p:cNvCxnSpPr>
          <p:nvPr/>
        </p:nvCxnSpPr>
        <p:spPr>
          <a:xfrm>
            <a:off x="75709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9" idx="3"/>
            <a:endCxn id="18" idx="1"/>
          </p:cNvCxnSpPr>
          <p:nvPr/>
        </p:nvCxnSpPr>
        <p:spPr>
          <a:xfrm>
            <a:off x="67327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8" idx="3"/>
            <a:endCxn id="9" idx="1"/>
          </p:cNvCxnSpPr>
          <p:nvPr/>
        </p:nvCxnSpPr>
        <p:spPr>
          <a:xfrm>
            <a:off x="57421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11" idx="1"/>
            <a:endCxn id="8" idx="1"/>
          </p:cNvCxnSpPr>
          <p:nvPr/>
        </p:nvCxnSpPr>
        <p:spPr>
          <a:xfrm>
            <a:off x="4751512" y="5475312"/>
            <a:ext cx="152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endCxn id="15" idx="2"/>
          </p:cNvCxnSpPr>
          <p:nvPr/>
        </p:nvCxnSpPr>
        <p:spPr>
          <a:xfrm flipH="1" flipV="1">
            <a:off x="3532312" y="5703912"/>
            <a:ext cx="0" cy="539750"/>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a:endCxn id="9" idx="2"/>
          </p:cNvCxnSpPr>
          <p:nvPr/>
        </p:nvCxnSpPr>
        <p:spPr>
          <a:xfrm flipV="1">
            <a:off x="6273925" y="5703912"/>
            <a:ext cx="0" cy="539750"/>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a:endCxn id="10" idx="2"/>
          </p:cNvCxnSpPr>
          <p:nvPr/>
        </p:nvCxnSpPr>
        <p:spPr>
          <a:xfrm flipV="1">
            <a:off x="8217025" y="5703912"/>
            <a:ext cx="0" cy="539750"/>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endCxn id="18" idx="2"/>
          </p:cNvCxnSpPr>
          <p:nvPr/>
        </p:nvCxnSpPr>
        <p:spPr>
          <a:xfrm flipV="1">
            <a:off x="7208962" y="5932512"/>
            <a:ext cx="0" cy="306388"/>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endCxn id="8" idx="2"/>
          </p:cNvCxnSpPr>
          <p:nvPr/>
        </p:nvCxnSpPr>
        <p:spPr>
          <a:xfrm flipH="1" flipV="1">
            <a:off x="5323012" y="5932512"/>
            <a:ext cx="0" cy="306388"/>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a:endCxn id="11" idx="2"/>
          </p:cNvCxnSpPr>
          <p:nvPr/>
        </p:nvCxnSpPr>
        <p:spPr>
          <a:xfrm flipV="1">
            <a:off x="4473700" y="5780112"/>
            <a:ext cx="0" cy="461963"/>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endCxn id="7" idx="2"/>
          </p:cNvCxnSpPr>
          <p:nvPr/>
        </p:nvCxnSpPr>
        <p:spPr>
          <a:xfrm flipV="1">
            <a:off x="2529012" y="5856312"/>
            <a:ext cx="0" cy="377825"/>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endCxn id="6" idx="2"/>
          </p:cNvCxnSpPr>
          <p:nvPr/>
        </p:nvCxnSpPr>
        <p:spPr>
          <a:xfrm flipH="1" flipV="1">
            <a:off x="1551112" y="5703912"/>
            <a:ext cx="0" cy="539750"/>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a:endCxn id="5" idx="2"/>
          </p:cNvCxnSpPr>
          <p:nvPr/>
        </p:nvCxnSpPr>
        <p:spPr>
          <a:xfrm flipH="1" flipV="1">
            <a:off x="636712" y="5856312"/>
            <a:ext cx="0" cy="377825"/>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pic>
        <p:nvPicPr>
          <p:cNvPr id="32" name="Picture 2"/>
          <p:cNvPicPr>
            <a:picLocks noChangeAspect="1" noChangeArrowheads="1"/>
          </p:cNvPicPr>
          <p:nvPr/>
        </p:nvPicPr>
        <p:blipFill>
          <a:blip r:embed="rId2" cstate="print"/>
          <a:srcRect t="11243" r="5394" b="19301"/>
          <a:stretch>
            <a:fillRect/>
          </a:stretch>
        </p:blipFill>
        <p:spPr bwMode="auto">
          <a:xfrm>
            <a:off x="5729468" y="1484784"/>
            <a:ext cx="3414532" cy="324036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1600" y="269875"/>
            <a:ext cx="8107312" cy="494829"/>
          </a:xfrm>
        </p:spPr>
        <p:txBody>
          <a:bodyPr>
            <a:noAutofit/>
          </a:bodyPr>
          <a:lstStyle/>
          <a:p>
            <a:r>
              <a:rPr lang="en-AU" sz="3600" dirty="0" smtClean="0">
                <a:solidFill>
                  <a:srgbClr val="000000"/>
                </a:solidFill>
                <a:ea typeface="ＭＳ Ｐゴシック" pitchFamily="34" charset="-128"/>
              </a:rPr>
              <a:t>ASKAP Overview</a:t>
            </a:r>
          </a:p>
        </p:txBody>
      </p:sp>
      <p:pic>
        <p:nvPicPr>
          <p:cNvPr id="18435" name="Picture 3" descr="Aus"/>
          <p:cNvPicPr>
            <a:picLocks noChangeAspect="1" noChangeArrowheads="1"/>
          </p:cNvPicPr>
          <p:nvPr/>
        </p:nvPicPr>
        <p:blipFill>
          <a:blip r:embed="rId3" cstate="print"/>
          <a:srcRect/>
          <a:stretch>
            <a:fillRect/>
          </a:stretch>
        </p:blipFill>
        <p:spPr bwMode="auto">
          <a:xfrm>
            <a:off x="0" y="954088"/>
            <a:ext cx="9144000" cy="5924550"/>
          </a:xfrm>
          <a:prstGeom prst="rect">
            <a:avLst/>
          </a:prstGeom>
          <a:noFill/>
          <a:ln w="9525">
            <a:noFill/>
            <a:miter lim="800000"/>
            <a:headEnd/>
            <a:tailEnd/>
          </a:ln>
        </p:spPr>
      </p:pic>
      <p:grpSp>
        <p:nvGrpSpPr>
          <p:cNvPr id="2" name="Group 4"/>
          <p:cNvGrpSpPr>
            <a:grpSpLocks/>
          </p:cNvGrpSpPr>
          <p:nvPr/>
        </p:nvGrpSpPr>
        <p:grpSpPr bwMode="auto">
          <a:xfrm>
            <a:off x="1204913" y="1422400"/>
            <a:ext cx="6624637" cy="3810000"/>
            <a:chOff x="759" y="896"/>
            <a:chExt cx="4173" cy="2400"/>
          </a:xfrm>
        </p:grpSpPr>
        <p:pic>
          <p:nvPicPr>
            <p:cNvPr id="18446" name="Picture 5" descr="MW"/>
            <p:cNvPicPr>
              <a:picLocks noChangeAspect="1" noChangeArrowheads="1"/>
            </p:cNvPicPr>
            <p:nvPr/>
          </p:nvPicPr>
          <p:blipFill>
            <a:blip r:embed="rId4" cstate="print"/>
            <a:srcRect/>
            <a:stretch>
              <a:fillRect/>
            </a:stretch>
          </p:blipFill>
          <p:spPr bwMode="auto">
            <a:xfrm>
              <a:off x="1524" y="896"/>
              <a:ext cx="3408" cy="2400"/>
            </a:xfrm>
            <a:prstGeom prst="rect">
              <a:avLst/>
            </a:prstGeom>
            <a:noFill/>
            <a:ln w="9525">
              <a:noFill/>
              <a:miter lim="800000"/>
              <a:headEnd/>
              <a:tailEnd/>
            </a:ln>
          </p:spPr>
        </p:pic>
        <p:sp>
          <p:nvSpPr>
            <p:cNvPr id="18447" name="Rectangle 6"/>
            <p:cNvSpPr>
              <a:spLocks noChangeArrowheads="1"/>
            </p:cNvSpPr>
            <p:nvPr/>
          </p:nvSpPr>
          <p:spPr bwMode="auto">
            <a:xfrm>
              <a:off x="759" y="2395"/>
              <a:ext cx="667" cy="576"/>
            </a:xfrm>
            <a:prstGeom prst="rect">
              <a:avLst/>
            </a:prstGeom>
            <a:noFill/>
            <a:ln w="28575">
              <a:solidFill>
                <a:schemeClr val="tx1"/>
              </a:solidFill>
              <a:miter lim="800000"/>
              <a:headEnd/>
              <a:tailEnd/>
            </a:ln>
          </p:spPr>
          <p:txBody>
            <a:bodyPr wrap="none" anchor="ctr"/>
            <a:lstStyle/>
            <a:p>
              <a:endParaRPr lang="en-US"/>
            </a:p>
          </p:txBody>
        </p:sp>
        <p:sp>
          <p:nvSpPr>
            <p:cNvPr id="18448" name="Line 7"/>
            <p:cNvSpPr>
              <a:spLocks noChangeShapeType="1"/>
            </p:cNvSpPr>
            <p:nvPr/>
          </p:nvSpPr>
          <p:spPr bwMode="auto">
            <a:xfrm flipV="1">
              <a:off x="759" y="896"/>
              <a:ext cx="768" cy="1490"/>
            </a:xfrm>
            <a:prstGeom prst="line">
              <a:avLst/>
            </a:prstGeom>
            <a:noFill/>
            <a:ln w="28575">
              <a:solidFill>
                <a:schemeClr val="tx1"/>
              </a:solidFill>
              <a:round/>
              <a:headEnd/>
              <a:tailEnd/>
            </a:ln>
          </p:spPr>
          <p:txBody>
            <a:bodyPr/>
            <a:lstStyle/>
            <a:p>
              <a:endParaRPr lang="en-AU"/>
            </a:p>
          </p:txBody>
        </p:sp>
        <p:sp>
          <p:nvSpPr>
            <p:cNvPr id="18449" name="Line 8"/>
            <p:cNvSpPr>
              <a:spLocks noChangeShapeType="1"/>
            </p:cNvSpPr>
            <p:nvPr/>
          </p:nvSpPr>
          <p:spPr bwMode="auto">
            <a:xfrm>
              <a:off x="768" y="2971"/>
              <a:ext cx="750" cy="311"/>
            </a:xfrm>
            <a:prstGeom prst="line">
              <a:avLst/>
            </a:prstGeom>
            <a:noFill/>
            <a:ln w="28575">
              <a:solidFill>
                <a:schemeClr val="tx1"/>
              </a:solidFill>
              <a:round/>
              <a:headEnd/>
              <a:tailEnd/>
            </a:ln>
          </p:spPr>
          <p:txBody>
            <a:bodyPr/>
            <a:lstStyle/>
            <a:p>
              <a:endParaRPr lang="en-AU"/>
            </a:p>
          </p:txBody>
        </p:sp>
        <p:sp>
          <p:nvSpPr>
            <p:cNvPr id="18450" name="Line 9"/>
            <p:cNvSpPr>
              <a:spLocks noChangeShapeType="1"/>
            </p:cNvSpPr>
            <p:nvPr/>
          </p:nvSpPr>
          <p:spPr bwMode="auto">
            <a:xfrm flipV="1">
              <a:off x="1408" y="2341"/>
              <a:ext cx="128" cy="45"/>
            </a:xfrm>
            <a:prstGeom prst="line">
              <a:avLst/>
            </a:prstGeom>
            <a:noFill/>
            <a:ln w="28575">
              <a:solidFill>
                <a:schemeClr val="tx1"/>
              </a:solidFill>
              <a:round/>
              <a:headEnd/>
              <a:tailEnd/>
            </a:ln>
          </p:spPr>
          <p:txBody>
            <a:bodyPr/>
            <a:lstStyle/>
            <a:p>
              <a:endParaRPr lang="en-AU"/>
            </a:p>
          </p:txBody>
        </p:sp>
        <p:sp>
          <p:nvSpPr>
            <p:cNvPr id="18451" name="Line 10"/>
            <p:cNvSpPr>
              <a:spLocks noChangeShapeType="1"/>
            </p:cNvSpPr>
            <p:nvPr/>
          </p:nvSpPr>
          <p:spPr bwMode="auto">
            <a:xfrm>
              <a:off x="1417" y="2971"/>
              <a:ext cx="101" cy="10"/>
            </a:xfrm>
            <a:prstGeom prst="line">
              <a:avLst/>
            </a:prstGeom>
            <a:noFill/>
            <a:ln w="28575">
              <a:solidFill>
                <a:schemeClr val="tx1"/>
              </a:solidFill>
              <a:round/>
              <a:headEnd/>
              <a:tailEnd/>
            </a:ln>
          </p:spPr>
          <p:txBody>
            <a:bodyPr/>
            <a:lstStyle/>
            <a:p>
              <a:endParaRPr lang="en-AU"/>
            </a:p>
          </p:txBody>
        </p:sp>
      </p:grpSp>
      <p:pic>
        <p:nvPicPr>
          <p:cNvPr id="18437" name="Picture 11" descr="MurchisonShire"/>
          <p:cNvPicPr>
            <a:picLocks noChangeAspect="1" noChangeArrowheads="1"/>
          </p:cNvPicPr>
          <p:nvPr/>
        </p:nvPicPr>
        <p:blipFill>
          <a:blip r:embed="rId5" cstate="print"/>
          <a:srcRect/>
          <a:stretch>
            <a:fillRect/>
          </a:stretch>
        </p:blipFill>
        <p:spPr bwMode="auto">
          <a:xfrm>
            <a:off x="4411663" y="2228850"/>
            <a:ext cx="1644650" cy="2155825"/>
          </a:xfrm>
          <a:prstGeom prst="rect">
            <a:avLst/>
          </a:prstGeom>
          <a:noFill/>
          <a:ln w="9525">
            <a:noFill/>
            <a:miter lim="800000"/>
            <a:headEnd/>
            <a:tailEnd/>
          </a:ln>
        </p:spPr>
      </p:pic>
      <p:grpSp>
        <p:nvGrpSpPr>
          <p:cNvPr id="3" name="Group 12"/>
          <p:cNvGrpSpPr>
            <a:grpSpLocks/>
          </p:cNvGrpSpPr>
          <p:nvPr/>
        </p:nvGrpSpPr>
        <p:grpSpPr bwMode="auto">
          <a:xfrm>
            <a:off x="6083300" y="2093913"/>
            <a:ext cx="1476375" cy="2686050"/>
            <a:chOff x="2086" y="1729"/>
            <a:chExt cx="930" cy="1692"/>
          </a:xfrm>
        </p:grpSpPr>
        <p:pic>
          <p:nvPicPr>
            <p:cNvPr id="18444" name="Picture 13" descr="mnetherl"/>
            <p:cNvPicPr>
              <a:picLocks noChangeAspect="1" noChangeArrowheads="1"/>
            </p:cNvPicPr>
            <p:nvPr/>
          </p:nvPicPr>
          <p:blipFill>
            <a:blip r:embed="rId6" cstate="print"/>
            <a:srcRect l="6000" t="5319" r="6267" b="3546"/>
            <a:stretch>
              <a:fillRect/>
            </a:stretch>
          </p:blipFill>
          <p:spPr bwMode="auto">
            <a:xfrm>
              <a:off x="2086" y="1729"/>
              <a:ext cx="776" cy="908"/>
            </a:xfrm>
            <a:prstGeom prst="rect">
              <a:avLst/>
            </a:prstGeom>
            <a:noFill/>
            <a:ln w="9525">
              <a:noFill/>
              <a:miter lim="800000"/>
              <a:headEnd/>
              <a:tailEnd/>
            </a:ln>
          </p:spPr>
        </p:pic>
        <p:pic>
          <p:nvPicPr>
            <p:cNvPr id="18445" name="Picture 14" descr="750x750_massachusetts_m"/>
            <p:cNvPicPr>
              <a:picLocks noChangeAspect="1" noChangeArrowheads="1"/>
            </p:cNvPicPr>
            <p:nvPr/>
          </p:nvPicPr>
          <p:blipFill>
            <a:blip r:embed="rId7" cstate="print"/>
            <a:srcRect l="2254" t="13112" r="2460"/>
            <a:stretch>
              <a:fillRect/>
            </a:stretch>
          </p:blipFill>
          <p:spPr bwMode="auto">
            <a:xfrm>
              <a:off x="2086" y="2818"/>
              <a:ext cx="930" cy="603"/>
            </a:xfrm>
            <a:prstGeom prst="rect">
              <a:avLst/>
            </a:prstGeom>
            <a:noFill/>
            <a:ln w="9525">
              <a:noFill/>
              <a:miter lim="800000"/>
              <a:headEnd/>
              <a:tailEnd/>
            </a:ln>
          </p:spPr>
        </p:pic>
      </p:grpSp>
      <p:sp>
        <p:nvSpPr>
          <p:cNvPr id="627727" name="Text Box 15"/>
          <p:cNvSpPr txBox="1">
            <a:spLocks noChangeArrowheads="1"/>
          </p:cNvSpPr>
          <p:nvPr/>
        </p:nvSpPr>
        <p:spPr bwMode="auto">
          <a:xfrm>
            <a:off x="4327525" y="1349375"/>
            <a:ext cx="4327525" cy="784225"/>
          </a:xfrm>
          <a:prstGeom prst="rect">
            <a:avLst/>
          </a:prstGeom>
          <a:noFill/>
          <a:ln w="9525">
            <a:noFill/>
            <a:miter lim="800000"/>
            <a:headEnd/>
            <a:tailEnd/>
          </a:ln>
        </p:spPr>
        <p:txBody>
          <a:bodyPr>
            <a:spAutoFit/>
          </a:bodyPr>
          <a:lstStyle/>
          <a:p>
            <a:pPr>
              <a:spcBef>
                <a:spcPct val="50000"/>
              </a:spcBef>
            </a:pPr>
            <a:r>
              <a:rPr lang="en-AU" b="1">
                <a:latin typeface="Arial Unicode MS" pitchFamily="34" charset="-128"/>
              </a:rPr>
              <a:t>gazetted towns:  0</a:t>
            </a:r>
          </a:p>
          <a:p>
            <a:pPr>
              <a:spcBef>
                <a:spcPct val="50000"/>
              </a:spcBef>
            </a:pPr>
            <a:r>
              <a:rPr lang="en-AU" b="1">
                <a:latin typeface="Arial Unicode MS" pitchFamily="34" charset="-128"/>
              </a:rPr>
              <a:t>population: “up to 120” </a:t>
            </a:r>
          </a:p>
        </p:txBody>
      </p:sp>
      <p:sp>
        <p:nvSpPr>
          <p:cNvPr id="18440" name="Footer Placeholder 15"/>
          <p:cNvSpPr>
            <a:spLocks noGrp="1"/>
          </p:cNvSpPr>
          <p:nvPr>
            <p:ph type="ftr" sz="quarter" idx="10"/>
          </p:nvPr>
        </p:nvSpPr>
        <p:spPr bwMode="auto">
          <a:noFill/>
          <a:ln>
            <a:miter lim="800000"/>
            <a:headEnd/>
            <a:tailEnd/>
          </a:ln>
        </p:spPr>
        <p:txBody>
          <a:bodyPr/>
          <a:lstStyle/>
          <a:p>
            <a:r>
              <a:rPr lang="en-US" smtClean="0">
                <a:latin typeface="Calibri" pitchFamily="34" charset="0"/>
                <a:ea typeface="ＭＳ Ｐゴシック" pitchFamily="34" charset="-128"/>
              </a:rPr>
              <a:t>CSIRO - ASKAP SKANZ 2012</a:t>
            </a:r>
            <a:endParaRPr lang="en-AU" smtClean="0">
              <a:solidFill>
                <a:schemeClr val="tx1"/>
              </a:solidFill>
              <a:latin typeface="Calibri" pitchFamily="34" charset="0"/>
              <a:ea typeface="ＭＳ Ｐゴシック" pitchFamily="34" charset="-128"/>
            </a:endParaRPr>
          </a:p>
        </p:txBody>
      </p:sp>
      <p:sp>
        <p:nvSpPr>
          <p:cNvPr id="18441" name="TextBox 16"/>
          <p:cNvSpPr txBox="1">
            <a:spLocks noChangeArrowheads="1"/>
          </p:cNvSpPr>
          <p:nvPr/>
        </p:nvSpPr>
        <p:spPr bwMode="auto">
          <a:xfrm>
            <a:off x="3925888" y="4811713"/>
            <a:ext cx="2135187" cy="646112"/>
          </a:xfrm>
          <a:prstGeom prst="rect">
            <a:avLst/>
          </a:prstGeom>
          <a:noFill/>
          <a:ln w="9525">
            <a:noFill/>
            <a:miter lim="800000"/>
            <a:headEnd/>
            <a:tailEnd/>
          </a:ln>
        </p:spPr>
        <p:txBody>
          <a:bodyPr wrap="none">
            <a:spAutoFit/>
          </a:bodyPr>
          <a:lstStyle/>
          <a:p>
            <a:r>
              <a:rPr lang="en-US"/>
              <a:t>Area 41,200 sq km</a:t>
            </a:r>
          </a:p>
          <a:p>
            <a:endParaRPr lang="en-US"/>
          </a:p>
        </p:txBody>
      </p:sp>
      <p:sp>
        <p:nvSpPr>
          <p:cNvPr id="18" name="Up Arrow 17"/>
          <p:cNvSpPr/>
          <p:nvPr/>
        </p:nvSpPr>
        <p:spPr>
          <a:xfrm>
            <a:off x="4991100" y="4462463"/>
            <a:ext cx="169863" cy="277812"/>
          </a:xfrm>
          <a:prstGeom prst="upArrow">
            <a:avLst/>
          </a:prstGeom>
          <a:ln/>
        </p:spPr>
        <p:style>
          <a:lnRef idx="1">
            <a:schemeClr val="accent1"/>
          </a:lnRef>
          <a:fillRef idx="3">
            <a:schemeClr val="accent1"/>
          </a:fillRef>
          <a:effectRef idx="2">
            <a:schemeClr val="accent1"/>
          </a:effectRef>
          <a:fontRef idx="minor">
            <a:schemeClr val="lt1"/>
          </a:fontRef>
        </p:style>
      </p:sp>
      <p:sp>
        <p:nvSpPr>
          <p:cNvPr id="18443" name="TextBox 19"/>
          <p:cNvSpPr txBox="1">
            <a:spLocks noChangeArrowheads="1"/>
          </p:cNvSpPr>
          <p:nvPr/>
        </p:nvSpPr>
        <p:spPr bwMode="auto">
          <a:xfrm>
            <a:off x="295275" y="1358900"/>
            <a:ext cx="1684338" cy="923925"/>
          </a:xfrm>
          <a:prstGeom prst="rect">
            <a:avLst/>
          </a:prstGeom>
          <a:noFill/>
          <a:ln w="9525">
            <a:noFill/>
            <a:miter lim="800000"/>
            <a:headEnd/>
            <a:tailEnd/>
          </a:ln>
        </p:spPr>
        <p:txBody>
          <a:bodyPr wrap="none">
            <a:spAutoFit/>
          </a:bodyPr>
          <a:lstStyle/>
          <a:p>
            <a:r>
              <a:rPr lang="en-US"/>
              <a:t>Taiwan:</a:t>
            </a:r>
          </a:p>
          <a:p>
            <a:pPr>
              <a:buFontTx/>
              <a:buChar char="-"/>
            </a:pPr>
            <a:r>
              <a:rPr lang="en-US"/>
              <a:t> 35,801 sq km</a:t>
            </a:r>
          </a:p>
          <a:p>
            <a:pPr>
              <a:buFontTx/>
              <a:buChar char="-"/>
            </a:pPr>
            <a:r>
              <a:rPr lang="en-US"/>
              <a:t> 23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7727"/>
                                        </p:tgtEl>
                                        <p:attrNameLst>
                                          <p:attrName>style.visibility</p:attrName>
                                        </p:attrNameLst>
                                      </p:cBhvr>
                                      <p:to>
                                        <p:strVal val="visible"/>
                                      </p:to>
                                    </p:set>
                                    <p:animEffect transition="in" filter="diamond(in)">
                                      <p:cBhvr>
                                        <p:cTn id="7" dur="500"/>
                                        <p:tgtEl>
                                          <p:spTgt spid="6277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
          <p:cNvSpPr>
            <a:spLocks noGrp="1"/>
          </p:cNvSpPr>
          <p:nvPr>
            <p:ph type="ftr" sz="quarter" idx="10"/>
          </p:nvPr>
        </p:nvSpPr>
        <p:spPr bwMode="auto">
          <a:noFill/>
          <a:ln>
            <a:miter lim="800000"/>
            <a:headEnd/>
            <a:tailEnd/>
          </a:ln>
        </p:spPr>
        <p:txBody>
          <a:bodyPr/>
          <a:lstStyle/>
          <a:p>
            <a:r>
              <a:rPr lang="en-US" smtClean="0">
                <a:latin typeface="Calibri" pitchFamily="34" charset="0"/>
                <a:ea typeface="ＭＳ Ｐゴシック" pitchFamily="34" charset="-128"/>
              </a:rPr>
              <a:t>CSIRO - ASKAP SKANZ 2012</a:t>
            </a:r>
            <a:endParaRPr lang="en-AU" smtClean="0">
              <a:solidFill>
                <a:schemeClr val="tx1"/>
              </a:solidFill>
              <a:latin typeface="Calibri" pitchFamily="34" charset="0"/>
              <a:ea typeface="ＭＳ Ｐゴシック" pitchFamily="34" charset="-128"/>
            </a:endParaRPr>
          </a:p>
        </p:txBody>
      </p:sp>
      <p:pic>
        <p:nvPicPr>
          <p:cNvPr id="20483" name="Picture 4" descr="3_PAFs_PowrPoint.jpg"/>
          <p:cNvPicPr>
            <a:picLocks noChangeAspect="1"/>
          </p:cNvPicPr>
          <p:nvPr/>
        </p:nvPicPr>
        <p:blipFill>
          <a:blip r:embed="rId2" cstate="print"/>
          <a:srcRect/>
          <a:stretch>
            <a:fillRect/>
          </a:stretch>
        </p:blipFill>
        <p:spPr bwMode="auto">
          <a:xfrm>
            <a:off x="261938" y="95250"/>
            <a:ext cx="8620125"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10"/>
          </p:nvPr>
        </p:nvSpPr>
        <p:spPr bwMode="auto">
          <a:noFill/>
          <a:ln>
            <a:miter lim="800000"/>
            <a:headEnd/>
            <a:tailEnd/>
          </a:ln>
        </p:spPr>
        <p:txBody>
          <a:bodyPr/>
          <a:lstStyle/>
          <a:p>
            <a:r>
              <a:rPr lang="en-US" smtClean="0">
                <a:latin typeface="Calibri" pitchFamily="34" charset="0"/>
                <a:ea typeface="ＭＳ Ｐゴシック" pitchFamily="34" charset="-128"/>
              </a:rPr>
              <a:t>CSIRO - ASKAP SKANZ 2012</a:t>
            </a:r>
            <a:endParaRPr lang="en-AU" smtClean="0">
              <a:solidFill>
                <a:schemeClr val="tx1"/>
              </a:solidFill>
              <a:latin typeface="Calibri" pitchFamily="34" charset="0"/>
              <a:ea typeface="ＭＳ Ｐゴシック" pitchFamily="34" charset="-128"/>
            </a:endParaRPr>
          </a:p>
        </p:txBody>
      </p:sp>
      <p:pic>
        <p:nvPicPr>
          <p:cNvPr id="21507" name="Picture 4" descr="IMG_0777.jpg"/>
          <p:cNvPicPr>
            <a:picLocks noChangeAspect="1"/>
          </p:cNvPicPr>
          <p:nvPr/>
        </p:nvPicPr>
        <p:blipFill>
          <a:blip r:embed="rId2" cstate="print"/>
          <a:srcRect/>
          <a:stretch>
            <a:fillRect/>
          </a:stretch>
        </p:blipFill>
        <p:spPr bwMode="auto">
          <a:xfrm>
            <a:off x="223838" y="377825"/>
            <a:ext cx="863917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multibeamimg.png"/>
          <p:cNvPicPr>
            <a:picLocks noChangeAspect="1"/>
          </p:cNvPicPr>
          <p:nvPr/>
        </p:nvPicPr>
        <p:blipFill>
          <a:blip r:embed="rId2" cstate="print"/>
          <a:stretch>
            <a:fillRect/>
          </a:stretch>
        </p:blipFill>
        <p:spPr>
          <a:xfrm>
            <a:off x="2051720" y="692696"/>
            <a:ext cx="5796136" cy="550340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ASKAP Constraints</a:t>
            </a:r>
            <a:endParaRPr lang="en-AU" dirty="0">
              <a:solidFill>
                <a:srgbClr val="000000"/>
              </a:solidFill>
            </a:endParaRPr>
          </a:p>
        </p:txBody>
      </p:sp>
      <p:sp>
        <p:nvSpPr>
          <p:cNvPr id="3" name="Text Placeholder 2"/>
          <p:cNvSpPr>
            <a:spLocks noGrp="1"/>
          </p:cNvSpPr>
          <p:nvPr>
            <p:ph type="body" sz="quarter" idx="10"/>
          </p:nvPr>
        </p:nvSpPr>
        <p:spPr/>
        <p:txBody>
          <a:bodyPr>
            <a:normAutofit fontScale="92500" lnSpcReduction="20000"/>
          </a:bodyPr>
          <a:lstStyle/>
          <a:p>
            <a:r>
              <a:rPr lang="en-GB" dirty="0" smtClean="0">
                <a:solidFill>
                  <a:srgbClr val="000000"/>
                </a:solidFill>
              </a:rPr>
              <a:t>Constraints arising from the requirements to integrate with precursors:</a:t>
            </a:r>
          </a:p>
          <a:p>
            <a:endParaRPr lang="en-AU" dirty="0" smtClean="0">
              <a:solidFill>
                <a:srgbClr val="000000"/>
              </a:solidFill>
            </a:endParaRPr>
          </a:p>
          <a:p>
            <a:pPr lvl="1"/>
            <a:r>
              <a:rPr lang="en-GB" dirty="0" smtClean="0">
                <a:solidFill>
                  <a:srgbClr val="000000"/>
                </a:solidFill>
              </a:rPr>
              <a:t>Coordinating access to the ASKAP system or subsystems for the purpose of design validation, acceptance testing, and ASKAP integration.  </a:t>
            </a:r>
            <a:endParaRPr lang="en-AU" dirty="0" smtClean="0">
              <a:solidFill>
                <a:srgbClr val="000000"/>
              </a:solidFill>
            </a:endParaRPr>
          </a:p>
          <a:p>
            <a:pPr lvl="1"/>
            <a:endParaRPr lang="en-AU" dirty="0" smtClean="0">
              <a:solidFill>
                <a:srgbClr val="000000"/>
              </a:solidFill>
            </a:endParaRPr>
          </a:p>
          <a:p>
            <a:pPr lvl="1"/>
            <a:r>
              <a:rPr lang="en-GB" dirty="0" smtClean="0">
                <a:solidFill>
                  <a:srgbClr val="000000"/>
                </a:solidFill>
              </a:rPr>
              <a:t>Physical and functional limitations of the ASKAP system and subsystems. </a:t>
            </a:r>
          </a:p>
          <a:p>
            <a:pPr lvl="0">
              <a:buNone/>
            </a:pPr>
            <a:endParaRPr lang="en-AU" dirty="0" smtClean="0">
              <a:solidFill>
                <a:srgbClr val="000000"/>
              </a:solidFill>
            </a:endParaRPr>
          </a:p>
          <a:p>
            <a:pPr lvl="1"/>
            <a:r>
              <a:rPr lang="en-GB" dirty="0" smtClean="0">
                <a:solidFill>
                  <a:srgbClr val="000000"/>
                </a:solidFill>
              </a:rPr>
              <a:t>Constraints relating to organisational aspects.</a:t>
            </a:r>
            <a:endParaRPr lang="en-AU" dirty="0" smtClean="0">
              <a:solidFill>
                <a:srgbClr val="000000"/>
              </a:solidFill>
            </a:endParaRPr>
          </a:p>
          <a:p>
            <a:endParaRPr lang="en-A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ASKAP Interfaces</a:t>
            </a:r>
            <a:r>
              <a:rPr lang="en-AU" dirty="0" smtClean="0">
                <a:solidFill>
                  <a:srgbClr val="000000"/>
                </a:solidFill>
              </a:rPr>
              <a:t>	</a:t>
            </a:r>
            <a:endParaRPr lang="en-AU" dirty="0">
              <a:solidFill>
                <a:srgbClr val="000000"/>
              </a:solidFill>
            </a:endParaRPr>
          </a:p>
        </p:txBody>
      </p:sp>
      <p:sp>
        <p:nvSpPr>
          <p:cNvPr id="3" name="Text Placeholder 2"/>
          <p:cNvSpPr>
            <a:spLocks noGrp="1"/>
          </p:cNvSpPr>
          <p:nvPr>
            <p:ph type="body" sz="quarter" idx="10"/>
          </p:nvPr>
        </p:nvSpPr>
        <p:spPr>
          <a:xfrm>
            <a:off x="2591272" y="1916832"/>
            <a:ext cx="6552728" cy="4464050"/>
          </a:xfrm>
        </p:spPr>
        <p:txBody>
          <a:bodyPr>
            <a:normAutofit/>
          </a:bodyPr>
          <a:lstStyle/>
          <a:p>
            <a:pPr>
              <a:buNone/>
            </a:pPr>
            <a:r>
              <a:rPr lang="en-AU" sz="2400" dirty="0" smtClean="0">
                <a:solidFill>
                  <a:srgbClr val="000000"/>
                </a:solidFill>
              </a:rPr>
              <a:t>AIV </a:t>
            </a:r>
            <a:r>
              <a:rPr lang="en-AU" sz="2400" dirty="0" smtClean="0">
                <a:solidFill>
                  <a:srgbClr val="000000"/>
                </a:solidFill>
              </a:rPr>
              <a:t>Provides </a:t>
            </a:r>
            <a:r>
              <a:rPr lang="en-AU" sz="2400" dirty="0" smtClean="0">
                <a:solidFill>
                  <a:srgbClr val="000000"/>
                </a:solidFill>
              </a:rPr>
              <a:t>ASKAP </a:t>
            </a:r>
            <a:r>
              <a:rPr lang="en-AU" sz="2400" dirty="0" smtClean="0">
                <a:solidFill>
                  <a:srgbClr val="000000"/>
                </a:solidFill>
              </a:rPr>
              <a:t>ICDs to Internal Customers</a:t>
            </a:r>
          </a:p>
          <a:p>
            <a:pPr>
              <a:buNone/>
            </a:pPr>
            <a:r>
              <a:rPr lang="en-AU" sz="2400" dirty="0" smtClean="0">
                <a:solidFill>
                  <a:srgbClr val="000000"/>
                </a:solidFill>
              </a:rPr>
              <a:t>i.e. AIV is the Leader.</a:t>
            </a:r>
          </a:p>
          <a:p>
            <a:pPr>
              <a:buNone/>
            </a:pPr>
            <a:endParaRPr lang="en-AU" sz="2400" dirty="0" smtClean="0">
              <a:solidFill>
                <a:srgbClr val="000000"/>
              </a:solidFill>
            </a:endParaRPr>
          </a:p>
          <a:p>
            <a:pPr>
              <a:buNone/>
            </a:pPr>
            <a:endParaRPr lang="en-AU" sz="2400" dirty="0" smtClean="0">
              <a:solidFill>
                <a:srgbClr val="000000"/>
              </a:solidFill>
            </a:endParaRPr>
          </a:p>
          <a:p>
            <a:pPr>
              <a:buNone/>
            </a:pPr>
            <a:endParaRPr lang="en-AU" sz="2400" dirty="0">
              <a:solidFill>
                <a:srgbClr val="000000"/>
              </a:solidFill>
            </a:endParaRPr>
          </a:p>
        </p:txBody>
      </p:sp>
      <p:graphicFrame>
        <p:nvGraphicFramePr>
          <p:cNvPr id="5" name="Table 4"/>
          <p:cNvGraphicFramePr>
            <a:graphicFrameLocks noGrp="1"/>
          </p:cNvGraphicFramePr>
          <p:nvPr/>
        </p:nvGraphicFramePr>
        <p:xfrm>
          <a:off x="323528" y="1772816"/>
          <a:ext cx="2160240" cy="4421728"/>
        </p:xfrm>
        <a:graphic>
          <a:graphicData uri="http://schemas.openxmlformats.org/drawingml/2006/table">
            <a:tbl>
              <a:tblPr firstRow="1" bandRow="1">
                <a:tableStyleId>{5C22544A-7EE6-4342-B048-85BDC9FD1C3A}</a:tableStyleId>
              </a:tblPr>
              <a:tblGrid>
                <a:gridCol w="1080120"/>
                <a:gridCol w="1080120"/>
              </a:tblGrid>
              <a:tr h="552716">
                <a:tc>
                  <a:txBody>
                    <a:bodyPr/>
                    <a:lstStyle/>
                    <a:p>
                      <a:endParaRPr lang="en-AU" dirty="0"/>
                    </a:p>
                  </a:txBody>
                  <a:tcPr/>
                </a:tc>
                <a:tc>
                  <a:txBody>
                    <a:bodyPr/>
                    <a:lstStyle/>
                    <a:p>
                      <a:r>
                        <a:rPr lang="en-AU" dirty="0" smtClean="0"/>
                        <a:t>AIV</a:t>
                      </a:r>
                      <a:endParaRPr lang="en-AU" dirty="0"/>
                    </a:p>
                  </a:txBody>
                  <a:tcPr/>
                </a:tc>
              </a:tr>
              <a:tr h="552716">
                <a:tc>
                  <a:txBody>
                    <a:bodyPr/>
                    <a:lstStyle/>
                    <a:p>
                      <a:r>
                        <a:rPr lang="en-AU" dirty="0" smtClean="0"/>
                        <a:t>LFAA</a:t>
                      </a:r>
                    </a:p>
                  </a:txBody>
                  <a:tcPr/>
                </a:tc>
                <a:tc>
                  <a:txBody>
                    <a:bodyPr/>
                    <a:lstStyle/>
                    <a:p>
                      <a:r>
                        <a:rPr lang="en-AU" dirty="0" smtClean="0"/>
                        <a:t>NA</a:t>
                      </a:r>
                      <a:endParaRPr lang="en-AU" dirty="0" smtClean="0"/>
                    </a:p>
                  </a:txBody>
                  <a:tcPr/>
                </a:tc>
              </a:tr>
              <a:tr h="552716">
                <a:tc>
                  <a:txBody>
                    <a:bodyPr/>
                    <a:lstStyle/>
                    <a:p>
                      <a:r>
                        <a:rPr lang="en-AU" dirty="0" smtClean="0"/>
                        <a:t>SADT</a:t>
                      </a:r>
                      <a:endParaRPr lang="en-AU" dirty="0"/>
                    </a:p>
                  </a:txBody>
                  <a:tcPr/>
                </a:tc>
                <a:tc>
                  <a:txBody>
                    <a:bodyPr/>
                    <a:lstStyle/>
                    <a:p>
                      <a:r>
                        <a:rPr lang="en-AU" dirty="0" smtClean="0"/>
                        <a:t>AIV</a:t>
                      </a:r>
                      <a:endParaRPr lang="en-AU" dirty="0"/>
                    </a:p>
                  </a:txBody>
                  <a:tcPr/>
                </a:tc>
              </a:tr>
              <a:tr h="552716">
                <a:tc>
                  <a:txBody>
                    <a:bodyPr/>
                    <a:lstStyle/>
                    <a:p>
                      <a:r>
                        <a:rPr lang="en-AU" dirty="0" smtClean="0"/>
                        <a:t>CSP</a:t>
                      </a:r>
                      <a:endParaRPr lang="en-AU" dirty="0"/>
                    </a:p>
                  </a:txBody>
                  <a:tcPr/>
                </a:tc>
                <a:tc>
                  <a:txBody>
                    <a:bodyPr/>
                    <a:lstStyle/>
                    <a:p>
                      <a:r>
                        <a:rPr lang="en-AU" dirty="0" smtClean="0"/>
                        <a:t>AIV</a:t>
                      </a:r>
                      <a:endParaRPr lang="en-AU" dirty="0"/>
                    </a:p>
                  </a:txBody>
                  <a:tcPr/>
                </a:tc>
              </a:tr>
              <a:tr h="552716">
                <a:tc>
                  <a:txBody>
                    <a:bodyPr/>
                    <a:lstStyle/>
                    <a:p>
                      <a:r>
                        <a:rPr lang="en-AU" dirty="0" smtClean="0"/>
                        <a:t>SDP</a:t>
                      </a:r>
                      <a:endParaRPr lang="en-AU" dirty="0"/>
                    </a:p>
                  </a:txBody>
                  <a:tcPr/>
                </a:tc>
                <a:tc>
                  <a:txBody>
                    <a:bodyPr/>
                    <a:lstStyle/>
                    <a:p>
                      <a:r>
                        <a:rPr lang="en-AU" dirty="0" smtClean="0"/>
                        <a:t>NA</a:t>
                      </a:r>
                      <a:endParaRPr lang="en-AU" dirty="0"/>
                    </a:p>
                  </a:txBody>
                  <a:tcPr/>
                </a:tc>
              </a:tr>
              <a:tr h="552716">
                <a:tc>
                  <a:txBody>
                    <a:bodyPr/>
                    <a:lstStyle/>
                    <a:p>
                      <a:r>
                        <a:rPr lang="en-AU" dirty="0" smtClean="0"/>
                        <a:t>MGR</a:t>
                      </a:r>
                      <a:endParaRPr lang="en-AU" dirty="0"/>
                    </a:p>
                  </a:txBody>
                  <a:tcPr/>
                </a:tc>
                <a:tc>
                  <a:txBody>
                    <a:bodyPr/>
                    <a:lstStyle/>
                    <a:p>
                      <a:r>
                        <a:rPr lang="en-AU" dirty="0" smtClean="0"/>
                        <a:t>AIV</a:t>
                      </a:r>
                      <a:endParaRPr lang="en-AU" dirty="0"/>
                    </a:p>
                  </a:txBody>
                  <a:tcPr/>
                </a:tc>
              </a:tr>
              <a:tr h="552716">
                <a:tc>
                  <a:txBody>
                    <a:bodyPr/>
                    <a:lstStyle/>
                    <a:p>
                      <a:r>
                        <a:rPr lang="en-AU" dirty="0" smtClean="0"/>
                        <a:t>DSH</a:t>
                      </a:r>
                      <a:endParaRPr lang="en-AU" dirty="0"/>
                    </a:p>
                  </a:txBody>
                  <a:tcPr/>
                </a:tc>
                <a:tc>
                  <a:txBody>
                    <a:bodyPr/>
                    <a:lstStyle/>
                    <a:p>
                      <a:r>
                        <a:rPr lang="en-AU" dirty="0" smtClean="0"/>
                        <a:t>AIV</a:t>
                      </a:r>
                      <a:endParaRPr lang="en-AU" dirty="0"/>
                    </a:p>
                  </a:txBody>
                  <a:tcPr/>
                </a:tc>
              </a:tr>
              <a:tr h="552716">
                <a:tc>
                  <a:txBody>
                    <a:bodyPr/>
                    <a:lstStyle/>
                    <a:p>
                      <a:r>
                        <a:rPr lang="en-AU" dirty="0" smtClean="0"/>
                        <a:t>INFRA</a:t>
                      </a:r>
                      <a:endParaRPr lang="en-AU" dirty="0"/>
                    </a:p>
                  </a:txBody>
                  <a:tcPr/>
                </a:tc>
                <a:tc>
                  <a:txBody>
                    <a:bodyPr/>
                    <a:lstStyle/>
                    <a:p>
                      <a:r>
                        <a:rPr lang="en-AU" dirty="0" smtClean="0"/>
                        <a:t>AIV</a:t>
                      </a:r>
                      <a:endParaRPr lang="en-AU"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67706" y="1340768"/>
            <a:ext cx="6068790" cy="5445224"/>
          </a:xfrm>
          <a:prstGeom prst="rect">
            <a:avLst/>
          </a:prstGeom>
          <a:noFill/>
          <a:ln w="9525">
            <a:noFill/>
            <a:miter lim="800000"/>
            <a:headEnd/>
            <a:tailEnd/>
          </a:ln>
        </p:spPr>
      </p:pic>
      <p:sp>
        <p:nvSpPr>
          <p:cNvPr id="2" name="Title 1"/>
          <p:cNvSpPr>
            <a:spLocks noGrp="1"/>
          </p:cNvSpPr>
          <p:nvPr>
            <p:ph type="title"/>
          </p:nvPr>
        </p:nvSpPr>
        <p:spPr/>
        <p:txBody>
          <a:bodyPr/>
          <a:lstStyle/>
          <a:p>
            <a:r>
              <a:rPr lang="en-ZA" dirty="0" smtClean="0"/>
              <a:t>Developing ICDs</a:t>
            </a:r>
            <a:endParaRPr lang="en-ZA" dirty="0"/>
          </a:p>
        </p:txBody>
      </p:sp>
      <p:sp>
        <p:nvSpPr>
          <p:cNvPr id="4" name="Text Placeholder 3"/>
          <p:cNvSpPr>
            <a:spLocks noGrp="1"/>
          </p:cNvSpPr>
          <p:nvPr>
            <p:ph type="body" sz="quarter" idx="10"/>
          </p:nvPr>
        </p:nvSpPr>
        <p:spPr>
          <a:xfrm>
            <a:off x="-252536" y="1268760"/>
            <a:ext cx="4896544" cy="2016224"/>
          </a:xfrm>
        </p:spPr>
        <p:txBody>
          <a:bodyPr>
            <a:normAutofit/>
          </a:bodyPr>
          <a:lstStyle/>
          <a:p>
            <a:pPr indent="0">
              <a:buNone/>
            </a:pPr>
            <a:r>
              <a:rPr lang="en-ZA" sz="2400" dirty="0" smtClean="0"/>
              <a:t>Iterative approach, following the product development stages.</a:t>
            </a:r>
          </a:p>
          <a:p>
            <a:pPr indent="0">
              <a:buNone/>
            </a:pPr>
            <a:r>
              <a:rPr lang="en-ZA" sz="2000" dirty="0" smtClean="0"/>
              <a:t>(adopted by a number of consortia)</a:t>
            </a:r>
          </a:p>
        </p:txBody>
      </p:sp>
      <p:sp>
        <p:nvSpPr>
          <p:cNvPr id="6" name="Rectangle 5"/>
          <p:cNvSpPr/>
          <p:nvPr/>
        </p:nvSpPr>
        <p:spPr>
          <a:xfrm>
            <a:off x="5724128" y="3212976"/>
            <a:ext cx="1224136" cy="302433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ASKAP Interfaces</a:t>
            </a:r>
            <a:r>
              <a:rPr lang="en-AU" dirty="0" smtClean="0">
                <a:solidFill>
                  <a:srgbClr val="000000"/>
                </a:solidFill>
              </a:rPr>
              <a:t>	</a:t>
            </a:r>
            <a:endParaRPr lang="en-AU" dirty="0">
              <a:solidFill>
                <a:srgbClr val="000000"/>
              </a:solidFill>
            </a:endParaRPr>
          </a:p>
        </p:txBody>
      </p:sp>
      <p:graphicFrame>
        <p:nvGraphicFramePr>
          <p:cNvPr id="5" name="Table 4"/>
          <p:cNvGraphicFramePr>
            <a:graphicFrameLocks noGrp="1"/>
          </p:cNvGraphicFramePr>
          <p:nvPr/>
        </p:nvGraphicFramePr>
        <p:xfrm>
          <a:off x="179512" y="1908868"/>
          <a:ext cx="2160240" cy="4760493"/>
        </p:xfrm>
        <a:graphic>
          <a:graphicData uri="http://schemas.openxmlformats.org/drawingml/2006/table">
            <a:tbl>
              <a:tblPr firstRow="1" bandRow="1">
                <a:tableStyleId>{5C22544A-7EE6-4342-B048-85BDC9FD1C3A}</a:tableStyleId>
              </a:tblPr>
              <a:tblGrid>
                <a:gridCol w="1080120"/>
                <a:gridCol w="1080120"/>
              </a:tblGrid>
              <a:tr h="1038950">
                <a:tc>
                  <a:txBody>
                    <a:bodyPr/>
                    <a:lstStyle/>
                    <a:p>
                      <a:endParaRPr lang="en-AU" dirty="0"/>
                    </a:p>
                  </a:txBody>
                  <a:tcPr/>
                </a:tc>
                <a:tc>
                  <a:txBody>
                    <a:bodyPr/>
                    <a:lstStyle/>
                    <a:p>
                      <a:r>
                        <a:rPr lang="en-AU" dirty="0" smtClean="0"/>
                        <a:t>AIV</a:t>
                      </a:r>
                      <a:endParaRPr lang="en-AU" dirty="0"/>
                    </a:p>
                  </a:txBody>
                  <a:tcPr/>
                </a:tc>
              </a:tr>
              <a:tr h="531649">
                <a:tc>
                  <a:txBody>
                    <a:bodyPr/>
                    <a:lstStyle/>
                    <a:p>
                      <a:r>
                        <a:rPr lang="en-AU" dirty="0" smtClean="0"/>
                        <a:t>LFAA</a:t>
                      </a:r>
                    </a:p>
                  </a:txBody>
                  <a:tcPr/>
                </a:tc>
                <a:tc>
                  <a:txBody>
                    <a:bodyPr/>
                    <a:lstStyle/>
                    <a:p>
                      <a:r>
                        <a:rPr lang="en-AU" dirty="0" smtClean="0"/>
                        <a:t>AIV</a:t>
                      </a:r>
                      <a:endParaRPr lang="en-AU" dirty="0" smtClean="0"/>
                    </a:p>
                  </a:txBody>
                  <a:tcPr/>
                </a:tc>
              </a:tr>
              <a:tr h="531649">
                <a:tc>
                  <a:txBody>
                    <a:bodyPr/>
                    <a:lstStyle/>
                    <a:p>
                      <a:r>
                        <a:rPr lang="en-AU" dirty="0" smtClean="0"/>
                        <a:t>SADT</a:t>
                      </a:r>
                      <a:endParaRPr lang="en-AU" dirty="0"/>
                    </a:p>
                  </a:txBody>
                  <a:tcPr/>
                </a:tc>
                <a:tc>
                  <a:txBody>
                    <a:bodyPr/>
                    <a:lstStyle/>
                    <a:p>
                      <a:r>
                        <a:rPr lang="en-AU" dirty="0" smtClean="0"/>
                        <a:t>AIV</a:t>
                      </a:r>
                      <a:endParaRPr lang="en-AU" dirty="0"/>
                    </a:p>
                  </a:txBody>
                  <a:tcPr/>
                </a:tc>
              </a:tr>
              <a:tr h="531649">
                <a:tc>
                  <a:txBody>
                    <a:bodyPr/>
                    <a:lstStyle/>
                    <a:p>
                      <a:r>
                        <a:rPr lang="en-AU" dirty="0" smtClean="0"/>
                        <a:t>CSP</a:t>
                      </a:r>
                      <a:endParaRPr lang="en-AU" dirty="0"/>
                    </a:p>
                  </a:txBody>
                  <a:tcPr/>
                </a:tc>
                <a:tc>
                  <a:txBody>
                    <a:bodyPr/>
                    <a:lstStyle/>
                    <a:p>
                      <a:r>
                        <a:rPr lang="en-AU" dirty="0" smtClean="0"/>
                        <a:t>AIV</a:t>
                      </a:r>
                      <a:endParaRPr lang="en-AU" dirty="0"/>
                    </a:p>
                  </a:txBody>
                  <a:tcPr/>
                </a:tc>
              </a:tr>
              <a:tr h="531649">
                <a:tc>
                  <a:txBody>
                    <a:bodyPr/>
                    <a:lstStyle/>
                    <a:p>
                      <a:r>
                        <a:rPr lang="en-AU" dirty="0" smtClean="0"/>
                        <a:t>SDP</a:t>
                      </a:r>
                      <a:endParaRPr lang="en-AU" dirty="0"/>
                    </a:p>
                  </a:txBody>
                  <a:tcPr/>
                </a:tc>
                <a:tc>
                  <a:txBody>
                    <a:bodyPr/>
                    <a:lstStyle/>
                    <a:p>
                      <a:r>
                        <a:rPr lang="en-AU" dirty="0" smtClean="0"/>
                        <a:t>AIV</a:t>
                      </a:r>
                      <a:endParaRPr lang="en-AU" dirty="0"/>
                    </a:p>
                  </a:txBody>
                  <a:tcPr/>
                </a:tc>
              </a:tr>
              <a:tr h="531649">
                <a:tc>
                  <a:txBody>
                    <a:bodyPr/>
                    <a:lstStyle/>
                    <a:p>
                      <a:r>
                        <a:rPr lang="en-AU" dirty="0" smtClean="0"/>
                        <a:t>MGR</a:t>
                      </a:r>
                      <a:endParaRPr lang="en-AU" dirty="0"/>
                    </a:p>
                  </a:txBody>
                  <a:tcPr/>
                </a:tc>
                <a:tc>
                  <a:txBody>
                    <a:bodyPr/>
                    <a:lstStyle/>
                    <a:p>
                      <a:r>
                        <a:rPr lang="en-AU" dirty="0" smtClean="0"/>
                        <a:t>AIV</a:t>
                      </a:r>
                      <a:endParaRPr lang="en-AU" dirty="0"/>
                    </a:p>
                  </a:txBody>
                  <a:tcPr/>
                </a:tc>
              </a:tr>
              <a:tr h="531649">
                <a:tc>
                  <a:txBody>
                    <a:bodyPr/>
                    <a:lstStyle/>
                    <a:p>
                      <a:r>
                        <a:rPr lang="en-AU" dirty="0" smtClean="0"/>
                        <a:t>DSH</a:t>
                      </a:r>
                      <a:endParaRPr lang="en-AU" dirty="0"/>
                    </a:p>
                  </a:txBody>
                  <a:tcPr/>
                </a:tc>
                <a:tc>
                  <a:txBody>
                    <a:bodyPr/>
                    <a:lstStyle/>
                    <a:p>
                      <a:r>
                        <a:rPr lang="en-AU" dirty="0" smtClean="0"/>
                        <a:t>AIV</a:t>
                      </a:r>
                      <a:endParaRPr lang="en-AU" dirty="0"/>
                    </a:p>
                  </a:txBody>
                  <a:tcPr/>
                </a:tc>
              </a:tr>
              <a:tr h="531649">
                <a:tc>
                  <a:txBody>
                    <a:bodyPr/>
                    <a:lstStyle/>
                    <a:p>
                      <a:r>
                        <a:rPr lang="en-AU" dirty="0" smtClean="0"/>
                        <a:t>INFRA</a:t>
                      </a:r>
                      <a:endParaRPr lang="en-AU" dirty="0"/>
                    </a:p>
                  </a:txBody>
                  <a:tcPr/>
                </a:tc>
                <a:tc>
                  <a:txBody>
                    <a:bodyPr/>
                    <a:lstStyle/>
                    <a:p>
                      <a:r>
                        <a:rPr lang="en-AU" dirty="0" smtClean="0"/>
                        <a:t>AIV</a:t>
                      </a:r>
                      <a:endParaRPr lang="en-AU" dirty="0"/>
                    </a:p>
                  </a:txBody>
                  <a:tcPr/>
                </a:tc>
              </a:tr>
            </a:tbl>
          </a:graphicData>
        </a:graphic>
      </p:graphicFrame>
      <p:sp>
        <p:nvSpPr>
          <p:cNvPr id="7" name="Text Placeholder 2"/>
          <p:cNvSpPr txBox="1">
            <a:spLocks/>
          </p:cNvSpPr>
          <p:nvPr/>
        </p:nvSpPr>
        <p:spPr>
          <a:xfrm>
            <a:off x="323528" y="1340768"/>
            <a:ext cx="8064500" cy="44640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AU" sz="2400" dirty="0" smtClean="0">
                <a:solidFill>
                  <a:srgbClr val="000000"/>
                </a:solidFill>
                <a:latin typeface="Arial" pitchFamily="34" charset="0"/>
                <a:cs typeface="Arial" pitchFamily="34" charset="0"/>
              </a:rPr>
              <a:t>ASKAP</a:t>
            </a:r>
            <a:r>
              <a:rPr kumimoji="0" lang="en-AU" sz="2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ICDs to be provided by AIV</a:t>
            </a:r>
            <a:endParaRPr kumimoji="0" lang="en-AU"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8" name="Table 7"/>
          <p:cNvGraphicFramePr>
            <a:graphicFrameLocks noGrp="1"/>
          </p:cNvGraphicFramePr>
          <p:nvPr/>
        </p:nvGraphicFramePr>
        <p:xfrm>
          <a:off x="2555775" y="1772816"/>
          <a:ext cx="6336706" cy="4771798"/>
        </p:xfrm>
        <a:graphic>
          <a:graphicData uri="http://schemas.openxmlformats.org/drawingml/2006/table">
            <a:tbl>
              <a:tblPr firstRow="1" bandRow="1">
                <a:tableStyleId>{5C22544A-7EE6-4342-B048-85BDC9FD1C3A}</a:tableStyleId>
              </a:tblPr>
              <a:tblGrid>
                <a:gridCol w="737371"/>
                <a:gridCol w="811603"/>
                <a:gridCol w="774486"/>
                <a:gridCol w="844894"/>
                <a:gridCol w="844894"/>
                <a:gridCol w="1459361"/>
                <a:gridCol w="864097"/>
              </a:tblGrid>
              <a:tr h="1224135">
                <a:tc>
                  <a:txBody>
                    <a:bodyPr/>
                    <a:lstStyle/>
                    <a:p>
                      <a:r>
                        <a:rPr lang="en-AU" sz="1600" dirty="0" smtClean="0"/>
                        <a:t>Receiver</a:t>
                      </a:r>
                      <a:r>
                        <a:rPr lang="en-AU" sz="1600" baseline="0" dirty="0" smtClean="0"/>
                        <a:t> </a:t>
                      </a:r>
                      <a:r>
                        <a:rPr lang="en-AU" sz="1600" baseline="0" dirty="0" err="1" smtClean="0"/>
                        <a:t>Perf</a:t>
                      </a:r>
                      <a:r>
                        <a:rPr lang="en-AU" sz="1600" baseline="0" dirty="0" smtClean="0"/>
                        <a:t>,  Data</a:t>
                      </a:r>
                      <a:endParaRPr lang="en-AU" sz="1600" dirty="0"/>
                    </a:p>
                  </a:txBody>
                  <a:tcPr vert="vert270"/>
                </a:tc>
                <a:tc>
                  <a:txBody>
                    <a:bodyPr/>
                    <a:lstStyle/>
                    <a:p>
                      <a:r>
                        <a:rPr lang="en-AU" sz="1600" dirty="0" smtClean="0"/>
                        <a:t>Receive</a:t>
                      </a:r>
                      <a:r>
                        <a:rPr lang="en-AU" sz="1600" baseline="0" dirty="0" smtClean="0"/>
                        <a:t>r Data SSL</a:t>
                      </a:r>
                      <a:endParaRPr lang="en-AU" sz="1600" dirty="0"/>
                    </a:p>
                  </a:txBody>
                  <a:tcPr vert="vert270"/>
                </a:tc>
                <a:tc>
                  <a:txBody>
                    <a:bodyPr/>
                    <a:lstStyle/>
                    <a:p>
                      <a:r>
                        <a:rPr lang="en-AU" sz="1600" dirty="0" smtClean="0"/>
                        <a:t>C&amp;M Data</a:t>
                      </a:r>
                    </a:p>
                    <a:p>
                      <a:endParaRPr lang="en-AU" sz="1600" dirty="0"/>
                    </a:p>
                  </a:txBody>
                  <a:tcPr vert="vert270"/>
                </a:tc>
                <a:tc>
                  <a:txBody>
                    <a:bodyPr/>
                    <a:lstStyle/>
                    <a:p>
                      <a:r>
                        <a:rPr lang="en-AU" sz="1600" dirty="0" smtClean="0"/>
                        <a:t>C&amp;M SSL</a:t>
                      </a:r>
                      <a:endParaRPr lang="en-AU" sz="1600"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dirty="0" smtClean="0"/>
                        <a:t>Dish </a:t>
                      </a:r>
                      <a:r>
                        <a:rPr lang="en-AU" sz="1600" baseline="0" dirty="0" smtClean="0"/>
                        <a:t>C&amp;M + SSL</a:t>
                      </a:r>
                      <a:endParaRPr lang="en-AU" sz="1600" dirty="0" smtClean="0"/>
                    </a:p>
                    <a:p>
                      <a:endParaRPr lang="en-AU" sz="1600" dirty="0"/>
                    </a:p>
                  </a:txBody>
                  <a:tcPr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dirty="0" smtClean="0"/>
                        <a:t>Antenna Driver (Power,</a:t>
                      </a:r>
                      <a:r>
                        <a:rPr lang="en-AU" sz="1600" baseline="0" dirty="0" smtClean="0"/>
                        <a:t> </a:t>
                      </a:r>
                      <a:r>
                        <a:rPr lang="en-AU" sz="1600" dirty="0" smtClean="0"/>
                        <a:t> Modes, BIT &lt;-&gt; FMEA)</a:t>
                      </a:r>
                    </a:p>
                    <a:p>
                      <a:endParaRPr lang="en-AU" sz="1600" dirty="0"/>
                    </a:p>
                  </a:txBody>
                  <a:tcPr vert="vert270"/>
                </a:tc>
                <a:tc>
                  <a:txBody>
                    <a:bodyPr/>
                    <a:lstStyle/>
                    <a:p>
                      <a:r>
                        <a:rPr lang="en-AU" sz="1600" dirty="0" smtClean="0"/>
                        <a:t>Antenna </a:t>
                      </a:r>
                      <a:r>
                        <a:rPr lang="en-AU" sz="1600" dirty="0" err="1" smtClean="0"/>
                        <a:t>Config</a:t>
                      </a:r>
                      <a:r>
                        <a:rPr lang="en-AU" sz="1600" dirty="0" smtClean="0"/>
                        <a:t>.</a:t>
                      </a:r>
                      <a:endParaRPr lang="en-AU" sz="1600" dirty="0"/>
                    </a:p>
                  </a:txBody>
                  <a:tcPr vert="vert270"/>
                </a:tc>
              </a:tr>
              <a:tr h="506809">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X</a:t>
                      </a:r>
                      <a:endParaRPr lang="en-AU" dirty="0"/>
                    </a:p>
                  </a:txBody>
                  <a:tcPr/>
                </a:tc>
              </a:tr>
              <a:tr h="506809">
                <a:tc>
                  <a:txBody>
                    <a:bodyPr/>
                    <a:lstStyle/>
                    <a:p>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endParaRPr lang="en-AU" dirty="0"/>
                    </a:p>
                  </a:txBody>
                  <a:tcPr/>
                </a:tc>
              </a:tr>
              <a:tr h="506809">
                <a:tc>
                  <a:txBody>
                    <a:bodyPr/>
                    <a:lstStyle/>
                    <a:p>
                      <a:r>
                        <a:rPr lang="en-AU" dirty="0" smtClean="0"/>
                        <a:t>X</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506809">
                <a:tc>
                  <a:txBody>
                    <a:bodyPr/>
                    <a:lstStyle/>
                    <a:p>
                      <a:r>
                        <a:rPr lang="en-AU" dirty="0" smtClean="0"/>
                        <a:t>X</a:t>
                      </a:r>
                      <a:endParaRPr lang="en-AU" dirty="0"/>
                    </a:p>
                  </a:txBody>
                  <a:tcPr/>
                </a:tc>
                <a:tc>
                  <a:txBody>
                    <a:bodyPr/>
                    <a:lstStyle/>
                    <a:p>
                      <a:endParaRPr lang="en-AU" dirty="0"/>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X</a:t>
                      </a:r>
                      <a:endParaRPr lang="en-AU" dirty="0"/>
                    </a:p>
                  </a:txBody>
                  <a:tcPr/>
                </a:tc>
              </a:tr>
              <a:tr h="506809">
                <a:tc>
                  <a:txBody>
                    <a:bodyPr/>
                    <a:lstStyle/>
                    <a:p>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endParaRPr lang="en-AU" dirty="0"/>
                    </a:p>
                  </a:txBody>
                  <a:tcPr/>
                </a:tc>
              </a:tr>
              <a:tr h="506809">
                <a:tc>
                  <a:txBody>
                    <a:bodyPr/>
                    <a:lstStyle/>
                    <a:p>
                      <a:r>
                        <a:rPr lang="en-AU" dirty="0" smtClean="0"/>
                        <a:t>X</a:t>
                      </a:r>
                      <a:endParaRPr lang="en-AU" dirty="0"/>
                    </a:p>
                  </a:txBody>
                  <a:tcPr/>
                </a:tc>
                <a:tc>
                  <a:txBody>
                    <a:bodyPr/>
                    <a:lstStyle/>
                    <a:p>
                      <a:endParaRPr lang="en-AU" dirty="0"/>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r>
                        <a:rPr lang="en-AU" dirty="0" smtClean="0"/>
                        <a:t>X</a:t>
                      </a:r>
                      <a:endParaRPr lang="en-AU" dirty="0"/>
                    </a:p>
                  </a:txBody>
                  <a:tcPr/>
                </a:tc>
                <a:tc>
                  <a:txBody>
                    <a:bodyPr/>
                    <a:lstStyle/>
                    <a:p>
                      <a:endParaRPr lang="en-AU" dirty="0"/>
                    </a:p>
                  </a:txBody>
                  <a:tcPr/>
                </a:tc>
              </a:tr>
              <a:tr h="506809">
                <a:tc>
                  <a:txBody>
                    <a:bodyPr/>
                    <a:lstStyle/>
                    <a:p>
                      <a:endParaRPr lang="en-AU" dirty="0"/>
                    </a:p>
                  </a:txBody>
                  <a:tcPr/>
                </a:tc>
                <a:tc>
                  <a:txBody>
                    <a:bodyPr/>
                    <a:lstStyle/>
                    <a:p>
                      <a:r>
                        <a:rPr lang="en-AU" dirty="0" smtClean="0"/>
                        <a:t>X</a:t>
                      </a:r>
                      <a:endParaRPr lang="en-AU" dirty="0"/>
                    </a:p>
                  </a:txBody>
                  <a:tcPr/>
                </a:tc>
                <a:tc>
                  <a:txBody>
                    <a:bodyPr/>
                    <a:lstStyle/>
                    <a:p>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c>
                  <a:txBody>
                    <a:bodyPr/>
                    <a:lstStyle/>
                    <a:p>
                      <a:r>
                        <a:rPr lang="en-AU" dirty="0" smtClean="0"/>
                        <a:t>X</a:t>
                      </a:r>
                      <a:endParaRPr lang="en-AU" dirty="0"/>
                    </a:p>
                  </a:txBody>
                  <a:tcPr/>
                </a:tc>
              </a:tr>
            </a:tbl>
          </a:graphicData>
        </a:graphic>
      </p:graphicFrame>
      <p:sp>
        <p:nvSpPr>
          <p:cNvPr id="9" name="Right Arrow 8"/>
          <p:cNvSpPr/>
          <p:nvPr/>
        </p:nvSpPr>
        <p:spPr>
          <a:xfrm>
            <a:off x="1979712" y="4365104"/>
            <a:ext cx="576064"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Expected SKA1 ASKAP Delivery Milestones</a:t>
            </a:r>
            <a:endParaRPr lang="en-AU" dirty="0">
              <a:solidFill>
                <a:srgbClr val="000000"/>
              </a:solidFill>
            </a:endParaRPr>
          </a:p>
        </p:txBody>
      </p:sp>
      <p:pic>
        <p:nvPicPr>
          <p:cNvPr id="4" name="Picture 3" descr="AIV Drawing.jpg"/>
          <p:cNvPicPr/>
          <p:nvPr/>
        </p:nvPicPr>
        <p:blipFill>
          <a:blip r:embed="rId3" cstate="print"/>
          <a:stretch>
            <a:fillRect/>
          </a:stretch>
        </p:blipFill>
        <p:spPr>
          <a:xfrm>
            <a:off x="611560" y="1268760"/>
            <a:ext cx="8316416" cy="537321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0000"/>
                </a:solidFill>
              </a:rPr>
              <a:t>General Information: SKA1 ASKAP Integration</a:t>
            </a:r>
            <a:endParaRPr lang="en-AU" dirty="0"/>
          </a:p>
        </p:txBody>
      </p:sp>
      <p:sp>
        <p:nvSpPr>
          <p:cNvPr id="3" name="Text Placeholder 2"/>
          <p:cNvSpPr>
            <a:spLocks noGrp="1"/>
          </p:cNvSpPr>
          <p:nvPr>
            <p:ph type="body" sz="quarter" idx="10"/>
          </p:nvPr>
        </p:nvSpPr>
        <p:spPr/>
        <p:txBody>
          <a:bodyPr>
            <a:normAutofit/>
          </a:bodyPr>
          <a:lstStyle/>
          <a:p>
            <a:r>
              <a:rPr lang="en-GB" sz="1800" b="1" dirty="0" smtClean="0"/>
              <a:t>SKA1 SURVEY – ASKAP Precursor Integration</a:t>
            </a:r>
            <a:endParaRPr lang="en-AU" sz="1800" b="1" dirty="0" smtClean="0"/>
          </a:p>
          <a:p>
            <a:pPr lvl="1"/>
            <a:r>
              <a:rPr lang="en-GB" sz="1700" dirty="0" smtClean="0"/>
              <a:t>SKA1 SURVEY – ASKAP Precursor Integration will involve the complete integration of </a:t>
            </a:r>
            <a:r>
              <a:rPr lang="en-GB" sz="1700" dirty="0" smtClean="0">
                <a:solidFill>
                  <a:srgbClr val="FF0000"/>
                </a:solidFill>
              </a:rPr>
              <a:t>all 36 ASKAP Antennas</a:t>
            </a:r>
            <a:r>
              <a:rPr lang="en-GB" sz="1700" dirty="0" smtClean="0"/>
              <a:t>, </a:t>
            </a:r>
            <a:r>
              <a:rPr lang="en-GB" sz="1700" dirty="0" smtClean="0">
                <a:solidFill>
                  <a:srgbClr val="FF0000"/>
                </a:solidFill>
              </a:rPr>
              <a:t>plus required ASKAP back-end </a:t>
            </a:r>
            <a:r>
              <a:rPr lang="en-GB" sz="1700" dirty="0" smtClean="0"/>
              <a:t>computing and communications equipment, into SKA1.</a:t>
            </a:r>
            <a:endParaRPr lang="en-AU" sz="1700" dirty="0" smtClean="0"/>
          </a:p>
          <a:p>
            <a:pPr>
              <a:buNone/>
            </a:pPr>
            <a:endParaRPr lang="en-AU" sz="2300" dirty="0" smtClean="0"/>
          </a:p>
          <a:p>
            <a:pPr lvl="1"/>
            <a:r>
              <a:rPr lang="en-GB" sz="1700" dirty="0" smtClean="0"/>
              <a:t>There will be some overlap with SKA1 SURVEY Array Roll-Out. However, the </a:t>
            </a:r>
            <a:r>
              <a:rPr lang="en-GB" sz="1700" dirty="0" smtClean="0">
                <a:solidFill>
                  <a:srgbClr val="FF0000"/>
                </a:solidFill>
              </a:rPr>
              <a:t>SKA1 design should support scalability</a:t>
            </a:r>
            <a:r>
              <a:rPr lang="en-GB" sz="1700" dirty="0" smtClean="0"/>
              <a:t>, allowing precursor integration to be performed over a relatively short period.</a:t>
            </a:r>
            <a:endParaRPr lang="en-AU" sz="1700" dirty="0" smtClean="0"/>
          </a:p>
          <a:p>
            <a:pPr>
              <a:buNone/>
            </a:pPr>
            <a:endParaRPr lang="en-AU" sz="2300" dirty="0" smtClean="0"/>
          </a:p>
          <a:p>
            <a:pPr lvl="1"/>
            <a:r>
              <a:rPr lang="en-GB" sz="1700" dirty="0" smtClean="0"/>
              <a:t>The completion of the full system integration will allow the </a:t>
            </a:r>
            <a:r>
              <a:rPr lang="en-GB" sz="1700" dirty="0" smtClean="0">
                <a:solidFill>
                  <a:srgbClr val="FF0000"/>
                </a:solidFill>
              </a:rPr>
              <a:t>completion of SKA1 SURVEY Engineering Commissioning</a:t>
            </a:r>
            <a:r>
              <a:rPr lang="en-GB" sz="1700" dirty="0" smtClean="0"/>
              <a:t> and the commencement of Science Commissioning.</a:t>
            </a:r>
            <a:endParaRPr lang="en-AU" sz="17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88840"/>
            <a:ext cx="8892480" cy="2871192"/>
          </a:xfrm>
        </p:spPr>
        <p:txBody>
          <a:bodyPr/>
          <a:lstStyle/>
          <a:p>
            <a:r>
              <a:rPr lang="en-GB" dirty="0" smtClean="0"/>
              <a:t>SKA Interface Workshop:</a:t>
            </a:r>
            <a:br>
              <a:rPr lang="en-GB" dirty="0" smtClean="0"/>
            </a:br>
            <a:r>
              <a:rPr lang="en-GB" dirty="0" smtClean="0"/>
              <a:t/>
            </a:r>
            <a:br>
              <a:rPr lang="en-GB" dirty="0" smtClean="0"/>
            </a:br>
            <a:r>
              <a:rPr lang="en-GB" dirty="0" smtClean="0"/>
              <a:t>4) SKA1_LOW  </a:t>
            </a:r>
            <a:r>
              <a:rPr lang="en-GB" dirty="0" smtClean="0">
                <a:sym typeface="Wingdings" pitchFamily="2" charset="2"/>
              </a:rPr>
              <a:t>  Aus Infrastructure</a:t>
            </a:r>
            <a:endParaRPr lang="en-GB" dirty="0"/>
          </a:p>
        </p:txBody>
      </p:sp>
      <p:sp>
        <p:nvSpPr>
          <p:cNvPr id="3" name="TextBox 2"/>
          <p:cNvSpPr txBox="1"/>
          <p:nvPr/>
        </p:nvSpPr>
        <p:spPr>
          <a:xfrm>
            <a:off x="3851920" y="5301208"/>
            <a:ext cx="3024336" cy="923330"/>
          </a:xfrm>
          <a:prstGeom prst="rect">
            <a:avLst/>
          </a:prstGeom>
          <a:noFill/>
        </p:spPr>
        <p:txBody>
          <a:bodyPr wrap="square" rtlCol="0">
            <a:spAutoFit/>
          </a:bodyPr>
          <a:lstStyle/>
          <a:p>
            <a:r>
              <a:rPr lang="en-ZA" dirty="0" smtClean="0">
                <a:solidFill>
                  <a:schemeClr val="bg1"/>
                </a:solidFill>
              </a:rPr>
              <a:t>A Macleod, JG </a:t>
            </a:r>
            <a:r>
              <a:rPr lang="en-ZA" dirty="0" err="1" smtClean="0">
                <a:solidFill>
                  <a:schemeClr val="bg1"/>
                </a:solidFill>
              </a:rPr>
              <a:t>bd</a:t>
            </a:r>
            <a:r>
              <a:rPr lang="en-ZA" dirty="0" smtClean="0">
                <a:solidFill>
                  <a:schemeClr val="bg1"/>
                </a:solidFill>
              </a:rPr>
              <a:t> </a:t>
            </a:r>
            <a:r>
              <a:rPr lang="en-ZA" dirty="0" err="1" smtClean="0">
                <a:solidFill>
                  <a:schemeClr val="bg1"/>
                </a:solidFill>
              </a:rPr>
              <a:t>Vaate</a:t>
            </a:r>
            <a:endParaRPr lang="en-ZA" dirty="0" smtClean="0">
              <a:solidFill>
                <a:schemeClr val="bg1"/>
              </a:solidFill>
            </a:endParaRPr>
          </a:p>
          <a:p>
            <a:r>
              <a:rPr lang="en-ZA" dirty="0" smtClean="0">
                <a:solidFill>
                  <a:schemeClr val="bg1"/>
                </a:solidFill>
              </a:rPr>
              <a:t>Manchester</a:t>
            </a:r>
          </a:p>
          <a:p>
            <a:r>
              <a:rPr lang="en-ZA" dirty="0" smtClean="0">
                <a:solidFill>
                  <a:schemeClr val="bg1"/>
                </a:solidFill>
              </a:rPr>
              <a:t>June 2013</a:t>
            </a:r>
            <a:endParaRPr lang="en-GB"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0000"/>
                </a:solidFill>
              </a:rPr>
              <a:t>Overview</a:t>
            </a:r>
            <a:endParaRPr lang="en-AU" dirty="0">
              <a:solidFill>
                <a:srgbClr val="000000"/>
              </a:solidFill>
            </a:endParaRPr>
          </a:p>
        </p:txBody>
      </p:sp>
      <p:sp>
        <p:nvSpPr>
          <p:cNvPr id="3" name="Text Placeholder 2"/>
          <p:cNvSpPr>
            <a:spLocks noGrp="1"/>
          </p:cNvSpPr>
          <p:nvPr>
            <p:ph type="body" sz="quarter" idx="10"/>
          </p:nvPr>
        </p:nvSpPr>
        <p:spPr>
          <a:xfrm>
            <a:off x="323528" y="1628775"/>
            <a:ext cx="8640960" cy="4464050"/>
          </a:xfrm>
        </p:spPr>
        <p:txBody>
          <a:bodyPr>
            <a:normAutofit/>
          </a:bodyPr>
          <a:lstStyle/>
          <a:p>
            <a:r>
              <a:rPr lang="en-AU" dirty="0" smtClean="0">
                <a:solidFill>
                  <a:srgbClr val="000000"/>
                </a:solidFill>
              </a:rPr>
              <a:t>SKA1 LOW- MRO </a:t>
            </a:r>
          </a:p>
          <a:p>
            <a:pPr lvl="1"/>
            <a:r>
              <a:rPr lang="en-AU" dirty="0" smtClean="0">
                <a:solidFill>
                  <a:srgbClr val="000000"/>
                </a:solidFill>
              </a:rPr>
              <a:t>as for SKA1 Survey - MRO</a:t>
            </a:r>
          </a:p>
          <a:p>
            <a:pPr lvl="2"/>
            <a:r>
              <a:rPr lang="en-AU" dirty="0" smtClean="0">
                <a:solidFill>
                  <a:srgbClr val="000000"/>
                </a:solidFill>
              </a:rPr>
              <a:t>AIV is the leader for relevant ICDs</a:t>
            </a:r>
          </a:p>
          <a:p>
            <a:pPr lvl="2"/>
            <a:r>
              <a:rPr lang="en-AU" dirty="0" smtClean="0">
                <a:solidFill>
                  <a:srgbClr val="000000"/>
                </a:solidFill>
              </a:rPr>
              <a:t>Dialogue =&gt; where, AIV =&gt; what</a:t>
            </a:r>
          </a:p>
          <a:p>
            <a:pPr lvl="2"/>
            <a:r>
              <a:rPr lang="en-AU" dirty="0" smtClean="0">
                <a:solidFill>
                  <a:srgbClr val="000000"/>
                </a:solidFill>
              </a:rPr>
              <a:t>One ICD provided may be used for multiple SKA subsystems</a:t>
            </a:r>
          </a:p>
          <a:p>
            <a:pPr lvl="2"/>
            <a:r>
              <a:rPr lang="en-AU" dirty="0" smtClean="0">
                <a:solidFill>
                  <a:srgbClr val="000000"/>
                </a:solidFill>
              </a:rPr>
              <a:t>Reviewed by internal customers for completeness and correctness, but low changeability means MRO (&amp; infrastructure) probably won’t be changed.</a:t>
            </a:r>
          </a:p>
          <a:p>
            <a:pPr lvl="2"/>
            <a:r>
              <a:rPr lang="en-AU" dirty="0" smtClean="0">
                <a:solidFill>
                  <a:srgbClr val="000000"/>
                </a:solidFill>
              </a:rPr>
              <a:t>Interfaces of low changeability to be identified first.</a:t>
            </a:r>
          </a:p>
          <a:p>
            <a:pPr lvl="1"/>
            <a:endParaRPr lang="en-AU" dirty="0" smtClean="0"/>
          </a:p>
          <a:p>
            <a:pPr lvl="1"/>
            <a:endParaRPr lang="en-AU" dirty="0" smtClean="0"/>
          </a:p>
          <a:p>
            <a:pPr>
              <a:buNone/>
            </a:pP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45624" cy="1008112"/>
          </a:xfrm>
        </p:spPr>
        <p:txBody>
          <a:bodyPr/>
          <a:lstStyle/>
          <a:p>
            <a:r>
              <a:rPr lang="en-ZA" dirty="0" smtClean="0"/>
              <a:t>Interface Identification</a:t>
            </a:r>
            <a:endParaRPr lang="en-ZA" dirty="0"/>
          </a:p>
        </p:txBody>
      </p:sp>
      <p:graphicFrame>
        <p:nvGraphicFramePr>
          <p:cNvPr id="9" name="Table 8"/>
          <p:cNvGraphicFramePr>
            <a:graphicFrameLocks noGrp="1"/>
          </p:cNvGraphicFramePr>
          <p:nvPr/>
        </p:nvGraphicFramePr>
        <p:xfrm>
          <a:off x="2339752" y="3356992"/>
          <a:ext cx="6096000" cy="222504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10" name="TextBox 9"/>
          <p:cNvSpPr txBox="1"/>
          <p:nvPr/>
        </p:nvSpPr>
        <p:spPr>
          <a:xfrm rot="16200000">
            <a:off x="-581870" y="4190383"/>
            <a:ext cx="2785810" cy="830997"/>
          </a:xfrm>
          <a:prstGeom prst="rect">
            <a:avLst/>
          </a:prstGeom>
          <a:noFill/>
        </p:spPr>
        <p:txBody>
          <a:bodyPr wrap="square" rtlCol="0">
            <a:spAutoFit/>
          </a:bodyPr>
          <a:lstStyle/>
          <a:p>
            <a:pPr algn="ctr"/>
            <a:r>
              <a:rPr lang="en-ZA" sz="2400" dirty="0" smtClean="0"/>
              <a:t>SKA1_MID Product Structure</a:t>
            </a:r>
            <a:endParaRPr lang="en-GB" sz="2400" dirty="0"/>
          </a:p>
        </p:txBody>
      </p:sp>
      <p:sp>
        <p:nvSpPr>
          <p:cNvPr id="11" name="TextBox 10"/>
          <p:cNvSpPr txBox="1"/>
          <p:nvPr/>
        </p:nvSpPr>
        <p:spPr>
          <a:xfrm>
            <a:off x="2699792" y="2276872"/>
            <a:ext cx="5544616" cy="461665"/>
          </a:xfrm>
          <a:prstGeom prst="rect">
            <a:avLst/>
          </a:prstGeom>
          <a:noFill/>
        </p:spPr>
        <p:txBody>
          <a:bodyPr wrap="square" rtlCol="0">
            <a:spAutoFit/>
          </a:bodyPr>
          <a:lstStyle/>
          <a:p>
            <a:pPr algn="ctr"/>
            <a:r>
              <a:rPr lang="en-ZA" sz="2400" dirty="0" err="1" smtClean="0"/>
              <a:t>MeerKAT</a:t>
            </a:r>
            <a:r>
              <a:rPr lang="en-ZA" sz="2400" dirty="0" smtClean="0"/>
              <a:t> Product Structure</a:t>
            </a:r>
            <a:endParaRPr lang="en-GB" sz="2400" dirty="0"/>
          </a:p>
        </p:txBody>
      </p:sp>
      <p:cxnSp>
        <p:nvCxnSpPr>
          <p:cNvPr id="13" name="Straight Arrow Connector 12"/>
          <p:cNvCxnSpPr>
            <a:stCxn id="11" idx="2"/>
          </p:cNvCxnSpPr>
          <p:nvPr/>
        </p:nvCxnSpPr>
        <p:spPr>
          <a:xfrm flipH="1">
            <a:off x="3923928" y="2738537"/>
            <a:ext cx="1548172" cy="330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p:cNvCxnSpPr>
          <p:nvPr/>
        </p:nvCxnSpPr>
        <p:spPr>
          <a:xfrm flipH="1">
            <a:off x="4860032" y="2738537"/>
            <a:ext cx="612068" cy="402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2"/>
          </p:cNvCxnSpPr>
          <p:nvPr/>
        </p:nvCxnSpPr>
        <p:spPr>
          <a:xfrm>
            <a:off x="5472100" y="2738537"/>
            <a:ext cx="540060" cy="402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2"/>
          </p:cNvCxnSpPr>
          <p:nvPr/>
        </p:nvCxnSpPr>
        <p:spPr>
          <a:xfrm>
            <a:off x="5472100" y="2738537"/>
            <a:ext cx="1548172" cy="330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p:cNvCxnSpPr>
          <p:nvPr/>
        </p:nvCxnSpPr>
        <p:spPr>
          <a:xfrm flipV="1">
            <a:off x="1226534" y="3933056"/>
            <a:ext cx="681170" cy="672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2"/>
          </p:cNvCxnSpPr>
          <p:nvPr/>
        </p:nvCxnSpPr>
        <p:spPr>
          <a:xfrm flipV="1">
            <a:off x="1226534" y="4365104"/>
            <a:ext cx="609162" cy="240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2"/>
          </p:cNvCxnSpPr>
          <p:nvPr/>
        </p:nvCxnSpPr>
        <p:spPr>
          <a:xfrm>
            <a:off x="1226534" y="4605882"/>
            <a:ext cx="609162" cy="263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0" idx="2"/>
          </p:cNvCxnSpPr>
          <p:nvPr/>
        </p:nvCxnSpPr>
        <p:spPr>
          <a:xfrm>
            <a:off x="1226534" y="4605882"/>
            <a:ext cx="537154" cy="839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Interface Types</a:t>
            </a:r>
            <a:endParaRPr lang="en-ZA" dirty="0"/>
          </a:p>
        </p:txBody>
      </p:sp>
      <p:sp>
        <p:nvSpPr>
          <p:cNvPr id="3" name="Text Placeholder 2"/>
          <p:cNvSpPr>
            <a:spLocks noGrp="1"/>
          </p:cNvSpPr>
          <p:nvPr>
            <p:ph type="body" sz="quarter" idx="10"/>
          </p:nvPr>
        </p:nvSpPr>
        <p:spPr/>
        <p:txBody>
          <a:bodyPr>
            <a:normAutofit/>
          </a:bodyPr>
          <a:lstStyle/>
          <a:p>
            <a:r>
              <a:rPr lang="en-ZA" sz="2800" dirty="0" smtClean="0"/>
              <a:t>Physical</a:t>
            </a:r>
          </a:p>
          <a:p>
            <a:pPr lvl="1"/>
            <a:r>
              <a:rPr lang="en-ZA" sz="2400" dirty="0" smtClean="0"/>
              <a:t>Mechanical</a:t>
            </a:r>
          </a:p>
          <a:p>
            <a:pPr lvl="1"/>
            <a:r>
              <a:rPr lang="en-ZA" sz="2400" dirty="0" smtClean="0"/>
              <a:t>Power &amp; </a:t>
            </a:r>
            <a:r>
              <a:rPr lang="en-ZA" sz="2400" dirty="0" err="1" smtClean="0"/>
              <a:t>Earthing</a:t>
            </a:r>
            <a:endParaRPr lang="en-ZA" sz="2400" dirty="0" smtClean="0"/>
          </a:p>
          <a:p>
            <a:pPr lvl="1"/>
            <a:r>
              <a:rPr lang="en-ZA" sz="2400" dirty="0" smtClean="0"/>
              <a:t>Signal and Data Transport</a:t>
            </a:r>
          </a:p>
          <a:p>
            <a:r>
              <a:rPr lang="en-ZA" sz="2800" dirty="0" smtClean="0"/>
              <a:t>Functional</a:t>
            </a:r>
          </a:p>
          <a:p>
            <a:pPr lvl="1"/>
            <a:r>
              <a:rPr lang="en-ZA" sz="2400" dirty="0" smtClean="0"/>
              <a:t>Signal</a:t>
            </a:r>
          </a:p>
          <a:p>
            <a:pPr lvl="1"/>
            <a:r>
              <a:rPr lang="en-ZA" sz="2400" dirty="0" smtClean="0"/>
              <a:t>Control &amp; Monitoring</a:t>
            </a:r>
          </a:p>
          <a:p>
            <a:pPr lvl="1"/>
            <a:r>
              <a:rPr lang="en-ZA" sz="2400" dirty="0" smtClean="0"/>
              <a:t>Timing &amp; Synchronisation</a:t>
            </a:r>
          </a:p>
          <a:p>
            <a:r>
              <a:rPr lang="en-ZA" sz="2800" dirty="0" smtClean="0"/>
              <a:t>Human / Machine Interfaces</a:t>
            </a:r>
            <a:endParaRPr lang="en-ZA"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8532440" cy="2871192"/>
          </a:xfrm>
        </p:spPr>
        <p:txBody>
          <a:bodyPr/>
          <a:lstStyle/>
          <a:p>
            <a:r>
              <a:rPr lang="en-GB" dirty="0" smtClean="0"/>
              <a:t>SKA Interface Workshop:</a:t>
            </a:r>
            <a:br>
              <a:rPr lang="en-GB" dirty="0" smtClean="0"/>
            </a:br>
            <a:r>
              <a:rPr lang="en-GB" dirty="0" smtClean="0"/>
              <a:t/>
            </a:r>
            <a:br>
              <a:rPr lang="en-GB" dirty="0" smtClean="0"/>
            </a:br>
            <a:r>
              <a:rPr lang="en-GB" dirty="0" smtClean="0"/>
              <a:t>2) a. SKA1_MID  </a:t>
            </a:r>
            <a:r>
              <a:rPr lang="en-GB" dirty="0" smtClean="0">
                <a:sym typeface="Wingdings" pitchFamily="2" charset="2"/>
              </a:rPr>
              <a:t>  SA Infrastructure</a:t>
            </a:r>
            <a:endParaRPr lang="en-GB" dirty="0"/>
          </a:p>
        </p:txBody>
      </p:sp>
      <p:sp>
        <p:nvSpPr>
          <p:cNvPr id="3" name="TextBox 2"/>
          <p:cNvSpPr txBox="1"/>
          <p:nvPr/>
        </p:nvSpPr>
        <p:spPr>
          <a:xfrm>
            <a:off x="3851920" y="5301208"/>
            <a:ext cx="2232248" cy="923330"/>
          </a:xfrm>
          <a:prstGeom prst="rect">
            <a:avLst/>
          </a:prstGeom>
          <a:noFill/>
        </p:spPr>
        <p:txBody>
          <a:bodyPr wrap="square" rtlCol="0">
            <a:spAutoFit/>
          </a:bodyPr>
          <a:lstStyle/>
          <a:p>
            <a:r>
              <a:rPr lang="en-ZA" dirty="0" smtClean="0">
                <a:solidFill>
                  <a:schemeClr val="bg1"/>
                </a:solidFill>
              </a:rPr>
              <a:t>T Kusel and R Lord</a:t>
            </a:r>
          </a:p>
          <a:p>
            <a:r>
              <a:rPr lang="en-ZA" dirty="0" smtClean="0">
                <a:solidFill>
                  <a:schemeClr val="bg1"/>
                </a:solidFill>
              </a:rPr>
              <a:t>Manchester</a:t>
            </a:r>
          </a:p>
          <a:p>
            <a:r>
              <a:rPr lang="en-ZA" dirty="0" smtClean="0">
                <a:solidFill>
                  <a:schemeClr val="bg1"/>
                </a:solidFill>
              </a:rPr>
              <a:t>June 2013</a:t>
            </a:r>
            <a:endParaRPr lang="en-GB"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Context: </a:t>
            </a:r>
            <a:r>
              <a:rPr lang="en-ZA" sz="2400" dirty="0" smtClean="0"/>
              <a:t>SA Site Infrastructure</a:t>
            </a:r>
            <a:endParaRPr lang="en-ZA" dirty="0"/>
          </a:p>
        </p:txBody>
      </p:sp>
      <p:pic>
        <p:nvPicPr>
          <p:cNvPr id="5" name="Picture 2"/>
          <p:cNvPicPr>
            <a:picLocks noChangeAspect="1" noChangeArrowheads="1"/>
          </p:cNvPicPr>
          <p:nvPr/>
        </p:nvPicPr>
        <p:blipFill>
          <a:blip r:embed="rId2" cstate="print"/>
          <a:srcRect t="18504" b="15901"/>
          <a:stretch>
            <a:fillRect/>
          </a:stretch>
        </p:blipFill>
        <p:spPr bwMode="auto">
          <a:xfrm>
            <a:off x="0" y="1225550"/>
            <a:ext cx="9144000" cy="5588000"/>
          </a:xfrm>
          <a:prstGeom prst="rect">
            <a:avLst/>
          </a:prstGeom>
          <a:noFill/>
          <a:ln w="9525">
            <a:noFill/>
            <a:miter lim="800000"/>
            <a:headEnd/>
            <a:tailEnd/>
          </a:ln>
        </p:spPr>
      </p:pic>
      <p:sp>
        <p:nvSpPr>
          <p:cNvPr id="6" name="TextBox 10"/>
          <p:cNvSpPr txBox="1">
            <a:spLocks noChangeArrowheads="1"/>
          </p:cNvSpPr>
          <p:nvPr/>
        </p:nvSpPr>
        <p:spPr bwMode="auto">
          <a:xfrm>
            <a:off x="3635375" y="1412875"/>
            <a:ext cx="5257800" cy="1816100"/>
          </a:xfrm>
          <a:prstGeom prst="rect">
            <a:avLst/>
          </a:prstGeom>
          <a:solidFill>
            <a:srgbClr val="FFFFFF">
              <a:alpha val="50195"/>
            </a:srgbClr>
          </a:solidFill>
          <a:ln w="9525">
            <a:noFill/>
            <a:miter lim="800000"/>
            <a:headEnd/>
            <a:tailEnd/>
          </a:ln>
        </p:spPr>
        <p:txBody>
          <a:bodyPr>
            <a:spAutoFit/>
          </a:bodyPr>
          <a:lstStyle/>
          <a:p>
            <a:pPr marL="457200" indent="-457200"/>
            <a:r>
              <a:rPr lang="en-ZA" sz="1400" b="1" dirty="0">
                <a:solidFill>
                  <a:srgbClr val="000000"/>
                </a:solidFill>
              </a:rPr>
              <a:t>Site Facilities:</a:t>
            </a:r>
          </a:p>
          <a:p>
            <a:pPr marL="457200" indent="-457200">
              <a:buFont typeface="Arial" pitchFamily="34" charset="0"/>
              <a:buChar char="•"/>
            </a:pPr>
            <a:r>
              <a:rPr lang="en-ZA" sz="1400" dirty="0">
                <a:solidFill>
                  <a:srgbClr val="000000"/>
                </a:solidFill>
              </a:rPr>
              <a:t>Manufacturing facilities for dishes and antenna assembly</a:t>
            </a:r>
          </a:p>
          <a:p>
            <a:pPr marL="457200" indent="-457200">
              <a:buFont typeface="Arial" pitchFamily="34" charset="0"/>
              <a:buChar char="•"/>
            </a:pPr>
            <a:r>
              <a:rPr lang="en-ZA" sz="1400" dirty="0">
                <a:solidFill>
                  <a:srgbClr val="000000"/>
                </a:solidFill>
              </a:rPr>
              <a:t>Storage space for spares</a:t>
            </a:r>
          </a:p>
          <a:p>
            <a:pPr marL="457200" indent="-457200">
              <a:buFont typeface="Arial" pitchFamily="34" charset="0"/>
              <a:buChar char="•"/>
            </a:pPr>
            <a:r>
              <a:rPr lang="en-ZA" sz="1400" dirty="0">
                <a:solidFill>
                  <a:srgbClr val="000000"/>
                </a:solidFill>
              </a:rPr>
              <a:t>Limited accommodation</a:t>
            </a:r>
          </a:p>
          <a:p>
            <a:pPr marL="457200" indent="-457200">
              <a:buFont typeface="Arial" pitchFamily="34" charset="0"/>
              <a:buChar char="•"/>
            </a:pPr>
            <a:r>
              <a:rPr lang="en-ZA" sz="1400" dirty="0">
                <a:solidFill>
                  <a:srgbClr val="000000"/>
                </a:solidFill>
              </a:rPr>
              <a:t>Small workshop / lab </a:t>
            </a:r>
          </a:p>
          <a:p>
            <a:pPr marL="457200" indent="-457200">
              <a:buFont typeface="Arial" pitchFamily="34" charset="0"/>
              <a:buChar char="•"/>
            </a:pPr>
            <a:r>
              <a:rPr lang="en-ZA" sz="1400" dirty="0">
                <a:solidFill>
                  <a:srgbClr val="000000"/>
                </a:solidFill>
              </a:rPr>
              <a:t>Operations room</a:t>
            </a:r>
          </a:p>
          <a:p>
            <a:pPr marL="457200" indent="-457200">
              <a:buFont typeface="Arial" pitchFamily="34" charset="0"/>
              <a:buChar char="•"/>
            </a:pPr>
            <a:r>
              <a:rPr lang="en-ZA" sz="1400" dirty="0" smtClean="0">
                <a:solidFill>
                  <a:srgbClr val="000000"/>
                </a:solidFill>
              </a:rPr>
              <a:t>Landing </a:t>
            </a:r>
            <a:r>
              <a:rPr lang="en-ZA" sz="1400" dirty="0">
                <a:solidFill>
                  <a:srgbClr val="000000"/>
                </a:solidFill>
              </a:rPr>
              <a:t>strip</a:t>
            </a:r>
          </a:p>
          <a:p>
            <a:pPr marL="457200" indent="-457200">
              <a:buFont typeface="Arial" pitchFamily="34" charset="0"/>
              <a:buChar char="•"/>
            </a:pPr>
            <a:r>
              <a:rPr lang="en-ZA" sz="1400" dirty="0">
                <a:solidFill>
                  <a:srgbClr val="000000"/>
                </a:solidFill>
              </a:rPr>
              <a:t>Temporary construction camps</a:t>
            </a:r>
          </a:p>
        </p:txBody>
      </p:sp>
      <p:sp>
        <p:nvSpPr>
          <p:cNvPr id="7" name="TextBox 10"/>
          <p:cNvSpPr txBox="1">
            <a:spLocks noChangeArrowheads="1"/>
          </p:cNvSpPr>
          <p:nvPr/>
        </p:nvSpPr>
        <p:spPr bwMode="auto">
          <a:xfrm>
            <a:off x="250825" y="5373688"/>
            <a:ext cx="3816350" cy="1168400"/>
          </a:xfrm>
          <a:prstGeom prst="rect">
            <a:avLst/>
          </a:prstGeom>
          <a:solidFill>
            <a:srgbClr val="FFFFFF">
              <a:alpha val="50195"/>
            </a:srgbClr>
          </a:solidFill>
          <a:ln w="9525">
            <a:noFill/>
            <a:miter lim="800000"/>
            <a:headEnd/>
            <a:tailEnd/>
          </a:ln>
        </p:spPr>
        <p:txBody>
          <a:bodyPr>
            <a:spAutoFit/>
          </a:bodyPr>
          <a:lstStyle/>
          <a:p>
            <a:pPr marL="457200" indent="-457200"/>
            <a:r>
              <a:rPr lang="en-ZA" sz="1400" b="1" dirty="0" err="1">
                <a:solidFill>
                  <a:srgbClr val="000000"/>
                </a:solidFill>
              </a:rPr>
              <a:t>Klerefontein</a:t>
            </a:r>
            <a:r>
              <a:rPr lang="en-ZA" sz="1400" b="1" dirty="0">
                <a:solidFill>
                  <a:srgbClr val="000000"/>
                </a:solidFill>
              </a:rPr>
              <a:t> Facilities:</a:t>
            </a:r>
          </a:p>
          <a:p>
            <a:pPr marL="457200" indent="-457200">
              <a:buFont typeface="Arial" pitchFamily="34" charset="0"/>
              <a:buChar char="•"/>
            </a:pPr>
            <a:r>
              <a:rPr lang="en-ZA" sz="1400" dirty="0">
                <a:solidFill>
                  <a:srgbClr val="000000"/>
                </a:solidFill>
              </a:rPr>
              <a:t>Workshops (Electronic &amp; mechanical)</a:t>
            </a:r>
          </a:p>
          <a:p>
            <a:pPr marL="457200" indent="-457200">
              <a:buFont typeface="Arial" pitchFamily="34" charset="0"/>
              <a:buChar char="•"/>
            </a:pPr>
            <a:r>
              <a:rPr lang="en-ZA" sz="1400" dirty="0">
                <a:solidFill>
                  <a:srgbClr val="000000"/>
                </a:solidFill>
              </a:rPr>
              <a:t>Stores</a:t>
            </a:r>
          </a:p>
          <a:p>
            <a:pPr marL="457200" indent="-457200">
              <a:buFont typeface="Arial" pitchFamily="34" charset="0"/>
              <a:buChar char="•"/>
            </a:pPr>
            <a:r>
              <a:rPr lang="en-ZA" sz="1400" dirty="0">
                <a:solidFill>
                  <a:srgbClr val="000000"/>
                </a:solidFill>
              </a:rPr>
              <a:t>Accommodation</a:t>
            </a:r>
          </a:p>
          <a:p>
            <a:pPr marL="457200" indent="-457200">
              <a:buFont typeface="Arial" pitchFamily="34" charset="0"/>
              <a:buChar char="•"/>
            </a:pPr>
            <a:r>
              <a:rPr lang="en-ZA" sz="1400" dirty="0">
                <a:solidFill>
                  <a:srgbClr val="000000"/>
                </a:solidFill>
              </a:rPr>
              <a:t>Operations room</a:t>
            </a:r>
          </a:p>
        </p:txBody>
      </p:sp>
      <p:sp>
        <p:nvSpPr>
          <p:cNvPr id="8" name="Right Arrow 11"/>
          <p:cNvSpPr>
            <a:spLocks noChangeArrowheads="1"/>
          </p:cNvSpPr>
          <p:nvPr/>
        </p:nvSpPr>
        <p:spPr bwMode="auto">
          <a:xfrm rot="9042306">
            <a:off x="1558925" y="2557463"/>
            <a:ext cx="2319338" cy="360362"/>
          </a:xfrm>
          <a:prstGeom prst="rightArrow">
            <a:avLst>
              <a:gd name="adj1" fmla="val 50000"/>
              <a:gd name="adj2" fmla="val 49969"/>
            </a:avLst>
          </a:prstGeom>
          <a:solidFill>
            <a:srgbClr val="FFFFFF">
              <a:alpha val="50195"/>
            </a:srgbClr>
          </a:solidFill>
          <a:ln w="12700" algn="ctr">
            <a:noFill/>
            <a:round/>
            <a:headEnd/>
            <a:tailEnd/>
          </a:ln>
        </p:spPr>
        <p:txBody>
          <a:bodyPr/>
          <a:lstStyle/>
          <a:p>
            <a:endParaRPr lang="en-GB">
              <a:solidFill>
                <a:srgbClr val="000000"/>
              </a:solidFill>
            </a:endParaRPr>
          </a:p>
        </p:txBody>
      </p:sp>
      <p:sp>
        <p:nvSpPr>
          <p:cNvPr id="9" name="Right Arrow 12"/>
          <p:cNvSpPr>
            <a:spLocks noChangeArrowheads="1"/>
          </p:cNvSpPr>
          <p:nvPr/>
        </p:nvSpPr>
        <p:spPr bwMode="auto">
          <a:xfrm rot="-1071438">
            <a:off x="3922713" y="5648325"/>
            <a:ext cx="2319337" cy="360363"/>
          </a:xfrm>
          <a:prstGeom prst="rightArrow">
            <a:avLst>
              <a:gd name="adj1" fmla="val 50000"/>
              <a:gd name="adj2" fmla="val 49969"/>
            </a:avLst>
          </a:prstGeom>
          <a:solidFill>
            <a:srgbClr val="FFFFFF">
              <a:alpha val="50195"/>
            </a:srgbClr>
          </a:solidFill>
          <a:ln w="12700" algn="ctr">
            <a:noFill/>
            <a:round/>
            <a:headEnd/>
            <a:tailEnd/>
          </a:ln>
        </p:spPr>
        <p:txBody>
          <a:bodyPr/>
          <a:lstStyle/>
          <a:p>
            <a:endParaRPr lang="en-GB">
              <a:solidFill>
                <a:srgbClr val="000000"/>
              </a:solidFill>
            </a:endParaRPr>
          </a:p>
        </p:txBody>
      </p:sp>
      <p:sp>
        <p:nvSpPr>
          <p:cNvPr id="10" name="Right Arrow 15"/>
          <p:cNvSpPr>
            <a:spLocks noChangeArrowheads="1"/>
          </p:cNvSpPr>
          <p:nvPr/>
        </p:nvSpPr>
        <p:spPr bwMode="auto">
          <a:xfrm rot="-2160514">
            <a:off x="3440113" y="3802063"/>
            <a:ext cx="893762" cy="358775"/>
          </a:xfrm>
          <a:prstGeom prst="rightArrow">
            <a:avLst>
              <a:gd name="adj1" fmla="val 50000"/>
              <a:gd name="adj2" fmla="val 50181"/>
            </a:avLst>
          </a:prstGeom>
          <a:solidFill>
            <a:srgbClr val="FFFFFF">
              <a:alpha val="50195"/>
            </a:srgbClr>
          </a:solidFill>
          <a:ln w="12700" algn="ctr">
            <a:noFill/>
            <a:round/>
            <a:headEnd/>
            <a:tailEnd/>
          </a:ln>
        </p:spPr>
        <p:txBody>
          <a:bodyPr/>
          <a:lstStyle/>
          <a:p>
            <a:endParaRPr lang="en-GB">
              <a:solidFill>
                <a:srgbClr val="000000"/>
              </a:solidFill>
            </a:endParaRPr>
          </a:p>
        </p:txBody>
      </p:sp>
      <p:pic>
        <p:nvPicPr>
          <p:cNvPr id="11" name="Picture 4" descr="DSC00876_cropped.jpg"/>
          <p:cNvPicPr>
            <a:picLocks noChangeAspect="1"/>
          </p:cNvPicPr>
          <p:nvPr/>
        </p:nvPicPr>
        <p:blipFill>
          <a:blip r:embed="rId3" cstate="print"/>
          <a:srcRect/>
          <a:stretch>
            <a:fillRect/>
          </a:stretch>
        </p:blipFill>
        <p:spPr bwMode="auto">
          <a:xfrm>
            <a:off x="1403350" y="3573463"/>
            <a:ext cx="2232025" cy="1658937"/>
          </a:xfrm>
          <a:prstGeom prst="rect">
            <a:avLst/>
          </a:prstGeom>
          <a:noFill/>
          <a:ln w="9525">
            <a:noFill/>
            <a:miter lim="800000"/>
            <a:headEnd/>
            <a:tailEnd/>
          </a:ln>
        </p:spPr>
      </p:pic>
      <p:sp>
        <p:nvSpPr>
          <p:cNvPr id="12" name="TextBox 9"/>
          <p:cNvSpPr txBox="1">
            <a:spLocks noChangeArrowheads="1"/>
          </p:cNvSpPr>
          <p:nvPr/>
        </p:nvSpPr>
        <p:spPr bwMode="auto">
          <a:xfrm>
            <a:off x="1476375" y="3716338"/>
            <a:ext cx="1805174" cy="369332"/>
          </a:xfrm>
          <a:prstGeom prst="rect">
            <a:avLst/>
          </a:prstGeom>
          <a:noFill/>
          <a:ln w="9525">
            <a:noFill/>
            <a:miter lim="800000"/>
            <a:headEnd/>
            <a:tailEnd/>
          </a:ln>
        </p:spPr>
        <p:txBody>
          <a:bodyPr wrap="none">
            <a:spAutoFit/>
          </a:bodyPr>
          <a:lstStyle/>
          <a:p>
            <a:r>
              <a:rPr lang="en-ZA" sz="1800" dirty="0">
                <a:solidFill>
                  <a:srgbClr val="000000"/>
                </a:solidFill>
              </a:rPr>
              <a:t>80km gravel road</a:t>
            </a:r>
            <a:endParaRPr lang="en-GB" sz="1800" dirty="0">
              <a:solidFill>
                <a:srgbClr val="000000"/>
              </a:solidFill>
            </a:endParaRPr>
          </a:p>
        </p:txBody>
      </p:sp>
      <p:sp>
        <p:nvSpPr>
          <p:cNvPr id="13" name="TextBox 9"/>
          <p:cNvSpPr txBox="1">
            <a:spLocks noChangeArrowheads="1"/>
          </p:cNvSpPr>
          <p:nvPr/>
        </p:nvSpPr>
        <p:spPr bwMode="auto">
          <a:xfrm rot="-1417429">
            <a:off x="4493036" y="6231215"/>
            <a:ext cx="1267591" cy="369332"/>
          </a:xfrm>
          <a:prstGeom prst="rect">
            <a:avLst/>
          </a:prstGeom>
          <a:noFill/>
          <a:ln w="9525">
            <a:noFill/>
            <a:miter lim="800000"/>
            <a:headEnd/>
            <a:tailEnd/>
          </a:ln>
        </p:spPr>
        <p:txBody>
          <a:bodyPr wrap="none">
            <a:spAutoFit/>
          </a:bodyPr>
          <a:lstStyle/>
          <a:p>
            <a:r>
              <a:rPr lang="en-ZA" sz="1800" dirty="0">
                <a:solidFill>
                  <a:srgbClr val="000000"/>
                </a:solidFill>
              </a:rPr>
              <a:t>Tarred road</a:t>
            </a:r>
            <a:endParaRPr lang="en-GB" sz="1800" dirty="0">
              <a:solidFill>
                <a:srgbClr val="000000"/>
              </a:solidFill>
            </a:endParaRPr>
          </a:p>
        </p:txBody>
      </p:sp>
      <p:sp>
        <p:nvSpPr>
          <p:cNvPr id="14" name="TextBox 17"/>
          <p:cNvSpPr txBox="1">
            <a:spLocks noChangeArrowheads="1"/>
          </p:cNvSpPr>
          <p:nvPr/>
        </p:nvSpPr>
        <p:spPr bwMode="auto">
          <a:xfrm>
            <a:off x="7559675" y="5445125"/>
            <a:ext cx="1584325" cy="523875"/>
          </a:xfrm>
          <a:prstGeom prst="rect">
            <a:avLst/>
          </a:prstGeom>
          <a:solidFill>
            <a:srgbClr val="FFFFFF">
              <a:alpha val="50195"/>
            </a:srgbClr>
          </a:solidFill>
          <a:ln w="9525">
            <a:noFill/>
            <a:miter lim="800000"/>
            <a:headEnd/>
            <a:tailEnd/>
          </a:ln>
        </p:spPr>
        <p:txBody>
          <a:bodyPr>
            <a:spAutoFit/>
          </a:bodyPr>
          <a:lstStyle/>
          <a:p>
            <a:pPr marL="457200" indent="-457200"/>
            <a:r>
              <a:rPr lang="en-ZA" sz="1400">
                <a:solidFill>
                  <a:srgbClr val="000000"/>
                </a:solidFill>
              </a:rPr>
              <a:t>Population ~6000</a:t>
            </a:r>
          </a:p>
          <a:p>
            <a:pPr marL="457200" indent="-457200"/>
            <a:r>
              <a:rPr lang="en-ZA" sz="1400">
                <a:solidFill>
                  <a:srgbClr val="000000"/>
                </a:solidFill>
              </a:rPr>
              <a:t>Landing strip</a:t>
            </a:r>
          </a:p>
        </p:txBody>
      </p:sp>
      <p:pic>
        <p:nvPicPr>
          <p:cNvPr id="15" name="Picture 2"/>
          <p:cNvPicPr>
            <a:picLocks noChangeAspect="1" noChangeArrowheads="1"/>
          </p:cNvPicPr>
          <p:nvPr/>
        </p:nvPicPr>
        <p:blipFill>
          <a:blip r:embed="rId2" cstate="print"/>
          <a:srcRect l="68021" t="60332" r="30405" b="37978"/>
          <a:stretch>
            <a:fillRect/>
          </a:stretch>
        </p:blipFill>
        <p:spPr bwMode="auto">
          <a:xfrm>
            <a:off x="6243638" y="5053013"/>
            <a:ext cx="144462" cy="1444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KA_Presentation_Theme">
  <a:themeElements>
    <a:clrScheme name="SKA1">
      <a:dk1>
        <a:srgbClr val="7F7F7F"/>
      </a:dk1>
      <a:lt1>
        <a:srgbClr val="FFFFFF"/>
      </a:lt1>
      <a:dk2>
        <a:srgbClr val="7F7F7F"/>
      </a:dk2>
      <a:lt2>
        <a:srgbClr val="FFFFFF"/>
      </a:lt2>
      <a:accent1>
        <a:srgbClr val="00AEEF"/>
      </a:accent1>
      <a:accent2>
        <a:srgbClr val="0054A4"/>
      </a:accent2>
      <a:accent3>
        <a:srgbClr val="9BBB59"/>
      </a:accent3>
      <a:accent4>
        <a:srgbClr val="8064A2"/>
      </a:accent4>
      <a:accent5>
        <a:srgbClr val="4BACC6"/>
      </a:accent5>
      <a:accent6>
        <a:srgbClr val="F79646"/>
      </a:accent6>
      <a:hlink>
        <a:srgbClr val="0054A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SKA_Presentation_Theme</Template>
  <TotalTime>2607</TotalTime>
  <Words>2693</Words>
  <Application>Microsoft Office PowerPoint</Application>
  <PresentationFormat>On-screen Show (4:3)</PresentationFormat>
  <Paragraphs>842</Paragraphs>
  <Slides>54</Slides>
  <Notes>13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SKA_Presentation_Theme</vt:lpstr>
      <vt:lpstr>SKA Interface Workshop:  AIV interfaces</vt:lpstr>
      <vt:lpstr>AIV consortium responsibility</vt:lpstr>
      <vt:lpstr>Overview of this presentation</vt:lpstr>
      <vt:lpstr>SKA Interface Workshop:  1) Approach</vt:lpstr>
      <vt:lpstr>Developing ICDs</vt:lpstr>
      <vt:lpstr>Interface Identification</vt:lpstr>
      <vt:lpstr>Interface Types</vt:lpstr>
      <vt:lpstr>SKA Interface Workshop:  2) a. SKA1_MID    SA Infrastructure</vt:lpstr>
      <vt:lpstr>Context: SA Site Infrastructure</vt:lpstr>
      <vt:lpstr>Context: SA Site Infrastructure</vt:lpstr>
      <vt:lpstr>Context: SA Site Infrastructure (Land &amp; Roads)</vt:lpstr>
      <vt:lpstr>Context: SA Site Infrastructure (Land &amp; Roads)</vt:lpstr>
      <vt:lpstr>Interface Identification Matrix</vt:lpstr>
      <vt:lpstr>Interface Identification</vt:lpstr>
      <vt:lpstr>Interface Identification</vt:lpstr>
      <vt:lpstr>Interface Identification</vt:lpstr>
      <vt:lpstr>Interface Identification</vt:lpstr>
      <vt:lpstr>Interface Identification</vt:lpstr>
      <vt:lpstr>SKA Interface Workshop:  2) b. SKA1_MID    MeerKAT</vt:lpstr>
      <vt:lpstr>High-Level Assumptions</vt:lpstr>
      <vt:lpstr>Context: MeerKAT Receptor</vt:lpstr>
      <vt:lpstr>Interface Identification Matrix</vt:lpstr>
      <vt:lpstr>Interface Identification</vt:lpstr>
      <vt:lpstr>Interface Identification</vt:lpstr>
      <vt:lpstr>Interface Identification</vt:lpstr>
      <vt:lpstr>Interface Identification</vt:lpstr>
      <vt:lpstr>Interface Identification</vt:lpstr>
      <vt:lpstr>Interface Identification</vt:lpstr>
      <vt:lpstr>SKA Interface Workshop:  3) a. SKA1_SURVEY              Aus Infrastructure</vt:lpstr>
      <vt:lpstr>SKA 1 Survey – MRO  Assembly, Integration &amp; Verification </vt:lpstr>
      <vt:lpstr>MRO Overview</vt:lpstr>
      <vt:lpstr>MRO Constraints</vt:lpstr>
      <vt:lpstr>MRO Constraints</vt:lpstr>
      <vt:lpstr>MRO Interfaces </vt:lpstr>
      <vt:lpstr>MRO Interfaces </vt:lpstr>
      <vt:lpstr>MRO Interfaces </vt:lpstr>
      <vt:lpstr>MRO Interfaces </vt:lpstr>
      <vt:lpstr>Expected SKA1 MRO Delivery Milestones</vt:lpstr>
      <vt:lpstr>General Information: SKA1 MRO Integration</vt:lpstr>
      <vt:lpstr>General Information: SKA1 MRO Integration</vt:lpstr>
      <vt:lpstr>SKA Interface Workshop:  3) b. SKA1_SURVEY    ASKAP</vt:lpstr>
      <vt:lpstr>SKA 1 Survey – ASKAP Assembly, Integration &amp; Verification </vt:lpstr>
      <vt:lpstr>ASKAP Overview</vt:lpstr>
      <vt:lpstr>ASKAP Overview</vt:lpstr>
      <vt:lpstr>Slide 45</vt:lpstr>
      <vt:lpstr>Slide 46</vt:lpstr>
      <vt:lpstr>Slide 47</vt:lpstr>
      <vt:lpstr>ASKAP Constraints</vt:lpstr>
      <vt:lpstr>ASKAP Interfaces </vt:lpstr>
      <vt:lpstr>ASKAP Interfaces </vt:lpstr>
      <vt:lpstr>Expected SKA1 ASKAP Delivery Milestones</vt:lpstr>
      <vt:lpstr>General Information: SKA1 ASKAP Integration</vt:lpstr>
      <vt:lpstr>SKA Interface Workshop:  4) SKA1_LOW    Aus Infrastructure</vt:lpstr>
      <vt:lpstr>Overview</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Jobowler</dc:creator>
  <cp:lastModifiedBy>Macleod, Adam (CASS, Marsfield)</cp:lastModifiedBy>
  <cp:revision>113</cp:revision>
  <dcterms:created xsi:type="dcterms:W3CDTF">2011-04-05T09:46:17Z</dcterms:created>
  <dcterms:modified xsi:type="dcterms:W3CDTF">2013-06-25T13:07:57Z</dcterms:modified>
</cp:coreProperties>
</file>