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3760"/>
            <a:ext cx="9162000" cy="6908040"/>
          </a:xfrm>
          <a:prstGeom prst="rect">
            <a:avLst/>
          </a:prstGeom>
        </p:spPr>
      </p:pic>
      <p:sp>
        <p:nvSpPr>
          <p:cNvPr id="1" name="CustomShape 1"/>
          <p:cNvSpPr/>
          <p:nvPr/>
        </p:nvSpPr>
        <p:spPr>
          <a:xfrm>
            <a:off x="0" y="-23760"/>
            <a:ext cx="2879280" cy="36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ZA">
                <a:solidFill>
                  <a:srgbClr val="cccccc"/>
                </a:solidFill>
                <a:latin typeface="Calibri"/>
              </a:rPr>
              <a:t>Science Data Processor</a:t>
            </a:r>
            <a:endParaRPr/>
          </a:p>
        </p:txBody>
      </p:sp>
      <p:pic>
        <p:nvPicPr>
          <p:cNvPr descr="" id="2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39960"/>
            <a:ext cx="9151560" cy="690588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ZA"/>
              <a:t>Click to edit the title text format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ZA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ZA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ZA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ZA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ZA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ZA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ZA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3760"/>
            <a:ext cx="9162000" cy="6908040"/>
          </a:xfrm>
          <a:prstGeom prst="rect">
            <a:avLst/>
          </a:prstGeom>
        </p:spPr>
      </p:pic>
      <p:sp>
        <p:nvSpPr>
          <p:cNvPr id="38" name="CustomShape 1"/>
          <p:cNvSpPr/>
          <p:nvPr/>
        </p:nvSpPr>
        <p:spPr>
          <a:xfrm>
            <a:off x="0" y="-23760"/>
            <a:ext cx="2879280" cy="36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ZA">
                <a:solidFill>
                  <a:srgbClr val="cccccc"/>
                </a:solidFill>
                <a:latin typeface="Calibri"/>
              </a:rPr>
              <a:t>Science Data Processor</a:t>
            </a:r>
            <a:endParaRPr/>
          </a:p>
        </p:txBody>
      </p:sp>
      <p:sp>
        <p:nvSpPr>
          <p:cNvPr id="39" name="Line 2"/>
          <p:cNvSpPr/>
          <p:nvPr/>
        </p:nvSpPr>
        <p:spPr>
          <a:xfrm>
            <a:off x="323280" y="1412640"/>
            <a:ext cx="8425080" cy="0"/>
          </a:xfrm>
          <a:prstGeom prst="line">
            <a:avLst/>
          </a:prstGeom>
          <a:ln w="19080">
            <a:solidFill>
              <a:srgbClr val="00aae9"/>
            </a:solidFill>
            <a:round/>
          </a:ln>
        </p:spPr>
      </p:sp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ZA"/>
              <a:t>Click to edit the title text format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ZA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ZA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ZA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ZA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ZA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ZA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ZA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870480" y="2808000"/>
            <a:ext cx="8027280" cy="11419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en-ZA" sz="3600">
                <a:solidFill>
                  <a:srgbClr val="ffffff"/>
                </a:solidFill>
                <a:latin typeface="Arial"/>
              </a:rPr>
              <a:t>SDP Interface Identification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ZA" sz="3600">
                <a:solidFill>
                  <a:srgbClr val="ffffff"/>
                </a:solidFill>
                <a:latin typeface="Arial"/>
              </a:rPr>
              <a:t>Simon Ratcliffe, Paul Alexander, Bojan Nicolic and Chris Broekma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Human-Machine Interface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We will have a number of user facing interfaces, including those for expert users of the system.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Will we have common User Interface guidelines to control aspects such as look and feel, authentication and authorisation, interface technologies etc...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Does SDP provide interfaces to realtime data quality metrics, or simply pass these to TM ?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Performance Aspects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3000">
                <a:solidFill>
                  <a:srgbClr val="7f7f7f"/>
                </a:solidFill>
                <a:latin typeface="Arial"/>
              </a:rPr>
              <a:t>Many of the SDP performance requirements will be impacted by upstream components.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3000">
                <a:solidFill>
                  <a:srgbClr val="7f7f7f"/>
                </a:solidFill>
                <a:latin typeface="Arial"/>
              </a:rPr>
              <a:t>Need to ensure that the allocation of the system error budget is done in an holistic fashion.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3000">
                <a:solidFill>
                  <a:srgbClr val="7f7f7f"/>
                </a:solidFill>
                <a:latin typeface="Arial"/>
              </a:rPr>
              <a:t>Interfaces that specify or constrain such performance parameters need to be closely monitored.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Major Questions to Answer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Functional allocation boundaries between various subsystems, particularly SDP ↔ CSP and SDP ↔ TM.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Phase 1 constraints: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200">
                <a:solidFill>
                  <a:srgbClr val="7f7f7f"/>
                </a:solidFill>
                <a:latin typeface="Arial"/>
              </a:rPr>
              <a:t>Power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200">
                <a:solidFill>
                  <a:srgbClr val="7f7f7f"/>
                </a:solidFill>
                <a:latin typeface="Arial"/>
              </a:rPr>
              <a:t>Physical Space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200">
                <a:solidFill>
                  <a:srgbClr val="7f7f7f"/>
                </a:solidFill>
                <a:latin typeface="Arial"/>
              </a:rPr>
              <a:t>Integration of precursor technology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Location of SDP (baseline design calls for entire SDP to be located in Cape Town &amp; Perth)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Role of ITTs and how they will be formed.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Interfaces Summary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</p:sp>
      <p:graphicFrame>
        <p:nvGraphicFramePr>
          <p:cNvPr id="99" name="Table 3"/>
          <p:cNvGraphicFramePr/>
          <p:nvPr/>
        </p:nvGraphicFramePr>
        <p:xfrm>
          <a:off x="108000" y="1710720"/>
          <a:ext cx="8876880" cy="4912560"/>
        </p:xfrm>
        <a:graphic>
          <a:graphicData uri="http://schemas.openxmlformats.org/drawingml/2006/table">
            <a:tbl>
              <a:tblPr/>
              <a:tblGrid>
                <a:gridCol w="2053440"/>
                <a:gridCol w="1585800"/>
                <a:gridCol w="1125720"/>
                <a:gridCol w="1136160"/>
                <a:gridCol w="1644480"/>
                <a:gridCol w="1331280"/>
              </a:tblGrid>
              <a:tr h="603720">
                <a:tc>
                  <a:txBody>
                    <a:bodyPr wrap="none"/>
                    <a:p>
                      <a:r>
                        <a:rPr lang="en-ZA"/>
                        <a:t>Function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TM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SaDT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CSP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Infrastructure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SDP → Users</a:t>
                      </a:r>
                      <a:endParaRPr/>
                    </a:p>
                  </a:txBody>
                  <a:tcPr/>
                </a:tc>
              </a:tr>
              <a:tr h="428760">
                <a:tc>
                  <a:txBody>
                    <a:bodyPr wrap="none"/>
                    <a:p>
                      <a:r>
                        <a:rPr lang="en-ZA"/>
                        <a:t>Ingest (bulk)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Logical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wrap="none"/>
                    <a:p>
                      <a:r>
                        <a:rPr lang="en-ZA"/>
                        <a:t>Ingest (meta)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Logical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wrap="none"/>
                    <a:p>
                      <a:r>
                        <a:rPr lang="en-ZA"/>
                        <a:t>M&amp;C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Logical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603720">
                <a:tc>
                  <a:txBody>
                    <a:bodyPr wrap="none"/>
                    <a:p>
                      <a:r>
                        <a:rPr lang="en-ZA"/>
                        <a:t>Data Transport</a:t>
                      </a:r>
                      <a:endParaRPr/>
                    </a:p>
                    <a:p>
                      <a:r>
                        <a:rPr lang="en-ZA"/>
                        <a:t>(site → off-site)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603720">
                <a:tc>
                  <a:txBody>
                    <a:bodyPr wrap="none"/>
                    <a:p>
                      <a:r>
                        <a:rPr lang="en-ZA"/>
                        <a:t>Data Transport</a:t>
                      </a:r>
                      <a:endParaRPr/>
                    </a:p>
                    <a:p>
                      <a:r>
                        <a:rPr lang="en-ZA"/>
                        <a:t>(site → world)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wrap="none"/>
                    <a:p>
                      <a:r>
                        <a:rPr lang="en-ZA"/>
                        <a:t>Power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428760">
                <a:tc>
                  <a:txBody>
                    <a:bodyPr wrap="none"/>
                    <a:p>
                      <a:r>
                        <a:rPr lang="en-ZA"/>
                        <a:t>Cooling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Thermal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603720">
                <a:tc>
                  <a:txBody>
                    <a:bodyPr wrap="none"/>
                    <a:p>
                      <a:r>
                        <a:rPr lang="en-ZA"/>
                        <a:t>Presentation Layer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Logical ?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r>
                        <a:rPr lang="en-ZA"/>
                        <a:t>Physical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r>
                        <a:rPr lang="en-ZA"/>
                        <a:t>Logical?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25" nodeType="tmRoot" restart="never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Interfaces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Physical / Mechanical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Power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Data Transport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Telescope Manager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Central Signal Processor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User Supplied Equipment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Human-Machine Interface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Performance Aspects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Physical / Mechanical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144000" y="1600200"/>
            <a:ext cx="885600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800">
                <a:solidFill>
                  <a:srgbClr val="7f7f7f"/>
                </a:solidFill>
                <a:latin typeface="Arial"/>
              </a:rPr>
              <a:t>Location (on/off site) of SDP may differ between Australia and SA.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800">
                <a:solidFill>
                  <a:srgbClr val="7f7f7f"/>
                </a:solidFill>
                <a:latin typeface="Arial"/>
              </a:rPr>
              <a:t>SDP itself may be physically split along functional lines.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800">
                <a:solidFill>
                  <a:srgbClr val="7f7f7f"/>
                </a:solidFill>
                <a:latin typeface="Arial"/>
              </a:rPr>
              <a:t>Provision of racks could be complicated by heterogeneous design with wide variety of requirements (e.g. extra depth, water cooling, etc...)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800">
                <a:solidFill>
                  <a:srgbClr val="7f7f7f"/>
                </a:solidFill>
                <a:latin typeface="Arial"/>
              </a:rPr>
              <a:t>Perhaps an ITT across CSP, SDP and TM could like at something like Open Compute and see how this could meet the requirements.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800">
                <a:solidFill>
                  <a:srgbClr val="7f7f7f"/>
                </a:solidFill>
                <a:latin typeface="Arial"/>
              </a:rPr>
              <a:t>Deployment model will be essential to mesh with the early science / commissioning program.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Power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57200" y="1600200"/>
            <a:ext cx="8434080" cy="459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Obviously an important criteria – presumably the interface driven from the system level and so SDP will be provided with a power budget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Decisions around power provision, e.g. DC vs AC will probably need to be ITT driven. This decision must be made as early as possible.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Power availability and cost curves should be included in the interface to allow energy efficient scheduling.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Remote power switching required to the rack level at the very least.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Data Transport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Current understanding that intra-SDP communications will be handled by SDP, but all external interfaces (CSP, TM, etc..) provided by SaDT.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Common protocol for bulk exchange (CSP internal, CSP → SDP, SDP → external) would be highly beneficial.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Energy considerations for bulk data are of prime importance, particularly on the receiving end. Suggest SDP lead (or co-lead) of ITT on this topic.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Telescope Manager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Likely to be most complex interface involving SDP.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Control and Monitoring will be via single SDP proxy that provides a somewhat “black box” view of the SDP. Should provide a rich enough interface to allow scheduling and resource management.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Meta-data interface likely to be separate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Telescope Manager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600">
                <a:solidFill>
                  <a:srgbClr val="7f7f7f"/>
                </a:solidFill>
                <a:latin typeface="Arial"/>
              </a:rPr>
              <a:t>Most critical aspect relates to metadata: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600">
                <a:solidFill>
                  <a:srgbClr val="7f7f7f"/>
                </a:solidFill>
                <a:latin typeface="Arial"/>
              </a:rPr>
              <a:t>Some metadata is time critical e.g. antenna activity sensors.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600">
                <a:solidFill>
                  <a:srgbClr val="7f7f7f"/>
                </a:solidFill>
                <a:latin typeface="Arial"/>
              </a:rPr>
              <a:t>Different observations require different pre-defined sets of sensors.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ZA" sz="2600">
                <a:solidFill>
                  <a:srgbClr val="7f7f7f"/>
                </a:solidFill>
                <a:latin typeface="Arial"/>
              </a:rPr>
              <a:t>In general, any piece of metadata should be obtainable from TM.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600">
                <a:solidFill>
                  <a:srgbClr val="7f7f7f"/>
                </a:solidFill>
                <a:latin typeface="Arial"/>
              </a:rPr>
              <a:t>Operations concept is important – we may have to provide ILS interfaces directly to the end user, rather than via TM.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600">
                <a:solidFill>
                  <a:srgbClr val="7f7f7f"/>
                </a:solidFill>
                <a:latin typeface="Arial"/>
              </a:rPr>
              <a:t>SDP also needs to provide a variety of meta information back to TM such as calibrator catalogues, pointing model parameters etc...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Central Signal Processor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400">
                <a:solidFill>
                  <a:srgbClr val="7f7f7f"/>
                </a:solidFill>
                <a:latin typeface="Arial"/>
              </a:rPr>
              <a:t>Primary concern is data rate and when we can put specifications to this.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400">
                <a:solidFill>
                  <a:srgbClr val="7f7f7f"/>
                </a:solidFill>
                <a:latin typeface="Arial"/>
              </a:rPr>
              <a:t>Boundary is extremely fluid, and depends on physical implementation (e.g. software correlator) and functional allocation.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400">
                <a:solidFill>
                  <a:srgbClr val="7f7f7f"/>
                </a:solidFill>
                <a:latin typeface="Arial"/>
              </a:rPr>
              <a:t>Most of the ingest functions (spectral/temporal averaging, data corrections, format conversions, gain calibration etc...) could be performed on either side of the boundary.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400">
                <a:solidFill>
                  <a:srgbClr val="7f7f7f"/>
                </a:solidFill>
                <a:latin typeface="Arial"/>
              </a:rPr>
              <a:t>One possibility is to simplify the CSP-&gt;SDP interface at the expense of increased data rate i.e. provide more flexibility in the SDP rather than CSP.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2400">
                <a:solidFill>
                  <a:srgbClr val="7f7f7f"/>
                </a:solidFill>
                <a:latin typeface="Arial"/>
              </a:rPr>
              <a:t>Timing and synchronisation: Slaved to time information encoded in CSP data and TM metadata.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67640" y="18864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ZA" sz="3200">
                <a:solidFill>
                  <a:srgbClr val="ffffff"/>
                </a:solidFill>
                <a:latin typeface="Arial"/>
              </a:rPr>
              <a:t>User Supplied Equipment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457200" y="1600200"/>
            <a:ext cx="8434080" cy="4524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Not mentioned in baseline design.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Should consider catering for this eventuality, particularly from the flexibility it brings.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ZA" sz="3000">
                <a:solidFill>
                  <a:srgbClr val="7f7f7f"/>
                </a:solidFill>
                <a:latin typeface="Arial"/>
              </a:rPr>
              <a:t>SDP could provided packaged data stream with raw data, meta data and calibration information.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