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16"/>
  </p:notesMasterIdLst>
  <p:handoutMasterIdLst>
    <p:handoutMasterId r:id="rId17"/>
  </p:handoutMasterIdLst>
  <p:sldIdLst>
    <p:sldId id="600" r:id="rId2"/>
    <p:sldId id="601" r:id="rId3"/>
    <p:sldId id="610" r:id="rId4"/>
    <p:sldId id="602" r:id="rId5"/>
    <p:sldId id="612" r:id="rId6"/>
    <p:sldId id="609" r:id="rId7"/>
    <p:sldId id="613" r:id="rId8"/>
    <p:sldId id="614" r:id="rId9"/>
    <p:sldId id="615" r:id="rId10"/>
    <p:sldId id="616" r:id="rId11"/>
    <p:sldId id="617" r:id="rId12"/>
    <p:sldId id="618" r:id="rId13"/>
    <p:sldId id="619" r:id="rId14"/>
    <p:sldId id="620" r:id="rId15"/>
  </p:sldIdLst>
  <p:sldSz cx="9144000" cy="6858000" type="screen4x3"/>
  <p:notesSz cx="6794500" cy="9918700"/>
  <p:defaultTextStyle>
    <a:defPPr>
      <a:defRPr lang="en-US"/>
    </a:defPPr>
    <a:lvl1pPr algn="l" rtl="0" fontAlgn="base">
      <a:spcBef>
        <a:spcPct val="0"/>
      </a:spcBef>
      <a:spcAft>
        <a:spcPct val="0"/>
      </a:spcAft>
      <a:defRPr sz="4400" kern="1200">
        <a:solidFill>
          <a:srgbClr val="233787"/>
        </a:solidFill>
        <a:latin typeface="Arial" pitchFamily="34" charset="0"/>
        <a:ea typeface="+mn-ea"/>
        <a:cs typeface="Arial" pitchFamily="34" charset="0"/>
      </a:defRPr>
    </a:lvl1pPr>
    <a:lvl2pPr marL="457200" algn="l" rtl="0" fontAlgn="base">
      <a:spcBef>
        <a:spcPct val="0"/>
      </a:spcBef>
      <a:spcAft>
        <a:spcPct val="0"/>
      </a:spcAft>
      <a:defRPr sz="4400" kern="1200">
        <a:solidFill>
          <a:srgbClr val="233787"/>
        </a:solidFill>
        <a:latin typeface="Arial" pitchFamily="34" charset="0"/>
        <a:ea typeface="+mn-ea"/>
        <a:cs typeface="Arial" pitchFamily="34" charset="0"/>
      </a:defRPr>
    </a:lvl2pPr>
    <a:lvl3pPr marL="914400" algn="l" rtl="0" fontAlgn="base">
      <a:spcBef>
        <a:spcPct val="0"/>
      </a:spcBef>
      <a:spcAft>
        <a:spcPct val="0"/>
      </a:spcAft>
      <a:defRPr sz="4400" kern="1200">
        <a:solidFill>
          <a:srgbClr val="233787"/>
        </a:solidFill>
        <a:latin typeface="Arial" pitchFamily="34" charset="0"/>
        <a:ea typeface="+mn-ea"/>
        <a:cs typeface="Arial" pitchFamily="34" charset="0"/>
      </a:defRPr>
    </a:lvl3pPr>
    <a:lvl4pPr marL="1371600" algn="l" rtl="0" fontAlgn="base">
      <a:spcBef>
        <a:spcPct val="0"/>
      </a:spcBef>
      <a:spcAft>
        <a:spcPct val="0"/>
      </a:spcAft>
      <a:defRPr sz="4400" kern="1200">
        <a:solidFill>
          <a:srgbClr val="233787"/>
        </a:solidFill>
        <a:latin typeface="Arial" pitchFamily="34" charset="0"/>
        <a:ea typeface="+mn-ea"/>
        <a:cs typeface="Arial" pitchFamily="34" charset="0"/>
      </a:defRPr>
    </a:lvl4pPr>
    <a:lvl5pPr marL="1828800" algn="l" rtl="0" fontAlgn="base">
      <a:spcBef>
        <a:spcPct val="0"/>
      </a:spcBef>
      <a:spcAft>
        <a:spcPct val="0"/>
      </a:spcAft>
      <a:defRPr sz="4400" kern="1200">
        <a:solidFill>
          <a:srgbClr val="233787"/>
        </a:solidFill>
        <a:latin typeface="Arial" pitchFamily="34" charset="0"/>
        <a:ea typeface="+mn-ea"/>
        <a:cs typeface="Arial" pitchFamily="34" charset="0"/>
      </a:defRPr>
    </a:lvl5pPr>
    <a:lvl6pPr marL="2286000" algn="l" defTabSz="914400" rtl="0" eaLnBrk="1" latinLnBrk="0" hangingPunct="1">
      <a:defRPr sz="4400" kern="1200">
        <a:solidFill>
          <a:srgbClr val="233787"/>
        </a:solidFill>
        <a:latin typeface="Arial" pitchFamily="34" charset="0"/>
        <a:ea typeface="+mn-ea"/>
        <a:cs typeface="Arial" pitchFamily="34" charset="0"/>
      </a:defRPr>
    </a:lvl6pPr>
    <a:lvl7pPr marL="2743200" algn="l" defTabSz="914400" rtl="0" eaLnBrk="1" latinLnBrk="0" hangingPunct="1">
      <a:defRPr sz="4400" kern="1200">
        <a:solidFill>
          <a:srgbClr val="233787"/>
        </a:solidFill>
        <a:latin typeface="Arial" pitchFamily="34" charset="0"/>
        <a:ea typeface="+mn-ea"/>
        <a:cs typeface="Arial" pitchFamily="34" charset="0"/>
      </a:defRPr>
    </a:lvl7pPr>
    <a:lvl8pPr marL="3200400" algn="l" defTabSz="914400" rtl="0" eaLnBrk="1" latinLnBrk="0" hangingPunct="1">
      <a:defRPr sz="4400" kern="1200">
        <a:solidFill>
          <a:srgbClr val="233787"/>
        </a:solidFill>
        <a:latin typeface="Arial" pitchFamily="34" charset="0"/>
        <a:ea typeface="+mn-ea"/>
        <a:cs typeface="Arial" pitchFamily="34" charset="0"/>
      </a:defRPr>
    </a:lvl8pPr>
    <a:lvl9pPr marL="3657600" algn="l" defTabSz="914400" rtl="0" eaLnBrk="1" latinLnBrk="0" hangingPunct="1">
      <a:defRPr sz="4400" kern="1200">
        <a:solidFill>
          <a:srgbClr val="233787"/>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FFCCFF"/>
    <a:srgbClr val="4A3A8E"/>
    <a:srgbClr val="000066"/>
    <a:srgbClr val="52409E"/>
    <a:srgbClr val="4B3B91"/>
    <a:srgbClr val="423480"/>
    <a:srgbClr val="FF6699"/>
    <a:srgbClr val="FFFFFF"/>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73" autoAdjust="0"/>
    <p:restoredTop sz="94660"/>
  </p:normalViewPr>
  <p:slideViewPr>
    <p:cSldViewPr snapToGrid="0" showGuides="1">
      <p:cViewPr varScale="1">
        <p:scale>
          <a:sx n="88" d="100"/>
          <a:sy n="88" d="100"/>
        </p:scale>
        <p:origin x="-1008" y="-96"/>
      </p:cViewPr>
      <p:guideLst>
        <p:guide orient="horz" pos="2437"/>
        <p:guide pos="2886"/>
      </p:guideLst>
    </p:cSldViewPr>
  </p:slideViewPr>
  <p:notesTextViewPr>
    <p:cViewPr>
      <p:scale>
        <a:sx n="100" d="100"/>
        <a:sy n="100" d="100"/>
      </p:scale>
      <p:origin x="0" y="0"/>
    </p:cViewPr>
  </p:notesTextViewPr>
  <p:sorterViewPr>
    <p:cViewPr>
      <p:scale>
        <a:sx n="70" d="100"/>
        <a:sy n="70" d="100"/>
      </p:scale>
      <p:origin x="0" y="1674"/>
    </p:cViewPr>
  </p:sorterViewPr>
  <p:notesViewPr>
    <p:cSldViewPr snapToGrid="0" showGuides="1">
      <p:cViewPr varScale="1">
        <p:scale>
          <a:sx n="78" d="100"/>
          <a:sy n="78" d="100"/>
        </p:scale>
        <p:origin x="-2142" y="-84"/>
      </p:cViewPr>
      <p:guideLst>
        <p:guide orient="horz" pos="3124"/>
        <p:guide pos="213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2924" tIns="46462" rIns="92924" bIns="46462"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38915" name="Rectangle 3"/>
          <p:cNvSpPr>
            <a:spLocks noGrp="1" noChangeArrowheads="1"/>
          </p:cNvSpPr>
          <p:nvPr>
            <p:ph type="dt" sz="quarter" idx="1"/>
          </p:nvPr>
        </p:nvSpPr>
        <p:spPr bwMode="auto">
          <a:xfrm>
            <a:off x="3849688" y="0"/>
            <a:ext cx="2943225" cy="496888"/>
          </a:xfrm>
          <a:prstGeom prst="rect">
            <a:avLst/>
          </a:prstGeom>
          <a:noFill/>
          <a:ln w="9525">
            <a:noFill/>
            <a:miter lim="800000"/>
            <a:headEnd/>
            <a:tailEnd/>
          </a:ln>
          <a:effectLst/>
        </p:spPr>
        <p:txBody>
          <a:bodyPr vert="horz" wrap="square" lIns="92924" tIns="46462" rIns="92924" bIns="46462"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38916" name="Rectangle 4"/>
          <p:cNvSpPr>
            <a:spLocks noGrp="1" noChangeArrowheads="1"/>
          </p:cNvSpPr>
          <p:nvPr>
            <p:ph type="ftr" sz="quarter" idx="2"/>
          </p:nvPr>
        </p:nvSpPr>
        <p:spPr bwMode="auto">
          <a:xfrm>
            <a:off x="0" y="9420225"/>
            <a:ext cx="2943225" cy="496888"/>
          </a:xfrm>
          <a:prstGeom prst="rect">
            <a:avLst/>
          </a:prstGeom>
          <a:noFill/>
          <a:ln w="9525">
            <a:noFill/>
            <a:miter lim="800000"/>
            <a:headEnd/>
            <a:tailEnd/>
          </a:ln>
          <a:effectLst/>
        </p:spPr>
        <p:txBody>
          <a:bodyPr vert="horz" wrap="square" lIns="92924" tIns="46462" rIns="92924" bIns="46462"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38917" name="Rectangle 5"/>
          <p:cNvSpPr>
            <a:spLocks noGrp="1" noChangeArrowheads="1"/>
          </p:cNvSpPr>
          <p:nvPr>
            <p:ph type="sldNum" sz="quarter" idx="3"/>
          </p:nvPr>
        </p:nvSpPr>
        <p:spPr bwMode="auto">
          <a:xfrm>
            <a:off x="3849688" y="9420225"/>
            <a:ext cx="2943225" cy="496888"/>
          </a:xfrm>
          <a:prstGeom prst="rect">
            <a:avLst/>
          </a:prstGeom>
          <a:noFill/>
          <a:ln w="9525">
            <a:noFill/>
            <a:miter lim="800000"/>
            <a:headEnd/>
            <a:tailEnd/>
          </a:ln>
          <a:effectLst/>
        </p:spPr>
        <p:txBody>
          <a:bodyPr vert="horz" wrap="square" lIns="92924" tIns="46462" rIns="92924" bIns="46462" numCol="1" anchor="b" anchorCtr="0" compatLnSpc="1">
            <a:prstTxWarp prst="textNoShape">
              <a:avLst/>
            </a:prstTxWarp>
          </a:bodyPr>
          <a:lstStyle>
            <a:lvl1pPr algn="r">
              <a:defRPr sz="1200">
                <a:solidFill>
                  <a:schemeClr val="tx1"/>
                </a:solidFill>
                <a:latin typeface="Arial" charset="0"/>
                <a:cs typeface="+mn-cs"/>
              </a:defRPr>
            </a:lvl1pPr>
          </a:lstStyle>
          <a:p>
            <a:pPr>
              <a:defRPr/>
            </a:pPr>
            <a:fld id="{80EA60C8-E5D3-44E2-8653-1268756F2F3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2924" tIns="46462" rIns="92924" bIns="46462"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37891" name="Rectangle 3"/>
          <p:cNvSpPr>
            <a:spLocks noGrp="1" noChangeArrowheads="1"/>
          </p:cNvSpPr>
          <p:nvPr>
            <p:ph type="dt" idx="1"/>
          </p:nvPr>
        </p:nvSpPr>
        <p:spPr bwMode="auto">
          <a:xfrm>
            <a:off x="3849688" y="0"/>
            <a:ext cx="2943225" cy="496888"/>
          </a:xfrm>
          <a:prstGeom prst="rect">
            <a:avLst/>
          </a:prstGeom>
          <a:noFill/>
          <a:ln w="9525">
            <a:noFill/>
            <a:miter lim="800000"/>
            <a:headEnd/>
            <a:tailEnd/>
          </a:ln>
          <a:effectLst/>
        </p:spPr>
        <p:txBody>
          <a:bodyPr vert="horz" wrap="square" lIns="92924" tIns="46462" rIns="92924" bIns="46462"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19163" y="744538"/>
            <a:ext cx="4956175" cy="371792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9450" y="4711700"/>
            <a:ext cx="5435600" cy="4462463"/>
          </a:xfrm>
          <a:prstGeom prst="rect">
            <a:avLst/>
          </a:prstGeom>
          <a:noFill/>
          <a:ln w="9525">
            <a:noFill/>
            <a:miter lim="800000"/>
            <a:headEnd/>
            <a:tailEnd/>
          </a:ln>
          <a:effectLst/>
        </p:spPr>
        <p:txBody>
          <a:bodyPr vert="horz" wrap="square" lIns="92924" tIns="46462" rIns="92924" bIns="464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420225"/>
            <a:ext cx="2943225" cy="496888"/>
          </a:xfrm>
          <a:prstGeom prst="rect">
            <a:avLst/>
          </a:prstGeom>
          <a:noFill/>
          <a:ln w="9525">
            <a:noFill/>
            <a:miter lim="800000"/>
            <a:headEnd/>
            <a:tailEnd/>
          </a:ln>
          <a:effectLst/>
        </p:spPr>
        <p:txBody>
          <a:bodyPr vert="horz" wrap="square" lIns="92924" tIns="46462" rIns="92924" bIns="46462"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37895" name="Rectangle 7"/>
          <p:cNvSpPr>
            <a:spLocks noGrp="1" noChangeArrowheads="1"/>
          </p:cNvSpPr>
          <p:nvPr>
            <p:ph type="sldNum" sz="quarter" idx="5"/>
          </p:nvPr>
        </p:nvSpPr>
        <p:spPr bwMode="auto">
          <a:xfrm>
            <a:off x="3849688" y="9420225"/>
            <a:ext cx="2943225" cy="496888"/>
          </a:xfrm>
          <a:prstGeom prst="rect">
            <a:avLst/>
          </a:prstGeom>
          <a:noFill/>
          <a:ln w="9525">
            <a:noFill/>
            <a:miter lim="800000"/>
            <a:headEnd/>
            <a:tailEnd/>
          </a:ln>
          <a:effectLst/>
        </p:spPr>
        <p:txBody>
          <a:bodyPr vert="horz" wrap="square" lIns="92924" tIns="46462" rIns="92924" bIns="46462" numCol="1" anchor="b" anchorCtr="0" compatLnSpc="1">
            <a:prstTxWarp prst="textNoShape">
              <a:avLst/>
            </a:prstTxWarp>
          </a:bodyPr>
          <a:lstStyle>
            <a:lvl1pPr algn="r">
              <a:defRPr sz="1200">
                <a:solidFill>
                  <a:schemeClr val="tx1"/>
                </a:solidFill>
                <a:latin typeface="Arial" charset="0"/>
                <a:cs typeface="+mn-cs"/>
              </a:defRPr>
            </a:lvl1pPr>
          </a:lstStyle>
          <a:p>
            <a:pPr>
              <a:defRPr/>
            </a:pPr>
            <a:fld id="{BD0E53B4-C8D5-450C-876A-37CB03657B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0E53B4-C8D5-450C-876A-37CB03657BF1}"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260350"/>
            <a:ext cx="2051050"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260350"/>
            <a:ext cx="60039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1913" y="260350"/>
            <a:ext cx="6408737" cy="803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4213" y="1412875"/>
            <a:ext cx="8207375" cy="489585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412875"/>
            <a:ext cx="4027487"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4100" y="1412875"/>
            <a:ext cx="4027488"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0" y="6453188"/>
            <a:ext cx="9144000" cy="404812"/>
          </a:xfrm>
          <a:prstGeom prst="rect">
            <a:avLst/>
          </a:prstGeom>
          <a:solidFill>
            <a:srgbClr val="00007E"/>
          </a:solidFill>
          <a:ln w="9525">
            <a:solidFill>
              <a:schemeClr val="tx1"/>
            </a:solidFill>
            <a:miter lim="800000"/>
            <a:headEnd/>
            <a:tailEnd/>
          </a:ln>
          <a:effectLst/>
        </p:spPr>
        <p:txBody>
          <a:bodyPr wrap="none" anchor="ctr"/>
          <a:lstStyle/>
          <a:p>
            <a:pPr>
              <a:defRPr/>
            </a:pPr>
            <a:endParaRPr lang="en-GB">
              <a:latin typeface="Arial" charset="0"/>
              <a:cs typeface="+mn-cs"/>
            </a:endParaRPr>
          </a:p>
        </p:txBody>
      </p:sp>
      <p:sp>
        <p:nvSpPr>
          <p:cNvPr id="65540" name="Rectangle 4"/>
          <p:cNvSpPr>
            <a:spLocks noGrp="1" noChangeArrowheads="1"/>
          </p:cNvSpPr>
          <p:nvPr>
            <p:ph type="title"/>
          </p:nvPr>
        </p:nvSpPr>
        <p:spPr bwMode="auto">
          <a:xfrm>
            <a:off x="1584960" y="203200"/>
            <a:ext cx="7315200" cy="80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053" name="Rectangle 5"/>
          <p:cNvSpPr>
            <a:spLocks noGrp="1" noChangeArrowheads="1"/>
          </p:cNvSpPr>
          <p:nvPr>
            <p:ph type="body" idx="1"/>
          </p:nvPr>
        </p:nvSpPr>
        <p:spPr bwMode="auto">
          <a:xfrm>
            <a:off x="684213" y="1412875"/>
            <a:ext cx="8207375"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65545" name="Line 9"/>
          <p:cNvSpPr>
            <a:spLocks noChangeShapeType="1"/>
          </p:cNvSpPr>
          <p:nvPr/>
        </p:nvSpPr>
        <p:spPr bwMode="auto">
          <a:xfrm>
            <a:off x="152400" y="1052513"/>
            <a:ext cx="0" cy="5256212"/>
          </a:xfrm>
          <a:prstGeom prst="line">
            <a:avLst/>
          </a:prstGeom>
          <a:noFill/>
          <a:ln w="57150">
            <a:solidFill>
              <a:srgbClr val="000066"/>
            </a:solidFill>
            <a:round/>
            <a:headEnd/>
            <a:tailEnd/>
          </a:ln>
          <a:effectLst>
            <a:outerShdw dist="45791" dir="2021404" algn="ctr" rotWithShape="0">
              <a:srgbClr val="3366FF"/>
            </a:outerShdw>
          </a:effectLst>
        </p:spPr>
        <p:txBody>
          <a:bodyPr/>
          <a:lstStyle/>
          <a:p>
            <a:pPr>
              <a:defRPr/>
            </a:pPr>
            <a:endParaRPr lang="en-GB">
              <a:latin typeface="Arial" charset="0"/>
              <a:cs typeface="+mn-cs"/>
            </a:endParaRPr>
          </a:p>
        </p:txBody>
      </p:sp>
      <p:sp>
        <p:nvSpPr>
          <p:cNvPr id="65546" name="Line 10"/>
          <p:cNvSpPr>
            <a:spLocks noChangeShapeType="1"/>
          </p:cNvSpPr>
          <p:nvPr/>
        </p:nvSpPr>
        <p:spPr bwMode="auto">
          <a:xfrm rot="5400000">
            <a:off x="5247639" y="-3622040"/>
            <a:ext cx="0" cy="7548880"/>
          </a:xfrm>
          <a:prstGeom prst="line">
            <a:avLst/>
          </a:prstGeom>
          <a:noFill/>
          <a:ln w="57150">
            <a:solidFill>
              <a:srgbClr val="000066"/>
            </a:solidFill>
            <a:round/>
            <a:headEnd/>
            <a:tailEnd/>
          </a:ln>
          <a:effectLst>
            <a:outerShdw dist="35921" dir="2700000" algn="ctr" rotWithShape="0">
              <a:srgbClr val="1819FF"/>
            </a:outerShdw>
          </a:effectLst>
        </p:spPr>
        <p:txBody>
          <a:bodyPr/>
          <a:lstStyle/>
          <a:p>
            <a:pPr>
              <a:defRPr/>
            </a:pPr>
            <a:endParaRPr lang="en-GB">
              <a:latin typeface="Arial" charset="0"/>
              <a:cs typeface="+mn-cs"/>
            </a:endParaRPr>
          </a:p>
        </p:txBody>
      </p:sp>
      <p:sp>
        <p:nvSpPr>
          <p:cNvPr id="65548" name="Rectangle 12"/>
          <p:cNvSpPr>
            <a:spLocks noChangeArrowheads="1"/>
          </p:cNvSpPr>
          <p:nvPr/>
        </p:nvSpPr>
        <p:spPr bwMode="auto">
          <a:xfrm>
            <a:off x="5760720" y="6502400"/>
            <a:ext cx="3132455" cy="333375"/>
          </a:xfrm>
          <a:prstGeom prst="rect">
            <a:avLst/>
          </a:prstGeom>
          <a:noFill/>
          <a:ln w="9525">
            <a:noFill/>
            <a:miter lim="800000"/>
            <a:headEnd/>
            <a:tailEnd/>
          </a:ln>
          <a:effectLst/>
        </p:spPr>
        <p:txBody>
          <a:bodyPr/>
          <a:lstStyle/>
          <a:p>
            <a:pPr algn="r">
              <a:defRPr/>
            </a:pPr>
            <a:r>
              <a:rPr lang="en-GB" sz="1400" dirty="0" smtClean="0">
                <a:solidFill>
                  <a:srgbClr val="FF9933"/>
                </a:solidFill>
                <a:latin typeface="Arial" charset="0"/>
                <a:cs typeface="+mn-cs"/>
              </a:rPr>
              <a:t>Interface</a:t>
            </a:r>
            <a:r>
              <a:rPr lang="en-GB" sz="1400" baseline="0" dirty="0" smtClean="0">
                <a:solidFill>
                  <a:srgbClr val="FF9933"/>
                </a:solidFill>
                <a:latin typeface="Arial" charset="0"/>
                <a:cs typeface="+mn-cs"/>
              </a:rPr>
              <a:t> Management Workshop</a:t>
            </a:r>
            <a:endParaRPr lang="en-GB" sz="1400" dirty="0">
              <a:solidFill>
                <a:srgbClr val="FF9933"/>
              </a:solidFill>
              <a:latin typeface="Arial" charset="0"/>
              <a:cs typeface="+mn-cs"/>
            </a:endParaRPr>
          </a:p>
        </p:txBody>
      </p:sp>
      <p:sp>
        <p:nvSpPr>
          <p:cNvPr id="65549" name="Rectangle 13"/>
          <p:cNvSpPr>
            <a:spLocks noChangeArrowheads="1"/>
          </p:cNvSpPr>
          <p:nvPr/>
        </p:nvSpPr>
        <p:spPr bwMode="auto">
          <a:xfrm>
            <a:off x="111125" y="6513513"/>
            <a:ext cx="2782888" cy="333375"/>
          </a:xfrm>
          <a:prstGeom prst="rect">
            <a:avLst/>
          </a:prstGeom>
          <a:noFill/>
          <a:ln w="9525">
            <a:noFill/>
            <a:miter lim="800000"/>
            <a:headEnd/>
            <a:tailEnd/>
          </a:ln>
          <a:effectLst/>
        </p:spPr>
        <p:txBody>
          <a:bodyPr/>
          <a:lstStyle/>
          <a:p>
            <a:pPr>
              <a:defRPr/>
            </a:pPr>
            <a:endParaRPr lang="en-GB" sz="1400">
              <a:solidFill>
                <a:srgbClr val="FF9933"/>
              </a:solidFill>
              <a:latin typeface="Arial" charset="0"/>
              <a:cs typeface="+mn-cs"/>
            </a:endParaRPr>
          </a:p>
        </p:txBody>
      </p:sp>
      <p:sp>
        <p:nvSpPr>
          <p:cNvPr id="65551" name="Rectangle 15"/>
          <p:cNvSpPr>
            <a:spLocks noChangeArrowheads="1"/>
          </p:cNvSpPr>
          <p:nvPr/>
        </p:nvSpPr>
        <p:spPr bwMode="auto">
          <a:xfrm>
            <a:off x="77788" y="6489700"/>
            <a:ext cx="2782887" cy="333375"/>
          </a:xfrm>
          <a:prstGeom prst="rect">
            <a:avLst/>
          </a:prstGeom>
          <a:noFill/>
          <a:ln w="9525">
            <a:noFill/>
            <a:miter lim="800000"/>
            <a:headEnd/>
            <a:tailEnd/>
          </a:ln>
          <a:effectLst/>
        </p:spPr>
        <p:txBody>
          <a:bodyPr/>
          <a:lstStyle/>
          <a:p>
            <a:pPr>
              <a:defRPr/>
            </a:pPr>
            <a:r>
              <a:rPr lang="en-GB" sz="1400" baseline="0" dirty="0" smtClean="0">
                <a:solidFill>
                  <a:srgbClr val="FF9933"/>
                </a:solidFill>
                <a:latin typeface="Arial" charset="0"/>
                <a:cs typeface="+mn-cs"/>
              </a:rPr>
              <a:t>June </a:t>
            </a:r>
            <a:r>
              <a:rPr lang="en-GB" sz="1400" dirty="0" smtClean="0">
                <a:solidFill>
                  <a:srgbClr val="FF9933"/>
                </a:solidFill>
                <a:latin typeface="Arial" charset="0"/>
                <a:cs typeface="+mn-cs"/>
              </a:rPr>
              <a:t>2013</a:t>
            </a:r>
            <a:endParaRPr lang="en-GB" sz="1400" dirty="0">
              <a:solidFill>
                <a:srgbClr val="FF9933"/>
              </a:solidFill>
              <a:latin typeface="Arial" charset="0"/>
              <a:cs typeface="+mn-cs"/>
            </a:endParaRPr>
          </a:p>
        </p:txBody>
      </p:sp>
      <p:sp>
        <p:nvSpPr>
          <p:cNvPr id="12" name="Rectangle 12"/>
          <p:cNvSpPr>
            <a:spLocks noChangeArrowheads="1"/>
          </p:cNvSpPr>
          <p:nvPr/>
        </p:nvSpPr>
        <p:spPr bwMode="auto">
          <a:xfrm>
            <a:off x="1783715" y="6502400"/>
            <a:ext cx="3597275" cy="333375"/>
          </a:xfrm>
          <a:prstGeom prst="rect">
            <a:avLst/>
          </a:prstGeom>
          <a:noFill/>
          <a:ln w="9525">
            <a:noFill/>
            <a:miter lim="800000"/>
            <a:headEnd/>
            <a:tailEnd/>
          </a:ln>
          <a:effectLst/>
        </p:spPr>
        <p:txBody>
          <a:bodyPr/>
          <a:lstStyle/>
          <a:p>
            <a:pPr algn="ctr">
              <a:defRPr/>
            </a:pPr>
            <a:r>
              <a:rPr lang="en-GB" sz="1400" dirty="0" smtClean="0">
                <a:solidFill>
                  <a:srgbClr val="FF9933"/>
                </a:solidFill>
                <a:latin typeface="Arial" charset="0"/>
                <a:cs typeface="+mn-cs"/>
              </a:rPr>
              <a:t>Low Frequency Aperture Array</a:t>
            </a:r>
            <a:endParaRPr lang="en-GB" sz="1400" dirty="0">
              <a:solidFill>
                <a:srgbClr val="FF9933"/>
              </a:solidFill>
              <a:latin typeface="Arial" charset="0"/>
              <a:cs typeface="+mn-cs"/>
            </a:endParaRPr>
          </a:p>
        </p:txBody>
      </p:sp>
      <p:pic>
        <p:nvPicPr>
          <p:cNvPr id="14" name="Picture 13" descr="AADC Logo inline.tif"/>
          <p:cNvPicPr>
            <a:picLocks noChangeAspect="1"/>
          </p:cNvPicPr>
          <p:nvPr userDrawn="1"/>
        </p:nvPicPr>
        <p:blipFill>
          <a:blip r:embed="rId14" cstate="print"/>
          <a:stretch>
            <a:fillRect/>
          </a:stretch>
        </p:blipFill>
        <p:spPr>
          <a:xfrm>
            <a:off x="91440" y="81280"/>
            <a:ext cx="1494000" cy="95900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accent2"/>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1100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har char="–"/>
        <a:defRPr sz="2000">
          <a:solidFill>
            <a:schemeClr val="tx1"/>
          </a:solidFill>
          <a:latin typeface="+mn-lt"/>
        </a:defRPr>
      </a:lvl2pPr>
      <a:lvl3pPr marL="1143000" indent="-228600" algn="l" rtl="0" eaLnBrk="0" fontAlgn="base" hangingPunct="0">
        <a:lnSpc>
          <a:spcPct val="110000"/>
        </a:lnSpc>
        <a:spcBef>
          <a:spcPct val="20000"/>
        </a:spcBef>
        <a:spcAft>
          <a:spcPct val="0"/>
        </a:spcAft>
        <a:buChar char="•"/>
        <a:defRPr>
          <a:solidFill>
            <a:schemeClr val="tx1"/>
          </a:solidFill>
          <a:latin typeface="+mn-lt"/>
        </a:defRPr>
      </a:lvl3pPr>
      <a:lvl4pPr marL="1600200" indent="-228600" algn="l" rtl="0" eaLnBrk="0" fontAlgn="base" hangingPunct="0">
        <a:lnSpc>
          <a:spcPct val="110000"/>
        </a:lnSpc>
        <a:spcBef>
          <a:spcPct val="20000"/>
        </a:spcBef>
        <a:spcAft>
          <a:spcPct val="0"/>
        </a:spcAft>
        <a:buChar char="–"/>
        <a:defRPr sz="1600">
          <a:solidFill>
            <a:schemeClr val="tx1"/>
          </a:solidFill>
          <a:latin typeface="+mn-lt"/>
        </a:defRPr>
      </a:lvl4pPr>
      <a:lvl5pPr marL="2057400" indent="-228600" algn="l" rtl="0" eaLnBrk="0" fontAlgn="base" hangingPunct="0">
        <a:lnSpc>
          <a:spcPct val="110000"/>
        </a:lnSpc>
        <a:spcBef>
          <a:spcPct val="20000"/>
        </a:spcBef>
        <a:spcAft>
          <a:spcPct val="0"/>
        </a:spcAft>
        <a:buChar char="»"/>
        <a:defRPr sz="1600">
          <a:solidFill>
            <a:schemeClr val="tx1"/>
          </a:solidFill>
          <a:latin typeface="+mn-lt"/>
        </a:defRPr>
      </a:lvl5pPr>
      <a:lvl6pPr marL="2514600" indent="-228600" algn="l" rtl="0" fontAlgn="base">
        <a:lnSpc>
          <a:spcPct val="110000"/>
        </a:lnSpc>
        <a:spcBef>
          <a:spcPct val="20000"/>
        </a:spcBef>
        <a:spcAft>
          <a:spcPct val="0"/>
        </a:spcAft>
        <a:buChar char="»"/>
        <a:defRPr sz="1600">
          <a:solidFill>
            <a:schemeClr val="tx1"/>
          </a:solidFill>
          <a:latin typeface="+mn-lt"/>
        </a:defRPr>
      </a:lvl6pPr>
      <a:lvl7pPr marL="2971800" indent="-228600" algn="l" rtl="0" fontAlgn="base">
        <a:lnSpc>
          <a:spcPct val="110000"/>
        </a:lnSpc>
        <a:spcBef>
          <a:spcPct val="20000"/>
        </a:spcBef>
        <a:spcAft>
          <a:spcPct val="0"/>
        </a:spcAft>
        <a:buChar char="»"/>
        <a:defRPr sz="1600">
          <a:solidFill>
            <a:schemeClr val="tx1"/>
          </a:solidFill>
          <a:latin typeface="+mn-lt"/>
        </a:defRPr>
      </a:lvl7pPr>
      <a:lvl8pPr marL="3429000" indent="-228600" algn="l" rtl="0" fontAlgn="base">
        <a:lnSpc>
          <a:spcPct val="110000"/>
        </a:lnSpc>
        <a:spcBef>
          <a:spcPct val="20000"/>
        </a:spcBef>
        <a:spcAft>
          <a:spcPct val="0"/>
        </a:spcAft>
        <a:buChar char="»"/>
        <a:defRPr sz="1600">
          <a:solidFill>
            <a:schemeClr val="tx1"/>
          </a:solidFill>
          <a:latin typeface="+mn-lt"/>
        </a:defRPr>
      </a:lvl8pPr>
      <a:lvl9pPr marL="3886200" indent="-228600" algn="l" rtl="0" fontAlgn="base">
        <a:lnSpc>
          <a:spcPct val="110000"/>
        </a:lnSpc>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2260434"/>
            <a:ext cx="3505200" cy="803275"/>
          </a:xfrm>
        </p:spPr>
        <p:txBody>
          <a:bodyPr/>
          <a:lstStyle/>
          <a:p>
            <a:pPr algn="ctr">
              <a:lnSpc>
                <a:spcPts val="4500"/>
              </a:lnSpc>
              <a:spcAft>
                <a:spcPts val="0"/>
              </a:spcAft>
            </a:pPr>
            <a:r>
              <a:rPr lang="en-GB" dirty="0" smtClean="0"/>
              <a:t>Low Frequency</a:t>
            </a:r>
            <a:br>
              <a:rPr lang="en-GB" dirty="0" smtClean="0"/>
            </a:br>
            <a:r>
              <a:rPr lang="en-GB" dirty="0" smtClean="0"/>
              <a:t>Aperture Array</a:t>
            </a:r>
            <a:br>
              <a:rPr lang="en-GB" dirty="0" smtClean="0"/>
            </a:br>
            <a:r>
              <a:rPr lang="en-GB" dirty="0" smtClean="0"/>
              <a:t>Interfaces</a:t>
            </a:r>
            <a:endParaRPr lang="en-GB" dirty="0"/>
          </a:p>
        </p:txBody>
      </p:sp>
      <p:pic>
        <p:nvPicPr>
          <p:cNvPr id="91138" name="Picture 2" descr="C:\Users\Andy\Documents\AA PEP consortium\AA drawings\SAP_SKALA_IMAGE01_PREVIEW.jpg"/>
          <p:cNvPicPr>
            <a:picLocks noChangeAspect="1" noChangeArrowheads="1"/>
          </p:cNvPicPr>
          <p:nvPr/>
        </p:nvPicPr>
        <p:blipFill>
          <a:blip r:embed="rId2" cstate="screen"/>
          <a:srcRect/>
          <a:stretch>
            <a:fillRect/>
          </a:stretch>
        </p:blipFill>
        <p:spPr bwMode="auto">
          <a:xfrm>
            <a:off x="4159166" y="315694"/>
            <a:ext cx="4767113" cy="6030686"/>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Control &amp; Monitoring data to and from Telescope Manager</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1200"/>
              </a:spcAft>
              <a:tabLst>
                <a:tab pos="1166813" algn="l"/>
              </a:tabLst>
            </a:pPr>
            <a:r>
              <a:rPr lang="en-GB" sz="1400" dirty="0" smtClean="0">
                <a:solidFill>
                  <a:schemeClr val="tx1"/>
                </a:solidFill>
                <a:latin typeface="Calibri" pitchFamily="34" charset="0"/>
              </a:rPr>
              <a:t>The LFAA operation is controlled by the Telescope Manager, which is also controlling the other SKA-low systems. The control information is communicated with the LFAA station control systems, which then control the parameters of the beamforming and station configurations.</a:t>
            </a:r>
          </a:p>
          <a:p>
            <a:pPr>
              <a:spcAft>
                <a:spcPts val="1200"/>
              </a:spcAft>
              <a:tabLst>
                <a:tab pos="1166813" algn="l"/>
              </a:tabLst>
            </a:pPr>
            <a:r>
              <a:rPr lang="en-GB" sz="1400" dirty="0" smtClean="0">
                <a:solidFill>
                  <a:schemeClr val="tx1"/>
                </a:solidFill>
                <a:latin typeface="Calibri" pitchFamily="34" charset="0"/>
              </a:rPr>
              <a:t>Also, LFAA monitoring information is gathered by the LFAA monitoring systems and is communicated to the Telescope Manager.</a:t>
            </a:r>
          </a:p>
          <a:p>
            <a:pPr>
              <a:tabLst>
                <a:tab pos="1166813" algn="l"/>
              </a:tabLst>
            </a:pPr>
            <a:r>
              <a:rPr lang="en-GB" sz="1400" b="1" dirty="0" smtClean="0">
                <a:solidFill>
                  <a:schemeClr val="tx1"/>
                </a:solidFill>
                <a:latin typeface="Calibri" pitchFamily="34" charset="0"/>
              </a:rPr>
              <a:t>Data rate:	</a:t>
            </a:r>
            <a:r>
              <a:rPr lang="en-GB" sz="1400" dirty="0" smtClean="0">
                <a:solidFill>
                  <a:schemeClr val="tx1"/>
                </a:solidFill>
                <a:latin typeface="Calibri" pitchFamily="34" charset="0"/>
              </a:rPr>
              <a:t> Unknown but reasonably low.</a:t>
            </a:r>
          </a:p>
          <a:p>
            <a:pPr>
              <a:tabLst>
                <a:tab pos="1166813" algn="l"/>
              </a:tabLst>
            </a:pPr>
            <a:endParaRPr lang="en-US" sz="1400" dirty="0" smtClean="0">
              <a:solidFill>
                <a:schemeClr val="tx1"/>
              </a:solidFill>
              <a:latin typeface="Calibri" pitchFamily="34" charset="0"/>
            </a:endParaRP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72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TM element</a:t>
            </a:r>
          </a:p>
          <a:p>
            <a:pPr>
              <a:spcAft>
                <a:spcPts val="600"/>
              </a:spcAft>
              <a:tabLst>
                <a:tab pos="1527175" algn="l"/>
              </a:tabLst>
            </a:pPr>
            <a:r>
              <a:rPr lang="en-GB" sz="1400" dirty="0" smtClean="0">
                <a:solidFill>
                  <a:schemeClr val="tx1"/>
                </a:solidFill>
                <a:latin typeface="Calibri" pitchFamily="34" charset="0"/>
              </a:rPr>
              <a:t>Other party:	LFAA element</a:t>
            </a:r>
          </a:p>
          <a:p>
            <a:pPr>
              <a:spcAft>
                <a:spcPts val="600"/>
              </a:spcAft>
              <a:tabLst>
                <a:tab pos="1527175" algn="l"/>
              </a:tabLst>
            </a:pPr>
            <a:r>
              <a:rPr lang="en-GB" sz="1400" dirty="0" smtClean="0">
                <a:solidFill>
                  <a:schemeClr val="tx1"/>
                </a:solidFill>
                <a:latin typeface="Calibri" pitchFamily="34" charset="0"/>
              </a:rPr>
              <a:t>LFAA WP:	 SKA.TEL.LFAA.MAC </a:t>
            </a:r>
          </a:p>
          <a:p>
            <a:pPr>
              <a:spcAft>
                <a:spcPts val="600"/>
              </a:spcAft>
              <a:tabLst>
                <a:tab pos="1527175" algn="l"/>
              </a:tabLst>
            </a:pPr>
            <a:r>
              <a:rPr lang="en-US" sz="1400" dirty="0" smtClean="0">
                <a:solidFill>
                  <a:schemeClr val="tx1"/>
                </a:solidFill>
                <a:latin typeface="Calibri" pitchFamily="34" charset="0"/>
              </a:rPr>
              <a:t>Type:	Indirect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I/face scope: 	TBD</a:t>
            </a:r>
          </a:p>
          <a:p>
            <a:pPr>
              <a:spcAft>
                <a:spcPts val="600"/>
              </a:spcAft>
              <a:tabLst>
                <a:tab pos="1527175" algn="l"/>
              </a:tabLst>
            </a:pPr>
            <a:r>
              <a:rPr lang="en-GB" sz="1400" dirty="0" smtClean="0">
                <a:solidFill>
                  <a:schemeClr val="tx1"/>
                </a:solidFill>
                <a:latin typeface="Calibri" pitchFamily="34" charset="0"/>
              </a:rPr>
              <a:t>Standards: 	TBD</a:t>
            </a:r>
          </a:p>
          <a:p>
            <a:pPr lvl="0">
              <a:spcAft>
                <a:spcPts val="600"/>
              </a:spcAft>
              <a:tabLst>
                <a:tab pos="1527175" algn="l"/>
              </a:tabLst>
            </a:pPr>
            <a:r>
              <a:rPr lang="en-US" sz="1400" dirty="0" smtClean="0">
                <a:solidFill>
                  <a:schemeClr val="tx1"/>
                </a:solidFill>
                <a:latin typeface="Calibri" pitchFamily="34" charset="0"/>
              </a:rPr>
              <a:t>Classes:	Data exchange specifications</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Some potentially….</a:t>
            </a:r>
            <a:endParaRPr lang="en-GB" sz="1400" dirty="0" smtClean="0">
              <a:solidFill>
                <a:schemeClr val="tx1"/>
              </a:solidFill>
              <a:latin typeface="Calibri" pitchFamily="34" charset="0"/>
            </a:endParaRPr>
          </a:p>
          <a:p>
            <a:pPr>
              <a:spcAft>
                <a:spcPts val="600"/>
              </a:spcAft>
              <a:tabLst>
                <a:tab pos="1527175" algn="l"/>
              </a:tabLst>
            </a:pP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I/face specs by class:	International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9" name="Down Arrow 8"/>
          <p:cNvSpPr/>
          <p:nvPr/>
        </p:nvSpPr>
        <p:spPr bwMode="auto">
          <a:xfrm rot="17230566">
            <a:off x="5044933" y="2604103"/>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10" name="Rounded Rectangular Callout 9"/>
          <p:cNvSpPr/>
          <p:nvPr/>
        </p:nvSpPr>
        <p:spPr bwMode="auto">
          <a:xfrm>
            <a:off x="5477256" y="2907792"/>
            <a:ext cx="3511296" cy="1353312"/>
          </a:xfrm>
          <a:prstGeom prst="wedgeRoundRectCallout">
            <a:avLst>
              <a:gd name="adj1" fmla="val 1819"/>
              <a:gd name="adj2" fmla="val 133966"/>
              <a:gd name="adj3" fmla="val 16667"/>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400" dirty="0" smtClean="0">
                <a:solidFill>
                  <a:schemeClr val="bg1"/>
                </a:solidFill>
                <a:latin typeface="Arial" charset="0"/>
              </a:rPr>
              <a:t>Passes all control &amp; monitoring information, including information that relates to safety e.g. power status etc. Safety monitoring will be designed to be “fail-safe”. Further details TBD.</a:t>
            </a:r>
            <a:endParaRPr kumimoji="0" lang="en-GB" sz="1400" b="0"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Clock and timing information</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1200"/>
              </a:spcAft>
              <a:tabLst>
                <a:tab pos="1166813" algn="l"/>
              </a:tabLst>
            </a:pPr>
            <a:r>
              <a:rPr lang="en-GB" sz="1400" dirty="0" smtClean="0">
                <a:solidFill>
                  <a:schemeClr val="tx1"/>
                </a:solidFill>
                <a:latin typeface="Calibri" pitchFamily="34" charset="0"/>
              </a:rPr>
              <a:t>The LFAA needs to be synchronised in time with the rest of SKA-low. The clock and timing information is delivered by the SADT. This interface is only to provide information to the LFAA.</a:t>
            </a:r>
          </a:p>
          <a:p>
            <a:pPr>
              <a:spcAft>
                <a:spcPts val="1200"/>
              </a:spcAft>
              <a:tabLst>
                <a:tab pos="1166813" algn="l"/>
              </a:tabLst>
            </a:pPr>
            <a:r>
              <a:rPr lang="en-GB" sz="1400" dirty="0" smtClean="0">
                <a:solidFill>
                  <a:schemeClr val="tx1"/>
                </a:solidFill>
                <a:latin typeface="Calibri" pitchFamily="34" charset="0"/>
              </a:rPr>
              <a:t>The specification of this signal is currently undefined in terms of precision, but must be adequate for the highest frequency of the LFAA – 350MHz in the Baseline Design or 650MHz in the Proposed Design to maintain accurate coherence. This is fraction of a wavelength jitter and stability or of order 10ps. </a:t>
            </a: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72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SADT element</a:t>
            </a:r>
          </a:p>
          <a:p>
            <a:pPr>
              <a:spcAft>
                <a:spcPts val="600"/>
              </a:spcAft>
              <a:tabLst>
                <a:tab pos="1527175" algn="l"/>
              </a:tabLst>
            </a:pPr>
            <a:r>
              <a:rPr lang="en-GB" sz="1400" dirty="0" smtClean="0">
                <a:solidFill>
                  <a:schemeClr val="tx1"/>
                </a:solidFill>
                <a:latin typeface="Calibri" pitchFamily="34" charset="0"/>
              </a:rPr>
              <a:t>Other party:	LFAA element</a:t>
            </a:r>
          </a:p>
          <a:p>
            <a:pPr>
              <a:spcAft>
                <a:spcPts val="600"/>
              </a:spcAft>
              <a:tabLst>
                <a:tab pos="1527175" algn="l"/>
              </a:tabLst>
            </a:pPr>
            <a:r>
              <a:rPr lang="en-GB" sz="1400" dirty="0" smtClean="0">
                <a:solidFill>
                  <a:schemeClr val="tx1"/>
                </a:solidFill>
                <a:latin typeface="Calibri" pitchFamily="34" charset="0"/>
              </a:rPr>
              <a:t>LFAA WP:	SKA.TEL.LFAA.SE.CLK  </a:t>
            </a:r>
          </a:p>
          <a:p>
            <a:pPr>
              <a:spcAft>
                <a:spcPts val="600"/>
              </a:spcAft>
              <a:tabLst>
                <a:tab pos="1527175" algn="l"/>
              </a:tabLst>
            </a:pPr>
            <a:r>
              <a:rPr lang="en-US" sz="1400" dirty="0" smtClean="0">
                <a:solidFill>
                  <a:schemeClr val="tx1"/>
                </a:solidFill>
                <a:latin typeface="Calibri" pitchFamily="34" charset="0"/>
              </a:rPr>
              <a:t>Type:	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I/face scope: 	TBD</a:t>
            </a:r>
          </a:p>
          <a:p>
            <a:pPr>
              <a:spcAft>
                <a:spcPts val="600"/>
              </a:spcAft>
              <a:tabLst>
                <a:tab pos="1527175" algn="l"/>
              </a:tabLst>
            </a:pPr>
            <a:r>
              <a:rPr lang="en-GB" sz="1400" dirty="0" smtClean="0">
                <a:solidFill>
                  <a:schemeClr val="tx1"/>
                </a:solidFill>
                <a:latin typeface="Calibri" pitchFamily="34" charset="0"/>
              </a:rPr>
              <a:t>Standards: 	TBD</a:t>
            </a:r>
          </a:p>
          <a:p>
            <a:pPr lvl="0">
              <a:spcAft>
                <a:spcPts val="0"/>
              </a:spcAft>
              <a:tabLst>
                <a:tab pos="1527175" algn="l"/>
              </a:tabLst>
            </a:pPr>
            <a:r>
              <a:rPr lang="en-US" sz="1400" dirty="0" smtClean="0">
                <a:solidFill>
                  <a:schemeClr val="tx1"/>
                </a:solidFill>
                <a:latin typeface="Calibri" pitchFamily="34" charset="0"/>
              </a:rPr>
              <a:t>Classes:	Electro-optical data link</a:t>
            </a:r>
          </a:p>
          <a:p>
            <a:pPr>
              <a:spcAft>
                <a:spcPts val="0"/>
              </a:spcAft>
              <a:tabLst>
                <a:tab pos="1527175" algn="l"/>
              </a:tabLst>
            </a:pPr>
            <a:r>
              <a:rPr lang="en-US" sz="1400" dirty="0" smtClean="0">
                <a:solidFill>
                  <a:schemeClr val="tx1"/>
                </a:solidFill>
                <a:latin typeface="Calibri" pitchFamily="34" charset="0"/>
              </a:rPr>
              <a:t>	Data exchange protocols</a:t>
            </a:r>
          </a:p>
          <a:p>
            <a:pPr lvl="0">
              <a:spcAft>
                <a:spcPts val="600"/>
              </a:spcAft>
              <a:tabLst>
                <a:tab pos="1527175" algn="l"/>
              </a:tabLst>
            </a:pPr>
            <a:r>
              <a:rPr lang="en-US" sz="1400" dirty="0" smtClean="0">
                <a:solidFill>
                  <a:schemeClr val="tx1"/>
                </a:solidFill>
                <a:latin typeface="Calibri" pitchFamily="34" charset="0"/>
              </a:rPr>
              <a:t>	Mechanical</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a:t>
            </a:r>
            <a:r>
              <a:rPr lang="en-GB" sz="1400" dirty="0" smtClean="0">
                <a:solidFill>
                  <a:schemeClr val="tx1"/>
                </a:solidFill>
                <a:latin typeface="Calibri" pitchFamily="34" charset="0"/>
              </a:rPr>
              <a:t>None foreseen.</a:t>
            </a:r>
          </a:p>
          <a:p>
            <a:pPr>
              <a:spcAft>
                <a:spcPts val="600"/>
              </a:spcAft>
              <a:tabLst>
                <a:tab pos="1527175" algn="l"/>
              </a:tabLst>
            </a:pPr>
            <a:r>
              <a:rPr lang="en-GB" sz="1400" dirty="0" smtClean="0">
                <a:solidFill>
                  <a:schemeClr val="tx1"/>
                </a:solidFill>
                <a:latin typeface="Calibri" pitchFamily="34" charset="0"/>
              </a:rPr>
              <a:t>I/face specs by class:	International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7" name="Down Arrow 6"/>
          <p:cNvSpPr/>
          <p:nvPr/>
        </p:nvSpPr>
        <p:spPr bwMode="auto">
          <a:xfrm rot="2904674">
            <a:off x="7408349" y="1421769"/>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Power from Infrastructure</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36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600"/>
              </a:spcAft>
              <a:tabLst>
                <a:tab pos="1166813" algn="l"/>
              </a:tabLst>
            </a:pPr>
            <a:r>
              <a:rPr lang="en-GB" sz="1400" dirty="0" smtClean="0">
                <a:solidFill>
                  <a:schemeClr val="tx1"/>
                </a:solidFill>
                <a:latin typeface="Calibri" pitchFamily="34" charset="0"/>
              </a:rPr>
              <a:t>This is a multi-faceted interface in that the main processing systems require significant levels of power in one or a few locations. Also, there will need to be either power reticulation to each of the stations and subsequently antennas via either signal cables or dedicated power cables. Alternatively, there will be solar power provided for individual or small groups of antennas.</a:t>
            </a:r>
          </a:p>
          <a:p>
            <a:pPr>
              <a:spcAft>
                <a:spcPts val="1200"/>
              </a:spcAft>
              <a:tabLst>
                <a:tab pos="1166813" algn="l"/>
              </a:tabLst>
            </a:pPr>
            <a:r>
              <a:rPr lang="en-GB" sz="1400" dirty="0" smtClean="0">
                <a:solidFill>
                  <a:schemeClr val="tx1"/>
                </a:solidFill>
                <a:latin typeface="Calibri" pitchFamily="34" charset="0"/>
              </a:rPr>
              <a:t>The power requirements are to be fully defined, but expected to be 1W per antenna (250kW for all antennas) and approximately 2-3MW for the processing in one or more bunkers.</a:t>
            </a:r>
          </a:p>
          <a:p>
            <a:pPr>
              <a:spcAft>
                <a:spcPts val="1200"/>
              </a:spcAft>
              <a:tabLst>
                <a:tab pos="1166813" algn="l"/>
              </a:tabLst>
            </a:pPr>
            <a:r>
              <a:rPr lang="en-GB" sz="1400" dirty="0" smtClean="0">
                <a:solidFill>
                  <a:schemeClr val="tx1"/>
                </a:solidFill>
                <a:latin typeface="Calibri" pitchFamily="34" charset="0"/>
              </a:rPr>
              <a:t>. </a:t>
            </a: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36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LFAA element</a:t>
            </a:r>
          </a:p>
          <a:p>
            <a:pPr>
              <a:spcAft>
                <a:spcPts val="600"/>
              </a:spcAft>
              <a:tabLst>
                <a:tab pos="1527175" algn="l"/>
              </a:tabLst>
            </a:pPr>
            <a:r>
              <a:rPr lang="en-GB" sz="1400" dirty="0" smtClean="0">
                <a:solidFill>
                  <a:schemeClr val="tx1"/>
                </a:solidFill>
                <a:latin typeface="Calibri" pitchFamily="34" charset="0"/>
              </a:rPr>
              <a:t>Other party:	INFRA element</a:t>
            </a:r>
          </a:p>
          <a:p>
            <a:pPr>
              <a:spcAft>
                <a:spcPts val="600"/>
              </a:spcAft>
              <a:tabLst>
                <a:tab pos="1527175" algn="l"/>
              </a:tabLst>
            </a:pPr>
            <a:r>
              <a:rPr lang="en-GB" sz="1400" dirty="0" smtClean="0">
                <a:solidFill>
                  <a:schemeClr val="tx1"/>
                </a:solidFill>
                <a:latin typeface="Calibri" pitchFamily="34" charset="0"/>
              </a:rPr>
              <a:t>LFAA WP:	SKA.TEL.LFAA.LINFR.PWR   </a:t>
            </a:r>
          </a:p>
          <a:p>
            <a:pPr>
              <a:spcAft>
                <a:spcPts val="600"/>
              </a:spcAft>
              <a:tabLst>
                <a:tab pos="1527175" algn="l"/>
              </a:tabLst>
            </a:pPr>
            <a:r>
              <a:rPr lang="en-US" sz="1400" dirty="0" smtClean="0">
                <a:solidFill>
                  <a:schemeClr val="tx1"/>
                </a:solidFill>
                <a:latin typeface="Calibri" pitchFamily="34" charset="0"/>
              </a:rPr>
              <a:t>Type:	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Standards: 	TBD</a:t>
            </a:r>
          </a:p>
          <a:p>
            <a:pPr lvl="0">
              <a:spcAft>
                <a:spcPts val="0"/>
              </a:spcAft>
              <a:tabLst>
                <a:tab pos="1527175" algn="l"/>
              </a:tabLst>
            </a:pPr>
            <a:r>
              <a:rPr lang="en-US" sz="1400" dirty="0" smtClean="0">
                <a:solidFill>
                  <a:schemeClr val="tx1"/>
                </a:solidFill>
                <a:latin typeface="Calibri" pitchFamily="34" charset="0"/>
              </a:rPr>
              <a:t>Classes:	</a:t>
            </a:r>
            <a:r>
              <a:rPr lang="en-GB" sz="1400" dirty="0" smtClean="0">
                <a:solidFill>
                  <a:schemeClr val="tx1"/>
                </a:solidFill>
                <a:latin typeface="Calibri" pitchFamily="34" charset="0"/>
              </a:rPr>
              <a:t>Electrical</a:t>
            </a:r>
          </a:p>
          <a:p>
            <a:pPr lvl="0">
              <a:spcAft>
                <a:spcPts val="0"/>
              </a:spcAft>
              <a:tabLst>
                <a:tab pos="1527175" algn="l"/>
              </a:tabLst>
            </a:pPr>
            <a:r>
              <a:rPr lang="en-GB" sz="1400" dirty="0" smtClean="0">
                <a:solidFill>
                  <a:schemeClr val="tx1"/>
                </a:solidFill>
                <a:latin typeface="Calibri" pitchFamily="34" charset="0"/>
              </a:rPr>
              <a:t>	Mechanical, </a:t>
            </a:r>
            <a:r>
              <a:rPr lang="en-GB" sz="1400" dirty="0" err="1" smtClean="0">
                <a:solidFill>
                  <a:schemeClr val="tx1"/>
                </a:solidFill>
                <a:latin typeface="Calibri" pitchFamily="34" charset="0"/>
              </a:rPr>
              <a:t>desc</a:t>
            </a:r>
            <a:r>
              <a:rPr lang="en-GB" sz="1400" dirty="0" smtClean="0">
                <a:solidFill>
                  <a:schemeClr val="tx1"/>
                </a:solidFill>
                <a:latin typeface="Calibri" pitchFamily="34" charset="0"/>
              </a:rPr>
              <a:t>. physical </a:t>
            </a:r>
            <a:r>
              <a:rPr lang="en-GB" sz="1400" dirty="0" err="1" smtClean="0">
                <a:solidFill>
                  <a:schemeClr val="tx1"/>
                </a:solidFill>
                <a:latin typeface="Calibri" pitchFamily="34" charset="0"/>
              </a:rPr>
              <a:t>i</a:t>
            </a:r>
            <a:r>
              <a:rPr lang="en-GB" sz="1400" dirty="0" smtClean="0">
                <a:solidFill>
                  <a:schemeClr val="tx1"/>
                </a:solidFill>
                <a:latin typeface="Calibri" pitchFamily="34" charset="0"/>
              </a:rPr>
              <a:t>/face</a:t>
            </a:r>
          </a:p>
          <a:p>
            <a:pPr lvl="0">
              <a:spcAft>
                <a:spcPts val="600"/>
              </a:spcAft>
              <a:tabLst>
                <a:tab pos="1527175" algn="l"/>
              </a:tabLst>
            </a:pPr>
            <a:r>
              <a:rPr lang="en-GB" sz="1400" dirty="0" smtClean="0">
                <a:solidFill>
                  <a:schemeClr val="tx1"/>
                </a:solidFill>
                <a:latin typeface="Calibri" pitchFamily="34" charset="0"/>
              </a:rPr>
              <a:t>	Thermal</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a:t>
            </a:r>
            <a:r>
              <a:rPr lang="en-GB" sz="1400" dirty="0" smtClean="0">
                <a:solidFill>
                  <a:schemeClr val="tx1"/>
                </a:solidFill>
                <a:latin typeface="Calibri" pitchFamily="34" charset="0"/>
              </a:rPr>
              <a:t>Some...</a:t>
            </a:r>
          </a:p>
          <a:p>
            <a:pPr>
              <a:spcAft>
                <a:spcPts val="600"/>
              </a:spcAft>
              <a:tabLst>
                <a:tab pos="1527175" algn="l"/>
              </a:tabLst>
            </a:pPr>
            <a:r>
              <a:rPr lang="en-GB" sz="1400" dirty="0" smtClean="0">
                <a:solidFill>
                  <a:schemeClr val="tx1"/>
                </a:solidFill>
                <a:latin typeface="Calibri" pitchFamily="34" charset="0"/>
              </a:rPr>
              <a:t>I/face specs by class:	International standards and</a:t>
            </a:r>
            <a:br>
              <a:rPr lang="en-GB" sz="1400" dirty="0" smtClean="0">
                <a:solidFill>
                  <a:schemeClr val="tx1"/>
                </a:solidFill>
                <a:latin typeface="Calibri" pitchFamily="34" charset="0"/>
              </a:rPr>
            </a:br>
            <a:r>
              <a:rPr lang="en-GB" sz="1400" dirty="0" smtClean="0">
                <a:solidFill>
                  <a:schemeClr val="tx1"/>
                </a:solidFill>
                <a:latin typeface="Calibri" pitchFamily="34" charset="0"/>
              </a:rPr>
              <a:t> 	National (Australian)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7" name="Down Arrow 6"/>
          <p:cNvSpPr/>
          <p:nvPr/>
        </p:nvSpPr>
        <p:spPr bwMode="auto">
          <a:xfrm rot="2904674">
            <a:off x="7408349" y="1760097"/>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9" name="Rounded Rectangular Callout 8"/>
          <p:cNvSpPr/>
          <p:nvPr/>
        </p:nvSpPr>
        <p:spPr bwMode="auto">
          <a:xfrm>
            <a:off x="5212080" y="2606040"/>
            <a:ext cx="3511296" cy="1746504"/>
          </a:xfrm>
          <a:prstGeom prst="wedgeRoundRectCallout">
            <a:avLst>
              <a:gd name="adj1" fmla="val 3121"/>
              <a:gd name="adj2" fmla="val 117373"/>
              <a:gd name="adj3" fmla="val 16667"/>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400" dirty="0" smtClean="0">
                <a:solidFill>
                  <a:schemeClr val="bg1"/>
                </a:solidFill>
                <a:latin typeface="Arial" charset="0"/>
              </a:rPr>
              <a:t>There are significant safety aspects involved with this interface. There is considerable power available which could cause personal injury or death through high voltages. Also, there is a risk of a fault causing a fire within a sealed processing facility.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Cooling by Infrastructure</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36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600"/>
              </a:spcAft>
              <a:tabLst>
                <a:tab pos="1166813" algn="l"/>
              </a:tabLst>
            </a:pPr>
            <a:r>
              <a:rPr lang="en-GB" sz="1400" dirty="0" smtClean="0">
                <a:solidFill>
                  <a:schemeClr val="tx1"/>
                </a:solidFill>
                <a:latin typeface="Calibri" pitchFamily="34" charset="0"/>
              </a:rPr>
              <a:t>Cooling will be provided in the processing bunker(s) as part of the Infrastructure building provision. This will need to remove 2-3MW for the full LFAA maintaining an operation temperature of ~20C.</a:t>
            </a:r>
          </a:p>
          <a:p>
            <a:pPr>
              <a:spcAft>
                <a:spcPts val="1200"/>
              </a:spcAft>
              <a:tabLst>
                <a:tab pos="1166813" algn="l"/>
              </a:tabLst>
            </a:pPr>
            <a:r>
              <a:rPr lang="en-GB" sz="1400" dirty="0" smtClean="0">
                <a:solidFill>
                  <a:schemeClr val="tx1"/>
                </a:solidFill>
                <a:latin typeface="Calibri" pitchFamily="34" charset="0"/>
              </a:rPr>
              <a:t>. </a:t>
            </a: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36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LFAA element</a:t>
            </a:r>
          </a:p>
          <a:p>
            <a:pPr>
              <a:spcAft>
                <a:spcPts val="600"/>
              </a:spcAft>
              <a:tabLst>
                <a:tab pos="1527175" algn="l"/>
              </a:tabLst>
            </a:pPr>
            <a:r>
              <a:rPr lang="en-GB" sz="1400" dirty="0" smtClean="0">
                <a:solidFill>
                  <a:schemeClr val="tx1"/>
                </a:solidFill>
                <a:latin typeface="Calibri" pitchFamily="34" charset="0"/>
              </a:rPr>
              <a:t>Other party:	INFRA element</a:t>
            </a:r>
          </a:p>
          <a:p>
            <a:pPr>
              <a:spcAft>
                <a:spcPts val="600"/>
              </a:spcAft>
              <a:tabLst>
                <a:tab pos="1527175" algn="l"/>
              </a:tabLst>
            </a:pPr>
            <a:r>
              <a:rPr lang="en-GB" sz="1400" dirty="0" smtClean="0">
                <a:solidFill>
                  <a:schemeClr val="tx1"/>
                </a:solidFill>
                <a:latin typeface="Calibri" pitchFamily="34" charset="0"/>
              </a:rPr>
              <a:t>LFAA WP:	SKA.TEL.LFAA.LINFR.PWR   </a:t>
            </a:r>
          </a:p>
          <a:p>
            <a:pPr>
              <a:spcAft>
                <a:spcPts val="600"/>
              </a:spcAft>
              <a:tabLst>
                <a:tab pos="1527175" algn="l"/>
              </a:tabLst>
            </a:pPr>
            <a:r>
              <a:rPr lang="en-US" sz="1400" dirty="0" smtClean="0">
                <a:solidFill>
                  <a:schemeClr val="tx1"/>
                </a:solidFill>
                <a:latin typeface="Calibri" pitchFamily="34" charset="0"/>
              </a:rPr>
              <a:t>Type:	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Standards: 	TBD</a:t>
            </a:r>
          </a:p>
          <a:p>
            <a:pPr lvl="0">
              <a:spcAft>
                <a:spcPts val="0"/>
              </a:spcAft>
              <a:tabLst>
                <a:tab pos="1527175" algn="l"/>
              </a:tabLst>
            </a:pPr>
            <a:r>
              <a:rPr lang="en-US" sz="1400" dirty="0" smtClean="0">
                <a:solidFill>
                  <a:schemeClr val="tx1"/>
                </a:solidFill>
                <a:latin typeface="Calibri" pitchFamily="34" charset="0"/>
              </a:rPr>
              <a:t>Classes:	</a:t>
            </a:r>
            <a:r>
              <a:rPr lang="en-GB" sz="1400" dirty="0" smtClean="0">
                <a:solidFill>
                  <a:schemeClr val="tx1"/>
                </a:solidFill>
                <a:latin typeface="Calibri" pitchFamily="34" charset="0"/>
              </a:rPr>
              <a:t>Electrical</a:t>
            </a:r>
          </a:p>
          <a:p>
            <a:pPr lvl="0">
              <a:spcAft>
                <a:spcPts val="0"/>
              </a:spcAft>
              <a:tabLst>
                <a:tab pos="1527175" algn="l"/>
              </a:tabLst>
            </a:pPr>
            <a:r>
              <a:rPr lang="en-GB" sz="1400" dirty="0" smtClean="0">
                <a:solidFill>
                  <a:schemeClr val="tx1"/>
                </a:solidFill>
                <a:latin typeface="Calibri" pitchFamily="34" charset="0"/>
              </a:rPr>
              <a:t>	Mechanical, </a:t>
            </a:r>
            <a:r>
              <a:rPr lang="en-GB" sz="1400" dirty="0" err="1" smtClean="0">
                <a:solidFill>
                  <a:schemeClr val="tx1"/>
                </a:solidFill>
                <a:latin typeface="Calibri" pitchFamily="34" charset="0"/>
              </a:rPr>
              <a:t>desc</a:t>
            </a:r>
            <a:r>
              <a:rPr lang="en-GB" sz="1400" dirty="0" smtClean="0">
                <a:solidFill>
                  <a:schemeClr val="tx1"/>
                </a:solidFill>
                <a:latin typeface="Calibri" pitchFamily="34" charset="0"/>
              </a:rPr>
              <a:t>. physical </a:t>
            </a:r>
            <a:r>
              <a:rPr lang="en-GB" sz="1400" dirty="0" err="1" smtClean="0">
                <a:solidFill>
                  <a:schemeClr val="tx1"/>
                </a:solidFill>
                <a:latin typeface="Calibri" pitchFamily="34" charset="0"/>
              </a:rPr>
              <a:t>i</a:t>
            </a:r>
            <a:r>
              <a:rPr lang="en-GB" sz="1400" dirty="0" smtClean="0">
                <a:solidFill>
                  <a:schemeClr val="tx1"/>
                </a:solidFill>
                <a:latin typeface="Calibri" pitchFamily="34" charset="0"/>
              </a:rPr>
              <a:t>/face</a:t>
            </a:r>
          </a:p>
          <a:p>
            <a:pPr lvl="0">
              <a:spcAft>
                <a:spcPts val="600"/>
              </a:spcAft>
              <a:tabLst>
                <a:tab pos="1527175" algn="l"/>
              </a:tabLst>
            </a:pPr>
            <a:r>
              <a:rPr lang="en-GB" sz="1400" dirty="0" smtClean="0">
                <a:solidFill>
                  <a:schemeClr val="tx1"/>
                </a:solidFill>
                <a:latin typeface="Calibri" pitchFamily="34" charset="0"/>
              </a:rPr>
              <a:t>	Thermal</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a:t>
            </a:r>
            <a:r>
              <a:rPr lang="en-GB" sz="1400" dirty="0" smtClean="0">
                <a:solidFill>
                  <a:schemeClr val="tx1"/>
                </a:solidFill>
                <a:latin typeface="Calibri" pitchFamily="34" charset="0"/>
              </a:rPr>
              <a:t>Some...</a:t>
            </a:r>
          </a:p>
          <a:p>
            <a:pPr>
              <a:spcAft>
                <a:spcPts val="600"/>
              </a:spcAft>
              <a:tabLst>
                <a:tab pos="1527175" algn="l"/>
              </a:tabLst>
            </a:pPr>
            <a:r>
              <a:rPr lang="en-GB" sz="1400" dirty="0" smtClean="0">
                <a:solidFill>
                  <a:schemeClr val="tx1"/>
                </a:solidFill>
                <a:latin typeface="Calibri" pitchFamily="34" charset="0"/>
              </a:rPr>
              <a:t>I/face specs by class:	International standards and 	National (Australian)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7" name="Down Arrow 6"/>
          <p:cNvSpPr/>
          <p:nvPr/>
        </p:nvSpPr>
        <p:spPr bwMode="auto">
          <a:xfrm rot="4751331">
            <a:off x="6618280" y="2607130"/>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9" name="Rounded Rectangular Callout 8"/>
          <p:cNvSpPr/>
          <p:nvPr/>
        </p:nvSpPr>
        <p:spPr bwMode="auto">
          <a:xfrm>
            <a:off x="5304203" y="3334398"/>
            <a:ext cx="3511296" cy="859536"/>
          </a:xfrm>
          <a:prstGeom prst="wedgeRoundRectCallout">
            <a:avLst>
              <a:gd name="adj1" fmla="val -2107"/>
              <a:gd name="adj2" fmla="val 208028"/>
              <a:gd name="adj3" fmla="val 16667"/>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400" dirty="0" smtClean="0">
                <a:solidFill>
                  <a:schemeClr val="bg1"/>
                </a:solidFill>
                <a:latin typeface="Arial" charset="0"/>
              </a:rPr>
              <a:t>The cooling systems has potential hazards with high voltages and large moving parts.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points</a:t>
            </a:r>
            <a:endParaRPr lang="en-GB" dirty="0"/>
          </a:p>
        </p:txBody>
      </p:sp>
      <p:sp>
        <p:nvSpPr>
          <p:cNvPr id="3" name="Content Placeholder 2"/>
          <p:cNvSpPr>
            <a:spLocks noGrp="1"/>
          </p:cNvSpPr>
          <p:nvPr>
            <p:ph idx="1"/>
          </p:nvPr>
        </p:nvSpPr>
        <p:spPr/>
        <p:txBody>
          <a:bodyPr/>
          <a:lstStyle/>
          <a:p>
            <a:pPr marL="457200" indent="-457200">
              <a:spcAft>
                <a:spcPts val="600"/>
              </a:spcAft>
              <a:buFont typeface="+mj-lt"/>
              <a:buAutoNum type="arabicPeriod"/>
            </a:pPr>
            <a:r>
              <a:rPr lang="en-US" sz="2000" dirty="0" smtClean="0">
                <a:latin typeface="Calibri" pitchFamily="34" charset="0"/>
              </a:rPr>
              <a:t>The buildings are provided by INFRA?</a:t>
            </a:r>
          </a:p>
          <a:p>
            <a:pPr marL="457200" indent="-457200">
              <a:spcAft>
                <a:spcPts val="600"/>
              </a:spcAft>
              <a:buFont typeface="+mj-lt"/>
              <a:buAutoNum type="arabicPeriod"/>
            </a:pPr>
            <a:r>
              <a:rPr lang="en-US" sz="2000" dirty="0" smtClean="0">
                <a:latin typeface="Calibri" pitchFamily="34" charset="0"/>
              </a:rPr>
              <a:t>The antennas have integral solar power LFAA design the power units.</a:t>
            </a:r>
          </a:p>
          <a:p>
            <a:pPr marL="457200" indent="-457200">
              <a:spcAft>
                <a:spcPts val="600"/>
              </a:spcAft>
              <a:buFont typeface="+mj-lt"/>
              <a:buAutoNum type="arabicPeriod"/>
            </a:pPr>
            <a:r>
              <a:rPr lang="en-US" sz="2000" dirty="0" smtClean="0">
                <a:latin typeface="Calibri" pitchFamily="34" charset="0"/>
              </a:rPr>
              <a:t>The development of the </a:t>
            </a:r>
            <a:r>
              <a:rPr lang="en-US" sz="2000" dirty="0" err="1" smtClean="0">
                <a:latin typeface="Calibri" pitchFamily="34" charset="0"/>
              </a:rPr>
              <a:t>fibre</a:t>
            </a:r>
            <a:r>
              <a:rPr lang="en-US" sz="2000" dirty="0" smtClean="0">
                <a:latin typeface="Calibri" pitchFamily="34" charset="0"/>
              </a:rPr>
              <a:t> link from the antennas to the bunker is part of LFAA.</a:t>
            </a:r>
          </a:p>
          <a:p>
            <a:pPr marL="457200" indent="-457200">
              <a:spcAft>
                <a:spcPts val="600"/>
              </a:spcAft>
              <a:buFont typeface="+mj-lt"/>
              <a:buAutoNum type="arabicPeriod"/>
            </a:pPr>
            <a:endParaRPr lang="en-GB" sz="2000" dirty="0">
              <a:latin typeface="Calibri" pitchFamily="34" charset="0"/>
            </a:endParaRPr>
          </a:p>
        </p:txBody>
      </p:sp>
      <p:sp>
        <p:nvSpPr>
          <p:cNvPr id="4" name="TextBox 3"/>
          <p:cNvSpPr txBox="1"/>
          <p:nvPr/>
        </p:nvSpPr>
        <p:spPr>
          <a:xfrm>
            <a:off x="1241059" y="4974772"/>
            <a:ext cx="6680931" cy="769441"/>
          </a:xfrm>
          <a:prstGeom prst="rect">
            <a:avLst/>
          </a:prstGeom>
          <a:noFill/>
        </p:spPr>
        <p:txBody>
          <a:bodyPr wrap="none" rtlCol="0">
            <a:spAutoFit/>
          </a:bodyPr>
          <a:lstStyle/>
          <a:p>
            <a:r>
              <a:rPr lang="en-GB" dirty="0" smtClean="0"/>
              <a:t>Contact: Andrew Faulkner</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KA-low architecture.png"/>
          <p:cNvPicPr/>
          <p:nvPr/>
        </p:nvPicPr>
        <p:blipFill>
          <a:blip r:embed="rId2" cstate="screen"/>
          <a:srcRect/>
          <a:stretch>
            <a:fillRect/>
          </a:stretch>
        </p:blipFill>
        <p:spPr bwMode="auto">
          <a:xfrm>
            <a:off x="1212229" y="576944"/>
            <a:ext cx="7093559" cy="5769428"/>
          </a:xfrm>
          <a:prstGeom prst="rect">
            <a:avLst/>
          </a:prstGeom>
          <a:noFill/>
          <a:ln w="9525" cmpd="sng">
            <a:solidFill>
              <a:srgbClr val="800000"/>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physical implementation</a:t>
            </a:r>
            <a:endParaRPr lang="en-GB" dirty="0"/>
          </a:p>
        </p:txBody>
      </p:sp>
      <p:pic>
        <p:nvPicPr>
          <p:cNvPr id="1027" name="Picture 3" descr="C:\Users\Andy\Documents\AA PEP consortium\AA drawings\SAP_SKALA_IMAGE02_PREVIEW_2.jpg"/>
          <p:cNvPicPr>
            <a:picLocks noChangeAspect="1" noChangeArrowheads="1"/>
          </p:cNvPicPr>
          <p:nvPr/>
        </p:nvPicPr>
        <p:blipFill>
          <a:blip r:embed="rId2" cstate="print"/>
          <a:srcRect/>
          <a:stretch>
            <a:fillRect/>
          </a:stretch>
        </p:blipFill>
        <p:spPr bwMode="auto">
          <a:xfrm>
            <a:off x="337459" y="1915035"/>
            <a:ext cx="8638478" cy="3081058"/>
          </a:xfrm>
          <a:prstGeom prst="rect">
            <a:avLst/>
          </a:prstGeom>
          <a:noFill/>
          <a:ln>
            <a:solidFill>
              <a:schemeClr val="accent2">
                <a:lumMod val="7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bunker…</a:t>
            </a:r>
            <a:endParaRPr lang="en-GB" dirty="0"/>
          </a:p>
        </p:txBody>
      </p:sp>
      <p:pic>
        <p:nvPicPr>
          <p:cNvPr id="92162" name="Picture 2"/>
          <p:cNvPicPr>
            <a:picLocks noChangeAspect="1" noChangeArrowheads="1"/>
          </p:cNvPicPr>
          <p:nvPr/>
        </p:nvPicPr>
        <p:blipFill>
          <a:blip r:embed="rId2" cstate="screen"/>
          <a:srcRect/>
          <a:stretch>
            <a:fillRect/>
          </a:stretch>
        </p:blipFill>
        <p:spPr bwMode="auto">
          <a:xfrm rot="-60000">
            <a:off x="597461" y="1294527"/>
            <a:ext cx="8157777" cy="4311280"/>
          </a:xfrm>
          <a:prstGeom prst="rect">
            <a:avLst/>
          </a:prstGeom>
          <a:noFill/>
          <a:ln w="9525">
            <a:noFill/>
            <a:miter lim="800000"/>
            <a:headEnd/>
            <a:tailEnd/>
          </a:ln>
        </p:spPr>
      </p:pic>
      <p:pic>
        <p:nvPicPr>
          <p:cNvPr id="68609" name="Picture 1"/>
          <p:cNvPicPr>
            <a:picLocks noChangeAspect="1" noChangeArrowheads="1"/>
          </p:cNvPicPr>
          <p:nvPr/>
        </p:nvPicPr>
        <p:blipFill>
          <a:blip r:embed="rId3" cstate="screen"/>
          <a:srcRect/>
          <a:stretch>
            <a:fillRect/>
          </a:stretch>
        </p:blipFill>
        <p:spPr bwMode="auto">
          <a:xfrm>
            <a:off x="609601" y="3244115"/>
            <a:ext cx="3962399" cy="2971629"/>
          </a:xfrm>
          <a:prstGeom prst="rect">
            <a:avLst/>
          </a:prstGeom>
          <a:noFill/>
          <a:ln w="9525">
            <a:solidFill>
              <a:schemeClr val="accent6">
                <a:lumMod val="40000"/>
                <a:lumOff val="60000"/>
              </a:schemeClr>
            </a:solidFill>
            <a:miter lim="800000"/>
            <a:headEnd/>
            <a:tailEnd/>
          </a:ln>
          <a:effectLst>
            <a:outerShdw blurRad="63500" sx="102000" sy="102000" algn="ctr" rotWithShape="0">
              <a:prstClr val="black">
                <a:alpha val="40000"/>
              </a:prstClr>
            </a:outerShdw>
          </a:effectLst>
        </p:spPr>
      </p:pic>
      <p:pic>
        <p:nvPicPr>
          <p:cNvPr id="68610" name="Picture 2"/>
          <p:cNvPicPr>
            <a:picLocks noChangeAspect="1" noChangeArrowheads="1"/>
          </p:cNvPicPr>
          <p:nvPr/>
        </p:nvPicPr>
        <p:blipFill>
          <a:blip r:embed="rId4" cstate="screen"/>
          <a:srcRect/>
          <a:stretch>
            <a:fillRect/>
          </a:stretch>
        </p:blipFill>
        <p:spPr bwMode="auto">
          <a:xfrm>
            <a:off x="4883141" y="3233057"/>
            <a:ext cx="4010496" cy="3007700"/>
          </a:xfrm>
          <a:prstGeom prst="rect">
            <a:avLst/>
          </a:prstGeom>
          <a:noFill/>
          <a:ln w="9525">
            <a:solidFill>
              <a:schemeClr val="accent6">
                <a:lumMod val="40000"/>
                <a:lumOff val="60000"/>
              </a:schemeClr>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09"/>
                                        </p:tgtEl>
                                        <p:attrNameLst>
                                          <p:attrName>style.visibility</p:attrName>
                                        </p:attrNameLst>
                                      </p:cBhvr>
                                      <p:to>
                                        <p:strVal val="visible"/>
                                      </p:to>
                                    </p:set>
                                    <p:animEffect transition="in" filter="fade">
                                      <p:cBhvr>
                                        <p:cTn id="7" dur="500"/>
                                        <p:tgtEl>
                                          <p:spTgt spid="68609"/>
                                        </p:tgtEl>
                                      </p:cBhvr>
                                    </p:animEffect>
                                  </p:childTnLst>
                                </p:cTn>
                              </p:par>
                              <p:par>
                                <p:cTn id="8" presetID="10" presetClass="entr" presetSubtype="0" fill="hold" nodeType="withEffect">
                                  <p:stCondLst>
                                    <p:cond delay="0"/>
                                  </p:stCondLst>
                                  <p:childTnLst>
                                    <p:set>
                                      <p:cBhvr>
                                        <p:cTn id="9" dur="1" fill="hold">
                                          <p:stCondLst>
                                            <p:cond delay="0"/>
                                          </p:stCondLst>
                                        </p:cTn>
                                        <p:tgtEl>
                                          <p:spTgt spid="68610"/>
                                        </p:tgtEl>
                                        <p:attrNameLst>
                                          <p:attrName>style.visibility</p:attrName>
                                        </p:attrNameLst>
                                      </p:cBhvr>
                                      <p:to>
                                        <p:strVal val="visible"/>
                                      </p:to>
                                    </p:set>
                                    <p:animEffect transition="in" filter="fade">
                                      <p:cBhvr>
                                        <p:cTn id="10"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angle 296"/>
          <p:cNvSpPr/>
          <p:nvPr/>
        </p:nvSpPr>
        <p:spPr bwMode="auto">
          <a:xfrm>
            <a:off x="0" y="1053574"/>
            <a:ext cx="9144000" cy="535577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dirty="0" smtClean="0">
              <a:ln>
                <a:noFill/>
              </a:ln>
              <a:solidFill>
                <a:srgbClr val="233787"/>
              </a:solidFill>
              <a:effectLst/>
              <a:latin typeface="Arial" charset="0"/>
            </a:endParaRPr>
          </a:p>
        </p:txBody>
      </p:sp>
      <p:sp>
        <p:nvSpPr>
          <p:cNvPr id="185" name="Rounded Rectangle 184"/>
          <p:cNvSpPr/>
          <p:nvPr/>
        </p:nvSpPr>
        <p:spPr bwMode="auto">
          <a:xfrm>
            <a:off x="228073" y="5332576"/>
            <a:ext cx="1216166" cy="755957"/>
          </a:xfrm>
          <a:prstGeom prst="roundRect">
            <a:avLst>
              <a:gd name="adj" fmla="val 8230"/>
            </a:avLst>
          </a:prstGeom>
          <a:solidFill>
            <a:srgbClr val="FFFFFF"/>
          </a:soli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289" name="Rounded Rectangle 288"/>
          <p:cNvSpPr/>
          <p:nvPr/>
        </p:nvSpPr>
        <p:spPr>
          <a:xfrm>
            <a:off x="8628006" y="2851518"/>
            <a:ext cx="407087" cy="1702607"/>
          </a:xfrm>
          <a:prstGeom prst="roundRect">
            <a:avLst>
              <a:gd name="adj" fmla="val 7660"/>
            </a:avLst>
          </a:prstGeom>
          <a:solidFill>
            <a:srgbClr val="C0504D">
              <a:lumMod val="60000"/>
              <a:lumOff val="40000"/>
            </a:srgbClr>
          </a:solidFill>
          <a:ln w="25400" cap="flat" cmpd="sng" algn="ctr">
            <a:solidFill>
              <a:srgbClr val="C0504D">
                <a:lumMod val="75000"/>
              </a:srgbClr>
            </a:solidFill>
            <a:prstDash val="solid"/>
          </a:ln>
          <a:effectLst>
            <a:innerShdw blurRad="114300">
              <a:prstClr val="black"/>
            </a:innerShdw>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rPr>
              <a:t>HPC</a:t>
            </a:r>
          </a:p>
        </p:txBody>
      </p:sp>
      <p:sp>
        <p:nvSpPr>
          <p:cNvPr id="288" name="Rounded Rectangle 287"/>
          <p:cNvSpPr/>
          <p:nvPr/>
        </p:nvSpPr>
        <p:spPr>
          <a:xfrm>
            <a:off x="8537996" y="2761508"/>
            <a:ext cx="407087" cy="1702607"/>
          </a:xfrm>
          <a:prstGeom prst="roundRect">
            <a:avLst>
              <a:gd name="adj" fmla="val 7660"/>
            </a:avLst>
          </a:prstGeom>
          <a:solidFill>
            <a:srgbClr val="C0504D">
              <a:lumMod val="60000"/>
              <a:lumOff val="40000"/>
            </a:srgbClr>
          </a:solidFill>
          <a:ln w="25400" cap="flat" cmpd="sng" algn="ctr">
            <a:solidFill>
              <a:srgbClr val="C0504D">
                <a:lumMod val="75000"/>
              </a:srgbClr>
            </a:solidFill>
            <a:prstDash val="solid"/>
          </a:ln>
          <a:effectLst>
            <a:innerShdw blurRad="114300">
              <a:prstClr val="black"/>
            </a:innerShdw>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rPr>
              <a:t>HPC</a:t>
            </a:r>
          </a:p>
        </p:txBody>
      </p:sp>
      <p:cxnSp>
        <p:nvCxnSpPr>
          <p:cNvPr id="171" name="Straight Connector 170"/>
          <p:cNvCxnSpPr/>
          <p:nvPr/>
        </p:nvCxnSpPr>
        <p:spPr bwMode="auto">
          <a:xfrm>
            <a:off x="5247074" y="1808820"/>
            <a:ext cx="0" cy="2655295"/>
          </a:xfrm>
          <a:prstGeom prst="line">
            <a:avLst/>
          </a:prstGeom>
          <a:solidFill>
            <a:srgbClr val="FFFFFF"/>
          </a:solidFill>
          <a:ln w="76200" cap="flat" cmpd="sng" algn="ctr">
            <a:solidFill>
              <a:srgbClr val="FFFF00"/>
            </a:solidFill>
            <a:prstDash val="solid"/>
            <a:round/>
            <a:headEnd type="none" w="med" len="med"/>
            <a:tailEnd type="none" w="med" len="med"/>
          </a:ln>
          <a:effectLst>
            <a:outerShdw blurRad="63500" sx="102000" sy="102000" algn="ctr" rotWithShape="0">
              <a:prstClr val="black">
                <a:alpha val="40000"/>
              </a:prstClr>
            </a:outerShdw>
          </a:effectLst>
        </p:spPr>
      </p:cxnSp>
      <p:cxnSp>
        <p:nvCxnSpPr>
          <p:cNvPr id="172" name="Straight Connector 171"/>
          <p:cNvCxnSpPr/>
          <p:nvPr/>
        </p:nvCxnSpPr>
        <p:spPr bwMode="auto">
          <a:xfrm>
            <a:off x="8234427" y="1808820"/>
            <a:ext cx="0" cy="2655295"/>
          </a:xfrm>
          <a:prstGeom prst="line">
            <a:avLst/>
          </a:prstGeom>
          <a:solidFill>
            <a:srgbClr val="FFFFFF"/>
          </a:solidFill>
          <a:ln w="76200" cap="flat" cmpd="sng" algn="ctr">
            <a:solidFill>
              <a:srgbClr val="FFFF00"/>
            </a:solidFill>
            <a:prstDash val="solid"/>
            <a:round/>
            <a:headEnd type="none" w="med" len="med"/>
            <a:tailEnd type="none" w="med" len="med"/>
          </a:ln>
          <a:effectLst>
            <a:outerShdw blurRad="63500" sx="102000" sy="102000" algn="ctr" rotWithShape="0">
              <a:prstClr val="black">
                <a:alpha val="40000"/>
              </a:prstClr>
            </a:outerShdw>
          </a:effectLst>
        </p:spPr>
      </p:cxnSp>
      <p:cxnSp>
        <p:nvCxnSpPr>
          <p:cNvPr id="170" name="Straight Connector 169"/>
          <p:cNvCxnSpPr/>
          <p:nvPr/>
        </p:nvCxnSpPr>
        <p:spPr bwMode="auto">
          <a:xfrm>
            <a:off x="3311859" y="1943835"/>
            <a:ext cx="0" cy="2520280"/>
          </a:xfrm>
          <a:prstGeom prst="line">
            <a:avLst/>
          </a:prstGeom>
          <a:solidFill>
            <a:srgbClr val="FFFFFF"/>
          </a:solidFill>
          <a:ln w="76200" cap="flat" cmpd="sng" algn="ctr">
            <a:solidFill>
              <a:srgbClr val="FFFF00"/>
            </a:solidFill>
            <a:prstDash val="solid"/>
            <a:round/>
            <a:headEnd type="none" w="med" len="med"/>
            <a:tailEnd type="none" w="med" len="med"/>
          </a:ln>
          <a:effectLst>
            <a:outerShdw blurRad="63500" sx="102000" sy="102000" algn="ctr" rotWithShape="0">
              <a:prstClr val="black">
                <a:alpha val="40000"/>
              </a:prstClr>
            </a:outerShdw>
          </a:effectLst>
        </p:spPr>
      </p:cxnSp>
      <p:sp>
        <p:nvSpPr>
          <p:cNvPr id="168" name="Rounded Rectangle 167"/>
          <p:cNvSpPr/>
          <p:nvPr/>
        </p:nvSpPr>
        <p:spPr bwMode="auto">
          <a:xfrm>
            <a:off x="5382089" y="2213865"/>
            <a:ext cx="2712670" cy="2610290"/>
          </a:xfrm>
          <a:prstGeom prst="roundRect">
            <a:avLst>
              <a:gd name="adj" fmla="val 5717"/>
            </a:avLst>
          </a:prstGeom>
          <a:solidFill>
            <a:srgbClr val="FFFFFF"/>
          </a:solidFill>
          <a:ln w="19050" cap="flat" cmpd="sng" algn="ctr">
            <a:solidFill>
              <a:schemeClr val="accent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163" name="Rounded Rectangle 162"/>
          <p:cNvSpPr/>
          <p:nvPr/>
        </p:nvSpPr>
        <p:spPr bwMode="auto">
          <a:xfrm>
            <a:off x="3446874" y="2213865"/>
            <a:ext cx="1665185" cy="2610290"/>
          </a:xfrm>
          <a:prstGeom prst="roundRect">
            <a:avLst>
              <a:gd name="adj" fmla="val 8230"/>
            </a:avLst>
          </a:prstGeom>
          <a:solidFill>
            <a:srgbClr val="FFFFFF"/>
          </a:solidFill>
          <a:ln w="19050" cap="flat" cmpd="sng" algn="ctr">
            <a:solidFill>
              <a:schemeClr val="accent6">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162" name="Rounded Rectangle 161"/>
          <p:cNvSpPr/>
          <p:nvPr/>
        </p:nvSpPr>
        <p:spPr bwMode="auto">
          <a:xfrm>
            <a:off x="185057" y="2213866"/>
            <a:ext cx="2991788" cy="2565284"/>
          </a:xfrm>
          <a:prstGeom prst="roundRect">
            <a:avLst>
              <a:gd name="adj" fmla="val 8230"/>
            </a:avLst>
          </a:prstGeom>
          <a:solidFill>
            <a:srgbClr val="FFFFFF"/>
          </a:solid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pic>
        <p:nvPicPr>
          <p:cNvPr id="160" name="Picture 2"/>
          <p:cNvPicPr>
            <a:picLocks noChangeAspect="1" noChangeArrowheads="1"/>
          </p:cNvPicPr>
          <p:nvPr/>
        </p:nvPicPr>
        <p:blipFill>
          <a:blip r:embed="rId3" cstate="print"/>
          <a:srcRect l="14542" t="35800" r="41730" b="10136"/>
          <a:stretch>
            <a:fillRect/>
          </a:stretch>
        </p:blipFill>
        <p:spPr bwMode="auto">
          <a:xfrm>
            <a:off x="261257" y="2503532"/>
            <a:ext cx="2780571" cy="2148623"/>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SKA-low: end-to-end</a:t>
            </a:r>
            <a:endParaRPr lang="en-GB" dirty="0"/>
          </a:p>
        </p:txBody>
      </p:sp>
      <p:grpSp>
        <p:nvGrpSpPr>
          <p:cNvPr id="3" name="Group 186"/>
          <p:cNvGrpSpPr/>
          <p:nvPr/>
        </p:nvGrpSpPr>
        <p:grpSpPr>
          <a:xfrm>
            <a:off x="4437014" y="2708711"/>
            <a:ext cx="557651" cy="1629080"/>
            <a:chOff x="3851920" y="980728"/>
            <a:chExt cx="1656184" cy="4068452"/>
          </a:xfrm>
        </p:grpSpPr>
        <p:sp>
          <p:nvSpPr>
            <p:cNvPr id="188" name="Rectangle 187"/>
            <p:cNvSpPr/>
            <p:nvPr/>
          </p:nvSpPr>
          <p:spPr>
            <a:xfrm>
              <a:off x="3851920" y="1088740"/>
              <a:ext cx="1656184" cy="3960440"/>
            </a:xfrm>
            <a:prstGeom prst="rect">
              <a:avLst/>
            </a:prstGeom>
            <a:no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9" name="Rectangle 188"/>
            <p:cNvSpPr/>
            <p:nvPr/>
          </p:nvSpPr>
          <p:spPr>
            <a:xfrm>
              <a:off x="3959932" y="1160760"/>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Rectangle 189"/>
            <p:cNvSpPr/>
            <p:nvPr/>
          </p:nvSpPr>
          <p:spPr>
            <a:xfrm>
              <a:off x="3959932" y="134076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Rectangle 190"/>
            <p:cNvSpPr/>
            <p:nvPr/>
          </p:nvSpPr>
          <p:spPr>
            <a:xfrm>
              <a:off x="3959932" y="152078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Rectangle 191"/>
            <p:cNvSpPr/>
            <p:nvPr/>
          </p:nvSpPr>
          <p:spPr>
            <a:xfrm>
              <a:off x="3959932" y="170080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Rectangle 192"/>
            <p:cNvSpPr/>
            <p:nvPr/>
          </p:nvSpPr>
          <p:spPr>
            <a:xfrm>
              <a:off x="3959932" y="188082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Rectangle 193"/>
            <p:cNvSpPr/>
            <p:nvPr/>
          </p:nvSpPr>
          <p:spPr>
            <a:xfrm>
              <a:off x="3959932" y="206084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Rectangle 194"/>
            <p:cNvSpPr/>
            <p:nvPr/>
          </p:nvSpPr>
          <p:spPr>
            <a:xfrm>
              <a:off x="3959932" y="224086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Rectangle 195"/>
            <p:cNvSpPr/>
            <p:nvPr/>
          </p:nvSpPr>
          <p:spPr>
            <a:xfrm>
              <a:off x="3959932" y="242088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Rectangle 196"/>
            <p:cNvSpPr/>
            <p:nvPr/>
          </p:nvSpPr>
          <p:spPr>
            <a:xfrm>
              <a:off x="3959932" y="260090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Rectangle 197"/>
            <p:cNvSpPr/>
            <p:nvPr/>
          </p:nvSpPr>
          <p:spPr>
            <a:xfrm>
              <a:off x="3959932" y="278092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Rectangle 198"/>
            <p:cNvSpPr/>
            <p:nvPr/>
          </p:nvSpPr>
          <p:spPr>
            <a:xfrm>
              <a:off x="3959932" y="317697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Rectangle 199"/>
            <p:cNvSpPr/>
            <p:nvPr/>
          </p:nvSpPr>
          <p:spPr>
            <a:xfrm>
              <a:off x="3959932" y="335699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Rectangle 200"/>
            <p:cNvSpPr/>
            <p:nvPr/>
          </p:nvSpPr>
          <p:spPr>
            <a:xfrm>
              <a:off x="3959932" y="353701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Rectangle 201"/>
            <p:cNvSpPr/>
            <p:nvPr/>
          </p:nvSpPr>
          <p:spPr>
            <a:xfrm>
              <a:off x="3959932" y="371703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Rectangle 202"/>
            <p:cNvSpPr/>
            <p:nvPr/>
          </p:nvSpPr>
          <p:spPr>
            <a:xfrm>
              <a:off x="3959932" y="389705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Rectangle 203"/>
            <p:cNvSpPr/>
            <p:nvPr/>
          </p:nvSpPr>
          <p:spPr>
            <a:xfrm>
              <a:off x="3959932" y="407707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Rectangle 204"/>
            <p:cNvSpPr/>
            <p:nvPr/>
          </p:nvSpPr>
          <p:spPr>
            <a:xfrm>
              <a:off x="3959932" y="425709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Rectangle 205"/>
            <p:cNvSpPr/>
            <p:nvPr/>
          </p:nvSpPr>
          <p:spPr>
            <a:xfrm>
              <a:off x="3959932" y="443711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Rectangle 206"/>
            <p:cNvSpPr/>
            <p:nvPr/>
          </p:nvSpPr>
          <p:spPr>
            <a:xfrm>
              <a:off x="3959932" y="461713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Rectangle 207"/>
            <p:cNvSpPr/>
            <p:nvPr/>
          </p:nvSpPr>
          <p:spPr>
            <a:xfrm>
              <a:off x="3959932" y="479715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Rectangle 208"/>
            <p:cNvSpPr/>
            <p:nvPr/>
          </p:nvSpPr>
          <p:spPr>
            <a:xfrm>
              <a:off x="3959932" y="2960948"/>
              <a:ext cx="1440160" cy="108000"/>
            </a:xfrm>
            <a:prstGeom prst="rect">
              <a:avLst/>
            </a:prstGeom>
            <a:solidFill>
              <a:srgbClr val="FFFF99"/>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Rectangle 209"/>
            <p:cNvSpPr/>
            <p:nvPr/>
          </p:nvSpPr>
          <p:spPr>
            <a:xfrm>
              <a:off x="3959932" y="3068960"/>
              <a:ext cx="1440160" cy="108000"/>
            </a:xfrm>
            <a:prstGeom prst="rect">
              <a:avLst/>
            </a:prstGeom>
            <a:solidFill>
              <a:srgbClr val="FFFF99"/>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1" name="Rounded Rectangle 210"/>
            <p:cNvSpPr/>
            <p:nvPr/>
          </p:nvSpPr>
          <p:spPr>
            <a:xfrm>
              <a:off x="4283968" y="980728"/>
              <a:ext cx="828092" cy="180020"/>
            </a:xfrm>
            <a:prstGeom prst="roundRect">
              <a:avLst/>
            </a:prstGeom>
            <a:solidFill>
              <a:srgbClr val="F79646">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14" name="Straight Arrow Connector 213"/>
          <p:cNvCxnSpPr/>
          <p:nvPr/>
        </p:nvCxnSpPr>
        <p:spPr>
          <a:xfrm>
            <a:off x="3119715" y="3251839"/>
            <a:ext cx="462174" cy="0"/>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cxnSp>
        <p:nvCxnSpPr>
          <p:cNvPr id="215" name="Straight Arrow Connector 214"/>
          <p:cNvCxnSpPr/>
          <p:nvPr/>
        </p:nvCxnSpPr>
        <p:spPr>
          <a:xfrm>
            <a:off x="3119715" y="3339889"/>
            <a:ext cx="462174" cy="0"/>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cxnSp>
        <p:nvCxnSpPr>
          <p:cNvPr id="216" name="Straight Arrow Connector 215"/>
          <p:cNvCxnSpPr/>
          <p:nvPr/>
        </p:nvCxnSpPr>
        <p:spPr>
          <a:xfrm>
            <a:off x="3119715" y="3427939"/>
            <a:ext cx="462174" cy="0"/>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cxnSp>
        <p:nvCxnSpPr>
          <p:cNvPr id="217" name="Straight Arrow Connector 216"/>
          <p:cNvCxnSpPr/>
          <p:nvPr/>
        </p:nvCxnSpPr>
        <p:spPr>
          <a:xfrm>
            <a:off x="3119715" y="3780140"/>
            <a:ext cx="462174" cy="0"/>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sp>
        <p:nvSpPr>
          <p:cNvPr id="218" name="TextBox 217"/>
          <p:cNvSpPr txBox="1"/>
          <p:nvPr/>
        </p:nvSpPr>
        <p:spPr>
          <a:xfrm rot="5400000">
            <a:off x="3191072" y="3458743"/>
            <a:ext cx="33855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1F497D">
                    <a:lumMod val="75000"/>
                  </a:srgbClr>
                </a:solidFill>
                <a:effectLst/>
                <a:uLnTx/>
                <a:uFillTx/>
              </a:rPr>
              <a:t>…</a:t>
            </a:r>
            <a:endParaRPr kumimoji="0" lang="en-GB" sz="1200" b="0" i="0" u="none" strike="noStrike" kern="0" cap="none" spc="0" normalizeH="0" baseline="0" noProof="0" dirty="0">
              <a:ln>
                <a:noFill/>
              </a:ln>
              <a:solidFill>
                <a:srgbClr val="1F497D">
                  <a:lumMod val="75000"/>
                </a:srgbClr>
              </a:solidFill>
              <a:effectLst/>
              <a:uLnTx/>
              <a:uFillTx/>
            </a:endParaRPr>
          </a:p>
        </p:txBody>
      </p:sp>
      <p:sp>
        <p:nvSpPr>
          <p:cNvPr id="221" name="Rectangle 220"/>
          <p:cNvSpPr/>
          <p:nvPr/>
        </p:nvSpPr>
        <p:spPr>
          <a:xfrm>
            <a:off x="3574073" y="2943815"/>
            <a:ext cx="322851" cy="1203353"/>
          </a:xfrm>
          <a:prstGeom prst="rect">
            <a:avLst/>
          </a:prstGeom>
          <a:solidFill>
            <a:srgbClr val="FFFF99"/>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Switch</a:t>
            </a:r>
            <a:endParaRPr kumimoji="0" lang="en-GB" sz="12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23" name="Right Arrow 222"/>
          <p:cNvSpPr/>
          <p:nvPr/>
        </p:nvSpPr>
        <p:spPr>
          <a:xfrm>
            <a:off x="3896924" y="3413416"/>
            <a:ext cx="180020" cy="264151"/>
          </a:xfrm>
          <a:prstGeom prst="rightArrow">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4" name="Right Arrow 223"/>
          <p:cNvSpPr/>
          <p:nvPr/>
        </p:nvSpPr>
        <p:spPr>
          <a:xfrm>
            <a:off x="4256964" y="3413416"/>
            <a:ext cx="172587" cy="264151"/>
          </a:xfrm>
          <a:prstGeom prst="rightArrow">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5" name="Right Arrow 224"/>
          <p:cNvSpPr/>
          <p:nvPr/>
        </p:nvSpPr>
        <p:spPr>
          <a:xfrm>
            <a:off x="5005992" y="3413416"/>
            <a:ext cx="511112" cy="264151"/>
          </a:xfrm>
          <a:prstGeom prst="rightArrow">
            <a:avLst>
              <a:gd name="adj1" fmla="val 50000"/>
              <a:gd name="adj2" fmla="val 37582"/>
            </a:avLst>
          </a:prstGeom>
          <a:solidFill>
            <a:srgbClr val="FF3399"/>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7" name="Rectangle 226"/>
          <p:cNvSpPr/>
          <p:nvPr/>
        </p:nvSpPr>
        <p:spPr>
          <a:xfrm>
            <a:off x="5986751" y="2943815"/>
            <a:ext cx="205428" cy="1203353"/>
          </a:xfrm>
          <a:prstGeom prst="rect">
            <a:avLst/>
          </a:prstGeom>
          <a:solidFill>
            <a:srgbClr val="9BBB59">
              <a:lumMod val="60000"/>
              <a:lumOff val="40000"/>
            </a:srgbClr>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Buffer store</a:t>
            </a:r>
            <a:endParaRPr kumimoji="0" lang="en-GB" sz="105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28" name="Right Arrow 227"/>
          <p:cNvSpPr/>
          <p:nvPr/>
        </p:nvSpPr>
        <p:spPr>
          <a:xfrm>
            <a:off x="5787134" y="3413416"/>
            <a:ext cx="180108" cy="264151"/>
          </a:xfrm>
          <a:prstGeom prst="rightArrow">
            <a:avLst/>
          </a:prstGeom>
          <a:solidFill>
            <a:srgbClr val="FF3399"/>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 name="Group 228"/>
          <p:cNvGrpSpPr/>
          <p:nvPr/>
        </p:nvGrpSpPr>
        <p:grpSpPr>
          <a:xfrm>
            <a:off x="6346832" y="2708711"/>
            <a:ext cx="557651" cy="1629080"/>
            <a:chOff x="3851920" y="980728"/>
            <a:chExt cx="1656184" cy="4068452"/>
          </a:xfrm>
        </p:grpSpPr>
        <p:sp>
          <p:nvSpPr>
            <p:cNvPr id="230" name="Rectangle 229"/>
            <p:cNvSpPr/>
            <p:nvPr/>
          </p:nvSpPr>
          <p:spPr>
            <a:xfrm>
              <a:off x="3851920" y="1088740"/>
              <a:ext cx="1656184" cy="3960440"/>
            </a:xfrm>
            <a:prstGeom prst="rect">
              <a:avLst/>
            </a:prstGeom>
            <a:no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1" name="Rectangle 230"/>
            <p:cNvSpPr/>
            <p:nvPr/>
          </p:nvSpPr>
          <p:spPr>
            <a:xfrm>
              <a:off x="3959932" y="1160760"/>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2" name="Rectangle 231"/>
            <p:cNvSpPr/>
            <p:nvPr/>
          </p:nvSpPr>
          <p:spPr>
            <a:xfrm>
              <a:off x="3959932" y="134076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Rectangle 232"/>
            <p:cNvSpPr/>
            <p:nvPr/>
          </p:nvSpPr>
          <p:spPr>
            <a:xfrm>
              <a:off x="3959932" y="152078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Rectangle 233"/>
            <p:cNvSpPr/>
            <p:nvPr/>
          </p:nvSpPr>
          <p:spPr>
            <a:xfrm>
              <a:off x="3959932" y="170080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Rectangle 234"/>
            <p:cNvSpPr/>
            <p:nvPr/>
          </p:nvSpPr>
          <p:spPr>
            <a:xfrm>
              <a:off x="3959932" y="188082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Rectangle 235"/>
            <p:cNvSpPr/>
            <p:nvPr/>
          </p:nvSpPr>
          <p:spPr>
            <a:xfrm>
              <a:off x="3959932" y="206084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Rectangle 236"/>
            <p:cNvSpPr/>
            <p:nvPr/>
          </p:nvSpPr>
          <p:spPr>
            <a:xfrm>
              <a:off x="3959932" y="224086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8" name="Rectangle 237"/>
            <p:cNvSpPr/>
            <p:nvPr/>
          </p:nvSpPr>
          <p:spPr>
            <a:xfrm>
              <a:off x="3959932" y="242088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9" name="Rectangle 238"/>
            <p:cNvSpPr/>
            <p:nvPr/>
          </p:nvSpPr>
          <p:spPr>
            <a:xfrm>
              <a:off x="3959932" y="260090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Rectangle 239"/>
            <p:cNvSpPr/>
            <p:nvPr/>
          </p:nvSpPr>
          <p:spPr>
            <a:xfrm>
              <a:off x="3959932" y="278092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Rectangle 240"/>
            <p:cNvSpPr/>
            <p:nvPr/>
          </p:nvSpPr>
          <p:spPr>
            <a:xfrm>
              <a:off x="3959932" y="317697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Rectangle 241"/>
            <p:cNvSpPr/>
            <p:nvPr/>
          </p:nvSpPr>
          <p:spPr>
            <a:xfrm>
              <a:off x="3959932" y="335699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Rectangle 242"/>
            <p:cNvSpPr/>
            <p:nvPr/>
          </p:nvSpPr>
          <p:spPr>
            <a:xfrm>
              <a:off x="3959932" y="353701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4" name="Rectangle 243"/>
            <p:cNvSpPr/>
            <p:nvPr/>
          </p:nvSpPr>
          <p:spPr>
            <a:xfrm>
              <a:off x="3959932" y="371703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5" name="Rectangle 244"/>
            <p:cNvSpPr/>
            <p:nvPr/>
          </p:nvSpPr>
          <p:spPr>
            <a:xfrm>
              <a:off x="3959932" y="389705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6" name="Rectangle 245"/>
            <p:cNvSpPr/>
            <p:nvPr/>
          </p:nvSpPr>
          <p:spPr>
            <a:xfrm>
              <a:off x="3959932" y="407707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7" name="Rectangle 246"/>
            <p:cNvSpPr/>
            <p:nvPr/>
          </p:nvSpPr>
          <p:spPr>
            <a:xfrm>
              <a:off x="3959932" y="425709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ctangle 247"/>
            <p:cNvSpPr/>
            <p:nvPr/>
          </p:nvSpPr>
          <p:spPr>
            <a:xfrm>
              <a:off x="3959932" y="443711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ctangle 248"/>
            <p:cNvSpPr/>
            <p:nvPr/>
          </p:nvSpPr>
          <p:spPr>
            <a:xfrm>
              <a:off x="3959932" y="461713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0" name="Rectangle 249"/>
            <p:cNvSpPr/>
            <p:nvPr/>
          </p:nvSpPr>
          <p:spPr>
            <a:xfrm>
              <a:off x="3959932" y="479715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1" name="Rectangle 250"/>
            <p:cNvSpPr/>
            <p:nvPr/>
          </p:nvSpPr>
          <p:spPr>
            <a:xfrm>
              <a:off x="3959932" y="2960948"/>
              <a:ext cx="1440160" cy="108000"/>
            </a:xfrm>
            <a:prstGeom prst="rect">
              <a:avLst/>
            </a:prstGeom>
            <a:solidFill>
              <a:srgbClr val="FFFF99"/>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Rectangle 251"/>
            <p:cNvSpPr/>
            <p:nvPr/>
          </p:nvSpPr>
          <p:spPr>
            <a:xfrm>
              <a:off x="3959932" y="3068960"/>
              <a:ext cx="1440160" cy="108000"/>
            </a:xfrm>
            <a:prstGeom prst="rect">
              <a:avLst/>
            </a:prstGeom>
            <a:solidFill>
              <a:srgbClr val="FFFF99"/>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Rounded Rectangle 252"/>
            <p:cNvSpPr/>
            <p:nvPr/>
          </p:nvSpPr>
          <p:spPr>
            <a:xfrm>
              <a:off x="4283968" y="980728"/>
              <a:ext cx="828092" cy="180020"/>
            </a:xfrm>
            <a:prstGeom prst="roundRect">
              <a:avLst/>
            </a:prstGeom>
            <a:solidFill>
              <a:srgbClr val="F79646">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55" name="Right Arrow 254"/>
          <p:cNvSpPr/>
          <p:nvPr/>
        </p:nvSpPr>
        <p:spPr>
          <a:xfrm>
            <a:off x="6192179" y="3413416"/>
            <a:ext cx="154654" cy="264151"/>
          </a:xfrm>
          <a:prstGeom prst="rightArrow">
            <a:avLst/>
          </a:prstGeom>
          <a:solidFill>
            <a:srgbClr val="FF3399"/>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6" name="Right Arrow 255"/>
          <p:cNvSpPr/>
          <p:nvPr/>
        </p:nvSpPr>
        <p:spPr>
          <a:xfrm>
            <a:off x="6904484" y="3413416"/>
            <a:ext cx="187795" cy="264151"/>
          </a:xfrm>
          <a:prstGeom prst="rightArrow">
            <a:avLst/>
          </a:prstGeom>
          <a:solidFill>
            <a:srgbClr val="FF3399"/>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8" name="Right Arrow 257"/>
          <p:cNvSpPr/>
          <p:nvPr/>
        </p:nvSpPr>
        <p:spPr>
          <a:xfrm>
            <a:off x="7497325" y="3413416"/>
            <a:ext cx="180020" cy="264151"/>
          </a:xfrm>
          <a:prstGeom prst="rightArrow">
            <a:avLst/>
          </a:prstGeom>
          <a:solidFill>
            <a:srgbClr val="FF3399"/>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9" name="Rectangle 258"/>
          <p:cNvSpPr/>
          <p:nvPr/>
        </p:nvSpPr>
        <p:spPr>
          <a:xfrm rot="5400000">
            <a:off x="4213046" y="3329359"/>
            <a:ext cx="997599" cy="432264"/>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ysClr val="windowText" lastClr="000000"/>
                </a:solidFill>
                <a:effectLst/>
                <a:uLnTx/>
                <a:uFillTx/>
                <a:latin typeface="Calibri"/>
                <a:ea typeface="+mn-ea"/>
                <a:cs typeface="+mn-cs"/>
              </a:rPr>
              <a:t>Correlator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ysClr val="windowText" lastClr="000000"/>
                </a:solidFill>
                <a:effectLst/>
                <a:uLnTx/>
                <a:uFillTx/>
                <a:latin typeface="Calibri"/>
                <a:ea typeface="+mn-ea"/>
                <a:cs typeface="+mn-cs"/>
              </a:rPr>
              <a:t>Beamformer</a:t>
            </a:r>
            <a:endParaRPr kumimoji="0" lang="en-GB" sz="10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0" name="Rectangle 259"/>
          <p:cNvSpPr/>
          <p:nvPr/>
        </p:nvSpPr>
        <p:spPr>
          <a:xfrm rot="5400000">
            <a:off x="6130328" y="3329359"/>
            <a:ext cx="997599" cy="432264"/>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ysClr val="windowText" lastClr="000000"/>
                </a:solidFill>
                <a:effectLst/>
                <a:uLnTx/>
                <a:uFillTx/>
                <a:latin typeface="Calibri"/>
                <a:ea typeface="+mn-ea"/>
                <a:cs typeface="+mn-cs"/>
              </a:rPr>
              <a:t>UV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ysClr val="windowText" lastClr="000000"/>
                </a:solidFill>
                <a:effectLst/>
                <a:uLnTx/>
                <a:uFillTx/>
                <a:latin typeface="Calibri"/>
                <a:ea typeface="+mn-ea"/>
                <a:cs typeface="+mn-cs"/>
              </a:rPr>
              <a:t>Processor</a:t>
            </a:r>
            <a:endParaRPr kumimoji="0" lang="en-GB" sz="10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8" name="Rounded Rectangle 97"/>
          <p:cNvSpPr/>
          <p:nvPr/>
        </p:nvSpPr>
        <p:spPr>
          <a:xfrm>
            <a:off x="8445943" y="2694187"/>
            <a:ext cx="407087" cy="1702607"/>
          </a:xfrm>
          <a:prstGeom prst="roundRect">
            <a:avLst>
              <a:gd name="adj" fmla="val 7660"/>
            </a:avLst>
          </a:prstGeom>
          <a:solidFill>
            <a:srgbClr val="C0504D">
              <a:lumMod val="60000"/>
              <a:lumOff val="40000"/>
            </a:srgbClr>
          </a:solidFill>
          <a:ln w="25400" cap="flat" cmpd="sng" algn="ctr">
            <a:solidFill>
              <a:srgbClr val="C0504D">
                <a:lumMod val="75000"/>
              </a:srgbClr>
            </a:solidFill>
            <a:prstDash val="solid"/>
          </a:ln>
          <a:effectLst>
            <a:innerShdw blurRad="114300">
              <a:prstClr val="black"/>
            </a:innerShdw>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rPr>
              <a:t>HPC</a:t>
            </a:r>
          </a:p>
        </p:txBody>
      </p:sp>
      <p:sp>
        <p:nvSpPr>
          <p:cNvPr id="100" name="Right Arrow 99"/>
          <p:cNvSpPr/>
          <p:nvPr/>
        </p:nvSpPr>
        <p:spPr>
          <a:xfrm>
            <a:off x="8015218" y="3413416"/>
            <a:ext cx="412432" cy="264151"/>
          </a:xfrm>
          <a:prstGeom prst="rightArrow">
            <a:avLst>
              <a:gd name="adj1" fmla="val 50000"/>
              <a:gd name="adj2" fmla="val 30442"/>
            </a:avLst>
          </a:prstGeom>
          <a:solidFill>
            <a:srgbClr val="FF3399"/>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7" name="Rounded Rectangle 256"/>
          <p:cNvSpPr/>
          <p:nvPr/>
        </p:nvSpPr>
        <p:spPr>
          <a:xfrm>
            <a:off x="7677345" y="2958490"/>
            <a:ext cx="324708" cy="1174003"/>
          </a:xfrm>
          <a:prstGeom prst="roundRect">
            <a:avLst>
              <a:gd name="adj" fmla="val 7660"/>
            </a:avLst>
          </a:prstGeom>
          <a:solidFill>
            <a:srgbClr val="9BBB59">
              <a:lumMod val="75000"/>
            </a:srgbClr>
          </a:solidFill>
          <a:ln w="25400" cap="flat" cmpd="sng" algn="ctr">
            <a:solidFill>
              <a:srgbClr val="9BBB59">
                <a:lumMod val="50000"/>
              </a:srgbClr>
            </a:solidFill>
            <a:prstDash val="solid"/>
          </a:ln>
          <a:effectLst>
            <a:innerShdw blurRad="114300">
              <a:prstClr val="black"/>
            </a:innerShdw>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rPr>
              <a:t>Bulk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rPr>
              <a:t>Store</a:t>
            </a:r>
            <a:endParaRPr kumimoji="0" lang="en-GB" sz="1100" b="1" i="0" u="none" strike="noStrike" kern="0" cap="none" spc="0" normalizeH="0" baseline="0" noProof="0" dirty="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endParaRPr>
          </a:p>
        </p:txBody>
      </p:sp>
      <p:sp>
        <p:nvSpPr>
          <p:cNvPr id="254" name="Rounded Rectangle 253"/>
          <p:cNvSpPr/>
          <p:nvPr/>
        </p:nvSpPr>
        <p:spPr>
          <a:xfrm>
            <a:off x="7090237" y="2708921"/>
            <a:ext cx="407087" cy="1673140"/>
          </a:xfrm>
          <a:prstGeom prst="roundRect">
            <a:avLst>
              <a:gd name="adj" fmla="val 7660"/>
            </a:avLst>
          </a:prstGeom>
          <a:solidFill>
            <a:srgbClr val="C0504D">
              <a:lumMod val="60000"/>
              <a:lumOff val="40000"/>
            </a:srgbClr>
          </a:solidFill>
          <a:ln w="25400" cap="flat" cmpd="sng" algn="ctr">
            <a:solidFill>
              <a:srgbClr val="C0504D">
                <a:lumMod val="75000"/>
              </a:srgbClr>
            </a:solidFill>
            <a:prstDash val="solid"/>
          </a:ln>
          <a:effectLst>
            <a:innerShdw blurRad="114300">
              <a:prstClr val="black"/>
            </a:innerShdw>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 lastClr="FFFFFF">
                    <a:lumMod val="85000"/>
                  </a:sysClr>
                </a:solidFill>
                <a:effectLst>
                  <a:outerShdw blurRad="38100" dist="38100" dir="2700000" algn="tl">
                    <a:srgbClr val="000000">
                      <a:alpha val="43137"/>
                    </a:srgbClr>
                  </a:outerShdw>
                </a:effectLst>
                <a:uLnTx/>
                <a:uFillTx/>
                <a:latin typeface="Calibri"/>
                <a:ea typeface="+mn-ea"/>
                <a:cs typeface="+mn-cs"/>
              </a:rPr>
              <a:t>HPC</a:t>
            </a:r>
          </a:p>
        </p:txBody>
      </p:sp>
      <p:sp>
        <p:nvSpPr>
          <p:cNvPr id="104" name="Left Arrow 103"/>
          <p:cNvSpPr/>
          <p:nvPr/>
        </p:nvSpPr>
        <p:spPr bwMode="auto">
          <a:xfrm>
            <a:off x="6901301" y="3729662"/>
            <a:ext cx="180000" cy="115361"/>
          </a:xfrm>
          <a:prstGeom prst="lef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rgbClr val="233787"/>
              </a:solidFill>
              <a:effectLst/>
              <a:latin typeface="Arial" charset="0"/>
            </a:endParaRPr>
          </a:p>
        </p:txBody>
      </p:sp>
      <p:sp>
        <p:nvSpPr>
          <p:cNvPr id="226" name="Rectangle 225"/>
          <p:cNvSpPr/>
          <p:nvPr/>
        </p:nvSpPr>
        <p:spPr>
          <a:xfrm>
            <a:off x="5508139" y="2943815"/>
            <a:ext cx="324000" cy="1203353"/>
          </a:xfrm>
          <a:prstGeom prst="rect">
            <a:avLst/>
          </a:prstGeom>
          <a:solidFill>
            <a:srgbClr val="FFFF99"/>
          </a:solidFill>
          <a:ln w="12700" cap="flat" cmpd="sng" algn="ctr">
            <a:solidFill>
              <a:sysClr val="window" lastClr="FFFFFF">
                <a:lumMod val="50000"/>
              </a:sysClr>
            </a:solidFill>
            <a:prstDash val="solid"/>
          </a:ln>
          <a:effectLst/>
        </p:spPr>
        <p:txBody>
          <a:bodyPr vert="vert"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Switch</a:t>
            </a:r>
            <a:endParaRPr kumimoji="0" lang="en-GB" sz="12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22" name="Rectangle 221"/>
          <p:cNvSpPr/>
          <p:nvPr/>
        </p:nvSpPr>
        <p:spPr>
          <a:xfrm>
            <a:off x="4076944" y="2943815"/>
            <a:ext cx="205450" cy="1203353"/>
          </a:xfrm>
          <a:prstGeom prst="rect">
            <a:avLst/>
          </a:prstGeom>
          <a:solidFill>
            <a:srgbClr val="9BBB59">
              <a:lumMod val="60000"/>
              <a:lumOff val="40000"/>
            </a:srgbClr>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Buffer store</a:t>
            </a:r>
            <a:endParaRPr kumimoji="0" lang="en-GB" sz="105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grpSp>
        <p:nvGrpSpPr>
          <p:cNvPr id="5" name="Group 186"/>
          <p:cNvGrpSpPr/>
          <p:nvPr/>
        </p:nvGrpSpPr>
        <p:grpSpPr>
          <a:xfrm>
            <a:off x="2555749" y="2708711"/>
            <a:ext cx="557651" cy="1629080"/>
            <a:chOff x="3851920" y="980728"/>
            <a:chExt cx="1656184" cy="4068452"/>
          </a:xfrm>
        </p:grpSpPr>
        <p:sp>
          <p:nvSpPr>
            <p:cNvPr id="113" name="Rectangle 112"/>
            <p:cNvSpPr/>
            <p:nvPr/>
          </p:nvSpPr>
          <p:spPr>
            <a:xfrm>
              <a:off x="3851920" y="1088740"/>
              <a:ext cx="1656184" cy="3960440"/>
            </a:xfrm>
            <a:prstGeom prst="rect">
              <a:avLst/>
            </a:prstGeom>
            <a:no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4" name="Rectangle 113"/>
            <p:cNvSpPr/>
            <p:nvPr/>
          </p:nvSpPr>
          <p:spPr>
            <a:xfrm>
              <a:off x="3959932" y="1160760"/>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5" name="Rectangle 114"/>
            <p:cNvSpPr/>
            <p:nvPr/>
          </p:nvSpPr>
          <p:spPr>
            <a:xfrm>
              <a:off x="3959932" y="134076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6" name="Rectangle 115"/>
            <p:cNvSpPr/>
            <p:nvPr/>
          </p:nvSpPr>
          <p:spPr>
            <a:xfrm>
              <a:off x="3959932" y="152078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7" name="Rectangle 116"/>
            <p:cNvSpPr/>
            <p:nvPr/>
          </p:nvSpPr>
          <p:spPr>
            <a:xfrm>
              <a:off x="3959932" y="170080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8" name="Rectangle 117"/>
            <p:cNvSpPr/>
            <p:nvPr/>
          </p:nvSpPr>
          <p:spPr>
            <a:xfrm>
              <a:off x="3959932" y="188082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9" name="Rectangle 118"/>
            <p:cNvSpPr/>
            <p:nvPr/>
          </p:nvSpPr>
          <p:spPr>
            <a:xfrm>
              <a:off x="3959932" y="206084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0" name="Rectangle 119"/>
            <p:cNvSpPr/>
            <p:nvPr/>
          </p:nvSpPr>
          <p:spPr>
            <a:xfrm>
              <a:off x="3959932" y="224086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1" name="Rectangle 120"/>
            <p:cNvSpPr/>
            <p:nvPr/>
          </p:nvSpPr>
          <p:spPr>
            <a:xfrm>
              <a:off x="3959932" y="242088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2" name="Rectangle 121"/>
            <p:cNvSpPr/>
            <p:nvPr/>
          </p:nvSpPr>
          <p:spPr>
            <a:xfrm>
              <a:off x="3959932" y="260090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3" name="Rectangle 122"/>
            <p:cNvSpPr/>
            <p:nvPr/>
          </p:nvSpPr>
          <p:spPr>
            <a:xfrm>
              <a:off x="3959932" y="2780928"/>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4" name="Rectangle 123"/>
            <p:cNvSpPr/>
            <p:nvPr/>
          </p:nvSpPr>
          <p:spPr>
            <a:xfrm>
              <a:off x="3959932" y="317697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5" name="Rectangle 124"/>
            <p:cNvSpPr/>
            <p:nvPr/>
          </p:nvSpPr>
          <p:spPr>
            <a:xfrm>
              <a:off x="3959932" y="335699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6" name="Rectangle 125"/>
            <p:cNvSpPr/>
            <p:nvPr/>
          </p:nvSpPr>
          <p:spPr>
            <a:xfrm>
              <a:off x="3959932" y="353701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7" name="Rectangle 126"/>
            <p:cNvSpPr/>
            <p:nvPr/>
          </p:nvSpPr>
          <p:spPr>
            <a:xfrm>
              <a:off x="3959932" y="371703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8" name="Rectangle 127"/>
            <p:cNvSpPr/>
            <p:nvPr/>
          </p:nvSpPr>
          <p:spPr>
            <a:xfrm>
              <a:off x="3959932" y="389705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9" name="Rectangle 128"/>
            <p:cNvSpPr/>
            <p:nvPr/>
          </p:nvSpPr>
          <p:spPr>
            <a:xfrm>
              <a:off x="3959932" y="407707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0" name="Rectangle 129"/>
            <p:cNvSpPr/>
            <p:nvPr/>
          </p:nvSpPr>
          <p:spPr>
            <a:xfrm>
              <a:off x="3959932" y="425709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1" name="Rectangle 130"/>
            <p:cNvSpPr/>
            <p:nvPr/>
          </p:nvSpPr>
          <p:spPr>
            <a:xfrm>
              <a:off x="3959932" y="443711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2" name="Rectangle 131"/>
            <p:cNvSpPr/>
            <p:nvPr/>
          </p:nvSpPr>
          <p:spPr>
            <a:xfrm>
              <a:off x="3959932" y="461713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3" name="Rectangle 132"/>
            <p:cNvSpPr/>
            <p:nvPr/>
          </p:nvSpPr>
          <p:spPr>
            <a:xfrm>
              <a:off x="3959932" y="4797152"/>
              <a:ext cx="1440160" cy="180000"/>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4" name="Rectangle 133"/>
            <p:cNvSpPr/>
            <p:nvPr/>
          </p:nvSpPr>
          <p:spPr>
            <a:xfrm>
              <a:off x="3959932" y="2960948"/>
              <a:ext cx="1440160" cy="108000"/>
            </a:xfrm>
            <a:prstGeom prst="rect">
              <a:avLst/>
            </a:prstGeom>
            <a:solidFill>
              <a:srgbClr val="FFFF99"/>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5" name="Rectangle 134"/>
            <p:cNvSpPr/>
            <p:nvPr/>
          </p:nvSpPr>
          <p:spPr>
            <a:xfrm>
              <a:off x="3959932" y="3068960"/>
              <a:ext cx="1440160" cy="108000"/>
            </a:xfrm>
            <a:prstGeom prst="rect">
              <a:avLst/>
            </a:prstGeom>
            <a:solidFill>
              <a:srgbClr val="FFFF99"/>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6" name="Rounded Rectangle 135"/>
            <p:cNvSpPr/>
            <p:nvPr/>
          </p:nvSpPr>
          <p:spPr>
            <a:xfrm>
              <a:off x="4283968" y="980728"/>
              <a:ext cx="828092" cy="180020"/>
            </a:xfrm>
            <a:prstGeom prst="roundRect">
              <a:avLst/>
            </a:prstGeom>
            <a:solidFill>
              <a:srgbClr val="F79646">
                <a:lumMod val="20000"/>
                <a:lumOff val="8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ctangle 136"/>
          <p:cNvSpPr/>
          <p:nvPr/>
        </p:nvSpPr>
        <p:spPr>
          <a:xfrm rot="5400000">
            <a:off x="2331782" y="3329359"/>
            <a:ext cx="997599" cy="432264"/>
          </a:xfrm>
          <a:prstGeom prst="rect">
            <a:avLst/>
          </a:prstGeom>
          <a:solidFill>
            <a:srgbClr val="4F81BD">
              <a:lumMod val="20000"/>
              <a:lumOff val="80000"/>
            </a:srgbClr>
          </a:solidFill>
          <a:ln w="3175" cap="flat" cmpd="sng" algn="ctr">
            <a:solidFill>
              <a:srgbClr val="4F81BD">
                <a:shade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Calibri"/>
                <a:ea typeface="+mn-ea"/>
                <a:cs typeface="+mn-cs"/>
              </a:rPr>
              <a:t>Beamforming</a:t>
            </a:r>
            <a:endParaRPr kumimoji="0" lang="en-GB"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3" name="Rounded Rectangle 172"/>
          <p:cNvSpPr/>
          <p:nvPr/>
        </p:nvSpPr>
        <p:spPr bwMode="auto">
          <a:xfrm>
            <a:off x="1646675" y="1516185"/>
            <a:ext cx="6930771" cy="495055"/>
          </a:xfrm>
          <a:prstGeom prst="roundRect">
            <a:avLst>
              <a:gd name="adj" fmla="val 8230"/>
            </a:avLst>
          </a:prstGeom>
          <a:solidFill>
            <a:srgbClr val="FFFFFF"/>
          </a:solidFill>
          <a:ln w="28575"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177" name="Rectangle 176"/>
          <p:cNvSpPr/>
          <p:nvPr/>
        </p:nvSpPr>
        <p:spPr>
          <a:xfrm rot="16200000">
            <a:off x="1935300" y="1448677"/>
            <a:ext cx="322851" cy="630071"/>
          </a:xfrm>
          <a:prstGeom prst="rect">
            <a:avLst/>
          </a:prstGeom>
          <a:solidFill>
            <a:srgbClr val="FF00FF"/>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lumMod val="95000"/>
                  </a:schemeClr>
                </a:solidFill>
                <a:effectLst/>
                <a:uLnTx/>
                <a:uFillTx/>
                <a:latin typeface="Calibri"/>
                <a:ea typeface="+mn-ea"/>
                <a:cs typeface="+mn-cs"/>
              </a:rPr>
              <a:t>Maser</a:t>
            </a:r>
            <a:endParaRPr kumimoji="0" lang="en-GB" sz="1200" b="0" i="0" u="none" strike="noStrike" kern="0" cap="none" spc="0" normalizeH="0" baseline="0" noProof="0" dirty="0">
              <a:ln>
                <a:noFill/>
              </a:ln>
              <a:solidFill>
                <a:schemeClr val="bg1">
                  <a:lumMod val="95000"/>
                </a:schemeClr>
              </a:solidFill>
              <a:effectLst/>
              <a:uLnTx/>
              <a:uFillTx/>
              <a:latin typeface="Calibri"/>
              <a:ea typeface="+mn-ea"/>
              <a:cs typeface="+mn-cs"/>
            </a:endParaRPr>
          </a:p>
        </p:txBody>
      </p:sp>
      <p:cxnSp>
        <p:nvCxnSpPr>
          <p:cNvPr id="181" name="Straight Connector 180"/>
          <p:cNvCxnSpPr/>
          <p:nvPr/>
        </p:nvCxnSpPr>
        <p:spPr bwMode="auto">
          <a:xfrm flipH="1">
            <a:off x="2411761" y="1763815"/>
            <a:ext cx="2295254" cy="0"/>
          </a:xfrm>
          <a:prstGeom prst="line">
            <a:avLst/>
          </a:prstGeom>
          <a:solidFill>
            <a:srgbClr val="FFFFFF"/>
          </a:solidFill>
          <a:ln w="12700" cap="flat" cmpd="sng" algn="ctr">
            <a:solidFill>
              <a:schemeClr val="accent5">
                <a:lumMod val="75000"/>
              </a:schemeClr>
            </a:solidFill>
            <a:prstDash val="solid"/>
            <a:round/>
            <a:headEnd type="none" w="med" len="med"/>
            <a:tailEnd type="none" w="med" len="med"/>
          </a:ln>
          <a:effectLst/>
        </p:spPr>
      </p:cxnSp>
      <p:cxnSp>
        <p:nvCxnSpPr>
          <p:cNvPr id="184" name="Straight Arrow Connector 183"/>
          <p:cNvCxnSpPr/>
          <p:nvPr/>
        </p:nvCxnSpPr>
        <p:spPr bwMode="auto">
          <a:xfrm>
            <a:off x="2816804" y="1763815"/>
            <a:ext cx="0" cy="945105"/>
          </a:xfrm>
          <a:prstGeom prst="straightConnector1">
            <a:avLst/>
          </a:prstGeom>
          <a:solidFill>
            <a:srgbClr val="FFFFFF"/>
          </a:solidFill>
          <a:ln w="12700" cap="flat" cmpd="sng" algn="ctr">
            <a:solidFill>
              <a:schemeClr val="accent5">
                <a:lumMod val="75000"/>
              </a:schemeClr>
            </a:solidFill>
            <a:prstDash val="solid"/>
            <a:round/>
            <a:headEnd type="none" w="med" len="med"/>
            <a:tailEnd type="triangle" w="med" len="lg"/>
          </a:ln>
          <a:effectLst/>
        </p:spPr>
      </p:cxnSp>
      <p:cxnSp>
        <p:nvCxnSpPr>
          <p:cNvPr id="186" name="Straight Arrow Connector 185"/>
          <p:cNvCxnSpPr/>
          <p:nvPr/>
        </p:nvCxnSpPr>
        <p:spPr bwMode="auto">
          <a:xfrm>
            <a:off x="4707014" y="1763815"/>
            <a:ext cx="0" cy="945105"/>
          </a:xfrm>
          <a:prstGeom prst="straightConnector1">
            <a:avLst/>
          </a:prstGeom>
          <a:solidFill>
            <a:srgbClr val="FFFFFF"/>
          </a:solidFill>
          <a:ln w="12700" cap="flat" cmpd="sng" algn="ctr">
            <a:solidFill>
              <a:schemeClr val="accent5">
                <a:lumMod val="75000"/>
              </a:schemeClr>
            </a:solidFill>
            <a:prstDash val="solid"/>
            <a:round/>
            <a:headEnd type="none" w="med" len="med"/>
            <a:tailEnd type="triangle" w="med" len="lg"/>
          </a:ln>
          <a:effectLst/>
        </p:spPr>
      </p:cxnSp>
      <p:sp>
        <p:nvSpPr>
          <p:cNvPr id="281" name="Rounded Rectangle 280"/>
          <p:cNvSpPr/>
          <p:nvPr/>
        </p:nvSpPr>
        <p:spPr bwMode="auto">
          <a:xfrm>
            <a:off x="1646675" y="5072185"/>
            <a:ext cx="6930771" cy="495055"/>
          </a:xfrm>
          <a:prstGeom prst="roundRect">
            <a:avLst>
              <a:gd name="adj" fmla="val 8230"/>
            </a:avLst>
          </a:prstGeom>
          <a:solidFill>
            <a:srgbClr val="FFFFFF"/>
          </a:solidFill>
          <a:ln w="28575" cap="flat" cmpd="sng" algn="ctr">
            <a:solidFill>
              <a:srgbClr val="FF00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282" name="Rectangle 281"/>
          <p:cNvSpPr/>
          <p:nvPr/>
        </p:nvSpPr>
        <p:spPr>
          <a:xfrm rot="5400000" flipV="1">
            <a:off x="1935300" y="5004677"/>
            <a:ext cx="322851" cy="630071"/>
          </a:xfrm>
          <a:prstGeom prst="rect">
            <a:avLst/>
          </a:prstGeom>
          <a:solidFill>
            <a:srgbClr val="FFFF00"/>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Calibri"/>
                <a:ea typeface="+mn-ea"/>
                <a:cs typeface="+mn-cs"/>
              </a:rPr>
              <a:t>M&amp;C</a:t>
            </a:r>
            <a:endParaRPr kumimoji="0" lang="en-GB" sz="1200" b="0" i="0" u="none" strike="noStrike" kern="0" cap="none" spc="0" normalizeH="0" baseline="0" noProof="0" dirty="0">
              <a:ln>
                <a:noFill/>
              </a:ln>
              <a:solidFill>
                <a:schemeClr val="tx1"/>
              </a:solidFill>
              <a:effectLst/>
              <a:uLnTx/>
              <a:uFillTx/>
              <a:latin typeface="Calibri"/>
              <a:ea typeface="+mn-ea"/>
              <a:cs typeface="+mn-cs"/>
            </a:endParaRPr>
          </a:p>
        </p:txBody>
      </p:sp>
      <p:cxnSp>
        <p:nvCxnSpPr>
          <p:cNvPr id="283" name="Straight Connector 282"/>
          <p:cNvCxnSpPr/>
          <p:nvPr/>
        </p:nvCxnSpPr>
        <p:spPr bwMode="auto">
          <a:xfrm flipH="1" flipV="1">
            <a:off x="2411760" y="5319210"/>
            <a:ext cx="4860539" cy="0"/>
          </a:xfrm>
          <a:prstGeom prst="line">
            <a:avLst/>
          </a:prstGeom>
          <a:solidFill>
            <a:srgbClr val="FFFFFF"/>
          </a:solidFill>
          <a:ln w="12700" cap="flat" cmpd="sng" algn="ctr">
            <a:solidFill>
              <a:schemeClr val="accent5">
                <a:lumMod val="75000"/>
              </a:schemeClr>
            </a:solidFill>
            <a:prstDash val="solid"/>
            <a:round/>
            <a:headEnd type="none" w="med" len="med"/>
            <a:tailEnd type="none" w="med" len="med"/>
          </a:ln>
          <a:effectLst/>
        </p:spPr>
      </p:cxnSp>
      <p:cxnSp>
        <p:nvCxnSpPr>
          <p:cNvPr id="284" name="Straight Arrow Connector 283"/>
          <p:cNvCxnSpPr/>
          <p:nvPr/>
        </p:nvCxnSpPr>
        <p:spPr bwMode="auto">
          <a:xfrm flipV="1">
            <a:off x="2816804" y="4374105"/>
            <a:ext cx="0" cy="945105"/>
          </a:xfrm>
          <a:prstGeom prst="straightConnector1">
            <a:avLst/>
          </a:prstGeom>
          <a:solidFill>
            <a:srgbClr val="FFFFFF"/>
          </a:solidFill>
          <a:ln w="12700" cap="flat" cmpd="sng" algn="ctr">
            <a:solidFill>
              <a:schemeClr val="accent5">
                <a:lumMod val="75000"/>
              </a:schemeClr>
            </a:solidFill>
            <a:prstDash val="solid"/>
            <a:round/>
            <a:headEnd type="none" w="med" len="med"/>
            <a:tailEnd type="triangle" w="med" len="lg"/>
          </a:ln>
          <a:effectLst/>
        </p:spPr>
      </p:cxnSp>
      <p:cxnSp>
        <p:nvCxnSpPr>
          <p:cNvPr id="285" name="Straight Arrow Connector 284"/>
          <p:cNvCxnSpPr/>
          <p:nvPr/>
        </p:nvCxnSpPr>
        <p:spPr bwMode="auto">
          <a:xfrm flipV="1">
            <a:off x="4707014" y="4374105"/>
            <a:ext cx="0" cy="945105"/>
          </a:xfrm>
          <a:prstGeom prst="straightConnector1">
            <a:avLst/>
          </a:prstGeom>
          <a:solidFill>
            <a:srgbClr val="FFFFFF"/>
          </a:solidFill>
          <a:ln w="12700" cap="flat" cmpd="sng" algn="ctr">
            <a:solidFill>
              <a:schemeClr val="accent5">
                <a:lumMod val="75000"/>
              </a:schemeClr>
            </a:solidFill>
            <a:prstDash val="solid"/>
            <a:round/>
            <a:headEnd type="none" w="med" len="med"/>
            <a:tailEnd type="triangle" w="med" len="lg"/>
          </a:ln>
          <a:effectLst/>
        </p:spPr>
      </p:cxnSp>
      <p:cxnSp>
        <p:nvCxnSpPr>
          <p:cNvPr id="286" name="Straight Arrow Connector 285"/>
          <p:cNvCxnSpPr/>
          <p:nvPr/>
        </p:nvCxnSpPr>
        <p:spPr bwMode="auto">
          <a:xfrm flipV="1">
            <a:off x="6597224" y="4374105"/>
            <a:ext cx="0" cy="945105"/>
          </a:xfrm>
          <a:prstGeom prst="straightConnector1">
            <a:avLst/>
          </a:prstGeom>
          <a:solidFill>
            <a:srgbClr val="FFFFFF"/>
          </a:solidFill>
          <a:ln w="12700" cap="flat" cmpd="sng" algn="ctr">
            <a:solidFill>
              <a:schemeClr val="accent5">
                <a:lumMod val="75000"/>
              </a:schemeClr>
            </a:solidFill>
            <a:prstDash val="solid"/>
            <a:round/>
            <a:headEnd type="none" w="med" len="med"/>
            <a:tailEnd type="triangle" w="med" len="lg"/>
          </a:ln>
          <a:effectLst/>
        </p:spPr>
      </p:cxnSp>
      <p:cxnSp>
        <p:nvCxnSpPr>
          <p:cNvPr id="287" name="Straight Arrow Connector 286"/>
          <p:cNvCxnSpPr/>
          <p:nvPr/>
        </p:nvCxnSpPr>
        <p:spPr bwMode="auto">
          <a:xfrm flipV="1">
            <a:off x="7272299" y="4374105"/>
            <a:ext cx="0" cy="945105"/>
          </a:xfrm>
          <a:prstGeom prst="straightConnector1">
            <a:avLst/>
          </a:prstGeom>
          <a:solidFill>
            <a:srgbClr val="FFFFFF"/>
          </a:solidFill>
          <a:ln w="12700" cap="flat" cmpd="sng" algn="ctr">
            <a:solidFill>
              <a:schemeClr val="accent5">
                <a:lumMod val="75000"/>
              </a:schemeClr>
            </a:solidFill>
            <a:prstDash val="solid"/>
            <a:round/>
            <a:headEnd type="none" w="med" len="med"/>
            <a:tailEnd type="triangle" w="med" len="lg"/>
          </a:ln>
          <a:effectLst/>
        </p:spPr>
      </p:cxnSp>
      <p:sp>
        <p:nvSpPr>
          <p:cNvPr id="291" name="Rounded Rectangle 290"/>
          <p:cNvSpPr/>
          <p:nvPr/>
        </p:nvSpPr>
        <p:spPr bwMode="auto">
          <a:xfrm>
            <a:off x="7497325" y="1583795"/>
            <a:ext cx="1035115"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Signal  &amp; Data</a:t>
            </a:r>
          </a:p>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latin typeface="Calibri" pitchFamily="34" charset="0"/>
              </a:rPr>
              <a:t>Transport</a:t>
            </a:r>
            <a:endParaRPr kumimoji="0" lang="en-GB" sz="1000" b="1" i="0" u="none" strike="noStrike" cap="none" normalizeH="0" baseline="0" dirty="0" smtClean="0">
              <a:ln>
                <a:noFill/>
              </a:ln>
              <a:solidFill>
                <a:srgbClr val="233787"/>
              </a:solidFill>
              <a:effectLst/>
              <a:latin typeface="Calibri" pitchFamily="34" charset="0"/>
            </a:endParaRPr>
          </a:p>
        </p:txBody>
      </p:sp>
      <p:sp>
        <p:nvSpPr>
          <p:cNvPr id="292" name="Rounded Rectangle 291"/>
          <p:cNvSpPr/>
          <p:nvPr/>
        </p:nvSpPr>
        <p:spPr bwMode="auto">
          <a:xfrm>
            <a:off x="414810" y="2123855"/>
            <a:ext cx="1035115"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Low frequency</a:t>
            </a:r>
          </a:p>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latin typeface="Calibri" pitchFamily="34" charset="0"/>
              </a:rPr>
              <a:t>Aperture Array</a:t>
            </a:r>
            <a:endParaRPr kumimoji="0" lang="en-GB" sz="1000" b="1" i="0" u="none" strike="noStrike" cap="none" normalizeH="0" baseline="0" dirty="0" smtClean="0">
              <a:ln>
                <a:noFill/>
              </a:ln>
              <a:solidFill>
                <a:srgbClr val="233787"/>
              </a:solidFill>
              <a:effectLst/>
              <a:latin typeface="Calibri" pitchFamily="34" charset="0"/>
            </a:endParaRPr>
          </a:p>
        </p:txBody>
      </p:sp>
      <p:sp>
        <p:nvSpPr>
          <p:cNvPr id="293" name="Rounded Rectangle 292"/>
          <p:cNvSpPr/>
          <p:nvPr/>
        </p:nvSpPr>
        <p:spPr bwMode="auto">
          <a:xfrm>
            <a:off x="3626895" y="2123855"/>
            <a:ext cx="1035115"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Central Signal</a:t>
            </a:r>
          </a:p>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latin typeface="Calibri" pitchFamily="34" charset="0"/>
              </a:rPr>
              <a:t>processor</a:t>
            </a:r>
            <a:endParaRPr kumimoji="0" lang="en-GB" sz="1000" b="1" i="0" u="none" strike="noStrike" cap="none" normalizeH="0" baseline="0" dirty="0" smtClean="0">
              <a:ln>
                <a:noFill/>
              </a:ln>
              <a:solidFill>
                <a:srgbClr val="233787"/>
              </a:solidFill>
              <a:effectLst/>
              <a:latin typeface="Calibri" pitchFamily="34" charset="0"/>
            </a:endParaRPr>
          </a:p>
        </p:txBody>
      </p:sp>
      <p:sp>
        <p:nvSpPr>
          <p:cNvPr id="294" name="Rounded Rectangle 293"/>
          <p:cNvSpPr/>
          <p:nvPr/>
        </p:nvSpPr>
        <p:spPr bwMode="auto">
          <a:xfrm>
            <a:off x="5517106" y="2123855"/>
            <a:ext cx="900100"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Science Data</a:t>
            </a:r>
          </a:p>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latin typeface="Calibri" pitchFamily="34" charset="0"/>
              </a:rPr>
              <a:t>processor</a:t>
            </a:r>
            <a:endParaRPr kumimoji="0" lang="en-GB" sz="1000" b="1" i="0" u="none" strike="noStrike" cap="none" normalizeH="0" baseline="0" dirty="0" smtClean="0">
              <a:ln>
                <a:noFill/>
              </a:ln>
              <a:solidFill>
                <a:srgbClr val="233787"/>
              </a:solidFill>
              <a:effectLst/>
              <a:latin typeface="Calibri" pitchFamily="34" charset="0"/>
            </a:endParaRPr>
          </a:p>
        </p:txBody>
      </p:sp>
      <p:sp>
        <p:nvSpPr>
          <p:cNvPr id="295" name="Rounded Rectangle 294"/>
          <p:cNvSpPr/>
          <p:nvPr/>
        </p:nvSpPr>
        <p:spPr bwMode="auto">
          <a:xfrm>
            <a:off x="7497325" y="5139190"/>
            <a:ext cx="1035115"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Telescope Manager</a:t>
            </a:r>
          </a:p>
        </p:txBody>
      </p:sp>
      <p:sp>
        <p:nvSpPr>
          <p:cNvPr id="296" name="Rounded Rectangle 295"/>
          <p:cNvSpPr/>
          <p:nvPr/>
        </p:nvSpPr>
        <p:spPr bwMode="auto">
          <a:xfrm>
            <a:off x="8343373" y="2168860"/>
            <a:ext cx="746393"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Scientists!</a:t>
            </a:r>
          </a:p>
        </p:txBody>
      </p:sp>
      <p:sp>
        <p:nvSpPr>
          <p:cNvPr id="178" name="Down Arrow 177"/>
          <p:cNvSpPr/>
          <p:nvPr/>
        </p:nvSpPr>
        <p:spPr bwMode="auto">
          <a:xfrm flipV="1">
            <a:off x="478563" y="5127476"/>
            <a:ext cx="196553" cy="358923"/>
          </a:xfrm>
          <a:prstGeom prst="downArrow">
            <a:avLst/>
          </a:prstGeom>
          <a:solidFill>
            <a:srgbClr val="FFCC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179" name="TextBox 178"/>
          <p:cNvSpPr txBox="1"/>
          <p:nvPr/>
        </p:nvSpPr>
        <p:spPr>
          <a:xfrm>
            <a:off x="282009" y="5452217"/>
            <a:ext cx="561372" cy="261610"/>
          </a:xfrm>
          <a:prstGeom prst="rect">
            <a:avLst/>
          </a:prstGeom>
          <a:noFill/>
        </p:spPr>
        <p:txBody>
          <a:bodyPr wrap="none" rtlCol="0">
            <a:spAutoFit/>
          </a:bodyPr>
          <a:lstStyle/>
          <a:p>
            <a:r>
              <a:rPr lang="en-GB" sz="1100" b="1" dirty="0" smtClean="0">
                <a:latin typeface="Calibri" pitchFamily="34" charset="0"/>
              </a:rPr>
              <a:t>Power</a:t>
            </a:r>
            <a:endParaRPr lang="en-GB" sz="1100" b="1" dirty="0">
              <a:latin typeface="Calibri" pitchFamily="34" charset="0"/>
            </a:endParaRPr>
          </a:p>
        </p:txBody>
      </p:sp>
      <p:sp>
        <p:nvSpPr>
          <p:cNvPr id="180" name="Down Arrow 179"/>
          <p:cNvSpPr/>
          <p:nvPr/>
        </p:nvSpPr>
        <p:spPr bwMode="auto">
          <a:xfrm>
            <a:off x="991311" y="5127476"/>
            <a:ext cx="196553" cy="358923"/>
          </a:xfrm>
          <a:prstGeom prst="downArrow">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182" name="TextBox 181"/>
          <p:cNvSpPr txBox="1"/>
          <p:nvPr/>
        </p:nvSpPr>
        <p:spPr>
          <a:xfrm>
            <a:off x="786210" y="5452217"/>
            <a:ext cx="603050" cy="253916"/>
          </a:xfrm>
          <a:prstGeom prst="rect">
            <a:avLst/>
          </a:prstGeom>
          <a:noFill/>
        </p:spPr>
        <p:txBody>
          <a:bodyPr wrap="none" rtlCol="0">
            <a:spAutoFit/>
          </a:bodyPr>
          <a:lstStyle/>
          <a:p>
            <a:r>
              <a:rPr lang="en-GB" sz="1050" b="1" dirty="0" smtClean="0">
                <a:latin typeface="Calibri" pitchFamily="34" charset="0"/>
              </a:rPr>
              <a:t>Cooling</a:t>
            </a:r>
            <a:endParaRPr lang="en-GB" sz="1050" b="1" dirty="0">
              <a:latin typeface="Calibri" pitchFamily="34" charset="0"/>
            </a:endParaRPr>
          </a:p>
        </p:txBody>
      </p:sp>
      <p:sp>
        <p:nvSpPr>
          <p:cNvPr id="183" name="Rounded Rectangle 182"/>
          <p:cNvSpPr/>
          <p:nvPr/>
        </p:nvSpPr>
        <p:spPr bwMode="auto">
          <a:xfrm>
            <a:off x="312258" y="5661813"/>
            <a:ext cx="1035115" cy="360040"/>
          </a:xfrm>
          <a:prstGeom prst="roundRect">
            <a:avLst/>
          </a:prstGeom>
          <a:solidFill>
            <a:srgbClr val="FFFFFF"/>
          </a:solidFill>
          <a:ln w="9525" cap="flat" cmpd="sng" algn="ctr">
            <a:solidFill>
              <a:srgbClr val="000000"/>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33787"/>
                </a:solidFill>
                <a:effectLst/>
                <a:latin typeface="Calibri" pitchFamily="34" charset="0"/>
              </a:rPr>
              <a:t>Infrastructure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Work flow and external interfaces</a:t>
            </a:r>
            <a:endParaRPr lang="en-GB" dirty="0"/>
          </a:p>
        </p:txBody>
      </p:sp>
      <p:sp>
        <p:nvSpPr>
          <p:cNvPr id="5" name="Rounded Rectangle 4"/>
          <p:cNvSpPr/>
          <p:nvPr/>
        </p:nvSpPr>
        <p:spPr bwMode="auto">
          <a:xfrm>
            <a:off x="3830135" y="1872355"/>
            <a:ext cx="4134548" cy="2362200"/>
          </a:xfrm>
          <a:prstGeom prst="roundRect">
            <a:avLst>
              <a:gd name="adj" fmla="val 8515"/>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6" name="Rounded Rectangle 5"/>
          <p:cNvSpPr/>
          <p:nvPr/>
        </p:nvSpPr>
        <p:spPr bwMode="auto">
          <a:xfrm>
            <a:off x="335812" y="1861471"/>
            <a:ext cx="2667990" cy="2590798"/>
          </a:xfrm>
          <a:prstGeom prst="roundRect">
            <a:avLst>
              <a:gd name="adj" fmla="val 8515"/>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7" name="Rectangle 6"/>
          <p:cNvSpPr/>
          <p:nvPr/>
        </p:nvSpPr>
        <p:spPr bwMode="auto">
          <a:xfrm>
            <a:off x="1356762" y="2316011"/>
            <a:ext cx="1569456" cy="113654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Calibri" pitchFamily="34" charset="0"/>
            </a:endParaRPr>
          </a:p>
        </p:txBody>
      </p:sp>
      <p:sp>
        <p:nvSpPr>
          <p:cNvPr id="8" name="Rectangle 7"/>
          <p:cNvSpPr/>
          <p:nvPr/>
        </p:nvSpPr>
        <p:spPr bwMode="auto">
          <a:xfrm>
            <a:off x="3929286" y="2316011"/>
            <a:ext cx="994864" cy="113654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Calibri" pitchFamily="34" charset="0"/>
            </a:endParaRPr>
          </a:p>
        </p:txBody>
      </p:sp>
      <p:sp>
        <p:nvSpPr>
          <p:cNvPr id="9" name="Rectangle 8"/>
          <p:cNvSpPr/>
          <p:nvPr/>
        </p:nvSpPr>
        <p:spPr bwMode="auto">
          <a:xfrm>
            <a:off x="5192893" y="2316011"/>
            <a:ext cx="1663462" cy="113654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Calibri" pitchFamily="34" charset="0"/>
            </a:endParaRPr>
          </a:p>
        </p:txBody>
      </p:sp>
      <p:sp>
        <p:nvSpPr>
          <p:cNvPr id="10" name="AutoShape 231"/>
          <p:cNvSpPr>
            <a:spLocks noChangeArrowheads="1"/>
          </p:cNvSpPr>
          <p:nvPr/>
        </p:nvSpPr>
        <p:spPr bwMode="auto">
          <a:xfrm rot="5400000">
            <a:off x="1452986" y="2704283"/>
            <a:ext cx="360000" cy="360000"/>
          </a:xfrm>
          <a:prstGeom prst="triangle">
            <a:avLst>
              <a:gd name="adj" fmla="val 50000"/>
            </a:avLst>
          </a:prstGeom>
          <a:solidFill>
            <a:schemeClr val="accent1">
              <a:lumMod val="20000"/>
              <a:lumOff val="80000"/>
            </a:schemeClr>
          </a:solidFill>
          <a:ln w="9525">
            <a:solidFill>
              <a:srgbClr val="000000"/>
            </a:solidFill>
            <a:miter lim="800000"/>
            <a:headEnd/>
            <a:tailEnd/>
          </a:ln>
        </p:spPr>
        <p:txBody>
          <a:bodyPr rot="10800000" vert="eaVert" wrap="none" anchor="ctr"/>
          <a:lstStyle/>
          <a:p>
            <a:pPr algn="ctr" fontAlgn="base">
              <a:spcBef>
                <a:spcPct val="0"/>
              </a:spcBef>
              <a:spcAft>
                <a:spcPct val="0"/>
              </a:spcAft>
              <a:defRPr/>
            </a:pPr>
            <a:endParaRPr lang="en-US" sz="800" kern="0" dirty="0">
              <a:solidFill>
                <a:sysClr val="windowText" lastClr="000000"/>
              </a:solidFill>
              <a:latin typeface="Calibri" pitchFamily="34" charset="0"/>
            </a:endParaRPr>
          </a:p>
        </p:txBody>
      </p:sp>
      <p:cxnSp>
        <p:nvCxnSpPr>
          <p:cNvPr id="11" name="Straight Arrow Connector 10"/>
          <p:cNvCxnSpPr>
            <a:stCxn id="10" idx="0"/>
            <a:endCxn id="23" idx="3"/>
          </p:cNvCxnSpPr>
          <p:nvPr/>
        </p:nvCxnSpPr>
        <p:spPr bwMode="auto">
          <a:xfrm>
            <a:off x="1812986" y="2884283"/>
            <a:ext cx="263588" cy="0"/>
          </a:xfrm>
          <a:prstGeom prst="straightConnector1">
            <a:avLst/>
          </a:prstGeom>
          <a:solidFill>
            <a:srgbClr val="FFFFFF"/>
          </a:solidFill>
          <a:ln w="12700" cap="flat" cmpd="sng" algn="ctr">
            <a:solidFill>
              <a:srgbClr val="000000"/>
            </a:solidFill>
            <a:prstDash val="solid"/>
            <a:round/>
            <a:headEnd type="none" w="med" len="med"/>
            <a:tailEnd type="triangle" w="med" len="med"/>
          </a:ln>
          <a:effectLst/>
        </p:spPr>
      </p:cxnSp>
      <p:sp>
        <p:nvSpPr>
          <p:cNvPr id="12" name="TextBox 11"/>
          <p:cNvSpPr txBox="1"/>
          <p:nvPr/>
        </p:nvSpPr>
        <p:spPr>
          <a:xfrm>
            <a:off x="1386978" y="2767496"/>
            <a:ext cx="373820" cy="230832"/>
          </a:xfrm>
          <a:prstGeom prst="rect">
            <a:avLst/>
          </a:prstGeom>
          <a:noFill/>
        </p:spPr>
        <p:txBody>
          <a:bodyPr wrap="none" rtlCol="0">
            <a:spAutoFit/>
          </a:bodyPr>
          <a:lstStyle/>
          <a:p>
            <a:r>
              <a:rPr lang="en-GB" sz="900" dirty="0" smtClean="0">
                <a:solidFill>
                  <a:schemeClr val="tx1"/>
                </a:solidFill>
                <a:latin typeface="Calibri" pitchFamily="34" charset="0"/>
              </a:rPr>
              <a:t>LNA</a:t>
            </a:r>
            <a:endParaRPr lang="en-GB" sz="900" dirty="0">
              <a:solidFill>
                <a:schemeClr val="tx1"/>
              </a:solidFill>
              <a:latin typeface="Calibri" pitchFamily="34" charset="0"/>
            </a:endParaRPr>
          </a:p>
        </p:txBody>
      </p:sp>
      <p:sp>
        <p:nvSpPr>
          <p:cNvPr id="13" name="Rounded Rectangle 12"/>
          <p:cNvSpPr/>
          <p:nvPr/>
        </p:nvSpPr>
        <p:spPr bwMode="auto">
          <a:xfrm>
            <a:off x="5077273" y="1999596"/>
            <a:ext cx="2819043" cy="1769374"/>
          </a:xfrm>
          <a:prstGeom prst="roundRect">
            <a:avLst>
              <a:gd name="adj" fmla="val 7342"/>
            </a:avLst>
          </a:prstGeom>
          <a:noFill/>
          <a:ln w="19050" cap="flat" cmpd="sng" algn="ctr">
            <a:solidFill>
              <a:srgbClr val="2D2DB9">
                <a:lumMod val="60000"/>
                <a:lumOff val="40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233787"/>
              </a:solidFill>
              <a:effectLst/>
              <a:uLnTx/>
              <a:uFillTx/>
              <a:latin typeface="Calibri" pitchFamily="34" charset="0"/>
            </a:endParaRPr>
          </a:p>
        </p:txBody>
      </p:sp>
      <p:pic>
        <p:nvPicPr>
          <p:cNvPr id="14" name="Picture 2"/>
          <p:cNvPicPr>
            <a:picLocks noChangeAspect="1" noChangeArrowheads="1"/>
          </p:cNvPicPr>
          <p:nvPr/>
        </p:nvPicPr>
        <p:blipFill>
          <a:blip r:embed="rId2" cstate="screen"/>
          <a:srcRect/>
          <a:stretch>
            <a:fillRect/>
          </a:stretch>
        </p:blipFill>
        <p:spPr bwMode="auto">
          <a:xfrm>
            <a:off x="520166" y="2515228"/>
            <a:ext cx="762714" cy="738110"/>
          </a:xfrm>
          <a:prstGeom prst="rect">
            <a:avLst/>
          </a:prstGeom>
          <a:noFill/>
          <a:ln w="12700">
            <a:solidFill>
              <a:srgbClr val="3333CC">
                <a:lumMod val="75000"/>
              </a:srgbClr>
            </a:solidFill>
            <a:prstDash val="dash"/>
            <a:miter lim="800000"/>
            <a:headEnd/>
            <a:tailEnd/>
          </a:ln>
        </p:spPr>
      </p:pic>
      <p:cxnSp>
        <p:nvCxnSpPr>
          <p:cNvPr id="15" name="Straight Connector 14"/>
          <p:cNvCxnSpPr>
            <a:stCxn id="17" idx="3"/>
            <a:endCxn id="37" idx="1"/>
          </p:cNvCxnSpPr>
          <p:nvPr/>
        </p:nvCxnSpPr>
        <p:spPr bwMode="auto">
          <a:xfrm>
            <a:off x="2867152" y="2884283"/>
            <a:ext cx="1247337" cy="0"/>
          </a:xfrm>
          <a:prstGeom prst="line">
            <a:avLst/>
          </a:prstGeom>
          <a:solidFill>
            <a:srgbClr val="FFFFFF"/>
          </a:solidFill>
          <a:ln w="19050" cap="flat" cmpd="sng" algn="ctr">
            <a:gradFill flip="none" rotWithShape="1">
              <a:gsLst>
                <a:gs pos="0">
                  <a:srgbClr val="000082"/>
                </a:gs>
                <a:gs pos="30000">
                  <a:srgbClr val="66008F"/>
                </a:gs>
                <a:gs pos="64999">
                  <a:srgbClr val="BA0066"/>
                </a:gs>
                <a:gs pos="89999">
                  <a:srgbClr val="FF0000"/>
                </a:gs>
                <a:gs pos="100000">
                  <a:srgbClr val="FF8200"/>
                </a:gs>
              </a:gsLst>
              <a:path path="shape">
                <a:fillToRect l="50000" t="50000" r="50000" b="50000"/>
              </a:path>
              <a:tileRect/>
            </a:gradFill>
            <a:prstDash val="solid"/>
            <a:round/>
            <a:headEnd type="none" w="med" len="med"/>
            <a:tailEnd type="triangle" w="med" len="lg"/>
          </a:ln>
          <a:effectLst/>
        </p:spPr>
      </p:cxnSp>
      <p:sp>
        <p:nvSpPr>
          <p:cNvPr id="16" name="Line 233"/>
          <p:cNvSpPr>
            <a:spLocks noChangeShapeType="1"/>
          </p:cNvSpPr>
          <p:nvPr/>
        </p:nvSpPr>
        <p:spPr bwMode="auto">
          <a:xfrm>
            <a:off x="1273111" y="2884283"/>
            <a:ext cx="183062" cy="0"/>
          </a:xfrm>
          <a:prstGeom prst="line">
            <a:avLst/>
          </a:prstGeom>
          <a:noFill/>
          <a:ln w="12700">
            <a:solidFill>
              <a:srgbClr val="000000"/>
            </a:solidFill>
            <a:round/>
            <a:headEnd type="oval" w="med" len="med"/>
            <a:tailEnd type="triangle" w="med" len="med"/>
          </a:ln>
        </p:spPr>
        <p:txBody>
          <a:bodyPr/>
          <a:lstStyle/>
          <a:p>
            <a:pPr fontAlgn="base">
              <a:spcBef>
                <a:spcPct val="0"/>
              </a:spcBef>
              <a:spcAft>
                <a:spcPct val="0"/>
              </a:spcAft>
              <a:defRPr/>
            </a:pPr>
            <a:endParaRPr lang="en-GB" sz="3600" kern="0">
              <a:solidFill>
                <a:sysClr val="windowText" lastClr="000000"/>
              </a:solidFill>
              <a:latin typeface="Calibri" pitchFamily="34" charset="0"/>
            </a:endParaRPr>
          </a:p>
        </p:txBody>
      </p:sp>
      <p:sp>
        <p:nvSpPr>
          <p:cNvPr id="17" name="Rounded Rectangle 16"/>
          <p:cNvSpPr/>
          <p:nvPr/>
        </p:nvSpPr>
        <p:spPr bwMode="auto">
          <a:xfrm>
            <a:off x="2623142" y="2786679"/>
            <a:ext cx="244010" cy="195208"/>
          </a:xfrm>
          <a:prstGeom prst="roundRect">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GB" sz="1000" dirty="0">
                <a:solidFill>
                  <a:srgbClr val="233787"/>
                </a:solidFill>
                <a:latin typeface="Calibri" pitchFamily="34" charset="0"/>
              </a:rPr>
              <a:t>e/o</a:t>
            </a:r>
          </a:p>
        </p:txBody>
      </p:sp>
      <p:grpSp>
        <p:nvGrpSpPr>
          <p:cNvPr id="18" name="Group 80"/>
          <p:cNvGrpSpPr>
            <a:grpSpLocks/>
          </p:cNvGrpSpPr>
          <p:nvPr/>
        </p:nvGrpSpPr>
        <p:grpSpPr bwMode="auto">
          <a:xfrm>
            <a:off x="3339974" y="2840518"/>
            <a:ext cx="73746" cy="73746"/>
            <a:chOff x="680" y="1207"/>
            <a:chExt cx="68" cy="68"/>
          </a:xfrm>
        </p:grpSpPr>
        <p:sp>
          <p:nvSpPr>
            <p:cNvPr id="19" name="Line 81"/>
            <p:cNvSpPr>
              <a:spLocks noChangeShapeType="1"/>
            </p:cNvSpPr>
            <p:nvPr/>
          </p:nvSpPr>
          <p:spPr bwMode="auto">
            <a:xfrm flipV="1">
              <a:off x="692" y="1208"/>
              <a:ext cx="41" cy="67"/>
            </a:xfrm>
            <a:prstGeom prst="line">
              <a:avLst/>
            </a:prstGeom>
            <a:noFill/>
            <a:ln w="38100">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20" name="Line 82"/>
            <p:cNvSpPr>
              <a:spLocks noChangeShapeType="1"/>
            </p:cNvSpPr>
            <p:nvPr/>
          </p:nvSpPr>
          <p:spPr bwMode="auto">
            <a:xfrm flipV="1">
              <a:off x="680" y="1207"/>
              <a:ext cx="41" cy="67"/>
            </a:xfrm>
            <a:prstGeom prst="line">
              <a:avLst/>
            </a:prstGeom>
            <a:no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21" name="Line 83"/>
            <p:cNvSpPr>
              <a:spLocks noChangeShapeType="1"/>
            </p:cNvSpPr>
            <p:nvPr/>
          </p:nvSpPr>
          <p:spPr bwMode="auto">
            <a:xfrm flipV="1">
              <a:off x="707" y="1207"/>
              <a:ext cx="41" cy="67"/>
            </a:xfrm>
            <a:prstGeom prst="line">
              <a:avLst/>
            </a:prstGeom>
            <a:no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sp>
        <p:nvSpPr>
          <p:cNvPr id="22" name="Rounded Rectangle 21"/>
          <p:cNvSpPr/>
          <p:nvPr/>
        </p:nvSpPr>
        <p:spPr bwMode="auto">
          <a:xfrm>
            <a:off x="1436742" y="3961723"/>
            <a:ext cx="941835" cy="388873"/>
          </a:xfrm>
          <a:prstGeom prst="roundRect">
            <a:avLst/>
          </a:prstGeom>
          <a:solidFill>
            <a:srgbClr val="99FFCC"/>
          </a:solidFill>
          <a:ln w="9525" cap="flat" cmpd="sng" algn="ctr">
            <a:solidFill>
              <a:srgbClr val="0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GB" sz="1000" dirty="0" smtClean="0">
                <a:solidFill>
                  <a:schemeClr val="tx1"/>
                </a:solidFill>
                <a:latin typeface="Calibri" pitchFamily="34" charset="0"/>
              </a:rPr>
              <a:t>Solar/copper</a:t>
            </a:r>
          </a:p>
          <a:p>
            <a:pPr algn="ctr" fontAlgn="base">
              <a:spcBef>
                <a:spcPct val="0"/>
              </a:spcBef>
              <a:spcAft>
                <a:spcPct val="0"/>
              </a:spcAft>
            </a:pPr>
            <a:r>
              <a:rPr lang="en-GB" sz="1000" dirty="0" smtClean="0">
                <a:solidFill>
                  <a:schemeClr val="tx1"/>
                </a:solidFill>
                <a:latin typeface="Calibri" pitchFamily="34" charset="0"/>
              </a:rPr>
              <a:t>Power</a:t>
            </a:r>
            <a:endParaRPr lang="en-GB" sz="1000" dirty="0">
              <a:solidFill>
                <a:schemeClr val="tx1"/>
              </a:solidFill>
              <a:latin typeface="Calibri" pitchFamily="34" charset="0"/>
            </a:endParaRPr>
          </a:p>
        </p:txBody>
      </p:sp>
      <p:sp>
        <p:nvSpPr>
          <p:cNvPr id="23" name="AutoShape 231"/>
          <p:cNvSpPr>
            <a:spLocks noChangeArrowheads="1"/>
          </p:cNvSpPr>
          <p:nvPr/>
        </p:nvSpPr>
        <p:spPr bwMode="auto">
          <a:xfrm rot="5400000">
            <a:off x="2076574" y="2704283"/>
            <a:ext cx="360000" cy="360000"/>
          </a:xfrm>
          <a:prstGeom prst="triangle">
            <a:avLst>
              <a:gd name="adj" fmla="val 50000"/>
            </a:avLst>
          </a:prstGeom>
          <a:solidFill>
            <a:srgbClr val="FFFF99"/>
          </a:solidFill>
          <a:ln w="9525">
            <a:solidFill>
              <a:srgbClr val="000000"/>
            </a:solidFill>
            <a:miter lim="800000"/>
            <a:headEnd/>
            <a:tailEnd/>
          </a:ln>
        </p:spPr>
        <p:txBody>
          <a:bodyPr rot="10800000" vert="eaVert" wrap="none" anchor="ctr"/>
          <a:lstStyle/>
          <a:p>
            <a:pPr algn="ctr" fontAlgn="base">
              <a:spcBef>
                <a:spcPct val="0"/>
              </a:spcBef>
              <a:spcAft>
                <a:spcPct val="0"/>
              </a:spcAft>
              <a:defRPr/>
            </a:pPr>
            <a:endParaRPr lang="en-US" sz="3600" kern="0">
              <a:solidFill>
                <a:sysClr val="windowText" lastClr="000000"/>
              </a:solidFill>
              <a:latin typeface="Calibri" pitchFamily="34" charset="0"/>
            </a:endParaRPr>
          </a:p>
        </p:txBody>
      </p:sp>
      <p:grpSp>
        <p:nvGrpSpPr>
          <p:cNvPr id="24" name="Group 7"/>
          <p:cNvGrpSpPr>
            <a:grpSpLocks/>
          </p:cNvGrpSpPr>
          <p:nvPr/>
        </p:nvGrpSpPr>
        <p:grpSpPr bwMode="auto">
          <a:xfrm>
            <a:off x="2149496" y="2839283"/>
            <a:ext cx="90000" cy="90000"/>
            <a:chOff x="1111" y="2876"/>
            <a:chExt cx="227" cy="112"/>
          </a:xfrm>
        </p:grpSpPr>
        <p:grpSp>
          <p:nvGrpSpPr>
            <p:cNvPr id="25" name="Group 8"/>
            <p:cNvGrpSpPr>
              <a:grpSpLocks/>
            </p:cNvGrpSpPr>
            <p:nvPr/>
          </p:nvGrpSpPr>
          <p:grpSpPr bwMode="auto">
            <a:xfrm>
              <a:off x="1115" y="2876"/>
              <a:ext cx="223" cy="55"/>
              <a:chOff x="818" y="2862"/>
              <a:chExt cx="1454" cy="398"/>
            </a:xfrm>
          </p:grpSpPr>
          <p:sp>
            <p:nvSpPr>
              <p:cNvPr id="34" name="Arc 9"/>
              <p:cNvSpPr>
                <a:spLocks/>
              </p:cNvSpPr>
              <p:nvPr/>
            </p:nvSpPr>
            <p:spPr bwMode="auto">
              <a:xfrm rot="10833917" flipV="1">
                <a:off x="818" y="2874"/>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35" name="Arc 10"/>
              <p:cNvSpPr>
                <a:spLocks/>
              </p:cNvSpPr>
              <p:nvPr/>
            </p:nvSpPr>
            <p:spPr bwMode="auto">
              <a:xfrm rot="10766083">
                <a:off x="1541" y="2862"/>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grpSp>
          <p:nvGrpSpPr>
            <p:cNvPr id="26" name="Group 91"/>
            <p:cNvGrpSpPr>
              <a:grpSpLocks/>
            </p:cNvGrpSpPr>
            <p:nvPr/>
          </p:nvGrpSpPr>
          <p:grpSpPr bwMode="auto">
            <a:xfrm>
              <a:off x="1111" y="2902"/>
              <a:ext cx="223" cy="55"/>
              <a:chOff x="818" y="2862"/>
              <a:chExt cx="1454" cy="398"/>
            </a:xfrm>
          </p:grpSpPr>
          <p:sp>
            <p:nvSpPr>
              <p:cNvPr id="32" name="Arc 12"/>
              <p:cNvSpPr>
                <a:spLocks/>
              </p:cNvSpPr>
              <p:nvPr/>
            </p:nvSpPr>
            <p:spPr bwMode="auto">
              <a:xfrm rot="10833917" flipV="1">
                <a:off x="818" y="2874"/>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33" name="Arc 13"/>
              <p:cNvSpPr>
                <a:spLocks/>
              </p:cNvSpPr>
              <p:nvPr/>
            </p:nvSpPr>
            <p:spPr bwMode="auto">
              <a:xfrm rot="10766083">
                <a:off x="1541" y="2862"/>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grpSp>
          <p:nvGrpSpPr>
            <p:cNvPr id="27" name="Group 14"/>
            <p:cNvGrpSpPr>
              <a:grpSpLocks/>
            </p:cNvGrpSpPr>
            <p:nvPr/>
          </p:nvGrpSpPr>
          <p:grpSpPr bwMode="auto">
            <a:xfrm>
              <a:off x="1111" y="2933"/>
              <a:ext cx="223" cy="55"/>
              <a:chOff x="818" y="2862"/>
              <a:chExt cx="1454" cy="398"/>
            </a:xfrm>
          </p:grpSpPr>
          <p:sp>
            <p:nvSpPr>
              <p:cNvPr id="30" name="Arc 15"/>
              <p:cNvSpPr>
                <a:spLocks/>
              </p:cNvSpPr>
              <p:nvPr/>
            </p:nvSpPr>
            <p:spPr bwMode="auto">
              <a:xfrm rot="10833917" flipV="1">
                <a:off x="818" y="2874"/>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31" name="Arc 16"/>
              <p:cNvSpPr>
                <a:spLocks/>
              </p:cNvSpPr>
              <p:nvPr/>
            </p:nvSpPr>
            <p:spPr bwMode="auto">
              <a:xfrm rot="10766083">
                <a:off x="1541" y="2862"/>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sp>
          <p:nvSpPr>
            <p:cNvPr id="28" name="Line 17"/>
            <p:cNvSpPr>
              <a:spLocks noChangeShapeType="1"/>
            </p:cNvSpPr>
            <p:nvPr/>
          </p:nvSpPr>
          <p:spPr bwMode="auto">
            <a:xfrm flipH="1">
              <a:off x="1215" y="2923"/>
              <a:ext cx="11" cy="10"/>
            </a:xfrm>
            <a:prstGeom prst="line">
              <a:avLst/>
            </a:prstGeom>
            <a:noFill/>
            <a:ln w="31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29" name="Line 18"/>
            <p:cNvSpPr>
              <a:spLocks noChangeShapeType="1"/>
            </p:cNvSpPr>
            <p:nvPr/>
          </p:nvSpPr>
          <p:spPr bwMode="auto">
            <a:xfrm flipH="1">
              <a:off x="1219" y="2928"/>
              <a:ext cx="12" cy="10"/>
            </a:xfrm>
            <a:prstGeom prst="line">
              <a:avLst/>
            </a:prstGeom>
            <a:noFill/>
            <a:ln w="31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cxnSp>
        <p:nvCxnSpPr>
          <p:cNvPr id="36" name="Straight Arrow Connector 35"/>
          <p:cNvCxnSpPr>
            <a:stCxn id="23" idx="0"/>
            <a:endCxn id="17" idx="1"/>
          </p:cNvCxnSpPr>
          <p:nvPr/>
        </p:nvCxnSpPr>
        <p:spPr bwMode="auto">
          <a:xfrm>
            <a:off x="2436574" y="2884283"/>
            <a:ext cx="186568" cy="0"/>
          </a:xfrm>
          <a:prstGeom prst="straightConnector1">
            <a:avLst/>
          </a:prstGeom>
          <a:solidFill>
            <a:srgbClr val="FFFFFF"/>
          </a:solidFill>
          <a:ln w="12700" cap="flat" cmpd="sng" algn="ctr">
            <a:solidFill>
              <a:srgbClr val="000000"/>
            </a:solidFill>
            <a:prstDash val="solid"/>
            <a:round/>
            <a:headEnd type="none" w="med" len="med"/>
            <a:tailEnd type="triangle" w="med" len="med"/>
          </a:ln>
          <a:effectLst/>
        </p:spPr>
      </p:cxnSp>
      <p:sp>
        <p:nvSpPr>
          <p:cNvPr id="37" name="Rounded Rectangle 36"/>
          <p:cNvSpPr/>
          <p:nvPr/>
        </p:nvSpPr>
        <p:spPr bwMode="auto">
          <a:xfrm>
            <a:off x="4114489" y="2786679"/>
            <a:ext cx="244010" cy="195208"/>
          </a:xfrm>
          <a:prstGeom prst="roundRect">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GB" sz="1000" dirty="0" smtClean="0">
                <a:solidFill>
                  <a:srgbClr val="233787"/>
                </a:solidFill>
                <a:latin typeface="Calibri" pitchFamily="34" charset="0"/>
              </a:rPr>
              <a:t>o/e</a:t>
            </a:r>
            <a:endParaRPr lang="en-GB" sz="1000" dirty="0">
              <a:solidFill>
                <a:srgbClr val="233787"/>
              </a:solidFill>
              <a:latin typeface="Calibri" pitchFamily="34" charset="0"/>
            </a:endParaRPr>
          </a:p>
        </p:txBody>
      </p:sp>
      <p:sp>
        <p:nvSpPr>
          <p:cNvPr id="38" name="AutoShape 231"/>
          <p:cNvSpPr>
            <a:spLocks noChangeArrowheads="1"/>
          </p:cNvSpPr>
          <p:nvPr/>
        </p:nvSpPr>
        <p:spPr bwMode="auto">
          <a:xfrm rot="5400000">
            <a:off x="4540358" y="2704283"/>
            <a:ext cx="360000" cy="360000"/>
          </a:xfrm>
          <a:prstGeom prst="triangle">
            <a:avLst>
              <a:gd name="adj" fmla="val 50000"/>
            </a:avLst>
          </a:prstGeom>
          <a:solidFill>
            <a:srgbClr val="FFFF99"/>
          </a:solidFill>
          <a:ln w="9525">
            <a:solidFill>
              <a:srgbClr val="000000"/>
            </a:solidFill>
            <a:miter lim="800000"/>
            <a:headEnd/>
            <a:tailEnd/>
          </a:ln>
        </p:spPr>
        <p:txBody>
          <a:bodyPr rot="10800000" vert="eaVert" wrap="none" anchor="ctr"/>
          <a:lstStyle/>
          <a:p>
            <a:pPr algn="ctr" fontAlgn="base">
              <a:spcBef>
                <a:spcPct val="0"/>
              </a:spcBef>
              <a:spcAft>
                <a:spcPct val="0"/>
              </a:spcAft>
              <a:defRPr/>
            </a:pPr>
            <a:endParaRPr lang="en-US" sz="3600" kern="0">
              <a:solidFill>
                <a:sysClr val="windowText" lastClr="000000"/>
              </a:solidFill>
              <a:latin typeface="Calibri" pitchFamily="34" charset="0"/>
            </a:endParaRPr>
          </a:p>
        </p:txBody>
      </p:sp>
      <p:grpSp>
        <p:nvGrpSpPr>
          <p:cNvPr id="39" name="Group 7"/>
          <p:cNvGrpSpPr>
            <a:grpSpLocks/>
          </p:cNvGrpSpPr>
          <p:nvPr/>
        </p:nvGrpSpPr>
        <p:grpSpPr bwMode="auto">
          <a:xfrm>
            <a:off x="4616909" y="2839283"/>
            <a:ext cx="90000" cy="90000"/>
            <a:chOff x="1111" y="2876"/>
            <a:chExt cx="227" cy="112"/>
          </a:xfrm>
        </p:grpSpPr>
        <p:grpSp>
          <p:nvGrpSpPr>
            <p:cNvPr id="40" name="Group 8"/>
            <p:cNvGrpSpPr>
              <a:grpSpLocks/>
            </p:cNvGrpSpPr>
            <p:nvPr/>
          </p:nvGrpSpPr>
          <p:grpSpPr bwMode="auto">
            <a:xfrm>
              <a:off x="1115" y="2876"/>
              <a:ext cx="223" cy="55"/>
              <a:chOff x="818" y="2862"/>
              <a:chExt cx="1454" cy="398"/>
            </a:xfrm>
          </p:grpSpPr>
          <p:sp>
            <p:nvSpPr>
              <p:cNvPr id="49" name="Arc 9"/>
              <p:cNvSpPr>
                <a:spLocks/>
              </p:cNvSpPr>
              <p:nvPr/>
            </p:nvSpPr>
            <p:spPr bwMode="auto">
              <a:xfrm rot="10833917" flipV="1">
                <a:off x="818" y="2874"/>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50" name="Arc 10"/>
              <p:cNvSpPr>
                <a:spLocks/>
              </p:cNvSpPr>
              <p:nvPr/>
            </p:nvSpPr>
            <p:spPr bwMode="auto">
              <a:xfrm rot="10766083">
                <a:off x="1541" y="2862"/>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grpSp>
          <p:nvGrpSpPr>
            <p:cNvPr id="41" name="Group 91"/>
            <p:cNvGrpSpPr>
              <a:grpSpLocks/>
            </p:cNvGrpSpPr>
            <p:nvPr/>
          </p:nvGrpSpPr>
          <p:grpSpPr bwMode="auto">
            <a:xfrm>
              <a:off x="1111" y="2902"/>
              <a:ext cx="223" cy="55"/>
              <a:chOff x="818" y="2862"/>
              <a:chExt cx="1454" cy="398"/>
            </a:xfrm>
          </p:grpSpPr>
          <p:sp>
            <p:nvSpPr>
              <p:cNvPr id="47" name="Arc 12"/>
              <p:cNvSpPr>
                <a:spLocks/>
              </p:cNvSpPr>
              <p:nvPr/>
            </p:nvSpPr>
            <p:spPr bwMode="auto">
              <a:xfrm rot="10833917" flipV="1">
                <a:off x="818" y="2874"/>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48" name="Arc 13"/>
              <p:cNvSpPr>
                <a:spLocks/>
              </p:cNvSpPr>
              <p:nvPr/>
            </p:nvSpPr>
            <p:spPr bwMode="auto">
              <a:xfrm rot="10766083">
                <a:off x="1541" y="2862"/>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grpSp>
          <p:nvGrpSpPr>
            <p:cNvPr id="42" name="Group 14"/>
            <p:cNvGrpSpPr>
              <a:grpSpLocks/>
            </p:cNvGrpSpPr>
            <p:nvPr/>
          </p:nvGrpSpPr>
          <p:grpSpPr bwMode="auto">
            <a:xfrm>
              <a:off x="1111" y="2933"/>
              <a:ext cx="223" cy="55"/>
              <a:chOff x="818" y="2862"/>
              <a:chExt cx="1454" cy="398"/>
            </a:xfrm>
          </p:grpSpPr>
          <p:sp>
            <p:nvSpPr>
              <p:cNvPr id="45" name="Arc 15"/>
              <p:cNvSpPr>
                <a:spLocks/>
              </p:cNvSpPr>
              <p:nvPr/>
            </p:nvSpPr>
            <p:spPr bwMode="auto">
              <a:xfrm rot="10833917" flipV="1">
                <a:off x="818" y="2874"/>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46" name="Arc 16"/>
              <p:cNvSpPr>
                <a:spLocks/>
              </p:cNvSpPr>
              <p:nvPr/>
            </p:nvSpPr>
            <p:spPr bwMode="auto">
              <a:xfrm rot="10766083">
                <a:off x="1541" y="2862"/>
                <a:ext cx="731" cy="386"/>
              </a:xfrm>
              <a:custGeom>
                <a:avLst/>
                <a:gdLst>
                  <a:gd name="T0" fmla="*/ 0 w 37348"/>
                  <a:gd name="T1" fmla="*/ 0 h 21600"/>
                  <a:gd name="T2" fmla="*/ 0 w 37348"/>
                  <a:gd name="T3" fmla="*/ 0 h 21600"/>
                  <a:gd name="T4" fmla="*/ 0 w 37348"/>
                  <a:gd name="T5" fmla="*/ 0 h 21600"/>
                  <a:gd name="T6" fmla="*/ 0 60000 65536"/>
                  <a:gd name="T7" fmla="*/ 0 60000 65536"/>
                  <a:gd name="T8" fmla="*/ 0 60000 65536"/>
                  <a:gd name="T9" fmla="*/ 0 w 37348"/>
                  <a:gd name="T10" fmla="*/ 0 h 21600"/>
                  <a:gd name="T11" fmla="*/ 37348 w 37348"/>
                  <a:gd name="T12" fmla="*/ 21600 h 21600"/>
                </a:gdLst>
                <a:ahLst/>
                <a:cxnLst>
                  <a:cxn ang="T6">
                    <a:pos x="T0" y="T1"/>
                  </a:cxn>
                  <a:cxn ang="T7">
                    <a:pos x="T2" y="T3"/>
                  </a:cxn>
                  <a:cxn ang="T8">
                    <a:pos x="T4" y="T5"/>
                  </a:cxn>
                </a:cxnLst>
                <a:rect l="T9" t="T10" r="T11" b="T12"/>
                <a:pathLst>
                  <a:path w="37348" h="21600" fill="none" extrusionOk="0">
                    <a:moveTo>
                      <a:pt x="0" y="10392"/>
                    </a:moveTo>
                    <a:cubicBezTo>
                      <a:pt x="3916" y="3939"/>
                      <a:pt x="10917" y="-1"/>
                      <a:pt x="18465" y="0"/>
                    </a:cubicBezTo>
                    <a:cubicBezTo>
                      <a:pt x="26310" y="0"/>
                      <a:pt x="33538" y="4253"/>
                      <a:pt x="37347" y="11112"/>
                    </a:cubicBezTo>
                  </a:path>
                  <a:path w="37348" h="21600" stroke="0" extrusionOk="0">
                    <a:moveTo>
                      <a:pt x="0" y="10392"/>
                    </a:moveTo>
                    <a:cubicBezTo>
                      <a:pt x="3916" y="3939"/>
                      <a:pt x="10917" y="-1"/>
                      <a:pt x="18465" y="0"/>
                    </a:cubicBezTo>
                    <a:cubicBezTo>
                      <a:pt x="26310" y="0"/>
                      <a:pt x="33538" y="4253"/>
                      <a:pt x="37347" y="11112"/>
                    </a:cubicBezTo>
                    <a:lnTo>
                      <a:pt x="18465" y="21600"/>
                    </a:lnTo>
                    <a:close/>
                  </a:path>
                </a:pathLst>
              </a:custGeom>
              <a:noFill/>
              <a:ln w="31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sp>
          <p:nvSpPr>
            <p:cNvPr id="43" name="Line 17"/>
            <p:cNvSpPr>
              <a:spLocks noChangeShapeType="1"/>
            </p:cNvSpPr>
            <p:nvPr/>
          </p:nvSpPr>
          <p:spPr bwMode="auto">
            <a:xfrm flipH="1">
              <a:off x="1215" y="2923"/>
              <a:ext cx="11" cy="10"/>
            </a:xfrm>
            <a:prstGeom prst="line">
              <a:avLst/>
            </a:prstGeom>
            <a:noFill/>
            <a:ln w="31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sp>
          <p:nvSpPr>
            <p:cNvPr id="44" name="Line 18"/>
            <p:cNvSpPr>
              <a:spLocks noChangeShapeType="1"/>
            </p:cNvSpPr>
            <p:nvPr/>
          </p:nvSpPr>
          <p:spPr bwMode="auto">
            <a:xfrm flipH="1">
              <a:off x="1219" y="2928"/>
              <a:ext cx="12" cy="10"/>
            </a:xfrm>
            <a:prstGeom prst="line">
              <a:avLst/>
            </a:prstGeom>
            <a:noFill/>
            <a:ln w="31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000000"/>
                </a:solidFill>
                <a:effectLst/>
                <a:uLnTx/>
                <a:uFillTx/>
                <a:latin typeface="Calibri" pitchFamily="34" charset="0"/>
              </a:endParaRPr>
            </a:p>
          </p:txBody>
        </p:sp>
      </p:grpSp>
      <p:cxnSp>
        <p:nvCxnSpPr>
          <p:cNvPr id="51" name="Straight Arrow Connector 50"/>
          <p:cNvCxnSpPr>
            <a:stCxn id="37" idx="3"/>
            <a:endCxn id="38" idx="3"/>
          </p:cNvCxnSpPr>
          <p:nvPr/>
        </p:nvCxnSpPr>
        <p:spPr bwMode="auto">
          <a:xfrm>
            <a:off x="4358499" y="2884283"/>
            <a:ext cx="181859"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grpSp>
        <p:nvGrpSpPr>
          <p:cNvPr id="52" name="Group 317"/>
          <p:cNvGrpSpPr/>
          <p:nvPr/>
        </p:nvGrpSpPr>
        <p:grpSpPr>
          <a:xfrm>
            <a:off x="5303445" y="2704283"/>
            <a:ext cx="360000" cy="360000"/>
            <a:chOff x="4860032" y="980728"/>
            <a:chExt cx="360040" cy="360040"/>
          </a:xfrm>
        </p:grpSpPr>
        <p:sp>
          <p:nvSpPr>
            <p:cNvPr id="53" name="Rectangle 52"/>
            <p:cNvSpPr/>
            <p:nvPr/>
          </p:nvSpPr>
          <p:spPr>
            <a:xfrm>
              <a:off x="4860032" y="980728"/>
              <a:ext cx="360000" cy="360000"/>
            </a:xfrm>
            <a:prstGeom prst="rect">
              <a:avLst/>
            </a:prstGeom>
            <a:solidFill>
              <a:schemeClr val="bg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itchFamily="34" charset="0"/>
                <a:cs typeface="+mn-cs"/>
              </a:endParaRPr>
            </a:p>
          </p:txBody>
        </p:sp>
        <p:sp>
          <p:nvSpPr>
            <p:cNvPr id="54" name="Isosceles Triangle 53"/>
            <p:cNvSpPr/>
            <p:nvPr/>
          </p:nvSpPr>
          <p:spPr>
            <a:xfrm rot="16200000">
              <a:off x="4860032" y="980728"/>
              <a:ext cx="360040" cy="360040"/>
            </a:xfrm>
            <a:prstGeom prst="triangl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itchFamily="34" charset="0"/>
                <a:cs typeface="+mn-cs"/>
              </a:endParaRPr>
            </a:p>
          </p:txBody>
        </p:sp>
      </p:grpSp>
      <p:cxnSp>
        <p:nvCxnSpPr>
          <p:cNvPr id="55" name="Straight Arrow Connector 54"/>
          <p:cNvCxnSpPr>
            <a:stCxn id="38" idx="0"/>
            <a:endCxn id="54" idx="0"/>
          </p:cNvCxnSpPr>
          <p:nvPr/>
        </p:nvCxnSpPr>
        <p:spPr bwMode="auto">
          <a:xfrm>
            <a:off x="4900358" y="2884283"/>
            <a:ext cx="403087"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
        <p:nvSpPr>
          <p:cNvPr id="56" name="Rectangle 55"/>
          <p:cNvSpPr/>
          <p:nvPr/>
        </p:nvSpPr>
        <p:spPr>
          <a:xfrm>
            <a:off x="5844300" y="2398283"/>
            <a:ext cx="360000" cy="972000"/>
          </a:xfrm>
          <a:prstGeom prst="rect">
            <a:avLst/>
          </a:prstGeom>
          <a:solidFill>
            <a:srgbClr val="FFCCFF"/>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chemeClr val="tx1"/>
                </a:solidFill>
                <a:effectLst/>
                <a:uLnTx/>
                <a:uFillTx/>
                <a:latin typeface="Calibri" pitchFamily="34" charset="0"/>
                <a:cs typeface="+mn-cs"/>
              </a:rPr>
              <a:t>Spectral filters</a:t>
            </a:r>
            <a:endParaRPr kumimoji="0" lang="en-GB" sz="1000" b="0" i="0" u="none" strike="noStrike" kern="0" cap="none" spc="0" normalizeH="0" baseline="0" noProof="0" dirty="0">
              <a:ln>
                <a:noFill/>
              </a:ln>
              <a:solidFill>
                <a:schemeClr val="tx1"/>
              </a:solidFill>
              <a:effectLst/>
              <a:uLnTx/>
              <a:uFillTx/>
              <a:latin typeface="Calibri" pitchFamily="34" charset="0"/>
              <a:cs typeface="+mn-cs"/>
            </a:endParaRPr>
          </a:p>
        </p:txBody>
      </p:sp>
      <p:sp>
        <p:nvSpPr>
          <p:cNvPr id="57" name="Rectangle 56"/>
          <p:cNvSpPr/>
          <p:nvPr/>
        </p:nvSpPr>
        <p:spPr>
          <a:xfrm>
            <a:off x="6386392" y="2398283"/>
            <a:ext cx="360000" cy="972000"/>
          </a:xfrm>
          <a:prstGeom prst="rect">
            <a:avLst/>
          </a:prstGeom>
          <a:solidFill>
            <a:srgbClr val="8064A2">
              <a:lumMod val="40000"/>
              <a:lumOff val="60000"/>
            </a:srgbClr>
          </a:solidFill>
          <a:ln w="12700" cap="flat" cmpd="sng" algn="ctr">
            <a:solidFill>
              <a:sysClr val="window" lastClr="FFFFFF">
                <a:lumMod val="50000"/>
              </a:sys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chemeClr val="tx1"/>
                </a:solidFill>
                <a:effectLst/>
                <a:uLnTx/>
                <a:uFillTx/>
                <a:latin typeface="Calibri" pitchFamily="34" charset="0"/>
                <a:cs typeface="+mn-cs"/>
              </a:rPr>
              <a:t>1</a:t>
            </a:r>
            <a:r>
              <a:rPr kumimoji="0" lang="en-GB" sz="1000" b="0" i="0" u="none" strike="noStrike" kern="0" cap="none" spc="0" normalizeH="0" baseline="30000" noProof="0" dirty="0" smtClean="0">
                <a:ln>
                  <a:noFill/>
                </a:ln>
                <a:solidFill>
                  <a:schemeClr val="tx1"/>
                </a:solidFill>
                <a:effectLst/>
                <a:uLnTx/>
                <a:uFillTx/>
                <a:latin typeface="Calibri" pitchFamily="34" charset="0"/>
                <a:cs typeface="+mn-cs"/>
              </a:rPr>
              <a:t>st</a:t>
            </a:r>
            <a:r>
              <a:rPr kumimoji="0" lang="en-GB" sz="1000" b="0" i="0" u="none" strike="noStrike" kern="0" cap="none" spc="0" normalizeH="0" baseline="0" noProof="0" dirty="0" smtClean="0">
                <a:ln>
                  <a:noFill/>
                </a:ln>
                <a:solidFill>
                  <a:schemeClr val="tx1"/>
                </a:solidFill>
                <a:effectLst/>
                <a:uLnTx/>
                <a:uFillTx/>
                <a:latin typeface="Calibri" pitchFamily="34" charset="0"/>
                <a:cs typeface="+mn-cs"/>
              </a:rPr>
              <a:t> Beamforming</a:t>
            </a:r>
            <a:endParaRPr kumimoji="0" lang="en-GB" sz="1000" b="0" i="0" u="none" strike="noStrike" kern="0" cap="none" spc="0" normalizeH="0" baseline="0" noProof="0" dirty="0">
              <a:ln>
                <a:noFill/>
              </a:ln>
              <a:solidFill>
                <a:schemeClr val="tx1"/>
              </a:solidFill>
              <a:effectLst/>
              <a:uLnTx/>
              <a:uFillTx/>
              <a:latin typeface="Calibri" pitchFamily="34" charset="0"/>
              <a:cs typeface="+mn-cs"/>
            </a:endParaRPr>
          </a:p>
        </p:txBody>
      </p:sp>
      <p:sp>
        <p:nvSpPr>
          <p:cNvPr id="58" name="Rounded Rectangle 57"/>
          <p:cNvSpPr/>
          <p:nvPr/>
        </p:nvSpPr>
        <p:spPr>
          <a:xfrm>
            <a:off x="7051421" y="2398283"/>
            <a:ext cx="360000" cy="972000"/>
          </a:xfrm>
          <a:prstGeom prst="roundRect">
            <a:avLst/>
          </a:prstGeom>
          <a:solidFill>
            <a:srgbClr val="4F81BD"/>
          </a:solidFill>
          <a:ln w="25400" cap="flat" cmpd="sng" algn="ctr">
            <a:solidFill>
              <a:srgbClr val="4F81BD">
                <a:shade val="50000"/>
              </a:srgbClr>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 lastClr="FFFFFF"/>
                </a:solidFill>
                <a:effectLst/>
                <a:uLnTx/>
                <a:uFillTx/>
                <a:latin typeface="Calibri" pitchFamily="34" charset="0"/>
                <a:cs typeface="+mn-cs"/>
              </a:rPr>
              <a:t>Station beamforming</a:t>
            </a:r>
            <a:endParaRPr kumimoji="0" lang="en-GB" sz="1000" b="0" i="0" u="none" strike="noStrike" kern="0" cap="none" spc="0" normalizeH="0" baseline="0" noProof="0" dirty="0">
              <a:ln>
                <a:noFill/>
              </a:ln>
              <a:solidFill>
                <a:sysClr val="window" lastClr="FFFFFF"/>
              </a:solidFill>
              <a:effectLst/>
              <a:uLnTx/>
              <a:uFillTx/>
              <a:latin typeface="Calibri" pitchFamily="34" charset="0"/>
              <a:cs typeface="+mn-cs"/>
            </a:endParaRPr>
          </a:p>
        </p:txBody>
      </p:sp>
      <p:sp>
        <p:nvSpPr>
          <p:cNvPr id="59" name="Rounded Rectangle 58"/>
          <p:cNvSpPr/>
          <p:nvPr/>
        </p:nvSpPr>
        <p:spPr bwMode="auto">
          <a:xfrm>
            <a:off x="7556003" y="2786679"/>
            <a:ext cx="244010" cy="195208"/>
          </a:xfrm>
          <a:prstGeom prst="roundRect">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GB" sz="1000" dirty="0">
                <a:solidFill>
                  <a:srgbClr val="233787"/>
                </a:solidFill>
                <a:latin typeface="Calibri" pitchFamily="34" charset="0"/>
              </a:rPr>
              <a:t>e/o</a:t>
            </a:r>
          </a:p>
        </p:txBody>
      </p:sp>
      <p:cxnSp>
        <p:nvCxnSpPr>
          <p:cNvPr id="60" name="Straight Arrow Connector 59"/>
          <p:cNvCxnSpPr>
            <a:stCxn id="54" idx="3"/>
            <a:endCxn id="56" idx="1"/>
          </p:cNvCxnSpPr>
          <p:nvPr/>
        </p:nvCxnSpPr>
        <p:spPr bwMode="auto">
          <a:xfrm>
            <a:off x="5663445" y="2884283"/>
            <a:ext cx="180855"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61" name="Straight Arrow Connector 60"/>
          <p:cNvCxnSpPr>
            <a:stCxn id="56" idx="3"/>
            <a:endCxn id="57" idx="1"/>
          </p:cNvCxnSpPr>
          <p:nvPr/>
        </p:nvCxnSpPr>
        <p:spPr bwMode="auto">
          <a:xfrm>
            <a:off x="6204300" y="2884283"/>
            <a:ext cx="182092"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62" name="Straight Arrow Connector 61"/>
          <p:cNvCxnSpPr>
            <a:stCxn id="57" idx="3"/>
            <a:endCxn id="58" idx="1"/>
          </p:cNvCxnSpPr>
          <p:nvPr/>
        </p:nvCxnSpPr>
        <p:spPr bwMode="auto">
          <a:xfrm>
            <a:off x="6746392" y="2884283"/>
            <a:ext cx="305029"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63" name="Straight Arrow Connector 62"/>
          <p:cNvCxnSpPr>
            <a:stCxn id="58" idx="3"/>
            <a:endCxn id="59" idx="1"/>
          </p:cNvCxnSpPr>
          <p:nvPr/>
        </p:nvCxnSpPr>
        <p:spPr bwMode="auto">
          <a:xfrm>
            <a:off x="7411421" y="2884283"/>
            <a:ext cx="144582"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64" name="Straight Arrow Connector 63"/>
          <p:cNvCxnSpPr/>
          <p:nvPr/>
        </p:nvCxnSpPr>
        <p:spPr bwMode="auto">
          <a:xfrm>
            <a:off x="7808559" y="2884283"/>
            <a:ext cx="335585" cy="0"/>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
        <p:nvSpPr>
          <p:cNvPr id="65" name="Rounded Rectangle 64"/>
          <p:cNvSpPr/>
          <p:nvPr/>
        </p:nvSpPr>
        <p:spPr bwMode="auto">
          <a:xfrm>
            <a:off x="1950166" y="1999596"/>
            <a:ext cx="3044735" cy="1769374"/>
          </a:xfrm>
          <a:prstGeom prst="roundRect">
            <a:avLst>
              <a:gd name="adj" fmla="val 7342"/>
            </a:avLst>
          </a:prstGeom>
          <a:noFill/>
          <a:ln w="19050" cap="flat" cmpd="sng" algn="ctr">
            <a:solidFill>
              <a:srgbClr val="FF66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233787"/>
              </a:solidFill>
              <a:effectLst/>
              <a:uLnTx/>
              <a:uFillTx/>
              <a:latin typeface="Calibri" pitchFamily="34" charset="0"/>
            </a:endParaRPr>
          </a:p>
        </p:txBody>
      </p:sp>
      <p:sp>
        <p:nvSpPr>
          <p:cNvPr id="66" name="Rounded Rectangle 65"/>
          <p:cNvSpPr/>
          <p:nvPr/>
        </p:nvSpPr>
        <p:spPr bwMode="auto">
          <a:xfrm>
            <a:off x="422915" y="1999596"/>
            <a:ext cx="1439077" cy="1769374"/>
          </a:xfrm>
          <a:prstGeom prst="roundRect">
            <a:avLst>
              <a:gd name="adj" fmla="val 7342"/>
            </a:avLst>
          </a:prstGeom>
          <a:noFill/>
          <a:ln w="1905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233787"/>
              </a:solidFill>
              <a:effectLst/>
              <a:uLnTx/>
              <a:uFillTx/>
              <a:latin typeface="Calibri" pitchFamily="34" charset="0"/>
            </a:endParaRPr>
          </a:p>
        </p:txBody>
      </p:sp>
      <p:sp>
        <p:nvSpPr>
          <p:cNvPr id="67" name="TextBox 66"/>
          <p:cNvSpPr txBox="1"/>
          <p:nvPr/>
        </p:nvSpPr>
        <p:spPr>
          <a:xfrm>
            <a:off x="617371" y="2048845"/>
            <a:ext cx="1141787" cy="276999"/>
          </a:xfrm>
          <a:prstGeom prst="rect">
            <a:avLst/>
          </a:prstGeom>
          <a:noFill/>
        </p:spPr>
        <p:txBody>
          <a:bodyPr wrap="none" rtlCol="0">
            <a:spAutoFit/>
          </a:bodyPr>
          <a:lstStyle/>
          <a:p>
            <a:r>
              <a:rPr lang="en-GB" sz="1200" dirty="0" smtClean="0">
                <a:latin typeface="Calibri" pitchFamily="34" charset="0"/>
              </a:rPr>
              <a:t>Antenna &amp; LNA</a:t>
            </a:r>
            <a:endParaRPr lang="en-GB" sz="1200" dirty="0">
              <a:latin typeface="Calibri" pitchFamily="34" charset="0"/>
            </a:endParaRPr>
          </a:p>
        </p:txBody>
      </p:sp>
      <p:sp>
        <p:nvSpPr>
          <p:cNvPr id="68" name="TextBox 67"/>
          <p:cNvSpPr txBox="1"/>
          <p:nvPr/>
        </p:nvSpPr>
        <p:spPr>
          <a:xfrm>
            <a:off x="3008392" y="2048845"/>
            <a:ext cx="717504" cy="276999"/>
          </a:xfrm>
          <a:prstGeom prst="rect">
            <a:avLst/>
          </a:prstGeom>
          <a:noFill/>
        </p:spPr>
        <p:txBody>
          <a:bodyPr wrap="none" rtlCol="0">
            <a:spAutoFit/>
          </a:bodyPr>
          <a:lstStyle/>
          <a:p>
            <a:r>
              <a:rPr lang="en-GB" sz="1200" dirty="0" smtClean="0">
                <a:latin typeface="Calibri" pitchFamily="34" charset="0"/>
              </a:rPr>
              <a:t>Receiver</a:t>
            </a:r>
            <a:endParaRPr lang="en-GB" sz="1200" dirty="0">
              <a:latin typeface="Calibri" pitchFamily="34" charset="0"/>
            </a:endParaRPr>
          </a:p>
        </p:txBody>
      </p:sp>
      <p:sp>
        <p:nvSpPr>
          <p:cNvPr id="69" name="TextBox 68"/>
          <p:cNvSpPr txBox="1"/>
          <p:nvPr/>
        </p:nvSpPr>
        <p:spPr>
          <a:xfrm>
            <a:off x="5967845" y="2048845"/>
            <a:ext cx="1251368" cy="276999"/>
          </a:xfrm>
          <a:prstGeom prst="rect">
            <a:avLst/>
          </a:prstGeom>
          <a:noFill/>
        </p:spPr>
        <p:txBody>
          <a:bodyPr wrap="none" rtlCol="0">
            <a:spAutoFit/>
          </a:bodyPr>
          <a:lstStyle/>
          <a:p>
            <a:r>
              <a:rPr lang="en-GB" sz="1200" dirty="0" smtClean="0">
                <a:latin typeface="Calibri" pitchFamily="34" charset="0"/>
              </a:rPr>
              <a:t>Signal Processing</a:t>
            </a:r>
            <a:endParaRPr lang="en-GB" sz="1200" dirty="0">
              <a:latin typeface="Calibri" pitchFamily="34" charset="0"/>
            </a:endParaRPr>
          </a:p>
        </p:txBody>
      </p:sp>
      <p:cxnSp>
        <p:nvCxnSpPr>
          <p:cNvPr id="70" name="Straight Arrow Connector 69"/>
          <p:cNvCxnSpPr/>
          <p:nvPr/>
        </p:nvCxnSpPr>
        <p:spPr bwMode="auto">
          <a:xfrm flipV="1">
            <a:off x="1622093" y="3199237"/>
            <a:ext cx="0" cy="753762"/>
          </a:xfrm>
          <a:prstGeom prst="straightConnector1">
            <a:avLst/>
          </a:prstGeom>
          <a:solidFill>
            <a:srgbClr val="FFFFFF"/>
          </a:solidFill>
          <a:ln w="12700" cap="flat" cmpd="sng" algn="ctr">
            <a:solidFill>
              <a:srgbClr val="000000"/>
            </a:solidFill>
            <a:prstDash val="solid"/>
            <a:round/>
            <a:headEnd type="none" w="med" len="med"/>
            <a:tailEnd type="triangle" w="med" len="lg"/>
          </a:ln>
          <a:effectLst/>
        </p:spPr>
      </p:cxnSp>
      <p:cxnSp>
        <p:nvCxnSpPr>
          <p:cNvPr id="71" name="Straight Arrow Connector 70"/>
          <p:cNvCxnSpPr/>
          <p:nvPr/>
        </p:nvCxnSpPr>
        <p:spPr bwMode="auto">
          <a:xfrm flipV="1">
            <a:off x="2202860" y="3199237"/>
            <a:ext cx="0" cy="753762"/>
          </a:xfrm>
          <a:prstGeom prst="straightConnector1">
            <a:avLst/>
          </a:prstGeom>
          <a:solidFill>
            <a:srgbClr val="FFFFFF"/>
          </a:solidFill>
          <a:ln w="12700" cap="flat" cmpd="sng" algn="ctr">
            <a:solidFill>
              <a:srgbClr val="000000"/>
            </a:solidFill>
            <a:prstDash val="solid"/>
            <a:round/>
            <a:headEnd type="none" w="med" len="med"/>
            <a:tailEnd type="triangle" w="med" len="lg"/>
          </a:ln>
          <a:effectLst/>
        </p:spPr>
      </p:cxnSp>
      <p:sp>
        <p:nvSpPr>
          <p:cNvPr id="72" name="TextBox 71"/>
          <p:cNvSpPr txBox="1"/>
          <p:nvPr/>
        </p:nvSpPr>
        <p:spPr>
          <a:xfrm>
            <a:off x="4347335" y="4205010"/>
            <a:ext cx="1430713" cy="276999"/>
          </a:xfrm>
          <a:prstGeom prst="rect">
            <a:avLst/>
          </a:prstGeom>
          <a:noFill/>
        </p:spPr>
        <p:txBody>
          <a:bodyPr wrap="none" rtlCol="0">
            <a:spAutoFit/>
          </a:bodyPr>
          <a:lstStyle/>
          <a:p>
            <a:r>
              <a:rPr lang="en-GB" sz="1200" dirty="0" smtClean="0">
                <a:latin typeface="Calibri" pitchFamily="34" charset="0"/>
              </a:rPr>
              <a:t>Local  Infrastructure</a:t>
            </a:r>
            <a:endParaRPr lang="en-GB" sz="1200" dirty="0">
              <a:latin typeface="Calibri" pitchFamily="34" charset="0"/>
            </a:endParaRPr>
          </a:p>
        </p:txBody>
      </p:sp>
      <p:sp>
        <p:nvSpPr>
          <p:cNvPr id="73" name="TextBox 72"/>
          <p:cNvSpPr txBox="1"/>
          <p:nvPr/>
        </p:nvSpPr>
        <p:spPr>
          <a:xfrm>
            <a:off x="5338494" y="2767496"/>
            <a:ext cx="383438" cy="230832"/>
          </a:xfrm>
          <a:prstGeom prst="rect">
            <a:avLst/>
          </a:prstGeom>
          <a:noFill/>
        </p:spPr>
        <p:txBody>
          <a:bodyPr wrap="none" rtlCol="0">
            <a:spAutoFit/>
          </a:bodyPr>
          <a:lstStyle/>
          <a:p>
            <a:r>
              <a:rPr lang="en-GB" sz="900" dirty="0" smtClean="0">
                <a:solidFill>
                  <a:schemeClr val="tx1"/>
                </a:solidFill>
                <a:latin typeface="Calibri" pitchFamily="34" charset="0"/>
              </a:rPr>
              <a:t>ADC</a:t>
            </a:r>
            <a:endParaRPr lang="en-GB" sz="900" dirty="0">
              <a:solidFill>
                <a:schemeClr val="tx1"/>
              </a:solidFill>
              <a:latin typeface="Calibri" pitchFamily="34" charset="0"/>
            </a:endParaRPr>
          </a:p>
        </p:txBody>
      </p:sp>
      <p:cxnSp>
        <p:nvCxnSpPr>
          <p:cNvPr id="74" name="Straight Arrow Connector 73"/>
          <p:cNvCxnSpPr/>
          <p:nvPr/>
        </p:nvCxnSpPr>
        <p:spPr bwMode="auto">
          <a:xfrm flipV="1">
            <a:off x="6246755" y="2601255"/>
            <a:ext cx="139637" cy="443"/>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75" name="Straight Arrow Connector 74"/>
          <p:cNvCxnSpPr/>
          <p:nvPr/>
        </p:nvCxnSpPr>
        <p:spPr bwMode="auto">
          <a:xfrm flipV="1">
            <a:off x="6246755" y="3134655"/>
            <a:ext cx="139637" cy="443"/>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76" name="Straight Arrow Connector 75"/>
          <p:cNvCxnSpPr/>
          <p:nvPr/>
        </p:nvCxnSpPr>
        <p:spPr bwMode="auto">
          <a:xfrm flipV="1">
            <a:off x="6899898" y="2601255"/>
            <a:ext cx="139637" cy="443"/>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77" name="Straight Arrow Connector 76"/>
          <p:cNvCxnSpPr/>
          <p:nvPr/>
        </p:nvCxnSpPr>
        <p:spPr bwMode="auto">
          <a:xfrm flipV="1">
            <a:off x="6899898" y="3134655"/>
            <a:ext cx="139637" cy="443"/>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
        <p:nvSpPr>
          <p:cNvPr id="78" name="TextBox 77"/>
          <p:cNvSpPr txBox="1"/>
          <p:nvPr/>
        </p:nvSpPr>
        <p:spPr>
          <a:xfrm>
            <a:off x="3226666" y="2656819"/>
            <a:ext cx="439544" cy="246221"/>
          </a:xfrm>
          <a:prstGeom prst="rect">
            <a:avLst/>
          </a:prstGeom>
          <a:noFill/>
        </p:spPr>
        <p:txBody>
          <a:bodyPr wrap="none" rtlCol="0">
            <a:spAutoFit/>
          </a:bodyPr>
          <a:lstStyle/>
          <a:p>
            <a:r>
              <a:rPr lang="en-GB" sz="1000" dirty="0" err="1" smtClean="0">
                <a:solidFill>
                  <a:schemeClr val="tx1"/>
                </a:solidFill>
                <a:latin typeface="Calibri" pitchFamily="34" charset="0"/>
              </a:rPr>
              <a:t>RFoF</a:t>
            </a:r>
            <a:endParaRPr lang="en-GB" sz="1000" dirty="0">
              <a:solidFill>
                <a:schemeClr val="tx1"/>
              </a:solidFill>
              <a:latin typeface="Calibri" pitchFamily="34" charset="0"/>
            </a:endParaRPr>
          </a:p>
        </p:txBody>
      </p:sp>
      <p:sp>
        <p:nvSpPr>
          <p:cNvPr id="79" name="Rounded Rectangle 78"/>
          <p:cNvSpPr/>
          <p:nvPr/>
        </p:nvSpPr>
        <p:spPr bwMode="auto">
          <a:xfrm>
            <a:off x="282011" y="1828812"/>
            <a:ext cx="7733946" cy="2710543"/>
          </a:xfrm>
          <a:prstGeom prst="roundRect">
            <a:avLst>
              <a:gd name="adj" fmla="val 7342"/>
            </a:avLst>
          </a:prstGeom>
          <a:noFill/>
          <a:ln w="19050" cap="flat" cmpd="sng" algn="ctr">
            <a:solidFill>
              <a:srgbClr val="FF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600" b="0" i="0" u="none" strike="noStrike" kern="0" cap="none" spc="0" normalizeH="0" baseline="0" noProof="0">
              <a:ln>
                <a:noFill/>
              </a:ln>
              <a:solidFill>
                <a:srgbClr val="233787"/>
              </a:solidFill>
              <a:effectLst/>
              <a:uLnTx/>
              <a:uFillTx/>
              <a:latin typeface="Calibri" pitchFamily="34" charset="0"/>
            </a:endParaRPr>
          </a:p>
        </p:txBody>
      </p:sp>
      <p:sp>
        <p:nvSpPr>
          <p:cNvPr id="80" name="TextBox 79"/>
          <p:cNvSpPr txBox="1"/>
          <p:nvPr/>
        </p:nvSpPr>
        <p:spPr>
          <a:xfrm>
            <a:off x="4795694" y="3841207"/>
            <a:ext cx="574196" cy="253916"/>
          </a:xfrm>
          <a:prstGeom prst="rect">
            <a:avLst/>
          </a:prstGeom>
          <a:noFill/>
        </p:spPr>
        <p:txBody>
          <a:bodyPr wrap="none" rtlCol="0">
            <a:spAutoFit/>
          </a:bodyPr>
          <a:lstStyle/>
          <a:p>
            <a:r>
              <a:rPr lang="en-GB" sz="1050" dirty="0" smtClean="0">
                <a:solidFill>
                  <a:schemeClr val="tx1"/>
                </a:solidFill>
                <a:latin typeface="Calibri" pitchFamily="34" charset="0"/>
              </a:rPr>
              <a:t>Bunker</a:t>
            </a:r>
            <a:endParaRPr lang="en-GB" sz="1050" dirty="0">
              <a:solidFill>
                <a:schemeClr val="tx1"/>
              </a:solidFill>
              <a:latin typeface="Calibri" pitchFamily="34" charset="0"/>
            </a:endParaRPr>
          </a:p>
        </p:txBody>
      </p:sp>
      <p:sp>
        <p:nvSpPr>
          <p:cNvPr id="81" name="TextBox 80"/>
          <p:cNvSpPr txBox="1"/>
          <p:nvPr/>
        </p:nvSpPr>
        <p:spPr>
          <a:xfrm>
            <a:off x="540862" y="3311942"/>
            <a:ext cx="681597" cy="415498"/>
          </a:xfrm>
          <a:prstGeom prst="rect">
            <a:avLst/>
          </a:prstGeom>
          <a:noFill/>
        </p:spPr>
        <p:txBody>
          <a:bodyPr wrap="none" rtlCol="0">
            <a:spAutoFit/>
          </a:bodyPr>
          <a:lstStyle/>
          <a:p>
            <a:pPr algn="ctr"/>
            <a:r>
              <a:rPr lang="en-GB" sz="1050" dirty="0" smtClean="0">
                <a:solidFill>
                  <a:schemeClr val="tx1"/>
                </a:solidFill>
                <a:latin typeface="Calibri" pitchFamily="34" charset="0"/>
              </a:rPr>
              <a:t>Antenna </a:t>
            </a:r>
          </a:p>
          <a:p>
            <a:pPr algn="ctr"/>
            <a:r>
              <a:rPr lang="en-GB" sz="1050" dirty="0" smtClean="0">
                <a:solidFill>
                  <a:schemeClr val="tx1"/>
                </a:solidFill>
                <a:latin typeface="Calibri" pitchFamily="34" charset="0"/>
              </a:rPr>
              <a:t>structure</a:t>
            </a:r>
            <a:endParaRPr lang="en-GB" sz="1050" dirty="0">
              <a:solidFill>
                <a:schemeClr val="tx1"/>
              </a:solidFill>
              <a:latin typeface="Calibri" pitchFamily="34" charset="0"/>
            </a:endParaRPr>
          </a:p>
        </p:txBody>
      </p:sp>
      <p:sp>
        <p:nvSpPr>
          <p:cNvPr id="82" name="TextBox 81"/>
          <p:cNvSpPr txBox="1"/>
          <p:nvPr/>
        </p:nvSpPr>
        <p:spPr>
          <a:xfrm>
            <a:off x="8141508" y="2689480"/>
            <a:ext cx="441147" cy="415498"/>
          </a:xfrm>
          <a:prstGeom prst="rect">
            <a:avLst/>
          </a:prstGeom>
          <a:noFill/>
        </p:spPr>
        <p:txBody>
          <a:bodyPr wrap="none" rtlCol="0">
            <a:spAutoFit/>
          </a:bodyPr>
          <a:lstStyle/>
          <a:p>
            <a:pPr algn="ctr"/>
            <a:r>
              <a:rPr lang="en-GB" sz="1050" dirty="0" smtClean="0">
                <a:solidFill>
                  <a:schemeClr val="tx1"/>
                </a:solidFill>
                <a:latin typeface="Calibri" pitchFamily="34" charset="0"/>
              </a:rPr>
              <a:t>Data</a:t>
            </a:r>
          </a:p>
          <a:p>
            <a:pPr algn="ctr"/>
            <a:r>
              <a:rPr lang="en-GB" sz="1050" dirty="0" smtClean="0">
                <a:solidFill>
                  <a:schemeClr val="tx1"/>
                </a:solidFill>
                <a:latin typeface="Calibri" pitchFamily="34" charset="0"/>
              </a:rPr>
              <a:t>out</a:t>
            </a:r>
            <a:endParaRPr lang="en-GB" sz="1050" dirty="0">
              <a:solidFill>
                <a:schemeClr val="tx1"/>
              </a:solidFill>
              <a:latin typeface="Calibri" pitchFamily="34" charset="0"/>
            </a:endParaRPr>
          </a:p>
        </p:txBody>
      </p:sp>
      <p:cxnSp>
        <p:nvCxnSpPr>
          <p:cNvPr id="83" name="Straight Arrow Connector 82"/>
          <p:cNvCxnSpPr/>
          <p:nvPr/>
        </p:nvCxnSpPr>
        <p:spPr bwMode="auto">
          <a:xfrm flipH="1">
            <a:off x="7762672" y="3962414"/>
            <a:ext cx="344077" cy="0"/>
          </a:xfrm>
          <a:prstGeom prst="straightConnector1">
            <a:avLst/>
          </a:prstGeom>
          <a:solidFill>
            <a:srgbClr val="FFFFFF"/>
          </a:solidFill>
          <a:ln w="25400" cap="flat" cmpd="sng" algn="ctr">
            <a:solidFill>
              <a:srgbClr val="FF0000"/>
            </a:solidFill>
            <a:prstDash val="solid"/>
            <a:round/>
            <a:headEnd type="oval" w="sm" len="sm"/>
            <a:tailEnd type="triangle" w="med" len="med"/>
          </a:ln>
          <a:effectLst/>
        </p:spPr>
      </p:cxnSp>
      <p:sp>
        <p:nvSpPr>
          <p:cNvPr id="84" name="TextBox 83"/>
          <p:cNvSpPr txBox="1"/>
          <p:nvPr/>
        </p:nvSpPr>
        <p:spPr>
          <a:xfrm>
            <a:off x="7052084" y="4714224"/>
            <a:ext cx="593432" cy="253916"/>
          </a:xfrm>
          <a:prstGeom prst="rect">
            <a:avLst/>
          </a:prstGeom>
          <a:noFill/>
        </p:spPr>
        <p:txBody>
          <a:bodyPr wrap="none" rtlCol="0">
            <a:spAutoFit/>
          </a:bodyPr>
          <a:lstStyle/>
          <a:p>
            <a:pPr algn="ctr"/>
            <a:r>
              <a:rPr lang="en-GB" sz="1050" dirty="0" smtClean="0">
                <a:solidFill>
                  <a:schemeClr val="tx1"/>
                </a:solidFill>
                <a:latin typeface="Calibri" pitchFamily="34" charset="0"/>
              </a:rPr>
              <a:t>Cooling</a:t>
            </a:r>
            <a:endParaRPr lang="en-GB" sz="1050" dirty="0">
              <a:solidFill>
                <a:schemeClr val="tx1"/>
              </a:solidFill>
              <a:latin typeface="Calibri" pitchFamily="34" charset="0"/>
            </a:endParaRPr>
          </a:p>
        </p:txBody>
      </p:sp>
      <p:cxnSp>
        <p:nvCxnSpPr>
          <p:cNvPr id="85" name="Straight Arrow Connector 84"/>
          <p:cNvCxnSpPr/>
          <p:nvPr/>
        </p:nvCxnSpPr>
        <p:spPr bwMode="auto">
          <a:xfrm flipH="1">
            <a:off x="7743217" y="3418128"/>
            <a:ext cx="379270" cy="0"/>
          </a:xfrm>
          <a:prstGeom prst="straightConnector1">
            <a:avLst/>
          </a:prstGeom>
          <a:solidFill>
            <a:srgbClr val="FFFFFF"/>
          </a:solidFill>
          <a:ln w="12700" cap="flat" cmpd="sng" algn="ctr">
            <a:solidFill>
              <a:schemeClr val="tx1"/>
            </a:solidFill>
            <a:prstDash val="solid"/>
            <a:round/>
            <a:headEnd type="oval" w="sm" len="sm"/>
            <a:tailEnd type="triangle" w="med" len="med"/>
          </a:ln>
          <a:effectLst/>
        </p:spPr>
      </p:cxnSp>
      <p:sp>
        <p:nvSpPr>
          <p:cNvPr id="86" name="TextBox 85"/>
          <p:cNvSpPr txBox="1"/>
          <p:nvPr/>
        </p:nvSpPr>
        <p:spPr>
          <a:xfrm>
            <a:off x="8102105" y="3288197"/>
            <a:ext cx="476412" cy="253916"/>
          </a:xfrm>
          <a:prstGeom prst="rect">
            <a:avLst/>
          </a:prstGeom>
          <a:noFill/>
        </p:spPr>
        <p:txBody>
          <a:bodyPr wrap="none" rtlCol="0">
            <a:spAutoFit/>
          </a:bodyPr>
          <a:lstStyle/>
          <a:p>
            <a:pPr algn="ctr"/>
            <a:r>
              <a:rPr lang="en-GB" sz="1050" dirty="0" smtClean="0">
                <a:solidFill>
                  <a:schemeClr val="tx1"/>
                </a:solidFill>
                <a:latin typeface="Calibri" pitchFamily="34" charset="0"/>
              </a:rPr>
              <a:t>Clock</a:t>
            </a:r>
            <a:endParaRPr lang="en-GB" sz="1050" dirty="0">
              <a:solidFill>
                <a:schemeClr val="tx1"/>
              </a:solidFill>
              <a:latin typeface="Calibri" pitchFamily="34" charset="0"/>
            </a:endParaRPr>
          </a:p>
        </p:txBody>
      </p:sp>
      <p:sp>
        <p:nvSpPr>
          <p:cNvPr id="87" name="Down Arrow 86"/>
          <p:cNvSpPr/>
          <p:nvPr/>
        </p:nvSpPr>
        <p:spPr bwMode="auto">
          <a:xfrm>
            <a:off x="7237362" y="4125698"/>
            <a:ext cx="217714" cy="598714"/>
          </a:xfrm>
          <a:prstGeom prst="down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
        <p:nvSpPr>
          <p:cNvPr id="88" name="TextBox 87"/>
          <p:cNvSpPr txBox="1"/>
          <p:nvPr/>
        </p:nvSpPr>
        <p:spPr>
          <a:xfrm>
            <a:off x="8067051" y="3843367"/>
            <a:ext cx="534122" cy="253916"/>
          </a:xfrm>
          <a:prstGeom prst="rect">
            <a:avLst/>
          </a:prstGeom>
          <a:noFill/>
        </p:spPr>
        <p:txBody>
          <a:bodyPr wrap="none" rtlCol="0">
            <a:spAutoFit/>
          </a:bodyPr>
          <a:lstStyle/>
          <a:p>
            <a:pPr algn="ctr"/>
            <a:r>
              <a:rPr lang="en-GB" sz="1050" dirty="0" smtClean="0">
                <a:solidFill>
                  <a:schemeClr val="tx1"/>
                </a:solidFill>
                <a:latin typeface="Calibri" pitchFamily="34" charset="0"/>
              </a:rPr>
              <a:t>Power</a:t>
            </a:r>
            <a:endParaRPr lang="en-GB" sz="1050" dirty="0">
              <a:solidFill>
                <a:schemeClr val="tx1"/>
              </a:solidFill>
              <a:latin typeface="Calibri" pitchFamily="34" charset="0"/>
            </a:endParaRPr>
          </a:p>
        </p:txBody>
      </p:sp>
      <p:cxnSp>
        <p:nvCxnSpPr>
          <p:cNvPr id="89" name="Elbow Connector 88"/>
          <p:cNvCxnSpPr>
            <a:endCxn id="22" idx="3"/>
          </p:cNvCxnSpPr>
          <p:nvPr/>
        </p:nvCxnSpPr>
        <p:spPr bwMode="auto">
          <a:xfrm rot="10800000" flipV="1">
            <a:off x="2378577" y="4038612"/>
            <a:ext cx="1843442" cy="117548"/>
          </a:xfrm>
          <a:prstGeom prst="bentConnector3">
            <a:avLst>
              <a:gd name="adj1" fmla="val 45364"/>
            </a:avLst>
          </a:prstGeom>
          <a:solidFill>
            <a:srgbClr val="FFFFFF"/>
          </a:solidFill>
          <a:ln w="9525" cap="flat" cmpd="sng" algn="ctr">
            <a:solidFill>
              <a:schemeClr val="bg1">
                <a:lumMod val="75000"/>
              </a:schemeClr>
            </a:solidFill>
            <a:prstDash val="solid"/>
            <a:round/>
            <a:headEnd type="oval" w="sm" len="sm"/>
            <a:tailEnd type="triangle" w="med" len="lg"/>
          </a:ln>
          <a:effectLst/>
        </p:spPr>
      </p:cxnSp>
      <p:sp>
        <p:nvSpPr>
          <p:cNvPr id="90" name="TextBox 89"/>
          <p:cNvSpPr txBox="1"/>
          <p:nvPr/>
        </p:nvSpPr>
        <p:spPr>
          <a:xfrm>
            <a:off x="4207908" y="3930453"/>
            <a:ext cx="534122" cy="253916"/>
          </a:xfrm>
          <a:prstGeom prst="rect">
            <a:avLst/>
          </a:prstGeom>
          <a:noFill/>
        </p:spPr>
        <p:txBody>
          <a:bodyPr wrap="none" rtlCol="0">
            <a:spAutoFit/>
          </a:bodyPr>
          <a:lstStyle/>
          <a:p>
            <a:pPr algn="ctr"/>
            <a:r>
              <a:rPr lang="en-GB" sz="1050" dirty="0" smtClean="0">
                <a:solidFill>
                  <a:schemeClr val="bg1">
                    <a:lumMod val="75000"/>
                  </a:schemeClr>
                </a:solidFill>
                <a:latin typeface="Calibri" pitchFamily="34" charset="0"/>
              </a:rPr>
              <a:t>Power</a:t>
            </a:r>
            <a:endParaRPr lang="en-GB" sz="1050" dirty="0">
              <a:solidFill>
                <a:schemeClr val="bg1">
                  <a:lumMod val="75000"/>
                </a:schemeClr>
              </a:solidFill>
              <a:latin typeface="Calibri" pitchFamily="34" charset="0"/>
            </a:endParaRPr>
          </a:p>
        </p:txBody>
      </p:sp>
      <p:sp>
        <p:nvSpPr>
          <p:cNvPr id="91" name="TextBox 90"/>
          <p:cNvSpPr txBox="1"/>
          <p:nvPr/>
        </p:nvSpPr>
        <p:spPr>
          <a:xfrm>
            <a:off x="8473062" y="2689480"/>
            <a:ext cx="660758" cy="415498"/>
          </a:xfrm>
          <a:prstGeom prst="rect">
            <a:avLst/>
          </a:prstGeom>
          <a:noFill/>
        </p:spPr>
        <p:txBody>
          <a:bodyPr wrap="none" rtlCol="0">
            <a:spAutoFit/>
          </a:bodyPr>
          <a:lstStyle/>
          <a:p>
            <a:r>
              <a:rPr lang="en-GB" sz="1050" dirty="0" smtClean="0">
                <a:solidFill>
                  <a:srgbClr val="FF0000"/>
                </a:solidFill>
                <a:latin typeface="Calibri" pitchFamily="34" charset="0"/>
              </a:rPr>
              <a:t>To CSP </a:t>
            </a:r>
          </a:p>
          <a:p>
            <a:r>
              <a:rPr lang="en-GB" sz="1050" dirty="0" smtClean="0">
                <a:solidFill>
                  <a:srgbClr val="FF0000"/>
                </a:solidFill>
                <a:latin typeface="Calibri" pitchFamily="34" charset="0"/>
              </a:rPr>
              <a:t>via SADT</a:t>
            </a:r>
            <a:endParaRPr lang="en-GB" sz="1050" dirty="0">
              <a:solidFill>
                <a:srgbClr val="FF0000"/>
              </a:solidFill>
              <a:latin typeface="Calibri" pitchFamily="34" charset="0"/>
            </a:endParaRPr>
          </a:p>
        </p:txBody>
      </p:sp>
      <p:sp>
        <p:nvSpPr>
          <p:cNvPr id="92" name="TextBox 91"/>
          <p:cNvSpPr txBox="1"/>
          <p:nvPr/>
        </p:nvSpPr>
        <p:spPr>
          <a:xfrm>
            <a:off x="8473062" y="3211137"/>
            <a:ext cx="474810" cy="415498"/>
          </a:xfrm>
          <a:prstGeom prst="rect">
            <a:avLst/>
          </a:prstGeom>
          <a:noFill/>
        </p:spPr>
        <p:txBody>
          <a:bodyPr wrap="none" rtlCol="0">
            <a:spAutoFit/>
          </a:bodyPr>
          <a:lstStyle/>
          <a:p>
            <a:r>
              <a:rPr lang="en-GB" sz="1050" dirty="0" smtClean="0">
                <a:solidFill>
                  <a:srgbClr val="FF0000"/>
                </a:solidFill>
                <a:latin typeface="Calibri" pitchFamily="34" charset="0"/>
              </a:rPr>
              <a:t>From</a:t>
            </a:r>
          </a:p>
          <a:p>
            <a:r>
              <a:rPr lang="en-GB" sz="1050" dirty="0" smtClean="0">
                <a:solidFill>
                  <a:srgbClr val="FF0000"/>
                </a:solidFill>
                <a:latin typeface="Calibri" pitchFamily="34" charset="0"/>
              </a:rPr>
              <a:t>SADT</a:t>
            </a:r>
            <a:endParaRPr lang="en-GB" sz="1050" dirty="0">
              <a:solidFill>
                <a:srgbClr val="FF0000"/>
              </a:solidFill>
              <a:latin typeface="Calibri" pitchFamily="34" charset="0"/>
            </a:endParaRPr>
          </a:p>
        </p:txBody>
      </p:sp>
      <p:sp>
        <p:nvSpPr>
          <p:cNvPr id="93" name="TextBox 92"/>
          <p:cNvSpPr txBox="1"/>
          <p:nvPr/>
        </p:nvSpPr>
        <p:spPr>
          <a:xfrm>
            <a:off x="8473062" y="3796202"/>
            <a:ext cx="519694" cy="415498"/>
          </a:xfrm>
          <a:prstGeom prst="rect">
            <a:avLst/>
          </a:prstGeom>
          <a:noFill/>
        </p:spPr>
        <p:txBody>
          <a:bodyPr wrap="none" rtlCol="0">
            <a:spAutoFit/>
          </a:bodyPr>
          <a:lstStyle/>
          <a:p>
            <a:r>
              <a:rPr lang="en-GB" sz="1050" dirty="0" smtClean="0">
                <a:solidFill>
                  <a:srgbClr val="FF0000"/>
                </a:solidFill>
                <a:latin typeface="Calibri" pitchFamily="34" charset="0"/>
              </a:rPr>
              <a:t>From</a:t>
            </a:r>
          </a:p>
          <a:p>
            <a:r>
              <a:rPr lang="en-GB" sz="1050" dirty="0" smtClean="0">
                <a:solidFill>
                  <a:srgbClr val="FF0000"/>
                </a:solidFill>
                <a:latin typeface="Calibri" pitchFamily="34" charset="0"/>
              </a:rPr>
              <a:t>INFRA</a:t>
            </a:r>
            <a:endParaRPr lang="en-GB" sz="1050" dirty="0">
              <a:solidFill>
                <a:srgbClr val="FF0000"/>
              </a:solidFill>
              <a:latin typeface="Calibri" pitchFamily="34" charset="0"/>
            </a:endParaRPr>
          </a:p>
        </p:txBody>
      </p:sp>
      <p:sp>
        <p:nvSpPr>
          <p:cNvPr id="94" name="TextBox 93"/>
          <p:cNvSpPr txBox="1"/>
          <p:nvPr/>
        </p:nvSpPr>
        <p:spPr>
          <a:xfrm>
            <a:off x="7090949" y="4966332"/>
            <a:ext cx="519694" cy="415498"/>
          </a:xfrm>
          <a:prstGeom prst="rect">
            <a:avLst/>
          </a:prstGeom>
          <a:noFill/>
        </p:spPr>
        <p:txBody>
          <a:bodyPr wrap="none" rtlCol="0">
            <a:spAutoFit/>
          </a:bodyPr>
          <a:lstStyle/>
          <a:p>
            <a:r>
              <a:rPr lang="en-GB" sz="1050" dirty="0" smtClean="0">
                <a:solidFill>
                  <a:srgbClr val="FF0000"/>
                </a:solidFill>
                <a:latin typeface="Calibri" pitchFamily="34" charset="0"/>
              </a:rPr>
              <a:t>From</a:t>
            </a:r>
          </a:p>
          <a:p>
            <a:r>
              <a:rPr lang="en-GB" sz="1050" dirty="0" smtClean="0">
                <a:solidFill>
                  <a:srgbClr val="FF0000"/>
                </a:solidFill>
                <a:latin typeface="Calibri" pitchFamily="34" charset="0"/>
              </a:rPr>
              <a:t>INFRA</a:t>
            </a:r>
            <a:endParaRPr lang="en-GB" sz="1050" dirty="0">
              <a:solidFill>
                <a:srgbClr val="FF0000"/>
              </a:solidFill>
              <a:latin typeface="Calibri" pitchFamily="34" charset="0"/>
            </a:endParaRPr>
          </a:p>
        </p:txBody>
      </p:sp>
      <p:sp>
        <p:nvSpPr>
          <p:cNvPr id="95" name="Rounded Rectangle 94"/>
          <p:cNvSpPr/>
          <p:nvPr/>
        </p:nvSpPr>
        <p:spPr bwMode="auto">
          <a:xfrm>
            <a:off x="5605784" y="3481167"/>
            <a:ext cx="1215135" cy="225025"/>
          </a:xfrm>
          <a:prstGeom prst="roundRect">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GB" sz="1000" dirty="0" smtClean="0">
                <a:solidFill>
                  <a:srgbClr val="233787"/>
                </a:solidFill>
                <a:latin typeface="Calibri" pitchFamily="34" charset="0"/>
              </a:rPr>
              <a:t>Control &amp; Monitoring</a:t>
            </a:r>
            <a:endParaRPr lang="en-GB" sz="1000" dirty="0">
              <a:solidFill>
                <a:srgbClr val="233787"/>
              </a:solidFill>
              <a:latin typeface="Calibri" pitchFamily="34" charset="0"/>
            </a:endParaRPr>
          </a:p>
        </p:txBody>
      </p:sp>
      <p:cxnSp>
        <p:nvCxnSpPr>
          <p:cNvPr id="96" name="Straight Arrow Connector 95"/>
          <p:cNvCxnSpPr/>
          <p:nvPr/>
        </p:nvCxnSpPr>
        <p:spPr bwMode="auto">
          <a:xfrm flipV="1">
            <a:off x="6235854" y="3706192"/>
            <a:ext cx="0" cy="989734"/>
          </a:xfrm>
          <a:prstGeom prst="straightConnector1">
            <a:avLst/>
          </a:prstGeom>
          <a:solidFill>
            <a:srgbClr val="FFFFFF"/>
          </a:solidFill>
          <a:ln w="12700" cap="flat" cmpd="sng" algn="ctr">
            <a:solidFill>
              <a:srgbClr val="000000"/>
            </a:solidFill>
            <a:prstDash val="solid"/>
            <a:round/>
            <a:headEnd type="triangle" w="med" len="lg"/>
            <a:tailEnd type="triangle" w="med" len="lg"/>
          </a:ln>
          <a:effectLst/>
        </p:spPr>
      </p:cxnSp>
      <p:sp>
        <p:nvSpPr>
          <p:cNvPr id="97" name="TextBox 96"/>
          <p:cNvSpPr txBox="1"/>
          <p:nvPr/>
        </p:nvSpPr>
        <p:spPr>
          <a:xfrm>
            <a:off x="5785805" y="4640844"/>
            <a:ext cx="945104" cy="415498"/>
          </a:xfrm>
          <a:prstGeom prst="rect">
            <a:avLst/>
          </a:prstGeom>
          <a:noFill/>
        </p:spPr>
        <p:txBody>
          <a:bodyPr wrap="square" rtlCol="0">
            <a:spAutoFit/>
          </a:bodyPr>
          <a:lstStyle/>
          <a:p>
            <a:pPr algn="ctr"/>
            <a:r>
              <a:rPr lang="en-GB" sz="1050" dirty="0" smtClean="0">
                <a:solidFill>
                  <a:schemeClr val="tx1"/>
                </a:solidFill>
                <a:latin typeface="Calibri" pitchFamily="34" charset="0"/>
              </a:rPr>
              <a:t>Monitor &amp; Control</a:t>
            </a:r>
            <a:endParaRPr lang="en-GB" sz="1050" dirty="0">
              <a:solidFill>
                <a:schemeClr val="tx1"/>
              </a:solidFill>
              <a:latin typeface="Calibri" pitchFamily="34" charset="0"/>
            </a:endParaRPr>
          </a:p>
        </p:txBody>
      </p:sp>
      <p:sp>
        <p:nvSpPr>
          <p:cNvPr id="98" name="TextBox 97"/>
          <p:cNvSpPr txBox="1"/>
          <p:nvPr/>
        </p:nvSpPr>
        <p:spPr>
          <a:xfrm>
            <a:off x="5875814" y="4966332"/>
            <a:ext cx="676788" cy="415498"/>
          </a:xfrm>
          <a:prstGeom prst="rect">
            <a:avLst/>
          </a:prstGeom>
          <a:noFill/>
        </p:spPr>
        <p:txBody>
          <a:bodyPr wrap="none" rtlCol="0">
            <a:spAutoFit/>
          </a:bodyPr>
          <a:lstStyle/>
          <a:p>
            <a:pPr algn="ctr"/>
            <a:r>
              <a:rPr lang="en-GB" sz="1050" dirty="0" smtClean="0">
                <a:solidFill>
                  <a:srgbClr val="FF0000"/>
                </a:solidFill>
                <a:latin typeface="Calibri" pitchFamily="34" charset="0"/>
              </a:rPr>
              <a:t>To TM</a:t>
            </a:r>
          </a:p>
          <a:p>
            <a:pPr algn="ctr"/>
            <a:r>
              <a:rPr lang="en-GB" sz="1050" dirty="0" smtClean="0">
                <a:solidFill>
                  <a:srgbClr val="FF0000"/>
                </a:solidFill>
                <a:latin typeface="Calibri" pitchFamily="34" charset="0"/>
              </a:rPr>
              <a:t>Via SADT</a:t>
            </a:r>
            <a:endParaRPr lang="en-GB" sz="105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Link to Signal and Data Transport for SKA-low correlator</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1200"/>
              </a:spcAft>
              <a:tabLst>
                <a:tab pos="1166813" algn="l"/>
              </a:tabLst>
            </a:pPr>
            <a:r>
              <a:rPr lang="en-GB" sz="1400" dirty="0" smtClean="0">
                <a:solidFill>
                  <a:schemeClr val="tx1"/>
                </a:solidFill>
                <a:latin typeface="Calibri" pitchFamily="34" charset="0"/>
              </a:rPr>
              <a:t>Connection from the LFAA to the SADT element to carry the </a:t>
            </a:r>
            <a:r>
              <a:rPr lang="en-GB" sz="1400" dirty="0" err="1" smtClean="0">
                <a:solidFill>
                  <a:schemeClr val="tx1"/>
                </a:solidFill>
                <a:latin typeface="Calibri" pitchFamily="34" charset="0"/>
              </a:rPr>
              <a:t>beamformed</a:t>
            </a:r>
            <a:r>
              <a:rPr lang="en-GB" sz="1400" dirty="0" smtClean="0">
                <a:solidFill>
                  <a:schemeClr val="tx1"/>
                </a:solidFill>
                <a:latin typeface="Calibri" pitchFamily="34" charset="0"/>
              </a:rPr>
              <a:t> signal data from the LFAA to the SKA-low correlator. This may be over a wide area network or inter-rack communications dependent upon the relative location of the LFAA processing and the SKA-low correlator. The location will depend on the overall SKA-low architecture.</a:t>
            </a:r>
          </a:p>
          <a:p>
            <a:pPr>
              <a:tabLst>
                <a:tab pos="1166813" algn="l"/>
              </a:tabLst>
            </a:pPr>
            <a:r>
              <a:rPr lang="en-GB" sz="1400" b="1" dirty="0" smtClean="0">
                <a:solidFill>
                  <a:schemeClr val="tx1"/>
                </a:solidFill>
                <a:latin typeface="Calibri" pitchFamily="34" charset="0"/>
              </a:rPr>
              <a:t>Data rate*:	</a:t>
            </a:r>
            <a:r>
              <a:rPr lang="en-GB" sz="1400" dirty="0" smtClean="0">
                <a:solidFill>
                  <a:schemeClr val="tx1"/>
                </a:solidFill>
                <a:latin typeface="Calibri" pitchFamily="34" charset="0"/>
              </a:rPr>
              <a:t>~10Gb/s from  911 stations. 	10Tb/s total.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233787"/>
              </a:solidFill>
              <a:effectLst/>
              <a:latin typeface="Calibri" pitchFamily="34" charset="0"/>
            </a:endParaRPr>
          </a:p>
          <a:p>
            <a:endParaRPr lang="en-US" sz="1200" dirty="0" smtClean="0">
              <a:solidFill>
                <a:schemeClr val="tx1"/>
              </a:solidFill>
              <a:latin typeface="Calibri" pitchFamily="34" charset="0"/>
            </a:endParaRPr>
          </a:p>
          <a:p>
            <a:r>
              <a:rPr lang="en-US" sz="1200" i="1" dirty="0" smtClean="0">
                <a:solidFill>
                  <a:schemeClr val="tx1"/>
                </a:solidFill>
                <a:latin typeface="Calibri" pitchFamily="34" charset="0"/>
              </a:rPr>
              <a:t>*Baseline design, may increase with other implementations</a:t>
            </a:r>
            <a:endParaRPr lang="en-GB" sz="1200" i="1"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1800" dirty="0" smtClean="0">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72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SADT element</a:t>
            </a:r>
          </a:p>
          <a:p>
            <a:pPr>
              <a:spcAft>
                <a:spcPts val="600"/>
              </a:spcAft>
              <a:tabLst>
                <a:tab pos="1527175" algn="l"/>
              </a:tabLst>
            </a:pPr>
            <a:r>
              <a:rPr lang="en-GB" sz="1400" dirty="0" smtClean="0">
                <a:solidFill>
                  <a:schemeClr val="tx1"/>
                </a:solidFill>
                <a:latin typeface="Calibri" pitchFamily="34" charset="0"/>
              </a:rPr>
              <a:t>Other party:	LFAA element</a:t>
            </a:r>
          </a:p>
          <a:p>
            <a:pPr>
              <a:spcAft>
                <a:spcPts val="600"/>
              </a:spcAft>
              <a:tabLst>
                <a:tab pos="1527175" algn="l"/>
              </a:tabLst>
            </a:pPr>
            <a:r>
              <a:rPr lang="en-GB" sz="1400" dirty="0" smtClean="0">
                <a:solidFill>
                  <a:schemeClr val="tx1"/>
                </a:solidFill>
                <a:latin typeface="Calibri" pitchFamily="34" charset="0"/>
              </a:rPr>
              <a:t>LFAA WP:	SKA.TEL.LFAA.LINFRA.SDT</a:t>
            </a:r>
          </a:p>
          <a:p>
            <a:pPr>
              <a:spcAft>
                <a:spcPts val="600"/>
              </a:spcAft>
              <a:tabLst>
                <a:tab pos="1527175" algn="l"/>
              </a:tabLst>
            </a:pPr>
            <a:r>
              <a:rPr lang="en-US" sz="1400" dirty="0" smtClean="0">
                <a:solidFill>
                  <a:schemeClr val="tx1"/>
                </a:solidFill>
                <a:latin typeface="Calibri" pitchFamily="34" charset="0"/>
              </a:rPr>
              <a:t>Type:	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I/face scope: 	TBD</a:t>
            </a:r>
          </a:p>
          <a:p>
            <a:pPr>
              <a:spcAft>
                <a:spcPts val="600"/>
              </a:spcAft>
              <a:tabLst>
                <a:tab pos="1527175" algn="l"/>
              </a:tabLst>
            </a:pPr>
            <a:r>
              <a:rPr lang="en-GB" sz="1400" dirty="0" smtClean="0">
                <a:solidFill>
                  <a:schemeClr val="tx1"/>
                </a:solidFill>
                <a:latin typeface="Calibri" pitchFamily="34" charset="0"/>
              </a:rPr>
              <a:t>Standards: 	TBD</a:t>
            </a:r>
          </a:p>
          <a:p>
            <a:pPr lvl="0">
              <a:spcAft>
                <a:spcPts val="0"/>
              </a:spcAft>
              <a:tabLst>
                <a:tab pos="1527175" algn="l"/>
              </a:tabLst>
            </a:pPr>
            <a:r>
              <a:rPr lang="en-US" sz="1400" dirty="0" smtClean="0">
                <a:solidFill>
                  <a:schemeClr val="tx1"/>
                </a:solidFill>
                <a:latin typeface="Calibri" pitchFamily="34" charset="0"/>
              </a:rPr>
              <a:t>Classes:	Electro-optical data link</a:t>
            </a:r>
          </a:p>
          <a:p>
            <a:pPr>
              <a:spcAft>
                <a:spcPts val="0"/>
              </a:spcAft>
              <a:tabLst>
                <a:tab pos="1527175" algn="l"/>
              </a:tabLst>
            </a:pPr>
            <a:r>
              <a:rPr lang="en-US" sz="1400" dirty="0" smtClean="0">
                <a:solidFill>
                  <a:schemeClr val="tx1"/>
                </a:solidFill>
                <a:latin typeface="Calibri" pitchFamily="34" charset="0"/>
              </a:rPr>
              <a:t>	Data exchange protocols</a:t>
            </a:r>
          </a:p>
          <a:p>
            <a:pPr lvl="0">
              <a:spcAft>
                <a:spcPts val="600"/>
              </a:spcAft>
              <a:tabLst>
                <a:tab pos="1527175" algn="l"/>
              </a:tabLst>
            </a:pPr>
            <a:r>
              <a:rPr lang="en-US" sz="1400" dirty="0" smtClean="0">
                <a:solidFill>
                  <a:schemeClr val="tx1"/>
                </a:solidFill>
                <a:latin typeface="Calibri" pitchFamily="34" charset="0"/>
              </a:rPr>
              <a:t>	Mechanical</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a:t>
            </a:r>
            <a:r>
              <a:rPr lang="en-GB" sz="1400" dirty="0" smtClean="0">
                <a:solidFill>
                  <a:schemeClr val="tx1"/>
                </a:solidFill>
                <a:latin typeface="Calibri" pitchFamily="34" charset="0"/>
              </a:rPr>
              <a:t>None foreseen.</a:t>
            </a:r>
          </a:p>
          <a:p>
            <a:pPr>
              <a:spcAft>
                <a:spcPts val="600"/>
              </a:spcAft>
              <a:tabLst>
                <a:tab pos="1527175" algn="l"/>
              </a:tabLst>
            </a:pPr>
            <a:r>
              <a:rPr lang="en-GB" sz="1400" dirty="0" smtClean="0">
                <a:solidFill>
                  <a:schemeClr val="tx1"/>
                </a:solidFill>
                <a:latin typeface="Calibri" pitchFamily="34" charset="0"/>
              </a:rPr>
              <a:t>I/face specs by class:	International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7" name="Down Arrow 6"/>
          <p:cNvSpPr/>
          <p:nvPr/>
        </p:nvSpPr>
        <p:spPr bwMode="auto">
          <a:xfrm rot="2038748">
            <a:off x="7006673" y="936019"/>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Data transfer to the LFAA correlator</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1200"/>
              </a:spcAft>
              <a:tabLst>
                <a:tab pos="1166813" algn="l"/>
              </a:tabLst>
            </a:pPr>
            <a:r>
              <a:rPr lang="en-GB" sz="1400" dirty="0" smtClean="0">
                <a:solidFill>
                  <a:schemeClr val="tx1"/>
                </a:solidFill>
                <a:latin typeface="Calibri" pitchFamily="34" charset="0"/>
              </a:rPr>
              <a:t>The data processed by the LFAA beamforming system is transferred to the LFAA correlator for processing as a whole low frequency system. This is the interface to transfer the data logically from the LFAA to the correlator. This will specify where the metadata will be added and the protocols used.</a:t>
            </a:r>
          </a:p>
          <a:p>
            <a:pPr>
              <a:tabLst>
                <a:tab pos="1166813" algn="l"/>
              </a:tabLst>
            </a:pPr>
            <a:r>
              <a:rPr lang="en-GB" sz="1400" b="1" dirty="0" smtClean="0">
                <a:solidFill>
                  <a:schemeClr val="tx1"/>
                </a:solidFill>
                <a:latin typeface="Calibri" pitchFamily="34" charset="0"/>
              </a:rPr>
              <a:t>Data rate*:	</a:t>
            </a:r>
            <a:r>
              <a:rPr lang="en-GB" sz="1400" dirty="0" smtClean="0">
                <a:solidFill>
                  <a:schemeClr val="tx1"/>
                </a:solidFill>
                <a:latin typeface="Calibri" pitchFamily="34" charset="0"/>
              </a:rPr>
              <a:t>~10Gb/s from  911 stations. </a:t>
            </a:r>
            <a:br>
              <a:rPr lang="en-GB" sz="1400" dirty="0" smtClean="0">
                <a:solidFill>
                  <a:schemeClr val="tx1"/>
                </a:solidFill>
                <a:latin typeface="Calibri" pitchFamily="34" charset="0"/>
              </a:rPr>
            </a:br>
            <a:r>
              <a:rPr lang="en-GB" sz="1400" dirty="0" smtClean="0">
                <a:solidFill>
                  <a:schemeClr val="tx1"/>
                </a:solidFill>
                <a:latin typeface="Calibri" pitchFamily="34" charset="0"/>
              </a:rPr>
              <a:t>	10Tb/s total. </a:t>
            </a:r>
          </a:p>
          <a:p>
            <a:pPr>
              <a:tabLst>
                <a:tab pos="1166813" algn="l"/>
              </a:tabLst>
            </a:pPr>
            <a:endParaRPr lang="en-US" sz="1400" dirty="0" smtClean="0">
              <a:solidFill>
                <a:schemeClr val="tx1"/>
              </a:solidFill>
              <a:latin typeface="Calibri" pitchFamily="34" charset="0"/>
            </a:endParaRPr>
          </a:p>
          <a:p>
            <a:pPr>
              <a:tabLst>
                <a:tab pos="1166813" algn="l"/>
              </a:tabLst>
            </a:pPr>
            <a:endParaRPr lang="en-US" sz="1400" dirty="0" smtClean="0">
              <a:solidFill>
                <a:schemeClr val="tx1"/>
              </a:solidFill>
              <a:latin typeface="Calibri" pitchFamily="34" charset="0"/>
            </a:endParaRPr>
          </a:p>
          <a:p>
            <a:pPr>
              <a:tabLst>
                <a:tab pos="1166813" algn="l"/>
              </a:tabLst>
            </a:pPr>
            <a:endParaRPr lang="en-US" sz="1400" dirty="0" smtClean="0">
              <a:solidFill>
                <a:schemeClr val="tx1"/>
              </a:solidFill>
              <a:latin typeface="Calibri" pitchFamily="34" charset="0"/>
            </a:endParaRPr>
          </a:p>
          <a:p>
            <a:pPr>
              <a:tabLst>
                <a:tab pos="1166813" algn="l"/>
              </a:tabLst>
            </a:pPr>
            <a:r>
              <a:rPr lang="en-US" sz="1200" i="1" dirty="0" smtClean="0">
                <a:solidFill>
                  <a:schemeClr val="tx1"/>
                </a:solidFill>
                <a:latin typeface="Calibri" pitchFamily="34" charset="0"/>
              </a:rPr>
              <a:t>*Baseline design, may increase with other implementations</a:t>
            </a:r>
            <a:endParaRPr lang="en-GB" sz="1200" i="1"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72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LFAA element</a:t>
            </a:r>
          </a:p>
          <a:p>
            <a:pPr>
              <a:spcAft>
                <a:spcPts val="600"/>
              </a:spcAft>
              <a:tabLst>
                <a:tab pos="1527175" algn="l"/>
              </a:tabLst>
            </a:pPr>
            <a:r>
              <a:rPr lang="en-GB" sz="1400" dirty="0" smtClean="0">
                <a:solidFill>
                  <a:schemeClr val="tx1"/>
                </a:solidFill>
                <a:latin typeface="Calibri" pitchFamily="34" charset="0"/>
              </a:rPr>
              <a:t>Other party:	CSP element</a:t>
            </a:r>
          </a:p>
          <a:p>
            <a:pPr>
              <a:spcAft>
                <a:spcPts val="600"/>
              </a:spcAft>
              <a:tabLst>
                <a:tab pos="1527175" algn="l"/>
              </a:tabLst>
            </a:pPr>
            <a:r>
              <a:rPr lang="en-GB" sz="1400" dirty="0" smtClean="0">
                <a:solidFill>
                  <a:schemeClr val="tx1"/>
                </a:solidFill>
                <a:latin typeface="Calibri" pitchFamily="34" charset="0"/>
              </a:rPr>
              <a:t>LFAA WP:	SKA.TEL.LFAA.SP.ARC </a:t>
            </a:r>
          </a:p>
          <a:p>
            <a:pPr>
              <a:spcAft>
                <a:spcPts val="600"/>
              </a:spcAft>
              <a:tabLst>
                <a:tab pos="1527175" algn="l"/>
              </a:tabLst>
            </a:pPr>
            <a:r>
              <a:rPr lang="en-US" sz="1400" dirty="0" smtClean="0">
                <a:solidFill>
                  <a:schemeClr val="tx1"/>
                </a:solidFill>
                <a:latin typeface="Calibri" pitchFamily="34" charset="0"/>
              </a:rPr>
              <a:t>Type:	Indirect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I/face scope: 	TBD</a:t>
            </a:r>
          </a:p>
          <a:p>
            <a:pPr>
              <a:spcAft>
                <a:spcPts val="600"/>
              </a:spcAft>
              <a:tabLst>
                <a:tab pos="1527175" algn="l"/>
              </a:tabLst>
            </a:pPr>
            <a:r>
              <a:rPr lang="en-GB" sz="1400" dirty="0" smtClean="0">
                <a:solidFill>
                  <a:schemeClr val="tx1"/>
                </a:solidFill>
                <a:latin typeface="Calibri" pitchFamily="34" charset="0"/>
              </a:rPr>
              <a:t>Standards: 	TBD</a:t>
            </a:r>
          </a:p>
          <a:p>
            <a:pPr lvl="0">
              <a:spcAft>
                <a:spcPts val="600"/>
              </a:spcAft>
              <a:tabLst>
                <a:tab pos="1527175" algn="l"/>
              </a:tabLst>
            </a:pPr>
            <a:r>
              <a:rPr lang="en-US" sz="1400" dirty="0" smtClean="0">
                <a:solidFill>
                  <a:schemeClr val="tx1"/>
                </a:solidFill>
                <a:latin typeface="Calibri" pitchFamily="34" charset="0"/>
              </a:rPr>
              <a:t>Classes:	Data exchange specifications</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a:t>
            </a:r>
            <a:r>
              <a:rPr lang="en-GB" sz="1400" dirty="0" smtClean="0">
                <a:solidFill>
                  <a:schemeClr val="tx1"/>
                </a:solidFill>
                <a:latin typeface="Calibri" pitchFamily="34" charset="0"/>
              </a:rPr>
              <a:t>None foreseen.</a:t>
            </a:r>
          </a:p>
          <a:p>
            <a:pPr>
              <a:spcAft>
                <a:spcPts val="600"/>
              </a:spcAft>
              <a:tabLst>
                <a:tab pos="1527175" algn="l"/>
              </a:tabLst>
            </a:pPr>
            <a:r>
              <a:rPr lang="en-GB" sz="1400" dirty="0" smtClean="0">
                <a:solidFill>
                  <a:schemeClr val="tx1"/>
                </a:solidFill>
                <a:latin typeface="Calibri" pitchFamily="34" charset="0"/>
              </a:rPr>
              <a:t>I/face specs by class:	International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7" name="Down Arrow 6"/>
          <p:cNvSpPr/>
          <p:nvPr/>
        </p:nvSpPr>
        <p:spPr bwMode="auto">
          <a:xfrm rot="2038748">
            <a:off x="7363289" y="936019"/>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FAA interfaces.png"/>
          <p:cNvPicPr>
            <a:picLocks noChangeAspect="1"/>
          </p:cNvPicPr>
          <p:nvPr/>
        </p:nvPicPr>
        <p:blipFill>
          <a:blip r:embed="rId2" cstate="print"/>
          <a:stretch>
            <a:fillRect/>
          </a:stretch>
        </p:blipFill>
        <p:spPr>
          <a:xfrm>
            <a:off x="1742346" y="845354"/>
            <a:ext cx="5678357" cy="2286954"/>
          </a:xfrm>
          <a:prstGeom prst="rect">
            <a:avLst/>
          </a:prstGeom>
        </p:spPr>
      </p:pic>
      <p:sp>
        <p:nvSpPr>
          <p:cNvPr id="2" name="Title 1"/>
          <p:cNvSpPr>
            <a:spLocks noGrp="1"/>
          </p:cNvSpPr>
          <p:nvPr>
            <p:ph type="title"/>
          </p:nvPr>
        </p:nvSpPr>
        <p:spPr/>
        <p:txBody>
          <a:bodyPr/>
          <a:lstStyle/>
          <a:p>
            <a:r>
              <a:rPr lang="en-GB" sz="2000" dirty="0" smtClean="0"/>
              <a:t>Link to Signal and Data Transport for Telescope Manager</a:t>
            </a:r>
            <a:endParaRPr lang="en-GB" sz="2000" dirty="0"/>
          </a:p>
        </p:txBody>
      </p:sp>
      <p:sp>
        <p:nvSpPr>
          <p:cNvPr id="4" name="Rounded Rectangle 3"/>
          <p:cNvSpPr/>
          <p:nvPr/>
        </p:nvSpPr>
        <p:spPr bwMode="auto">
          <a:xfrm>
            <a:off x="487109" y="3128593"/>
            <a:ext cx="4094416" cy="3230563"/>
          </a:xfrm>
          <a:prstGeom prst="roundRect">
            <a:avLst>
              <a:gd name="adj" fmla="val 8316"/>
            </a:avLst>
          </a:prstGeom>
          <a:solidFill>
            <a:srgbClr val="FFFFCC"/>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233787"/>
                </a:solidFill>
                <a:effectLst/>
                <a:latin typeface="Calibri" pitchFamily="34" charset="0"/>
              </a:rPr>
              <a:t>Description</a:t>
            </a:r>
          </a:p>
          <a:p>
            <a:pPr>
              <a:spcAft>
                <a:spcPts val="1200"/>
              </a:spcAft>
              <a:tabLst>
                <a:tab pos="1166813" algn="l"/>
              </a:tabLst>
            </a:pPr>
            <a:r>
              <a:rPr lang="en-GB" sz="1400" dirty="0" smtClean="0">
                <a:solidFill>
                  <a:schemeClr val="tx1"/>
                </a:solidFill>
                <a:latin typeface="Calibri" pitchFamily="34" charset="0"/>
              </a:rPr>
              <a:t>This is a connection from the LFAA onto the Signal and Data Transport element to carry the control and monitoring signals from the LFAA to the Telescope management system. This may be over a wide area network or inter-rack communications dependent upon the relative location of the LFAA processing and the SKA-low correlator. </a:t>
            </a:r>
          </a:p>
          <a:p>
            <a:pPr>
              <a:tabLst>
                <a:tab pos="1166813" algn="l"/>
              </a:tabLst>
            </a:pPr>
            <a:r>
              <a:rPr lang="en-GB" sz="1400" b="1" dirty="0" smtClean="0">
                <a:solidFill>
                  <a:schemeClr val="tx1"/>
                </a:solidFill>
                <a:latin typeface="Calibri" pitchFamily="34" charset="0"/>
              </a:rPr>
              <a:t>Data rate:	</a:t>
            </a:r>
            <a:r>
              <a:rPr lang="en-GB" sz="1400" dirty="0" smtClean="0">
                <a:solidFill>
                  <a:schemeClr val="tx1"/>
                </a:solidFill>
                <a:latin typeface="Calibri" pitchFamily="34" charset="0"/>
              </a:rPr>
              <a:t>Unknown but reasonably low.</a:t>
            </a: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5" name="Rounded Rectangle 4"/>
          <p:cNvSpPr/>
          <p:nvPr/>
        </p:nvSpPr>
        <p:spPr bwMode="auto">
          <a:xfrm>
            <a:off x="4805465" y="3128593"/>
            <a:ext cx="4134254" cy="3213304"/>
          </a:xfrm>
          <a:prstGeom prst="roundRect">
            <a:avLst>
              <a:gd name="adj" fmla="val 6743"/>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2000" tIns="108000" rIns="36000" bIns="45720" numCol="1" rtlCol="0" anchor="t" anchorCtr="0" compatLnSpc="1">
            <a:prstTxWarp prst="textNoShape">
              <a:avLst/>
            </a:prstTxWarp>
          </a:bodyPr>
          <a:lstStyle/>
          <a:p>
            <a:pPr>
              <a:spcAft>
                <a:spcPts val="600"/>
              </a:spcAft>
              <a:tabLst>
                <a:tab pos="1527175" algn="l"/>
              </a:tabLst>
            </a:pPr>
            <a:r>
              <a:rPr lang="en-GB" sz="1400" dirty="0" smtClean="0">
                <a:solidFill>
                  <a:schemeClr val="tx1"/>
                </a:solidFill>
                <a:latin typeface="Calibri" pitchFamily="34" charset="0"/>
              </a:rPr>
              <a:t>Leadership: 	SADT element</a:t>
            </a:r>
          </a:p>
          <a:p>
            <a:pPr>
              <a:spcAft>
                <a:spcPts val="600"/>
              </a:spcAft>
              <a:tabLst>
                <a:tab pos="1527175" algn="l"/>
              </a:tabLst>
            </a:pPr>
            <a:r>
              <a:rPr lang="en-GB" sz="1400" dirty="0" smtClean="0">
                <a:solidFill>
                  <a:schemeClr val="tx1"/>
                </a:solidFill>
                <a:latin typeface="Calibri" pitchFamily="34" charset="0"/>
              </a:rPr>
              <a:t>Other party:	LFAA element</a:t>
            </a:r>
          </a:p>
          <a:p>
            <a:pPr>
              <a:spcAft>
                <a:spcPts val="600"/>
              </a:spcAft>
              <a:tabLst>
                <a:tab pos="1527175" algn="l"/>
              </a:tabLst>
            </a:pPr>
            <a:r>
              <a:rPr lang="en-GB" sz="1400" dirty="0" smtClean="0">
                <a:solidFill>
                  <a:schemeClr val="tx1"/>
                </a:solidFill>
                <a:latin typeface="Calibri" pitchFamily="34" charset="0"/>
              </a:rPr>
              <a:t>LFAA WP:	SKA.TEL.LFAA.LINFRA.SDT  </a:t>
            </a:r>
          </a:p>
          <a:p>
            <a:pPr>
              <a:spcAft>
                <a:spcPts val="600"/>
              </a:spcAft>
              <a:tabLst>
                <a:tab pos="1527175" algn="l"/>
              </a:tabLst>
            </a:pPr>
            <a:r>
              <a:rPr lang="en-US" sz="1400" dirty="0" smtClean="0">
                <a:solidFill>
                  <a:schemeClr val="tx1"/>
                </a:solidFill>
                <a:latin typeface="Calibri" pitchFamily="34" charset="0"/>
              </a:rPr>
              <a:t>Type:	Direct</a:t>
            </a:r>
            <a:endParaRPr lang="en-GB" sz="1400" dirty="0" smtClean="0">
              <a:solidFill>
                <a:schemeClr val="tx1"/>
              </a:solidFill>
              <a:latin typeface="Calibri" pitchFamily="34" charset="0"/>
            </a:endParaRPr>
          </a:p>
          <a:p>
            <a:pPr>
              <a:spcAft>
                <a:spcPts val="600"/>
              </a:spcAft>
              <a:tabLst>
                <a:tab pos="1527175" algn="l"/>
              </a:tabLst>
            </a:pPr>
            <a:r>
              <a:rPr lang="en-GB" sz="1400" dirty="0" smtClean="0">
                <a:solidFill>
                  <a:schemeClr val="tx1"/>
                </a:solidFill>
                <a:latin typeface="Calibri" pitchFamily="34" charset="0"/>
              </a:rPr>
              <a:t>I/face scope: 	TBD</a:t>
            </a:r>
          </a:p>
          <a:p>
            <a:pPr>
              <a:spcAft>
                <a:spcPts val="600"/>
              </a:spcAft>
              <a:tabLst>
                <a:tab pos="1527175" algn="l"/>
              </a:tabLst>
            </a:pPr>
            <a:r>
              <a:rPr lang="en-GB" sz="1400" dirty="0" smtClean="0">
                <a:solidFill>
                  <a:schemeClr val="tx1"/>
                </a:solidFill>
                <a:latin typeface="Calibri" pitchFamily="34" charset="0"/>
              </a:rPr>
              <a:t>Standards: 	TBD</a:t>
            </a:r>
          </a:p>
          <a:p>
            <a:pPr>
              <a:spcAft>
                <a:spcPts val="0"/>
              </a:spcAft>
              <a:tabLst>
                <a:tab pos="1527175" algn="l"/>
              </a:tabLst>
            </a:pPr>
            <a:r>
              <a:rPr lang="en-US" sz="1400" dirty="0" smtClean="0">
                <a:solidFill>
                  <a:schemeClr val="tx1"/>
                </a:solidFill>
                <a:latin typeface="Calibri" pitchFamily="34" charset="0"/>
              </a:rPr>
              <a:t>Classes:	Electro-optical data link</a:t>
            </a:r>
            <a:br>
              <a:rPr lang="en-US" sz="1400" dirty="0" smtClean="0">
                <a:solidFill>
                  <a:schemeClr val="tx1"/>
                </a:solidFill>
                <a:latin typeface="Calibri" pitchFamily="34" charset="0"/>
              </a:rPr>
            </a:br>
            <a:r>
              <a:rPr lang="en-US" sz="1400" dirty="0" smtClean="0">
                <a:solidFill>
                  <a:schemeClr val="tx1"/>
                </a:solidFill>
                <a:latin typeface="Calibri" pitchFamily="34" charset="0"/>
              </a:rPr>
              <a:t>	Data exchange protocols</a:t>
            </a:r>
          </a:p>
          <a:p>
            <a:pPr>
              <a:spcAft>
                <a:spcPts val="600"/>
              </a:spcAft>
              <a:tabLst>
                <a:tab pos="1527175" algn="l"/>
              </a:tabLst>
            </a:pPr>
            <a:r>
              <a:rPr lang="en-US" sz="1400" dirty="0" smtClean="0">
                <a:solidFill>
                  <a:schemeClr val="tx1"/>
                </a:solidFill>
                <a:latin typeface="Calibri" pitchFamily="34" charset="0"/>
              </a:rPr>
              <a:t>	Mechanical, </a:t>
            </a:r>
            <a:r>
              <a:rPr lang="en-US" sz="1400" dirty="0" err="1" smtClean="0">
                <a:solidFill>
                  <a:schemeClr val="tx1"/>
                </a:solidFill>
                <a:latin typeface="Calibri" pitchFamily="34" charset="0"/>
              </a:rPr>
              <a:t>desc</a:t>
            </a:r>
            <a:r>
              <a:rPr lang="en-US" sz="1400" dirty="0" smtClean="0">
                <a:solidFill>
                  <a:schemeClr val="tx1"/>
                </a:solidFill>
                <a:latin typeface="Calibri" pitchFamily="34" charset="0"/>
              </a:rPr>
              <a:t>. physical </a:t>
            </a:r>
            <a:r>
              <a:rPr lang="en-US" sz="1400" dirty="0" err="1" smtClean="0">
                <a:solidFill>
                  <a:schemeClr val="tx1"/>
                </a:solidFill>
                <a:latin typeface="Calibri" pitchFamily="34" charset="0"/>
              </a:rPr>
              <a:t>i</a:t>
            </a:r>
            <a:r>
              <a:rPr lang="en-US" sz="1400" dirty="0" smtClean="0">
                <a:solidFill>
                  <a:schemeClr val="tx1"/>
                </a:solidFill>
                <a:latin typeface="Calibri" pitchFamily="34" charset="0"/>
              </a:rPr>
              <a:t>/face</a:t>
            </a:r>
          </a:p>
          <a:p>
            <a:pPr>
              <a:spcAft>
                <a:spcPts val="600"/>
              </a:spcAft>
              <a:tabLst>
                <a:tab pos="1527175" algn="l"/>
              </a:tabLst>
            </a:pPr>
            <a:r>
              <a:rPr lang="en-US" sz="1400" dirty="0" smtClean="0">
                <a:solidFill>
                  <a:schemeClr val="tx1"/>
                </a:solidFill>
                <a:latin typeface="Calibri" pitchFamily="34" charset="0"/>
              </a:rPr>
              <a:t>Safety </a:t>
            </a:r>
            <a:r>
              <a:rPr lang="en-GB" sz="1400" dirty="0" smtClean="0">
                <a:solidFill>
                  <a:schemeClr val="tx1"/>
                </a:solidFill>
                <a:latin typeface="Calibri" pitchFamily="34" charset="0"/>
              </a:rPr>
              <a:t>aspects:</a:t>
            </a:r>
            <a:r>
              <a:rPr lang="en-US" sz="1400" dirty="0" smtClean="0">
                <a:solidFill>
                  <a:schemeClr val="tx1"/>
                </a:solidFill>
                <a:latin typeface="Calibri" pitchFamily="34" charset="0"/>
              </a:rPr>
              <a:t>	</a:t>
            </a:r>
            <a:r>
              <a:rPr lang="en-GB" sz="1400" dirty="0" smtClean="0">
                <a:solidFill>
                  <a:schemeClr val="tx1"/>
                </a:solidFill>
                <a:latin typeface="Calibri" pitchFamily="34" charset="0"/>
              </a:rPr>
              <a:t>None foreseen.</a:t>
            </a:r>
          </a:p>
          <a:p>
            <a:pPr>
              <a:spcAft>
                <a:spcPts val="600"/>
              </a:spcAft>
              <a:tabLst>
                <a:tab pos="1527175" algn="l"/>
              </a:tabLst>
            </a:pPr>
            <a:r>
              <a:rPr lang="en-GB" sz="1400" dirty="0" smtClean="0">
                <a:solidFill>
                  <a:schemeClr val="tx1"/>
                </a:solidFill>
                <a:latin typeface="Calibri" pitchFamily="34" charset="0"/>
              </a:rPr>
              <a:t>I/face specs by class:	International standards</a:t>
            </a: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a:spcAft>
                <a:spcPts val="600"/>
              </a:spcAft>
              <a:tabLst>
                <a:tab pos="808038" algn="l"/>
              </a:tabLst>
            </a:pPr>
            <a:endParaRPr lang="en-US" sz="1200" dirty="0" smtClean="0">
              <a:solidFill>
                <a:schemeClr val="tx1"/>
              </a:solidFill>
              <a:latin typeface="Calibri" pitchFamily="34" charset="0"/>
            </a:endParaRPr>
          </a:p>
          <a:p>
            <a:pPr lvl="0">
              <a:spcAft>
                <a:spcPts val="600"/>
              </a:spcAft>
              <a:tabLst>
                <a:tab pos="808038" algn="l"/>
              </a:tabLst>
            </a:pPr>
            <a:endParaRPr lang="en-US" sz="1200" dirty="0" smtClean="0">
              <a:solidFill>
                <a:schemeClr val="tx1"/>
              </a:solidFill>
              <a:latin typeface="Calibri" pitchFamily="34" charset="0"/>
            </a:endParaRPr>
          </a:p>
          <a:p>
            <a:pPr>
              <a:spcAft>
                <a:spcPts val="600"/>
              </a:spcAft>
              <a:tabLst>
                <a:tab pos="808038" algn="l"/>
              </a:tabLst>
            </a:pPr>
            <a:endParaRPr lang="en-GB" sz="12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233787"/>
              </a:solidFill>
              <a:effectLst/>
              <a:latin typeface="Calibri" pitchFamily="34" charset="0"/>
            </a:endParaRPr>
          </a:p>
        </p:txBody>
      </p:sp>
      <p:sp>
        <p:nvSpPr>
          <p:cNvPr id="7" name="Down Arrow 6"/>
          <p:cNvSpPr/>
          <p:nvPr/>
        </p:nvSpPr>
        <p:spPr bwMode="auto">
          <a:xfrm rot="14991044">
            <a:off x="5018039" y="2554797"/>
            <a:ext cx="162370" cy="546931"/>
          </a:xfrm>
          <a:prstGeom prst="down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smtClean="0">
              <a:ln>
                <a:noFill/>
              </a:ln>
              <a:solidFill>
                <a:srgbClr val="233787"/>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33787"/>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33787"/>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109489</TotalTime>
  <Words>774</Words>
  <Application>Microsoft Office PowerPoint</Application>
  <PresentationFormat>On-screen Show (4:3)</PresentationFormat>
  <Paragraphs>217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Low Frequency Aperture Array Interfaces</vt:lpstr>
      <vt:lpstr>Slide 2</vt:lpstr>
      <vt:lpstr>Possible physical implementation</vt:lpstr>
      <vt:lpstr>Example bunker…</vt:lpstr>
      <vt:lpstr>SKA-low: end-to-end</vt:lpstr>
      <vt:lpstr>Work flow and external interfaces</vt:lpstr>
      <vt:lpstr>Link to Signal and Data Transport for SKA-low correlator</vt:lpstr>
      <vt:lpstr>Data transfer to the LFAA correlator</vt:lpstr>
      <vt:lpstr>Link to Signal and Data Transport for Telescope Manager</vt:lpstr>
      <vt:lpstr>Control &amp; Monitoring data to and from Telescope Manager</vt:lpstr>
      <vt:lpstr>Clock and timing information</vt:lpstr>
      <vt:lpstr>Power from Infrastructure</vt:lpstr>
      <vt:lpstr>Cooling by Infrastructure</vt:lpstr>
      <vt:lpstr>Final points</vt:lpstr>
    </vt:vector>
  </TitlesOfParts>
  <Company>ASTRON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SKADS-LOGO</dc:title>
  <dc:creator>Andre van Es</dc:creator>
  <cp:lastModifiedBy>Andy</cp:lastModifiedBy>
  <cp:revision>1293</cp:revision>
  <dcterms:created xsi:type="dcterms:W3CDTF">2006-02-27T08:11:41Z</dcterms:created>
  <dcterms:modified xsi:type="dcterms:W3CDTF">2013-06-26T08:21:17Z</dcterms:modified>
</cp:coreProperties>
</file>